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35" r:id="rId26"/>
    <p:sldId id="654" r:id="rId27"/>
    <p:sldId id="332" r:id="rId28"/>
    <p:sldId id="350" r:id="rId29"/>
    <p:sldId id="648" r:id="rId30"/>
    <p:sldId id="649" r:id="rId31"/>
    <p:sldId id="650" r:id="rId32"/>
    <p:sldId id="651" r:id="rId33"/>
    <p:sldId id="652" r:id="rId34"/>
    <p:sldId id="655" r:id="rId35"/>
    <p:sldId id="636" r:id="rId36"/>
    <p:sldId id="656" r:id="rId37"/>
    <p:sldId id="657" r:id="rId38"/>
    <p:sldId id="658" r:id="rId39"/>
    <p:sldId id="1432" r:id="rId40"/>
    <p:sldId id="1396" r:id="rId41"/>
    <p:sldId id="1408" r:id="rId42"/>
    <p:sldId id="659" r:id="rId43"/>
    <p:sldId id="1440" r:id="rId44"/>
    <p:sldId id="1409" r:id="rId45"/>
    <p:sldId id="1441" r:id="rId46"/>
    <p:sldId id="1410" r:id="rId47"/>
    <p:sldId id="1411" r:id="rId48"/>
    <p:sldId id="1433" r:id="rId49"/>
    <p:sldId id="1436" r:id="rId50"/>
    <p:sldId id="1435" r:id="rId51"/>
    <p:sldId id="1438" r:id="rId52"/>
    <p:sldId id="1434" r:id="rId53"/>
    <p:sldId id="66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41EF4-E543-4E3C-AA4D-06C6FA01C08A}" v="2" dt="2023-06-26T10:22:24.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26"/>
      </p:cViewPr>
      <p:guideLst>
        <p:guide orient="horz" pos="2160"/>
        <p:guide pos="2880"/>
      </p:guideLst>
    </p:cSldViewPr>
  </p:slideViewPr>
  <p:notesTextViewPr>
    <p:cViewPr>
      <p:scale>
        <a:sx n="1" d="1"/>
        <a:sy n="1" d="1"/>
      </p:scale>
      <p:origin x="0" y="-288"/>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6041EF4-E543-4E3C-AA4D-06C6FA01C08A}"/>
    <pc:docChg chg="undo redo custSel addSld delSld modSld sldOrd">
      <pc:chgData name="Aishat Bakre" userId="839b68a6-4a2b-45ef-9a5a-14f954bfea5f" providerId="ADAL" clId="{06041EF4-E543-4E3C-AA4D-06C6FA01C08A}" dt="2023-07-08T10:54:53.083" v="165" actId="20577"/>
      <pc:docMkLst>
        <pc:docMk/>
      </pc:docMkLst>
      <pc:sldChg chg="modSp mod">
        <pc:chgData name="Aishat Bakre" userId="839b68a6-4a2b-45ef-9a5a-14f954bfea5f" providerId="ADAL" clId="{06041EF4-E543-4E3C-AA4D-06C6FA01C08A}" dt="2023-06-26T09:42:48.418" v="9" actId="14100"/>
        <pc:sldMkLst>
          <pc:docMk/>
          <pc:sldMk cId="3897178038" sldId="311"/>
        </pc:sldMkLst>
        <pc:spChg chg="mod">
          <ac:chgData name="Aishat Bakre" userId="839b68a6-4a2b-45ef-9a5a-14f954bfea5f" providerId="ADAL" clId="{06041EF4-E543-4E3C-AA4D-06C6FA01C08A}" dt="2023-06-26T09:42:30.526" v="7" actId="1076"/>
          <ac:spMkLst>
            <pc:docMk/>
            <pc:sldMk cId="3897178038" sldId="311"/>
            <ac:spMk id="5" creationId="{24B9FDD9-BA73-4C83-8F71-387D11063E2C}"/>
          </ac:spMkLst>
        </pc:spChg>
        <pc:spChg chg="mod">
          <ac:chgData name="Aishat Bakre" userId="839b68a6-4a2b-45ef-9a5a-14f954bfea5f" providerId="ADAL" clId="{06041EF4-E543-4E3C-AA4D-06C6FA01C08A}" dt="2023-06-26T09:42:48.418" v="9" actId="14100"/>
          <ac:spMkLst>
            <pc:docMk/>
            <pc:sldMk cId="3897178038" sldId="311"/>
            <ac:spMk id="6" creationId="{D9A7C35A-F647-48FB-A0DB-059055374871}"/>
          </ac:spMkLst>
        </pc:spChg>
      </pc:sldChg>
      <pc:sldChg chg="modSp mod">
        <pc:chgData name="Aishat Bakre" userId="839b68a6-4a2b-45ef-9a5a-14f954bfea5f" providerId="ADAL" clId="{06041EF4-E543-4E3C-AA4D-06C6FA01C08A}" dt="2023-06-26T09:43:39.898" v="11" actId="20577"/>
        <pc:sldMkLst>
          <pc:docMk/>
          <pc:sldMk cId="858150157" sldId="313"/>
        </pc:sldMkLst>
        <pc:spChg chg="mod">
          <ac:chgData name="Aishat Bakre" userId="839b68a6-4a2b-45ef-9a5a-14f954bfea5f" providerId="ADAL" clId="{06041EF4-E543-4E3C-AA4D-06C6FA01C08A}" dt="2023-06-26T09:43:39.898" v="11" actId="20577"/>
          <ac:spMkLst>
            <pc:docMk/>
            <pc:sldMk cId="858150157" sldId="313"/>
            <ac:spMk id="3" creationId="{C647529A-3D31-70ED-96A4-BF0F5D618E32}"/>
          </ac:spMkLst>
        </pc:spChg>
      </pc:sldChg>
      <pc:sldChg chg="modNotesTx">
        <pc:chgData name="Aishat Bakre" userId="839b68a6-4a2b-45ef-9a5a-14f954bfea5f" providerId="ADAL" clId="{06041EF4-E543-4E3C-AA4D-06C6FA01C08A}" dt="2023-06-26T09:52:48.398" v="43" actId="20577"/>
        <pc:sldMkLst>
          <pc:docMk/>
          <pc:sldMk cId="1871422022" sldId="332"/>
        </pc:sldMkLst>
      </pc:sldChg>
      <pc:sldChg chg="modSp mod modNotesTx">
        <pc:chgData name="Aishat Bakre" userId="839b68a6-4a2b-45ef-9a5a-14f954bfea5f" providerId="ADAL" clId="{06041EF4-E543-4E3C-AA4D-06C6FA01C08A}" dt="2023-07-08T10:54:53.083" v="165" actId="20577"/>
        <pc:sldMkLst>
          <pc:docMk/>
          <pc:sldMk cId="140862196" sldId="350"/>
        </pc:sldMkLst>
        <pc:spChg chg="mod">
          <ac:chgData name="Aishat Bakre" userId="839b68a6-4a2b-45ef-9a5a-14f954bfea5f" providerId="ADAL" clId="{06041EF4-E543-4E3C-AA4D-06C6FA01C08A}" dt="2023-07-08T10:54:53.083" v="165" actId="20577"/>
          <ac:spMkLst>
            <pc:docMk/>
            <pc:sldMk cId="140862196" sldId="350"/>
            <ac:spMk id="2" creationId="{626204D7-B79D-459C-9D5D-1CEAE3DB0DB1}"/>
          </ac:spMkLst>
        </pc:spChg>
        <pc:graphicFrameChg chg="modGraphic">
          <ac:chgData name="Aishat Bakre" userId="839b68a6-4a2b-45ef-9a5a-14f954bfea5f" providerId="ADAL" clId="{06041EF4-E543-4E3C-AA4D-06C6FA01C08A}" dt="2023-07-08T10:54:15.223" v="161" actId="20577"/>
          <ac:graphicFrameMkLst>
            <pc:docMk/>
            <pc:sldMk cId="140862196" sldId="350"/>
            <ac:graphicFrameMk id="7" creationId="{B5A71545-2336-4B31-8467-6548E6F09083}"/>
          </ac:graphicFrameMkLst>
        </pc:graphicFrameChg>
      </pc:sldChg>
      <pc:sldChg chg="modSp mod">
        <pc:chgData name="Aishat Bakre" userId="839b68a6-4a2b-45ef-9a5a-14f954bfea5f" providerId="ADAL" clId="{06041EF4-E543-4E3C-AA4D-06C6FA01C08A}" dt="2023-06-26T09:44:45.860" v="17" actId="20577"/>
        <pc:sldMkLst>
          <pc:docMk/>
          <pc:sldMk cId="2404478536" sldId="565"/>
        </pc:sldMkLst>
        <pc:spChg chg="mod">
          <ac:chgData name="Aishat Bakre" userId="839b68a6-4a2b-45ef-9a5a-14f954bfea5f" providerId="ADAL" clId="{06041EF4-E543-4E3C-AA4D-06C6FA01C08A}" dt="2023-06-26T09:44:45.860" v="17" actId="20577"/>
          <ac:spMkLst>
            <pc:docMk/>
            <pc:sldMk cId="2404478536" sldId="565"/>
            <ac:spMk id="3" creationId="{E4F8354F-4715-EC5A-3DFB-73FFB31F8F6B}"/>
          </ac:spMkLst>
        </pc:spChg>
      </pc:sldChg>
      <pc:sldChg chg="modSp mod">
        <pc:chgData name="Aishat Bakre" userId="839b68a6-4a2b-45ef-9a5a-14f954bfea5f" providerId="ADAL" clId="{06041EF4-E543-4E3C-AA4D-06C6FA01C08A}" dt="2023-06-26T09:46:14.886" v="21" actId="20577"/>
        <pc:sldMkLst>
          <pc:docMk/>
          <pc:sldMk cId="2585704287" sldId="568"/>
        </pc:sldMkLst>
        <pc:spChg chg="mod">
          <ac:chgData name="Aishat Bakre" userId="839b68a6-4a2b-45ef-9a5a-14f954bfea5f" providerId="ADAL" clId="{06041EF4-E543-4E3C-AA4D-06C6FA01C08A}" dt="2023-06-26T09:46:14.886" v="21" actId="20577"/>
          <ac:spMkLst>
            <pc:docMk/>
            <pc:sldMk cId="2585704287" sldId="568"/>
            <ac:spMk id="3" creationId="{4293DC82-3561-B69F-8D53-DC721D492E9A}"/>
          </ac:spMkLst>
        </pc:spChg>
      </pc:sldChg>
      <pc:sldChg chg="modSp mod">
        <pc:chgData name="Aishat Bakre" userId="839b68a6-4a2b-45ef-9a5a-14f954bfea5f" providerId="ADAL" clId="{06041EF4-E543-4E3C-AA4D-06C6FA01C08A}" dt="2023-06-26T09:49:02.397" v="37" actId="20577"/>
        <pc:sldMkLst>
          <pc:docMk/>
          <pc:sldMk cId="87907120" sldId="569"/>
        </pc:sldMkLst>
        <pc:spChg chg="mod">
          <ac:chgData name="Aishat Bakre" userId="839b68a6-4a2b-45ef-9a5a-14f954bfea5f" providerId="ADAL" clId="{06041EF4-E543-4E3C-AA4D-06C6FA01C08A}" dt="2023-06-26T09:49:02.397" v="37" actId="20577"/>
          <ac:spMkLst>
            <pc:docMk/>
            <pc:sldMk cId="87907120" sldId="569"/>
            <ac:spMk id="3" creationId="{7C4141C0-0BD1-1A68-25B2-A2E149DD0305}"/>
          </ac:spMkLst>
        </pc:spChg>
      </pc:sldChg>
      <pc:sldChg chg="modSp mod">
        <pc:chgData name="Aishat Bakre" userId="839b68a6-4a2b-45ef-9a5a-14f954bfea5f" providerId="ADAL" clId="{06041EF4-E543-4E3C-AA4D-06C6FA01C08A}" dt="2023-06-26T09:48:20.763" v="26" actId="20577"/>
        <pc:sldMkLst>
          <pc:docMk/>
          <pc:sldMk cId="3723386757" sldId="570"/>
        </pc:sldMkLst>
        <pc:spChg chg="mod">
          <ac:chgData name="Aishat Bakre" userId="839b68a6-4a2b-45ef-9a5a-14f954bfea5f" providerId="ADAL" clId="{06041EF4-E543-4E3C-AA4D-06C6FA01C08A}" dt="2023-06-26T09:48:20.763" v="26" actId="20577"/>
          <ac:spMkLst>
            <pc:docMk/>
            <pc:sldMk cId="3723386757" sldId="570"/>
            <ac:spMk id="3" creationId="{F6BB99B4-F617-60F3-7066-31CC60A7EC82}"/>
          </ac:spMkLst>
        </pc:spChg>
      </pc:sldChg>
      <pc:sldChg chg="modSp mod">
        <pc:chgData name="Aishat Bakre" userId="839b68a6-4a2b-45ef-9a5a-14f954bfea5f" providerId="ADAL" clId="{06041EF4-E543-4E3C-AA4D-06C6FA01C08A}" dt="2023-06-26T09:41:41.414" v="5" actId="113"/>
        <pc:sldMkLst>
          <pc:docMk/>
          <pc:sldMk cId="588468229" sldId="633"/>
        </pc:sldMkLst>
        <pc:spChg chg="mod">
          <ac:chgData name="Aishat Bakre" userId="839b68a6-4a2b-45ef-9a5a-14f954bfea5f" providerId="ADAL" clId="{06041EF4-E543-4E3C-AA4D-06C6FA01C08A}" dt="2023-06-26T09:41:41.414" v="5" actId="113"/>
          <ac:spMkLst>
            <pc:docMk/>
            <pc:sldMk cId="588468229" sldId="633"/>
            <ac:spMk id="3" creationId="{7944D532-5BD1-0F44-5A00-888BAD92702F}"/>
          </ac:spMkLst>
        </pc:spChg>
      </pc:sldChg>
      <pc:sldChg chg="modSp mod">
        <pc:chgData name="Aishat Bakre" userId="839b68a6-4a2b-45ef-9a5a-14f954bfea5f" providerId="ADAL" clId="{06041EF4-E543-4E3C-AA4D-06C6FA01C08A}" dt="2023-07-08T10:53:08.567" v="151" actId="20577"/>
        <pc:sldMkLst>
          <pc:docMk/>
          <pc:sldMk cId="3702683225" sldId="635"/>
        </pc:sldMkLst>
        <pc:spChg chg="mod">
          <ac:chgData name="Aishat Bakre" userId="839b68a6-4a2b-45ef-9a5a-14f954bfea5f" providerId="ADAL" clId="{06041EF4-E543-4E3C-AA4D-06C6FA01C08A}" dt="2023-07-08T10:53:08.567" v="151" actId="20577"/>
          <ac:spMkLst>
            <pc:docMk/>
            <pc:sldMk cId="3702683225" sldId="635"/>
            <ac:spMk id="4" creationId="{B0A4A8B7-5ED1-9B82-CA02-B9D4DB9C79C4}"/>
          </ac:spMkLst>
        </pc:spChg>
      </pc:sldChg>
      <pc:sldChg chg="modSp mod">
        <pc:chgData name="Aishat Bakre" userId="839b68a6-4a2b-45ef-9a5a-14f954bfea5f" providerId="ADAL" clId="{06041EF4-E543-4E3C-AA4D-06C6FA01C08A}" dt="2023-06-26T09:52:24.583" v="42" actId="33524"/>
        <pc:sldMkLst>
          <pc:docMk/>
          <pc:sldMk cId="4162225434" sldId="654"/>
        </pc:sldMkLst>
        <pc:graphicFrameChg chg="modGraphic">
          <ac:chgData name="Aishat Bakre" userId="839b68a6-4a2b-45ef-9a5a-14f954bfea5f" providerId="ADAL" clId="{06041EF4-E543-4E3C-AA4D-06C6FA01C08A}" dt="2023-06-26T09:52:24.583" v="42" actId="33524"/>
          <ac:graphicFrameMkLst>
            <pc:docMk/>
            <pc:sldMk cId="4162225434" sldId="654"/>
            <ac:graphicFrameMk id="4" creationId="{9D8EAA5D-5C29-29CE-B9DE-F1386D34CD64}"/>
          </ac:graphicFrameMkLst>
        </pc:graphicFrameChg>
      </pc:sldChg>
      <pc:sldChg chg="modSp mod">
        <pc:chgData name="Aishat Bakre" userId="839b68a6-4a2b-45ef-9a5a-14f954bfea5f" providerId="ADAL" clId="{06041EF4-E543-4E3C-AA4D-06C6FA01C08A}" dt="2023-06-26T09:58:14.416" v="62" actId="1076"/>
        <pc:sldMkLst>
          <pc:docMk/>
          <pc:sldMk cId="1916544399" sldId="656"/>
        </pc:sldMkLst>
        <pc:spChg chg="mod">
          <ac:chgData name="Aishat Bakre" userId="839b68a6-4a2b-45ef-9a5a-14f954bfea5f" providerId="ADAL" clId="{06041EF4-E543-4E3C-AA4D-06C6FA01C08A}" dt="2023-06-26T09:58:14.416" v="62" actId="1076"/>
          <ac:spMkLst>
            <pc:docMk/>
            <pc:sldMk cId="1916544399" sldId="656"/>
            <ac:spMk id="3" creationId="{7B0F53D2-30A6-C0E2-5A95-5DAC37DB1535}"/>
          </ac:spMkLst>
        </pc:spChg>
      </pc:sldChg>
      <pc:sldChg chg="modSp mod">
        <pc:chgData name="Aishat Bakre" userId="839b68a6-4a2b-45ef-9a5a-14f954bfea5f" providerId="ADAL" clId="{06041EF4-E543-4E3C-AA4D-06C6FA01C08A}" dt="2023-06-26T10:02:18.046" v="98" actId="2711"/>
        <pc:sldMkLst>
          <pc:docMk/>
          <pc:sldMk cId="3185679344" sldId="658"/>
        </pc:sldMkLst>
        <pc:spChg chg="mod">
          <ac:chgData name="Aishat Bakre" userId="839b68a6-4a2b-45ef-9a5a-14f954bfea5f" providerId="ADAL" clId="{06041EF4-E543-4E3C-AA4D-06C6FA01C08A}" dt="2023-06-26T09:59:51.650" v="76" actId="20577"/>
          <ac:spMkLst>
            <pc:docMk/>
            <pc:sldMk cId="3185679344" sldId="658"/>
            <ac:spMk id="2" creationId="{7922F07F-2B5C-FDD2-C642-0661764AF78C}"/>
          </ac:spMkLst>
        </pc:spChg>
        <pc:spChg chg="mod">
          <ac:chgData name="Aishat Bakre" userId="839b68a6-4a2b-45ef-9a5a-14f954bfea5f" providerId="ADAL" clId="{06041EF4-E543-4E3C-AA4D-06C6FA01C08A}" dt="2023-06-26T10:02:18.046" v="98" actId="2711"/>
          <ac:spMkLst>
            <pc:docMk/>
            <pc:sldMk cId="3185679344" sldId="658"/>
            <ac:spMk id="3" creationId="{80E662DB-47FD-F0E3-081F-75EC6F61BC1B}"/>
          </ac:spMkLst>
        </pc:spChg>
      </pc:sldChg>
      <pc:sldChg chg="modSp mod">
        <pc:chgData name="Aishat Bakre" userId="839b68a6-4a2b-45ef-9a5a-14f954bfea5f" providerId="ADAL" clId="{06041EF4-E543-4E3C-AA4D-06C6FA01C08A}" dt="2023-06-26T10:18:01.159" v="135" actId="2711"/>
        <pc:sldMkLst>
          <pc:docMk/>
          <pc:sldMk cId="1493686621" sldId="659"/>
        </pc:sldMkLst>
        <pc:spChg chg="mod">
          <ac:chgData name="Aishat Bakre" userId="839b68a6-4a2b-45ef-9a5a-14f954bfea5f" providerId="ADAL" clId="{06041EF4-E543-4E3C-AA4D-06C6FA01C08A}" dt="2023-06-26T10:18:01.159" v="135" actId="2711"/>
          <ac:spMkLst>
            <pc:docMk/>
            <pc:sldMk cId="1493686621" sldId="659"/>
            <ac:spMk id="3" creationId="{5D0DC5F9-1A91-07C1-BE3B-75C51D805951}"/>
          </ac:spMkLst>
        </pc:spChg>
      </pc:sldChg>
      <pc:sldChg chg="modSp mod">
        <pc:chgData name="Aishat Bakre" userId="839b68a6-4a2b-45ef-9a5a-14f954bfea5f" providerId="ADAL" clId="{06041EF4-E543-4E3C-AA4D-06C6FA01C08A}" dt="2023-06-26T10:03:35.026" v="111" actId="27636"/>
        <pc:sldMkLst>
          <pc:docMk/>
          <pc:sldMk cId="903696202" sldId="1396"/>
        </pc:sldMkLst>
        <pc:spChg chg="mod">
          <ac:chgData name="Aishat Bakre" userId="839b68a6-4a2b-45ef-9a5a-14f954bfea5f" providerId="ADAL" clId="{06041EF4-E543-4E3C-AA4D-06C6FA01C08A}" dt="2023-06-26T10:03:35.026" v="111" actId="27636"/>
          <ac:spMkLst>
            <pc:docMk/>
            <pc:sldMk cId="903696202" sldId="1396"/>
            <ac:spMk id="3" creationId="{3EBE8C94-122F-7473-220A-68B43AFD89B6}"/>
          </ac:spMkLst>
        </pc:spChg>
      </pc:sldChg>
      <pc:sldChg chg="ord">
        <pc:chgData name="Aishat Bakre" userId="839b68a6-4a2b-45ef-9a5a-14f954bfea5f" providerId="ADAL" clId="{06041EF4-E543-4E3C-AA4D-06C6FA01C08A}" dt="2023-06-26T10:06:01.907" v="122"/>
        <pc:sldMkLst>
          <pc:docMk/>
          <pc:sldMk cId="2867803762" sldId="1409"/>
        </pc:sldMkLst>
      </pc:sldChg>
      <pc:sldChg chg="modSp new del mod">
        <pc:chgData name="Aishat Bakre" userId="839b68a6-4a2b-45ef-9a5a-14f954bfea5f" providerId="ADAL" clId="{06041EF4-E543-4E3C-AA4D-06C6FA01C08A}" dt="2023-06-26T09:56:33.531" v="50" actId="2696"/>
        <pc:sldMkLst>
          <pc:docMk/>
          <pc:sldMk cId="566917583" sldId="1440"/>
        </pc:sldMkLst>
        <pc:spChg chg="mod">
          <ac:chgData name="Aishat Bakre" userId="839b68a6-4a2b-45ef-9a5a-14f954bfea5f" providerId="ADAL" clId="{06041EF4-E543-4E3C-AA4D-06C6FA01C08A}" dt="2023-06-26T09:55:43.331" v="49" actId="20577"/>
          <ac:spMkLst>
            <pc:docMk/>
            <pc:sldMk cId="566917583" sldId="1440"/>
            <ac:spMk id="3" creationId="{7F6BA270-FAC4-62CB-C42D-9A04B31A077C}"/>
          </ac:spMkLst>
        </pc:spChg>
      </pc:sldChg>
      <pc:sldChg chg="modSp new mod">
        <pc:chgData name="Aishat Bakre" userId="839b68a6-4a2b-45ef-9a5a-14f954bfea5f" providerId="ADAL" clId="{06041EF4-E543-4E3C-AA4D-06C6FA01C08A}" dt="2023-06-26T10:09:44.526" v="128" actId="14100"/>
        <pc:sldMkLst>
          <pc:docMk/>
          <pc:sldMk cId="3086993342" sldId="1440"/>
        </pc:sldMkLst>
        <pc:spChg chg="mod">
          <ac:chgData name="Aishat Bakre" userId="839b68a6-4a2b-45ef-9a5a-14f954bfea5f" providerId="ADAL" clId="{06041EF4-E543-4E3C-AA4D-06C6FA01C08A}" dt="2023-06-26T10:08:28.771" v="125"/>
          <ac:spMkLst>
            <pc:docMk/>
            <pc:sldMk cId="3086993342" sldId="1440"/>
            <ac:spMk id="2" creationId="{D2950E67-D5AD-1BDD-0B62-0836C66A5EB2}"/>
          </ac:spMkLst>
        </pc:spChg>
        <pc:spChg chg="mod">
          <ac:chgData name="Aishat Bakre" userId="839b68a6-4a2b-45ef-9a5a-14f954bfea5f" providerId="ADAL" clId="{06041EF4-E543-4E3C-AA4D-06C6FA01C08A}" dt="2023-06-26T10:09:44.526" v="128" actId="14100"/>
          <ac:spMkLst>
            <pc:docMk/>
            <pc:sldMk cId="3086993342" sldId="1440"/>
            <ac:spMk id="3" creationId="{3DCA996A-5F84-0D99-85CD-1A29C14CAC5A}"/>
          </ac:spMkLst>
        </pc:spChg>
      </pc:sldChg>
      <pc:sldChg chg="new del">
        <pc:chgData name="Aishat Bakre" userId="839b68a6-4a2b-45ef-9a5a-14f954bfea5f" providerId="ADAL" clId="{06041EF4-E543-4E3C-AA4D-06C6FA01C08A}" dt="2023-06-26T09:55:40.122" v="48" actId="680"/>
        <pc:sldMkLst>
          <pc:docMk/>
          <pc:sldMk cId="963695757" sldId="144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08/07/2023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08/07/2023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2.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where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indent="-228600">
              <a:buFont typeface="+mj-lt"/>
              <a:buAutoNum type="arabicPeriod"/>
            </a:pPr>
            <a:r>
              <a:rPr lang="en-GB" b="1" dirty="0"/>
              <a:t>Reinforce the assessment criteria</a:t>
            </a:r>
          </a:p>
          <a:p>
            <a:pPr marL="228600" indent="-228600">
              <a:buFont typeface="+mj-lt"/>
              <a:buAutoNum type="arabicPeriod"/>
            </a:pPr>
            <a:r>
              <a:rPr lang="en-GB" b="1" dirty="0"/>
              <a:t>Remind students that they must have 30 creditable reference sources and to use the additional resources found on the Moodle site.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obesity among adult in England</a:t>
            </a:r>
          </a:p>
          <a:p>
            <a:r>
              <a:rPr lang="en-GB" dirty="0"/>
              <a:t>how can obesity be managed in the </a:t>
            </a:r>
            <a:r>
              <a:rPr lang="en-GB" dirty="0"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Body mass index and risk of obesity‐related conditions in a cohort of 2.9 million people: Evidence from a UK primary care database - </a:t>
            </a:r>
            <a:r>
              <a:rPr lang="en-GB" dirty="0" err="1">
                <a:hlinkClick r:id="rId3"/>
              </a:rPr>
              <a:t>Haase</a:t>
            </a:r>
            <a:r>
              <a:rPr lang="en-GB" dirty="0">
                <a:hlinkClick r:id="rId3"/>
              </a:rPr>
              <a:t> - 2021 - Obesity Science &amp; Practice - Wiley Online </a:t>
            </a:r>
            <a:r>
              <a:rPr lang="en-GB" dirty="0" err="1">
                <a:hlinkClick r:id="rId3"/>
              </a:rPr>
              <a:t>Library</a:t>
            </a:r>
            <a:r>
              <a:rPr lang="en-GB" dirty="0" err="1">
                <a:hlinkClick r:id="rId4"/>
              </a:rPr>
              <a:t>Overweight</a:t>
            </a:r>
            <a:r>
              <a:rPr lang="en-GB" dirty="0">
                <a:hlinkClick r:id="rId4"/>
              </a:rPr>
              <a:t>, obesity and high blood pressure in an ethnically diverse sample of adolescents in Britain: the Medical Research Council DASH study | International Journal of Obesity (nature.com)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measures such as incidence, prevalence, mortality, morbidity and life expectancy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obesity be managed in the </a:t>
            </a:r>
            <a:r>
              <a:rPr lang="en-GB" dirty="0" err="1"/>
              <a:t>uk</a:t>
            </a:r>
            <a:r>
              <a:rPr lang="en-GB" dirty="0"/>
              <a:t> </a:t>
            </a:r>
          </a:p>
          <a:p>
            <a:r>
              <a:rPr lang="en-GB" dirty="0"/>
              <a:t>how can obese be managed in </a:t>
            </a:r>
            <a:r>
              <a:rPr lang="en-GB" dirty="0" err="1"/>
              <a:t>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08/07/2023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797513" y="4981165"/>
            <a:ext cx="2042739" cy="523220"/>
          </a:xfrm>
          <a:prstGeom prst="rect">
            <a:avLst/>
          </a:prstGeom>
        </p:spPr>
        <p:txBody>
          <a:bodyPr wrap="none">
            <a:spAutoFit/>
          </a:bodyPr>
          <a:lstStyle/>
          <a:p>
            <a:r>
              <a:rPr lang="en-GB" sz="2800" b="1" dirty="0">
                <a:solidFill>
                  <a:schemeClr val="bg1"/>
                </a:solidFill>
              </a:rPr>
              <a:t>Semester 1</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43508" y="5504385"/>
            <a:ext cx="2942592"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t>Word count: </a:t>
            </a:r>
            <a:r>
              <a:rPr lang="en-GB" b="1" dirty="0"/>
              <a:t>2,500</a:t>
            </a:r>
            <a:r>
              <a:rPr lang="en-GB" dirty="0"/>
              <a:t> words (+/- 10%)</a:t>
            </a:r>
          </a:p>
          <a:p>
            <a:pPr algn="ctr"/>
            <a:r>
              <a:rPr lang="en-GB" b="1" dirty="0"/>
              <a:t>Task 1-1100 words</a:t>
            </a:r>
          </a:p>
          <a:p>
            <a:pPr algn="ctr"/>
            <a:r>
              <a:rPr lang="en-GB" b="1" dirty="0"/>
              <a:t>Task 2-1400 words</a:t>
            </a:r>
          </a:p>
          <a:p>
            <a:r>
              <a:rPr lang="en-GB" dirty="0"/>
              <a:t>Submission deadline </a:t>
            </a:r>
          </a:p>
          <a:p>
            <a:pPr marL="0" indent="0" algn="ctr">
              <a:buNone/>
            </a:pPr>
            <a:endParaRPr lang="en-GB" dirty="0"/>
          </a:p>
          <a:p>
            <a:pPr algn="ctr"/>
            <a:r>
              <a:rPr lang="en-GB" dirty="0"/>
              <a:t>Submit </a:t>
            </a:r>
            <a:r>
              <a:rPr lang="en-GB" b="1" dirty="0"/>
              <a:t>Analytical Report </a:t>
            </a:r>
            <a:r>
              <a:rPr lang="en-GB" dirty="0"/>
              <a:t>to Turnitin- </a:t>
            </a:r>
            <a:r>
              <a:rPr lang="en-GB" b="1" dirty="0"/>
              <a:t>Friday July 28th  2023 2pm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dirty="0">
                <a:effectLst/>
                <a:ea typeface="Times New Roman" panose="02020603050405020304" pitchFamily="18" charset="0"/>
              </a:rPr>
              <a:t>Assessment Part 1</a:t>
            </a:r>
            <a:r>
              <a:rPr lang="en-GB" sz="2400" b="1" dirty="0">
                <a:ea typeface="Times New Roman" panose="02020603050405020304" pitchFamily="18" charset="0"/>
              </a:rPr>
              <a:t>:</a:t>
            </a:r>
            <a:r>
              <a:rPr lang="en-GB" sz="2400" dirty="0">
                <a:effectLst/>
                <a:ea typeface="Times New Roman" panose="02020603050405020304" pitchFamily="18" charset="0"/>
              </a:rPr>
              <a:t> </a:t>
            </a:r>
            <a:r>
              <a:rPr lang="en-GB" sz="2400" b="1" dirty="0">
                <a:effectLst/>
                <a:ea typeface="Times New Roman" panose="02020603050405020304" pitchFamily="18" charset="0"/>
              </a:rPr>
              <a:t>Report (1100 words)</a:t>
            </a:r>
          </a:p>
          <a:p>
            <a:pPr marL="0" indent="0">
              <a:buNone/>
            </a:pPr>
            <a:r>
              <a:rPr lang="en-GB" sz="2400" dirty="0">
                <a:effectLst/>
                <a:ea typeface="Times New Roman" panose="02020603050405020304" pitchFamily="18" charset="0"/>
              </a:rPr>
              <a:t> </a:t>
            </a:r>
          </a:p>
          <a:p>
            <a:pPr marL="114300" indent="0">
              <a:buNone/>
            </a:pPr>
            <a:r>
              <a:rPr lang="en-GB" sz="2400" dirty="0">
                <a:effectLst/>
                <a:ea typeface="Times New Roman" panose="02020603050405020304" pitchFamily="18" charset="0"/>
              </a:rPr>
              <a:t>Choose from </a:t>
            </a:r>
            <a:r>
              <a:rPr lang="en-GB" sz="2400" b="1" dirty="0">
                <a:effectLst/>
                <a:ea typeface="Times New Roman" panose="02020603050405020304" pitchFamily="18" charset="0"/>
              </a:rPr>
              <a:t>one</a:t>
            </a:r>
            <a:r>
              <a:rPr lang="en-GB" sz="2400" dirty="0">
                <a:effectLst/>
                <a:ea typeface="Times New Roman" panose="02020603050405020304" pitchFamily="18" charset="0"/>
              </a:rPr>
              <a:t> of the following topics: </a:t>
            </a:r>
          </a:p>
          <a:p>
            <a:pPr marL="114300" indent="0">
              <a:buNone/>
            </a:pPr>
            <a:r>
              <a:rPr lang="en-GB" sz="2400" dirty="0">
                <a:effectLst/>
                <a:ea typeface="Times New Roman" panose="02020603050405020304" pitchFamily="18" charset="0"/>
              </a:rPr>
              <a:t> </a:t>
            </a:r>
          </a:p>
          <a:p>
            <a:pPr marL="742950" lvl="1" indent="-285750">
              <a:buFont typeface="Courier New" panose="02070309020205020404" pitchFamily="49" charset="0"/>
              <a:buChar char="o"/>
            </a:pPr>
            <a:r>
              <a:rPr lang="en-GB" sz="2400" b="1" dirty="0">
                <a:effectLst/>
                <a:ea typeface="Times New Roman" panose="02020603050405020304" pitchFamily="18" charset="0"/>
              </a:rPr>
              <a:t>Disability and health inequalities</a:t>
            </a:r>
            <a:endParaRPr lang="en-GB" sz="2400" dirty="0">
              <a:effectLst/>
              <a:ea typeface="Times New Roman" panose="02020603050405020304" pitchFamily="18" charset="0"/>
            </a:endParaRPr>
          </a:p>
          <a:p>
            <a:pPr marL="742950" lvl="1" indent="-285750">
              <a:buFont typeface="Courier New" panose="02070309020205020404" pitchFamily="49" charset="0"/>
              <a:buChar char="o"/>
            </a:pPr>
            <a:r>
              <a:rPr lang="en-GB" sz="2400" b="1" dirty="0">
                <a:effectLst/>
                <a:ea typeface="Times New Roman" panose="02020603050405020304" pitchFamily="18" charset="0"/>
              </a:rPr>
              <a:t>Ethnicity and health inequalities, </a:t>
            </a:r>
            <a:endParaRPr lang="en-GB" sz="2400" dirty="0">
              <a:effectLst/>
              <a:ea typeface="Times New Roman" panose="02020603050405020304" pitchFamily="18" charset="0"/>
            </a:endParaRPr>
          </a:p>
          <a:p>
            <a:pPr marL="742950" lvl="1" indent="-285750">
              <a:buFont typeface="Courier New" panose="02070309020205020404" pitchFamily="49" charset="0"/>
              <a:buChar char="o"/>
            </a:pPr>
            <a:r>
              <a:rPr lang="en-GB" sz="2400" b="1" dirty="0">
                <a:effectLst/>
                <a:ea typeface="Times New Roman" panose="02020603050405020304" pitchFamily="18" charset="0"/>
              </a:rPr>
              <a:t>Gender and health inequalities,</a:t>
            </a:r>
            <a:endParaRPr lang="en-GB" sz="2400" dirty="0">
              <a:effectLst/>
              <a:ea typeface="Times New Roman" panose="02020603050405020304" pitchFamily="18" charset="0"/>
            </a:endParaRPr>
          </a:p>
          <a:p>
            <a:pPr marL="742950" lvl="1" indent="-285750">
              <a:buFont typeface="Courier New" panose="02070309020205020404" pitchFamily="49" charset="0"/>
              <a:buChar char="o"/>
            </a:pPr>
            <a:r>
              <a:rPr lang="en-GB" sz="2400" b="1" dirty="0">
                <a:effectLst/>
                <a:ea typeface="Times New Roman" panose="02020603050405020304" pitchFamily="18" charset="0"/>
              </a:rPr>
              <a:t>Age and health inequalities</a:t>
            </a:r>
            <a:endParaRPr lang="en-GB" sz="2400" dirty="0">
              <a:effectLst/>
              <a:ea typeface="Times New Roman" panose="02020603050405020304" pitchFamily="18" charset="0"/>
            </a:endParaRPr>
          </a:p>
          <a:p>
            <a:pPr marL="0" indent="0">
              <a:buNone/>
            </a:pPr>
            <a:r>
              <a:rPr lang="en-GB" sz="2400" dirty="0">
                <a:effectLst/>
                <a:ea typeface="Times New Roman" panose="02020603050405020304" pitchFamily="18" charset="0"/>
              </a:rPr>
              <a:t> </a:t>
            </a:r>
          </a:p>
          <a:p>
            <a:endParaRPr lang="en-GB" dirty="0"/>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a:bodyPr>
          <a:lstStyle/>
          <a:p>
            <a:pPr marL="0" indent="0" fontAlgn="base">
              <a:buNone/>
            </a:pPr>
            <a:r>
              <a:rPr lang="en-GB" sz="3200" b="1" dirty="0">
                <a:effectLst/>
                <a:latin typeface="Arial" panose="020B0604020202020204" pitchFamily="34" charset="0"/>
                <a:ea typeface="Times New Roman" panose="02020603050405020304" pitchFamily="18" charset="0"/>
              </a:rPr>
              <a:t>Contextual background and underlying factor (</a:t>
            </a:r>
            <a:r>
              <a:rPr lang="en-GB" b="1" dirty="0">
                <a:latin typeface="Arial" panose="020B0604020202020204" pitchFamily="34" charset="0"/>
                <a:ea typeface="Times New Roman" panose="02020603050405020304" pitchFamily="18" charset="0"/>
              </a:rPr>
              <a:t>350</a:t>
            </a:r>
            <a:r>
              <a:rPr lang="en-GB" sz="3200" b="1" dirty="0">
                <a:effectLst/>
                <a:latin typeface="Arial" panose="020B0604020202020204" pitchFamily="34" charset="0"/>
                <a:ea typeface="Times New Roman" panose="02020603050405020304" pitchFamily="18" charset="0"/>
              </a:rPr>
              <a:t> words)</a:t>
            </a:r>
          </a:p>
          <a:p>
            <a:pPr marL="0" indent="0" fontAlgn="base">
              <a:buNone/>
            </a:pP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Make a heading for the </a:t>
            </a:r>
            <a:r>
              <a:rPr lang="en-GB" sz="3200" b="1" i="1" dirty="0">
                <a:effectLst/>
                <a:latin typeface="Arial" panose="020B0604020202020204" pitchFamily="34" charset="0"/>
                <a:ea typeface="Times New Roman" panose="02020603050405020304" pitchFamily="18" charset="0"/>
              </a:rPr>
              <a:t>four most important health inequality issues</a:t>
            </a:r>
            <a:r>
              <a:rPr lang="en-GB" sz="3200" i="1" dirty="0">
                <a:effectLst/>
                <a:latin typeface="Arial" panose="020B0604020202020204" pitchFamily="34" charset="0"/>
                <a:ea typeface="Times New Roman" panose="02020603050405020304" pitchFamily="18" charset="0"/>
              </a:rPr>
              <a:t> faced by your chosen group and write under the headings.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10000"/>
          </a:bodyPr>
          <a:lstStyle/>
          <a:p>
            <a:pPr marL="0" indent="0" fontAlgn="base">
              <a:buNone/>
            </a:pPr>
            <a:r>
              <a:rPr lang="en-GB" sz="3200" b="1">
                <a:effectLst/>
                <a:latin typeface="Arial" panose="020B0604020202020204" pitchFamily="34" charset="0"/>
                <a:ea typeface="Times New Roman" panose="02020603050405020304" pitchFamily="18" charset="0"/>
              </a:rPr>
              <a:t>For example:</a:t>
            </a:r>
            <a:r>
              <a:rPr lang="en-GB" sz="3200" i="1">
                <a:effectLst/>
                <a:latin typeface="Arial" panose="020B0604020202020204" pitchFamily="34" charset="0"/>
                <a:ea typeface="Times New Roman" panose="02020603050405020304" pitchFamily="18" charset="0"/>
              </a:rPr>
              <a:t> Higher rates of Mental Illness, </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Low rates of access to Health Care, Mortality rates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Social issues such as employment and poverty.</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dirty="0">
                <a:effectLst/>
                <a:latin typeface="Arial" panose="020B0604020202020204" pitchFamily="34" charset="0"/>
                <a:ea typeface="Times New Roman" panose="02020603050405020304" pitchFamily="18" charset="0"/>
              </a:rPr>
              <a:t>National Response to reduce health inequalities in your chosen group (250 words)</a:t>
            </a:r>
          </a:p>
          <a:p>
            <a:pPr marL="0" indent="0" fontAlgn="base">
              <a:buNone/>
            </a:pPr>
            <a:endParaRPr lang="en-GB" sz="3200" b="1" dirty="0">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Under this heading discuss </a:t>
            </a:r>
            <a:r>
              <a:rPr lang="en-GB" sz="3200" b="1" i="1" dirty="0">
                <a:effectLst/>
                <a:latin typeface="Arial" panose="020B0604020202020204" pitchFamily="34" charset="0"/>
                <a:ea typeface="Times New Roman" panose="02020603050405020304" pitchFamily="18" charset="0"/>
              </a:rPr>
              <a:t>at least</a:t>
            </a:r>
            <a:r>
              <a:rPr lang="en-GB" sz="3200" i="1"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two examples</a:t>
            </a:r>
            <a:r>
              <a:rPr lang="en-GB" sz="3200" i="1" dirty="0">
                <a:effectLst/>
                <a:latin typeface="Arial" panose="020B0604020202020204" pitchFamily="34" charset="0"/>
                <a:ea typeface="Times New Roman" panose="02020603050405020304" pitchFamily="18" charset="0"/>
              </a:rPr>
              <a:t> of what has been done to address the i</a:t>
            </a:r>
            <a:r>
              <a:rPr lang="en-GB" sz="3200" b="1" i="1" dirty="0">
                <a:effectLst/>
                <a:latin typeface="Arial" panose="020B0604020202020204" pitchFamily="34" charset="0"/>
                <a:ea typeface="Times New Roman" panose="02020603050405020304" pitchFamily="18" charset="0"/>
              </a:rPr>
              <a:t>nequalities and social injustice</a:t>
            </a:r>
            <a:r>
              <a:rPr lang="en-GB" sz="3200" i="1" dirty="0">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This could be </a:t>
            </a:r>
            <a:r>
              <a:rPr lang="en-GB" sz="3200" b="1" i="1" dirty="0">
                <a:effectLst/>
                <a:latin typeface="Arial" panose="020B0604020202020204" pitchFamily="34" charset="0"/>
                <a:ea typeface="Times New Roman" panose="02020603050405020304" pitchFamily="18" charset="0"/>
              </a:rPr>
              <a:t>new policy, benefits, public campaign</a:t>
            </a:r>
            <a:r>
              <a:rPr lang="en-GB" sz="3200" i="1" dirty="0">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Include 2 legislations /policies relevant to your chosen group</a:t>
            </a:r>
            <a:br>
              <a:rPr lang="en-GB" sz="3200" i="1" dirty="0">
                <a:effectLst/>
                <a:latin typeface="Arial" panose="020B0604020202020204" pitchFamily="34" charset="0"/>
                <a:ea typeface="Times New Roman" panose="02020603050405020304" pitchFamily="18" charset="0"/>
              </a:rPr>
            </a:b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a:t>Working independently research what </a:t>
            </a:r>
            <a:r>
              <a:rPr lang="en-GB" sz="3200" i="1">
                <a:effectLst/>
                <a:latin typeface="Arial" panose="020B0604020202020204" pitchFamily="34" charset="0"/>
                <a:ea typeface="Times New Roman" panose="02020603050405020304" pitchFamily="18" charset="0"/>
              </a:rPr>
              <a:t>has been done nationally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among </a:t>
            </a:r>
            <a:r>
              <a:rPr lang="en-GB"/>
              <a:t>disability, ethnic minority group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r>
              <a:rPr lang="en-GB" sz="3200" b="1" dirty="0">
                <a:effectLst/>
                <a:latin typeface="Arial" panose="020B0604020202020204" pitchFamily="34" charset="0"/>
                <a:ea typeface="Times New Roman" panose="02020603050405020304" pitchFamily="18" charset="0"/>
              </a:rPr>
              <a:t>Organisations that support chosen group (250 words)</a:t>
            </a:r>
          </a:p>
          <a:p>
            <a:pPr marL="0" indent="0">
              <a:buNone/>
            </a:pPr>
            <a:endParaRPr lang="en-GB" sz="3200" b="1" dirty="0">
              <a:effectLst/>
              <a:latin typeface="Arial" panose="020B0604020202020204" pitchFamily="34" charset="0"/>
              <a:ea typeface="Times New Roman" panose="02020603050405020304" pitchFamily="18" charset="0"/>
            </a:endParaRPr>
          </a:p>
          <a:p>
            <a:r>
              <a:rPr lang="en-GB" sz="3200" i="1" dirty="0">
                <a:effectLst/>
                <a:latin typeface="Arial" panose="020B0604020202020204" pitchFamily="34" charset="0"/>
                <a:ea typeface="Times New Roman" panose="02020603050405020304" pitchFamily="18" charset="0"/>
              </a:rPr>
              <a:t>Under this heading write about </a:t>
            </a:r>
            <a:r>
              <a:rPr lang="en-GB" b="1" i="1" dirty="0">
                <a:latin typeface="Arial" panose="020B0604020202020204" pitchFamily="34" charset="0"/>
                <a:ea typeface="Times New Roman" panose="02020603050405020304" pitchFamily="18" charset="0"/>
              </a:rPr>
              <a:t>a UK </a:t>
            </a:r>
            <a:r>
              <a:rPr lang="en-GB" sz="3200" b="1" i="1" dirty="0">
                <a:effectLst/>
                <a:latin typeface="Arial" panose="020B0604020202020204" pitchFamily="34" charset="0"/>
                <a:ea typeface="Times New Roman" panose="02020603050405020304" pitchFamily="18" charset="0"/>
              </a:rPr>
              <a:t>charity</a:t>
            </a:r>
            <a:r>
              <a:rPr lang="en-GB" sz="3200" i="1" dirty="0">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dirty="0">
                <a:effectLst/>
                <a:latin typeface="Arial" panose="020B0604020202020204" pitchFamily="34" charset="0"/>
                <a:ea typeface="Times New Roman" panose="02020603050405020304" pitchFamily="18" charset="0"/>
              </a:rPr>
              <a:t>State the goals (e.g. what does it set out to achieve for your chosen group.</a:t>
            </a:r>
            <a:br>
              <a:rPr lang="en-GB" sz="3200" i="1" dirty="0">
                <a:effectLst/>
                <a:latin typeface="Arial" panose="020B0604020202020204" pitchFamily="34" charset="0"/>
                <a:ea typeface="Times New Roman" panose="02020603050405020304" pitchFamily="18" charset="0"/>
              </a:rPr>
            </a:br>
            <a:r>
              <a:rPr lang="en-GB" sz="3200" i="1" dirty="0">
                <a:effectLst/>
                <a:latin typeface="Arial" panose="020B0604020202020204" pitchFamily="34" charset="0"/>
                <a:ea typeface="Times New Roman" panose="02020603050405020304" pitchFamily="18" charset="0"/>
              </a:rPr>
              <a:t>For example, it might conduct research which you should outline here</a:t>
            </a:r>
            <a:br>
              <a:rPr lang="en-GB" sz="3200" i="1" dirty="0">
                <a:effectLst/>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cs typeface="Arial" panose="020B0604020202020204" pitchFamily="34" charset="0"/>
              </a:rPr>
              <a:t>Identify two charities that support your group</a:t>
            </a:r>
            <a:endParaRPr lang="en-GB" sz="3200" b="1"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a:t>Working independently research charity organisations which supports the disability, ethnic minority groups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dirty="0">
                <a:effectLst/>
                <a:latin typeface="Arial" panose="020B0604020202020204" pitchFamily="34" charset="0"/>
                <a:ea typeface="Times New Roman" panose="02020603050405020304" pitchFamily="18" charset="0"/>
              </a:rPr>
              <a:t>Conclusion:(100 words)</a:t>
            </a:r>
          </a:p>
          <a:p>
            <a:pPr marL="0" indent="0" fontAlgn="base">
              <a:buNone/>
            </a:pPr>
            <a:endParaRPr lang="en-GB" sz="2400" dirty="0">
              <a:effectLst/>
              <a:latin typeface="Times New Roman" panose="02020603050405020304" pitchFamily="18" charset="0"/>
              <a:ea typeface="Times New Roman" panose="02020603050405020304" pitchFamily="18" charset="0"/>
            </a:endParaRPr>
          </a:p>
          <a:p>
            <a:r>
              <a:rPr lang="en-GB" sz="3200" i="1" dirty="0">
                <a:effectLst/>
                <a:latin typeface="Arial" panose="020B0604020202020204" pitchFamily="34" charset="0"/>
                <a:ea typeface="Times New Roman" panose="02020603050405020304" pitchFamily="18" charset="0"/>
              </a:rPr>
              <a:t>Make a summary of your most important points</a:t>
            </a:r>
            <a:endParaRPr lang="en-GB" sz="24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Provide recommendation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a:solidFill>
                  <a:prstClr val="black"/>
                </a:solidFill>
                <a:cs typeface="Arial" panose="020B0604020202020204" pitchFamily="34" charset="0"/>
              </a:rPr>
              <a:t>Do some research to find out legislations that support this group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a:t>Other legislations and laws that help protect the group include the following; </a:t>
            </a:r>
          </a:p>
          <a:p>
            <a:r>
              <a:rPr lang="en-GB"/>
              <a:t>The Disability Discrimination Act 1995 and 2005;</a:t>
            </a:r>
          </a:p>
          <a:p>
            <a:r>
              <a:rPr lang="en-GB"/>
              <a:t>The Race Relations (Amendment) Act 1976 and 2000;</a:t>
            </a:r>
          </a:p>
          <a:p>
            <a:r>
              <a:rPr lang="en-GB"/>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dirty="0">
                <a:solidFill>
                  <a:srgbClr val="000000"/>
                </a:solidFill>
                <a:effectLst/>
                <a:ea typeface="Times New Roman" panose="02020603050405020304" pitchFamily="18" charset="0"/>
              </a:rPr>
              <a:t>All your report must include </a:t>
            </a:r>
            <a:r>
              <a:rPr lang="en-GB" sz="2400" b="1" dirty="0">
                <a:solidFill>
                  <a:srgbClr val="000000"/>
                </a:solidFill>
                <a:effectLst/>
                <a:ea typeface="Times New Roman" panose="02020603050405020304" pitchFamily="18" charset="0"/>
              </a:rPr>
              <a:t>a title page </a:t>
            </a:r>
            <a:r>
              <a:rPr lang="en-GB" sz="2400" dirty="0">
                <a:solidFill>
                  <a:srgbClr val="000000"/>
                </a:solidFill>
                <a:effectLst/>
                <a:ea typeface="Times New Roman" panose="02020603050405020304" pitchFamily="18" charset="0"/>
              </a:rPr>
              <a:t>that clearly states</a:t>
            </a:r>
            <a:r>
              <a:rPr lang="en-GB" sz="2400" b="1" dirty="0">
                <a:solidFill>
                  <a:srgbClr val="000000"/>
                </a:solidFill>
                <a:effectLst/>
                <a:ea typeface="Times New Roman" panose="02020603050405020304" pitchFamily="18" charset="0"/>
              </a:rPr>
              <a:t> your names, your student numbers, the module code and title, your lecturer’s name, and your assignment title</a:t>
            </a:r>
            <a:r>
              <a:rPr lang="en-GB" sz="2400" dirty="0">
                <a:solidFill>
                  <a:srgbClr val="000000"/>
                </a:solidFill>
                <a:effectLst/>
                <a:ea typeface="Times New Roman" panose="02020603050405020304" pitchFamily="18" charset="0"/>
              </a:rPr>
              <a:t>. </a:t>
            </a:r>
          </a:p>
          <a:p>
            <a:pPr>
              <a:spcBef>
                <a:spcPts val="500"/>
              </a:spcBef>
              <a:spcAft>
                <a:spcPts val="250"/>
              </a:spcAft>
            </a:pPr>
            <a:r>
              <a:rPr lang="en-GB" sz="2400" dirty="0">
                <a:solidFill>
                  <a:srgbClr val="000000"/>
                </a:solidFill>
                <a:effectLst/>
                <a:ea typeface="Times New Roman" panose="02020603050405020304" pitchFamily="18" charset="0"/>
              </a:rPr>
              <a:t>All your submissions should be typed in </a:t>
            </a:r>
            <a:r>
              <a:rPr lang="en-GB" sz="2400" b="1" i="1" dirty="0">
                <a:solidFill>
                  <a:srgbClr val="000000"/>
                </a:solidFill>
                <a:effectLst/>
                <a:ea typeface="Times New Roman" panose="02020603050405020304" pitchFamily="18" charset="0"/>
              </a:rPr>
              <a:t>Arial</a:t>
            </a:r>
            <a:r>
              <a:rPr lang="en-GB" sz="2400" dirty="0">
                <a:solidFill>
                  <a:srgbClr val="000000"/>
                </a:solidFill>
                <a:effectLst/>
                <a:ea typeface="Times New Roman" panose="02020603050405020304" pitchFamily="18" charset="0"/>
              </a:rPr>
              <a:t> font size 11, using 1.5/2.0 line spacing.</a:t>
            </a:r>
          </a:p>
          <a:p>
            <a:pPr>
              <a:spcBef>
                <a:spcPts val="500"/>
              </a:spcBef>
              <a:spcAft>
                <a:spcPts val="500"/>
              </a:spcAft>
            </a:pPr>
            <a:r>
              <a:rPr lang="en-GB" sz="2400" dirty="0">
                <a:solidFill>
                  <a:srgbClr val="000000"/>
                </a:solidFill>
                <a:effectLst/>
                <a:ea typeface="Times New Roman" panose="02020603050405020304" pitchFamily="18" charset="0"/>
              </a:rPr>
              <a:t>All report must have a </a:t>
            </a:r>
            <a:r>
              <a:rPr lang="en-GB" sz="2400" b="1" i="1" dirty="0">
                <a:solidFill>
                  <a:srgbClr val="000000"/>
                </a:solidFill>
                <a:effectLst/>
                <a:ea typeface="Times New Roman" panose="02020603050405020304" pitchFamily="18" charset="0"/>
              </a:rPr>
              <a:t>reference list</a:t>
            </a:r>
            <a:r>
              <a:rPr lang="en-GB" sz="2400" dirty="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dirty="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2334329103"/>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dirty="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dirty="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dirty="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a:t>
            </a:r>
            <a:endParaRPr lang="en-GB" sz="2800" b="1" dirty="0">
              <a:latin typeface="Arial" panose="020B0604020202020204" pitchFamily="34" charset="0"/>
              <a:cs typeface="Arial" panose="020B0604020202020204" pitchFamily="34" charset="0"/>
            </a:endParaRP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extLst>
              <p:ext uri="{D42A27DB-BD31-4B8C-83A1-F6EECF244321}">
                <p14:modId xmlns:p14="http://schemas.microsoft.com/office/powerpoint/2010/main" val="3223175973"/>
              </p:ext>
            </p:extLst>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dirty="0">
                          <a:effectLst/>
                        </a:rPr>
                        <a:t>1. Engagement with Literature Skills 10%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dirty="0">
                          <a:effectLst/>
                        </a:rPr>
                        <a:t>2. Knowledge and Understanding Skills  10%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dirty="0">
                          <a:effectLst/>
                        </a:rPr>
                        <a:t>3. Cognitive and Intellectual Skills 10%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dirty="0">
                          <a:effectLst/>
                        </a:rPr>
                        <a:t>4. Practical Application Skills 10%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dirty="0">
                          <a:effectLst/>
                        </a:rPr>
                        <a:t>5. Transferable Skills for Life and Professional Practice 10%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a:xfrm>
            <a:off x="457200" y="1417638"/>
            <a:ext cx="8229600" cy="4048124"/>
          </a:xfrm>
        </p:spPr>
        <p:txBody>
          <a:bodyPr>
            <a:normAutofit fontScale="92500" lnSpcReduction="20000"/>
          </a:bodyPr>
          <a:lstStyle/>
          <a:p>
            <a:pPr marL="457200"/>
            <a:r>
              <a:rPr lang="en-GB" sz="3200" dirty="0">
                <a:effectLst/>
                <a:latin typeface="Arial" panose="020B0604020202020204" pitchFamily="34" charset="0"/>
                <a:ea typeface="Times New Roman" panose="02020603050405020304" pitchFamily="18" charset="0"/>
              </a:rPr>
              <a:t>Whilst you may draw on reasonable resources to help you with your task, ensure that the problem itself is specific enough to be of a manageable scale.</a:t>
            </a:r>
          </a:p>
          <a:p>
            <a:pPr marL="457200"/>
            <a:r>
              <a:rPr lang="en-GB" sz="3200" dirty="0">
                <a:effectLst/>
                <a:latin typeface="Arial" panose="020B0604020202020204" pitchFamily="34" charset="0"/>
                <a:ea typeface="Times New Roman" panose="02020603050405020304" pitchFamily="18" charset="0"/>
              </a:rPr>
              <a:t>You should draw on </a:t>
            </a:r>
            <a:r>
              <a:rPr lang="en-GB" sz="3200" b="1" i="1" dirty="0">
                <a:effectLst/>
                <a:latin typeface="Arial" panose="020B0604020202020204" pitchFamily="34" charset="0"/>
                <a:ea typeface="Times New Roman" panose="02020603050405020304" pitchFamily="18" charset="0"/>
              </a:rPr>
              <a:t>epidemiological studies</a:t>
            </a:r>
            <a:r>
              <a:rPr lang="en-GB" sz="3200" dirty="0">
                <a:effectLst/>
                <a:latin typeface="Arial" panose="020B0604020202020204" pitchFamily="34" charset="0"/>
                <a:ea typeface="Times New Roman" panose="02020603050405020304" pitchFamily="18" charset="0"/>
              </a:rPr>
              <a:t> that have been conducted among your chosen target population. </a:t>
            </a:r>
          </a:p>
          <a:p>
            <a:pPr marL="457200"/>
            <a:r>
              <a:rPr lang="en-GB" sz="3200" dirty="0">
                <a:effectLst/>
                <a:latin typeface="Arial" panose="020B0604020202020204" pitchFamily="34" charset="0"/>
                <a:ea typeface="Times New Roman" panose="02020603050405020304" pitchFamily="18" charset="0"/>
              </a:rPr>
              <a:t>As a guideline it should be affecting a group of individuals whose numbers are of manageable scale.</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16544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dirty="0"/>
              <a:t>The paper needs to be written as an informed </a:t>
            </a:r>
            <a:r>
              <a:rPr lang="en-GB" b="1" dirty="0"/>
              <a:t>analytical report </a:t>
            </a:r>
            <a:r>
              <a:rPr lang="en-GB" dirty="0"/>
              <a:t>from the perspective of explaining the </a:t>
            </a:r>
            <a:r>
              <a:rPr lang="en-GB" b="1" dirty="0"/>
              <a:t>methods, issues, and                                                                                                                                                                                                     solutions. </a:t>
            </a:r>
          </a:p>
          <a:p>
            <a:r>
              <a:rPr lang="en-GB" dirty="0"/>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dirty="0"/>
              <a:t>Second Task: Introduction</a:t>
            </a:r>
            <a:endParaRPr lang="en-GB" dirty="0"/>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p:txBody>
          <a:bodyPr>
            <a:normAutofit fontScale="85000" lnSpcReduction="20000"/>
          </a:bodyPr>
          <a:lstStyle/>
          <a:p>
            <a:pPr marL="114300" indent="0">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Please note that marks will be awarded for consideration of </a:t>
            </a:r>
            <a:r>
              <a:rPr lang="en-GB" sz="3200" b="1" dirty="0">
                <a:effectLst/>
                <a:latin typeface="Arial" panose="020B0604020202020204" pitchFamily="34" charset="0"/>
                <a:ea typeface="Times New Roman" panose="02020603050405020304" pitchFamily="18" charset="0"/>
                <a:cs typeface="Arial" panose="020B0604020202020204" pitchFamily="34" charset="0"/>
              </a:rPr>
              <a:t>ALL </a:t>
            </a:r>
            <a:r>
              <a:rPr lang="en-GB" sz="3200" dirty="0">
                <a:effectLst/>
                <a:latin typeface="Arial" panose="020B0604020202020204" pitchFamily="34" charset="0"/>
                <a:ea typeface="Times New Roman" panose="02020603050405020304" pitchFamily="18" charset="0"/>
                <a:cs typeface="Arial" panose="020B0604020202020204" pitchFamily="34" charset="0"/>
              </a:rPr>
              <a:t>the following topic areas: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114300" indent="0">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rtl="0">
              <a:buFont typeface="Symbol" panose="05050102010706020507" pitchFamily="18" charset="2"/>
              <a:buChar char=""/>
            </a:pPr>
            <a:r>
              <a:rPr lang="en-GB" sz="3200" b="1" i="1" dirty="0">
                <a:effectLst/>
                <a:latin typeface="Arial" panose="020B0604020202020204" pitchFamily="34" charset="0"/>
                <a:ea typeface="Times New Roman" panose="02020603050405020304" pitchFamily="18" charset="0"/>
              </a:rPr>
              <a:t>Definition of the health problem </a:t>
            </a:r>
            <a:r>
              <a:rPr lang="en-GB" sz="3200" dirty="0">
                <a:effectLst/>
                <a:latin typeface="Arial" panose="020B0604020202020204" pitchFamily="34" charset="0"/>
                <a:ea typeface="Times New Roman" panose="02020603050405020304" pitchFamily="18" charset="0"/>
              </a:rPr>
              <a:t>and its reported </a:t>
            </a:r>
            <a:r>
              <a:rPr lang="en-GB" sz="3200" b="1" i="1" dirty="0">
                <a:effectLst/>
                <a:latin typeface="Arial" panose="020B0604020202020204" pitchFamily="34" charset="0"/>
                <a:ea typeface="Times New Roman" panose="02020603050405020304" pitchFamily="18" charset="0"/>
              </a:rPr>
              <a:t>social</a:t>
            </a:r>
            <a:r>
              <a:rPr lang="en-GB" sz="3200" dirty="0">
                <a:effectLst/>
                <a:latin typeface="Arial" panose="020B0604020202020204" pitchFamily="34" charset="0"/>
                <a:ea typeface="Times New Roman" panose="02020603050405020304" pitchFamily="18" charset="0"/>
              </a:rPr>
              <a:t> and </a:t>
            </a:r>
            <a:r>
              <a:rPr lang="en-GB" sz="3200" b="1" i="1" dirty="0">
                <a:effectLst/>
                <a:latin typeface="Arial" panose="020B0604020202020204" pitchFamily="34" charset="0"/>
                <a:ea typeface="Times New Roman" panose="02020603050405020304" pitchFamily="18" charset="0"/>
              </a:rPr>
              <a:t>cultura</a:t>
            </a:r>
            <a:r>
              <a:rPr lang="en-GB" sz="3200" i="1" dirty="0">
                <a:effectLst/>
                <a:latin typeface="Arial" panose="020B0604020202020204" pitchFamily="34" charset="0"/>
                <a:ea typeface="Times New Roman" panose="02020603050405020304" pitchFamily="18" charset="0"/>
              </a:rPr>
              <a:t>l</a:t>
            </a:r>
            <a:r>
              <a:rPr lang="en-GB" sz="3200"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consequences</a:t>
            </a:r>
            <a:r>
              <a:rPr lang="en-GB" sz="3200" dirty="0">
                <a:effectLst/>
                <a:latin typeface="Arial" panose="020B0604020202020204" pitchFamily="34" charset="0"/>
                <a:ea typeface="Times New Roman" panose="02020603050405020304" pitchFamily="18" charset="0"/>
              </a:rPr>
              <a:t>.</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Its </a:t>
            </a:r>
            <a:r>
              <a:rPr lang="en-GB" sz="3200" b="1" i="1" dirty="0">
                <a:effectLst/>
                <a:latin typeface="Arial" panose="020B0604020202020204" pitchFamily="34" charset="0"/>
                <a:ea typeface="Times New Roman" panose="02020603050405020304" pitchFamily="18" charset="0"/>
              </a:rPr>
              <a:t>signs</a:t>
            </a:r>
            <a:r>
              <a:rPr lang="en-GB" sz="3200" dirty="0">
                <a:effectLst/>
                <a:latin typeface="Arial" panose="020B0604020202020204" pitchFamily="34" charset="0"/>
                <a:ea typeface="Times New Roman" panose="02020603050405020304" pitchFamily="18" charset="0"/>
              </a:rPr>
              <a:t> and </a:t>
            </a:r>
            <a:r>
              <a:rPr lang="en-GB" sz="3200" b="1" i="1" dirty="0">
                <a:effectLst/>
                <a:latin typeface="Arial" panose="020B0604020202020204" pitchFamily="34" charset="0"/>
                <a:ea typeface="Times New Roman" panose="02020603050405020304" pitchFamily="18" charset="0"/>
              </a:rPr>
              <a:t>symptoms</a:t>
            </a:r>
            <a:r>
              <a:rPr lang="en-GB" sz="32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a:t>
            </a:r>
            <a:r>
              <a:rPr lang="en-GB" sz="3200" b="1" i="1" dirty="0">
                <a:effectLst/>
                <a:latin typeface="Arial" panose="020B0604020202020204" pitchFamily="34" charset="0"/>
                <a:ea typeface="Times New Roman" panose="02020603050405020304" pitchFamily="18" charset="0"/>
              </a:rPr>
              <a:t>incidence/prevalence </a:t>
            </a:r>
            <a:r>
              <a:rPr lang="en-GB" sz="3200" dirty="0">
                <a:effectLst/>
                <a:latin typeface="Arial" panose="020B0604020202020204" pitchFamily="34" charset="0"/>
                <a:ea typeface="Times New Roman" panose="02020603050405020304" pitchFamily="18" charset="0"/>
              </a:rPr>
              <a:t>that demonstrate the severity of the health issue among the target population (</a:t>
            </a:r>
            <a:r>
              <a:rPr lang="en-GB" sz="3200" b="1" i="1" dirty="0">
                <a:effectLst/>
                <a:latin typeface="Arial" panose="020B0604020202020204" pitchFamily="34" charset="0"/>
                <a:ea typeface="Times New Roman" panose="02020603050405020304" pitchFamily="18" charset="0"/>
              </a:rPr>
              <a:t>Both worldwide and UK statistics</a:t>
            </a:r>
            <a:r>
              <a:rPr lang="en-GB" sz="32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567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a:t>Working groups explore the 2014/2015 report below on obesity statistics in UK</a:t>
            </a:r>
          </a:p>
          <a:p>
            <a:endParaRPr lang="en-GB" sz="280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a:ln>
                <a:noFill/>
              </a:ln>
              <a:solidFill>
                <a:prstClr val="black"/>
              </a:solidFill>
              <a:effectLst/>
              <a:uLnTx/>
              <a:uFillTx/>
              <a:ea typeface="+mn-ea"/>
              <a:cs typeface="+mn-cs"/>
            </a:endParaRPr>
          </a:p>
          <a:p>
            <a:pPr marL="0" indent="0">
              <a:buNone/>
            </a:pPr>
            <a:endParaRPr lang="en-GB" sz="2800"/>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228816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lnSpcReduction="10000"/>
          </a:bodyPr>
          <a:lstStyle/>
          <a:p>
            <a:r>
              <a:rPr lang="en-GB" dirty="0"/>
              <a:t>Working in groups research the </a:t>
            </a:r>
            <a:r>
              <a:rPr lang="en-GB" sz="3200" dirty="0">
                <a:effectLst/>
                <a:ea typeface="Times New Roman" panose="02020603050405020304" pitchFamily="18" charset="0"/>
              </a:rPr>
              <a:t>social, and cultural </a:t>
            </a:r>
            <a:r>
              <a:rPr lang="en-GB" b="1" dirty="0"/>
              <a:t>consequences</a:t>
            </a:r>
            <a:r>
              <a:rPr lang="en-GB" dirty="0"/>
              <a:t> of obesity in UK</a:t>
            </a:r>
          </a:p>
          <a:p>
            <a:r>
              <a:rPr lang="en-GB" dirty="0"/>
              <a:t>Adult</a:t>
            </a:r>
          </a:p>
          <a:p>
            <a:r>
              <a:rPr lang="en-GB" dirty="0"/>
              <a:t>Children</a:t>
            </a:r>
          </a:p>
          <a:p>
            <a:r>
              <a:rPr lang="en-GB" dirty="0"/>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10mins</a:t>
            </a:r>
            <a:endParaRPr lang="en-GB" sz="2800" dirty="0"/>
          </a:p>
          <a:p>
            <a:endParaRPr lang="en-GB" dirty="0"/>
          </a:p>
        </p:txBody>
      </p:sp>
    </p:spTree>
    <p:extLst>
      <p:ext uri="{BB962C8B-B14F-4D97-AF65-F5344CB8AC3E}">
        <p14:creationId xmlns:p14="http://schemas.microsoft.com/office/powerpoint/2010/main" val="9036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6046-2064-6CE5-7A18-91D5EC801F37}"/>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5D0DC5F9-1A91-07C1-BE3B-75C51D805951}"/>
              </a:ext>
            </a:extLst>
          </p:cNvPr>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Main Body (1400 words)</a:t>
            </a:r>
          </a:p>
          <a:p>
            <a:pPr marL="342900" lvl="0" indent="-342900" rtl="0">
              <a:buFont typeface="Symbol" panose="05050102010706020507" pitchFamily="18" charset="2"/>
              <a:buChar char=""/>
            </a:pPr>
            <a:endParaRPr lang="en-GB" sz="3200" b="1" i="1" dirty="0">
              <a:effectLst/>
              <a:latin typeface="Arial" panose="020B0604020202020204" pitchFamily="34" charset="0"/>
              <a:ea typeface="Times New Roman" panose="02020603050405020304" pitchFamily="18" charset="0"/>
            </a:endParaRPr>
          </a:p>
          <a:p>
            <a:pPr marL="342900" lvl="0" indent="-342900" rtl="0">
              <a:buFont typeface="Symbol" panose="05050102010706020507" pitchFamily="18" charset="2"/>
              <a:buChar char=""/>
            </a:pPr>
            <a:r>
              <a:rPr lang="en-GB" sz="3200" b="1" i="1" dirty="0">
                <a:effectLst/>
                <a:latin typeface="Arial" panose="020B0604020202020204" pitchFamily="34" charset="0"/>
                <a:ea typeface="Times New Roman" panose="02020603050405020304" pitchFamily="18" charset="0"/>
              </a:rPr>
              <a:t>Public health measures </a:t>
            </a:r>
            <a:r>
              <a:rPr lang="en-GB" sz="3200" dirty="0">
                <a:effectLst/>
                <a:latin typeface="Arial" panose="020B0604020202020204" pitchFamily="34" charset="0"/>
                <a:ea typeface="Times New Roman" panose="02020603050405020304" pitchFamily="18" charset="0"/>
              </a:rPr>
              <a:t>that has been designed in the specific defined population to </a:t>
            </a:r>
            <a:r>
              <a:rPr lang="en-GB" sz="3200" b="1" i="1" dirty="0">
                <a:effectLst/>
                <a:latin typeface="Arial" panose="020B0604020202020204" pitchFamily="34" charset="0"/>
                <a:ea typeface="Times New Roman" panose="02020603050405020304" pitchFamily="18" charset="0"/>
              </a:rPr>
              <a:t>contain, manage, treat, and reduce/control</a:t>
            </a:r>
            <a:r>
              <a:rPr lang="en-GB" sz="3200" dirty="0">
                <a:effectLst/>
                <a:latin typeface="Arial" panose="020B0604020202020204" pitchFamily="34" charset="0"/>
                <a:ea typeface="Times New Roman" panose="02020603050405020304" pitchFamily="18" charset="0"/>
              </a:rPr>
              <a:t> the impact of the health problem on the target population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The </a:t>
            </a:r>
            <a:r>
              <a:rPr lang="en-GB" sz="3200" b="1" i="1" dirty="0">
                <a:effectLst/>
                <a:latin typeface="Arial" panose="020B0604020202020204" pitchFamily="34" charset="0"/>
                <a:ea typeface="Times New Roman" panose="02020603050405020304" pitchFamily="18" charset="0"/>
              </a:rPr>
              <a:t>key determinants/risk factors </a:t>
            </a:r>
            <a:r>
              <a:rPr lang="en-GB" sz="3200" dirty="0">
                <a:effectLst/>
                <a:latin typeface="Arial" panose="020B0604020202020204" pitchFamily="34" charset="0"/>
                <a:ea typeface="Times New Roman" panose="02020603050405020304" pitchFamily="18" charset="0"/>
              </a:rPr>
              <a:t>of the chosen disease/health issue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Using </a:t>
            </a:r>
            <a:r>
              <a:rPr lang="en-GB" sz="3200" b="1" i="1" dirty="0">
                <a:effectLst/>
                <a:latin typeface="Arial" panose="020B0604020202020204" pitchFamily="34" charset="0"/>
                <a:ea typeface="Times New Roman" panose="02020603050405020304" pitchFamily="18" charset="0"/>
              </a:rPr>
              <a:t>epidemiological studies</a:t>
            </a:r>
            <a:r>
              <a:rPr lang="en-GB" sz="3200" dirty="0">
                <a:effectLst/>
                <a:latin typeface="Arial" panose="020B0604020202020204" pitchFamily="34" charset="0"/>
                <a:ea typeface="Times New Roman" panose="02020603050405020304" pitchFamily="18" charset="0"/>
              </a:rPr>
              <a:t>, identify those affected or/are at risk in a specific, defined population </a:t>
            </a:r>
            <a:r>
              <a:rPr lang="en-GB" sz="3200" b="1" dirty="0">
                <a:effectLst/>
                <a:latin typeface="Arial" panose="020B0604020202020204" pitchFamily="34" charset="0"/>
                <a:ea typeface="Times New Roman" panose="02020603050405020304" pitchFamily="18" charset="0"/>
              </a:rPr>
              <a:t>(100 words).</a:t>
            </a:r>
            <a:r>
              <a:rPr lang="en-GB" sz="32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93686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0E67-D5AD-1BDD-0B62-0836C66A5EB2}"/>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3DCA996A-5F84-0D99-85CD-1A29C14CAC5A}"/>
              </a:ext>
            </a:extLst>
          </p:cNvPr>
          <p:cNvSpPr>
            <a:spLocks noGrp="1"/>
          </p:cNvSpPr>
          <p:nvPr>
            <p:ph idx="1"/>
          </p:nvPr>
        </p:nvSpPr>
        <p:spPr>
          <a:xfrm>
            <a:off x="457200" y="1600201"/>
            <a:ext cx="8229600" cy="4048124"/>
          </a:xfrm>
        </p:spPr>
        <p:txBody>
          <a:bodyPr/>
          <a:lstStyle/>
          <a:p>
            <a:pPr marL="342900" lvl="0" indent="-342900" rtl="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Explain the main public health approaches and strategies used to monitor the incidence of your chosen disease in the specific defined population drawing on all the types of monitoring/surveillance system available/have been used</a:t>
            </a:r>
            <a:r>
              <a:rPr lang="en-GB" sz="1800" dirty="0">
                <a:effectLst/>
                <a:latin typeface="Times New Roman" panose="02020603050405020304" pitchFamily="18"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in the specific, defined population </a:t>
            </a:r>
            <a:r>
              <a:rPr lang="en-GB" sz="1800" b="1" dirty="0">
                <a:effectLst/>
                <a:latin typeface="Arial" panose="020B0604020202020204" pitchFamily="34" charset="0"/>
                <a:ea typeface="Times New Roman" panose="02020603050405020304" pitchFamily="18" charset="0"/>
              </a:rPr>
              <a:t>(200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Use epidemiological studies to determine the </a:t>
            </a:r>
            <a:r>
              <a:rPr lang="en-GB" sz="1800" b="1" dirty="0">
                <a:effectLst/>
                <a:latin typeface="Arial" panose="020B0604020202020204" pitchFamily="34" charset="0"/>
                <a:ea typeface="Times New Roman" panose="02020603050405020304" pitchFamily="18" charset="0"/>
              </a:rPr>
              <a:t>public health impact/short- and long-term consequences</a:t>
            </a:r>
            <a:r>
              <a:rPr lang="en-GB" sz="1800" dirty="0">
                <a:effectLst/>
                <a:latin typeface="Arial" panose="020B0604020202020204" pitchFamily="34" charset="0"/>
                <a:ea typeface="Times New Roman" panose="02020603050405020304" pitchFamily="18" charset="0"/>
              </a:rPr>
              <a:t>/effect of the disease on the specified target population </a:t>
            </a:r>
            <a:r>
              <a:rPr lang="en-GB" sz="1800" b="1" dirty="0">
                <a:effectLst/>
                <a:latin typeface="Arial" panose="020B0604020202020204" pitchFamily="34" charset="0"/>
                <a:ea typeface="Times New Roman" panose="02020603050405020304" pitchFamily="18" charset="0"/>
              </a:rPr>
              <a:t>(200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Propose a </a:t>
            </a:r>
            <a:r>
              <a:rPr lang="en-GB" sz="1800" b="1" dirty="0">
                <a:effectLst/>
                <a:latin typeface="Arial" panose="020B0604020202020204" pitchFamily="34" charset="0"/>
                <a:ea typeface="Times New Roman" panose="02020603050405020304" pitchFamily="18" charset="0"/>
              </a:rPr>
              <a:t>health intervention</a:t>
            </a:r>
            <a:r>
              <a:rPr lang="en-GB" sz="1800" dirty="0">
                <a:effectLst/>
                <a:latin typeface="Arial" panose="020B0604020202020204" pitchFamily="34" charset="0"/>
                <a:ea typeface="Times New Roman" panose="02020603050405020304" pitchFamily="18" charset="0"/>
              </a:rPr>
              <a:t> programme and </a:t>
            </a:r>
            <a:r>
              <a:rPr lang="en-GB" sz="1800" b="1" dirty="0">
                <a:effectLst/>
                <a:latin typeface="Arial" panose="020B0604020202020204" pitchFamily="34" charset="0"/>
                <a:ea typeface="Times New Roman" panose="02020603050405020304" pitchFamily="18" charset="0"/>
              </a:rPr>
              <a:t>evaluate</a:t>
            </a:r>
            <a:r>
              <a:rPr lang="en-GB" sz="1800" dirty="0">
                <a:effectLst/>
                <a:latin typeface="Arial" panose="020B0604020202020204" pitchFamily="34" charset="0"/>
                <a:ea typeface="Times New Roman" panose="02020603050405020304" pitchFamily="18" charset="0"/>
              </a:rPr>
              <a:t> the impact(s) of any proposed intervention(s) drawing on all the types of evaluation </a:t>
            </a:r>
            <a:r>
              <a:rPr lang="en-GB" sz="1800" b="1" dirty="0">
                <a:effectLst/>
                <a:latin typeface="Arial" panose="020B0604020202020204" pitchFamily="34" charset="0"/>
                <a:ea typeface="Times New Roman" panose="02020603050405020304" pitchFamily="18" charset="0"/>
              </a:rPr>
              <a:t>(200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Show an understanding of the strengths, and weaknesses of your public health/epidemiological approach </a:t>
            </a:r>
            <a:r>
              <a:rPr lang="en-GB" sz="1800" b="1" dirty="0">
                <a:effectLst/>
                <a:latin typeface="Arial" panose="020B0604020202020204" pitchFamily="34" charset="0"/>
                <a:ea typeface="Times New Roman" panose="02020603050405020304" pitchFamily="18" charset="0"/>
              </a:rPr>
              <a:t>(100 words).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86993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sz="2800" dirty="0"/>
              <a:t>Working in groups look for any epidemiological studies to determine the impact of the health condition/disease (obesity) on the </a:t>
            </a:r>
            <a:r>
              <a:rPr lang="en-GB" sz="2800"/>
              <a:t>target population in UK.</a:t>
            </a:r>
            <a:endParaRPr lang="en-GB" sz="2800" dirty="0"/>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11383554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fontScale="92500" lnSpcReduction="20000"/>
          </a:bodyPr>
          <a:lstStyle/>
          <a:p>
            <a:r>
              <a:rPr lang="en-GB"/>
              <a:t>Use epidemiological data to determine the impact of the health condition/disease on the target population.</a:t>
            </a:r>
          </a:p>
          <a:p>
            <a:r>
              <a:rPr lang="en-GB"/>
              <a:t>Use measures such as incidence, prevalence, mortality, morbidity and life expectancy data</a:t>
            </a:r>
          </a:p>
          <a:p>
            <a:endParaRPr lang="en-GB"/>
          </a:p>
          <a:p>
            <a:r>
              <a:rPr lang="en-GB">
                <a:hlinkClick r:id="rId3"/>
              </a:rPr>
              <a:t>https://www.nature.com/articles/0803662</a:t>
            </a:r>
            <a:endParaRPr lang="en-GB"/>
          </a:p>
          <a:p>
            <a:r>
              <a:rPr lang="en-GB">
                <a:hlinkClick r:id="rId4"/>
              </a:rPr>
              <a:t>https://onlinelibrary.wiley.com/doi/full/10.1002/osp4.474</a:t>
            </a:r>
            <a:endParaRPr lang="en-GB"/>
          </a:p>
          <a:p>
            <a:endParaRPr lang="en-GB"/>
          </a:p>
        </p:txBody>
      </p:sp>
    </p:spTree>
    <p:extLst>
      <p:ext uri="{BB962C8B-B14F-4D97-AF65-F5344CB8AC3E}">
        <p14:creationId xmlns:p14="http://schemas.microsoft.com/office/powerpoint/2010/main" val="3373259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dirty="0">
                <a:hlinkClick r:id="rId3"/>
              </a:rPr>
              <a:t>https://www.nature.com/articles/0803662</a:t>
            </a:r>
            <a:endParaRPr lang="en-GB" dirty="0"/>
          </a:p>
          <a:p>
            <a:endParaRPr lang="en-GB" dirty="0"/>
          </a:p>
          <a:p>
            <a:r>
              <a:rPr lang="en-GB" dirty="0">
                <a:hlinkClick r:id="rId4"/>
              </a:rPr>
              <a:t>https://www.ncbi.nlm.nih.gov/pmc/articles/PMC5673154/pdf/ij9-2-e17.pdf</a:t>
            </a:r>
            <a:endParaRPr lang="en-GB" dirty="0"/>
          </a:p>
          <a:p>
            <a:endParaRPr lang="en-GB" dirty="0"/>
          </a:p>
          <a:p>
            <a:r>
              <a:rPr lang="en-GB" dirty="0">
                <a:hlinkClick r:id="rId5"/>
              </a:rPr>
              <a:t>https://www.nhsinform.scot/illnesses-and-conditions/nutritional/obesity</a:t>
            </a:r>
            <a:endParaRPr lang="en-GB" dirty="0"/>
          </a:p>
          <a:p>
            <a:endParaRPr lang="en-GB" dirty="0"/>
          </a:p>
        </p:txBody>
      </p:sp>
    </p:spTree>
    <p:extLst>
      <p:ext uri="{BB962C8B-B14F-4D97-AF65-F5344CB8AC3E}">
        <p14:creationId xmlns:p14="http://schemas.microsoft.com/office/powerpoint/2010/main" val="25423332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dirty="0">
                <a:hlinkClick r:id="rId3"/>
              </a:rPr>
              <a:t>https://www.gov.uk/government/publications/childhood-obesity-a-plan-for-action/childhood-obesity-a-plan-for-action</a:t>
            </a:r>
            <a:endParaRPr lang="en-GB" dirty="0"/>
          </a:p>
          <a:p>
            <a:endParaRPr lang="en-GB" dirty="0"/>
          </a:p>
          <a:p>
            <a:r>
              <a:rPr lang="en-GB" dirty="0">
                <a:hlinkClick r:id="rId4"/>
              </a:rPr>
              <a:t>https://www.kingsfund.org.uk/sites/default/files/2021-07/Tackling%20obesity.pdf</a:t>
            </a:r>
            <a:endParaRPr lang="en-GB" dirty="0"/>
          </a:p>
          <a:p>
            <a:endParaRPr lang="en-GB" dirty="0"/>
          </a:p>
          <a:p>
            <a:endParaRPr lang="en-GB" dirty="0"/>
          </a:p>
        </p:txBody>
      </p:sp>
    </p:spTree>
    <p:extLst>
      <p:ext uri="{BB962C8B-B14F-4D97-AF65-F5344CB8AC3E}">
        <p14:creationId xmlns:p14="http://schemas.microsoft.com/office/powerpoint/2010/main" val="11604130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dirty="0"/>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2878</Words>
  <Application>Microsoft Office PowerPoint</Application>
  <PresentationFormat>On-screen Show (4:3)</PresentationFormat>
  <Paragraphs>293</Paragraphs>
  <Slides>50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 Introduction</vt:lpstr>
      <vt:lpstr>Activity</vt:lpstr>
      <vt:lpstr>Activity</vt:lpstr>
      <vt:lpstr>Solution</vt:lpstr>
      <vt:lpstr>Second Task</vt:lpstr>
      <vt:lpstr>Second Task</vt:lpstr>
      <vt:lpstr>Activity</vt:lpstr>
      <vt:lpstr>Activity</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2023-07-08T10:54:54Z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