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307" r:id="rId2"/>
    <p:sldId id="325" r:id="rId3"/>
    <p:sldId id="326" r:id="rId4"/>
    <p:sldId id="309" r:id="rId5"/>
    <p:sldId id="310" r:id="rId6"/>
    <p:sldId id="311" r:id="rId7"/>
    <p:sldId id="312" r:id="rId8"/>
    <p:sldId id="313" r:id="rId9"/>
    <p:sldId id="315" r:id="rId10"/>
    <p:sldId id="316" r:id="rId11"/>
    <p:sldId id="317" r:id="rId12"/>
    <p:sldId id="328" r:id="rId13"/>
    <p:sldId id="327" r:id="rId1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1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anie Squire" userId="6c9d1607-ba48-44db-8d5c-ed91ec2e7097" providerId="ADAL" clId="{3603B6FE-E81B-4512-ABC1-5FFFEB91B494}"/>
    <pc:docChg chg="custSel addSld delSld modSld sldOrd">
      <pc:chgData name="Melanie Squire" userId="6c9d1607-ba48-44db-8d5c-ed91ec2e7097" providerId="ADAL" clId="{3603B6FE-E81B-4512-ABC1-5FFFEB91B494}" dt="2025-07-25T10:44:22.140" v="872" actId="20577"/>
      <pc:docMkLst>
        <pc:docMk/>
      </pc:docMkLst>
      <pc:sldChg chg="modSp mod">
        <pc:chgData name="Melanie Squire" userId="6c9d1607-ba48-44db-8d5c-ed91ec2e7097" providerId="ADAL" clId="{3603B6FE-E81B-4512-ABC1-5FFFEB91B494}" dt="2025-07-25T10:34:22.853" v="29" actId="20577"/>
        <pc:sldMkLst>
          <pc:docMk/>
          <pc:sldMk cId="2185913905" sldId="307"/>
        </pc:sldMkLst>
        <pc:spChg chg="mod">
          <ac:chgData name="Melanie Squire" userId="6c9d1607-ba48-44db-8d5c-ed91ec2e7097" providerId="ADAL" clId="{3603B6FE-E81B-4512-ABC1-5FFFEB91B494}" dt="2025-07-25T10:34:08.539" v="20" actId="20577"/>
          <ac:spMkLst>
            <pc:docMk/>
            <pc:sldMk cId="2185913905" sldId="307"/>
            <ac:spMk id="2" creationId="{00000000-0000-0000-0000-000000000000}"/>
          </ac:spMkLst>
        </pc:spChg>
        <pc:spChg chg="mod">
          <ac:chgData name="Melanie Squire" userId="6c9d1607-ba48-44db-8d5c-ed91ec2e7097" providerId="ADAL" clId="{3603B6FE-E81B-4512-ABC1-5FFFEB91B494}" dt="2025-07-25T10:34:22.853" v="29" actId="20577"/>
          <ac:spMkLst>
            <pc:docMk/>
            <pc:sldMk cId="2185913905" sldId="307"/>
            <ac:spMk id="3" creationId="{00000000-0000-0000-0000-000000000000}"/>
          </ac:spMkLst>
        </pc:spChg>
      </pc:sldChg>
      <pc:sldChg chg="modSp mod">
        <pc:chgData name="Melanie Squire" userId="6c9d1607-ba48-44db-8d5c-ed91ec2e7097" providerId="ADAL" clId="{3603B6FE-E81B-4512-ABC1-5FFFEB91B494}" dt="2025-07-25T10:37:41.427" v="246" actId="20577"/>
        <pc:sldMkLst>
          <pc:docMk/>
          <pc:sldMk cId="165841594" sldId="309"/>
        </pc:sldMkLst>
        <pc:spChg chg="mod">
          <ac:chgData name="Melanie Squire" userId="6c9d1607-ba48-44db-8d5c-ed91ec2e7097" providerId="ADAL" clId="{3603B6FE-E81B-4512-ABC1-5FFFEB91B494}" dt="2025-07-25T10:37:41.427" v="246" actId="20577"/>
          <ac:spMkLst>
            <pc:docMk/>
            <pc:sldMk cId="165841594" sldId="309"/>
            <ac:spMk id="2" creationId="{00000000-0000-0000-0000-000000000000}"/>
          </ac:spMkLst>
        </pc:spChg>
      </pc:sldChg>
      <pc:sldChg chg="del">
        <pc:chgData name="Melanie Squire" userId="6c9d1607-ba48-44db-8d5c-ed91ec2e7097" providerId="ADAL" clId="{3603B6FE-E81B-4512-ABC1-5FFFEB91B494}" dt="2025-07-25T10:40:51.038" v="626" actId="2696"/>
        <pc:sldMkLst>
          <pc:docMk/>
          <pc:sldMk cId="3540611411" sldId="324"/>
        </pc:sldMkLst>
      </pc:sldChg>
      <pc:sldChg chg="modSp new mod">
        <pc:chgData name="Melanie Squire" userId="6c9d1607-ba48-44db-8d5c-ed91ec2e7097" providerId="ADAL" clId="{3603B6FE-E81B-4512-ABC1-5FFFEB91B494}" dt="2025-07-25T10:37:28.339" v="236" actId="20577"/>
        <pc:sldMkLst>
          <pc:docMk/>
          <pc:sldMk cId="1248829694" sldId="325"/>
        </pc:sldMkLst>
        <pc:spChg chg="mod">
          <ac:chgData name="Melanie Squire" userId="6c9d1607-ba48-44db-8d5c-ed91ec2e7097" providerId="ADAL" clId="{3603B6FE-E81B-4512-ABC1-5FFFEB91B494}" dt="2025-07-25T10:35:27.585" v="47" actId="20577"/>
          <ac:spMkLst>
            <pc:docMk/>
            <pc:sldMk cId="1248829694" sldId="325"/>
            <ac:spMk id="2" creationId="{FD872891-F9F8-649B-11DB-53C863EBF636}"/>
          </ac:spMkLst>
        </pc:spChg>
        <pc:spChg chg="mod">
          <ac:chgData name="Melanie Squire" userId="6c9d1607-ba48-44db-8d5c-ed91ec2e7097" providerId="ADAL" clId="{3603B6FE-E81B-4512-ABC1-5FFFEB91B494}" dt="2025-07-25T10:37:28.339" v="236" actId="20577"/>
          <ac:spMkLst>
            <pc:docMk/>
            <pc:sldMk cId="1248829694" sldId="325"/>
            <ac:spMk id="3" creationId="{07A00B2C-46D7-05DA-13CC-E0A9EAE5D6F2}"/>
          </ac:spMkLst>
        </pc:spChg>
      </pc:sldChg>
      <pc:sldChg chg="modSp new mod">
        <pc:chgData name="Melanie Squire" userId="6c9d1607-ba48-44db-8d5c-ed91ec2e7097" providerId="ADAL" clId="{3603B6FE-E81B-4512-ABC1-5FFFEB91B494}" dt="2025-07-25T10:38:35.789" v="399" actId="20577"/>
        <pc:sldMkLst>
          <pc:docMk/>
          <pc:sldMk cId="1450043105" sldId="326"/>
        </pc:sldMkLst>
        <pc:spChg chg="mod">
          <ac:chgData name="Melanie Squire" userId="6c9d1607-ba48-44db-8d5c-ed91ec2e7097" providerId="ADAL" clId="{3603B6FE-E81B-4512-ABC1-5FFFEB91B494}" dt="2025-07-25T10:38:03.945" v="261" actId="20577"/>
          <ac:spMkLst>
            <pc:docMk/>
            <pc:sldMk cId="1450043105" sldId="326"/>
            <ac:spMk id="2" creationId="{22A93590-088D-AF23-ED96-81B9A3EEF675}"/>
          </ac:spMkLst>
        </pc:spChg>
        <pc:spChg chg="mod">
          <ac:chgData name="Melanie Squire" userId="6c9d1607-ba48-44db-8d5c-ed91ec2e7097" providerId="ADAL" clId="{3603B6FE-E81B-4512-ABC1-5FFFEB91B494}" dt="2025-07-25T10:38:35.789" v="399" actId="20577"/>
          <ac:spMkLst>
            <pc:docMk/>
            <pc:sldMk cId="1450043105" sldId="326"/>
            <ac:spMk id="3" creationId="{3CF7534A-D27F-BE52-B31F-461516BF31EE}"/>
          </ac:spMkLst>
        </pc:spChg>
      </pc:sldChg>
      <pc:sldChg chg="modSp new mod ord">
        <pc:chgData name="Melanie Squire" userId="6c9d1607-ba48-44db-8d5c-ed91ec2e7097" providerId="ADAL" clId="{3603B6FE-E81B-4512-ABC1-5FFFEB91B494}" dt="2025-07-25T10:41:17.427" v="671" actId="20577"/>
        <pc:sldMkLst>
          <pc:docMk/>
          <pc:sldMk cId="900803783" sldId="327"/>
        </pc:sldMkLst>
        <pc:spChg chg="mod">
          <ac:chgData name="Melanie Squire" userId="6c9d1607-ba48-44db-8d5c-ed91ec2e7097" providerId="ADAL" clId="{3603B6FE-E81B-4512-ABC1-5FFFEB91B494}" dt="2025-07-25T10:39:10.113" v="415" actId="20577"/>
          <ac:spMkLst>
            <pc:docMk/>
            <pc:sldMk cId="900803783" sldId="327"/>
            <ac:spMk id="2" creationId="{5F6F0583-44E1-A772-7261-6392D8441475}"/>
          </ac:spMkLst>
        </pc:spChg>
        <pc:spChg chg="mod">
          <ac:chgData name="Melanie Squire" userId="6c9d1607-ba48-44db-8d5c-ed91ec2e7097" providerId="ADAL" clId="{3603B6FE-E81B-4512-ABC1-5FFFEB91B494}" dt="2025-07-25T10:41:17.427" v="671" actId="20577"/>
          <ac:spMkLst>
            <pc:docMk/>
            <pc:sldMk cId="900803783" sldId="327"/>
            <ac:spMk id="3" creationId="{09373786-3279-5AE9-0752-45FAAB2D1FAC}"/>
          </ac:spMkLst>
        </pc:spChg>
      </pc:sldChg>
      <pc:sldChg chg="modSp new mod">
        <pc:chgData name="Melanie Squire" userId="6c9d1607-ba48-44db-8d5c-ed91ec2e7097" providerId="ADAL" clId="{3603B6FE-E81B-4512-ABC1-5FFFEB91B494}" dt="2025-07-25T10:44:22.140" v="872" actId="20577"/>
        <pc:sldMkLst>
          <pc:docMk/>
          <pc:sldMk cId="2269098760" sldId="328"/>
        </pc:sldMkLst>
        <pc:spChg chg="mod">
          <ac:chgData name="Melanie Squire" userId="6c9d1607-ba48-44db-8d5c-ed91ec2e7097" providerId="ADAL" clId="{3603B6FE-E81B-4512-ABC1-5FFFEB91B494}" dt="2025-07-25T10:41:27.757" v="686" actId="20577"/>
          <ac:spMkLst>
            <pc:docMk/>
            <pc:sldMk cId="2269098760" sldId="328"/>
            <ac:spMk id="2" creationId="{A0FC01CF-ED48-6021-9073-DD0F8ED84FF8}"/>
          </ac:spMkLst>
        </pc:spChg>
        <pc:spChg chg="mod">
          <ac:chgData name="Melanie Squire" userId="6c9d1607-ba48-44db-8d5c-ed91ec2e7097" providerId="ADAL" clId="{3603B6FE-E81B-4512-ABC1-5FFFEB91B494}" dt="2025-07-25T10:44:22.140" v="872" actId="20577"/>
          <ac:spMkLst>
            <pc:docMk/>
            <pc:sldMk cId="2269098760" sldId="328"/>
            <ac:spMk id="3" creationId="{93CC3462-8F71-AAD1-B8DA-C4523C5522E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338E15-7DE0-4A27-A94C-822959C4EE9A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4BECDD-346D-4398-99F5-F3354E4C4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456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4BECDD-346D-4398-99F5-F3354E4C479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4644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633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927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66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631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12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245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763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949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76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239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826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713B6D-DE3D-448B-9AFD-287A2A568F05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31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workplace-pensions-employers" TargetMode="External"/><Relationship Id="rId3" Type="http://schemas.openxmlformats.org/officeDocument/2006/relationships/hyperlink" Target="https://www.gov.uk/legal-right-to-work-in-the-uk" TargetMode="External"/><Relationship Id="rId7" Type="http://schemas.openxmlformats.org/officeDocument/2006/relationships/hyperlink" Target="https://www.gov.uk/register-employer" TargetMode="External"/><Relationship Id="rId2" Type="http://schemas.openxmlformats.org/officeDocument/2006/relationships/hyperlink" Target="https://www.gov.uk/national-minimum-wag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employment-contracts-and-conditions/written-statement-of-employment-particulars" TargetMode="External"/><Relationship Id="rId5" Type="http://schemas.openxmlformats.org/officeDocument/2006/relationships/hyperlink" Target="https://www.gov.uk/employers-liability-insurance" TargetMode="External"/><Relationship Id="rId4" Type="http://schemas.openxmlformats.org/officeDocument/2006/relationships/hyperlink" Target="https://www.gov.uk/disclosure-barring-service-check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dirty="0"/>
            </a:br>
            <a:r>
              <a:rPr lang="en-GB" altLang="en-US" dirty="0"/>
              <a:t>Module: BMSW4011</a:t>
            </a:r>
            <a:br>
              <a:rPr lang="en-GB" altLang="en-US" dirty="0"/>
            </a:br>
            <a:br>
              <a:rPr lang="en-GB" altLang="en-US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br>
              <a:rPr lang="en-GB" altLang="en-US" dirty="0"/>
            </a:br>
            <a:endParaRPr lang="en-GB" dirty="0"/>
          </a:p>
          <a:p>
            <a:r>
              <a:rPr lang="en-GB" dirty="0"/>
              <a:t>WEEK 3 - Physical Resources and Human Resources</a:t>
            </a:r>
          </a:p>
        </p:txBody>
      </p:sp>
    </p:spTree>
    <p:extLst>
      <p:ext uri="{BB962C8B-B14F-4D97-AF65-F5344CB8AC3E}">
        <p14:creationId xmlns:p14="http://schemas.microsoft.com/office/powerpoint/2010/main" val="2185913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72891-F9F8-649B-11DB-53C863EBF6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00B2C-46D7-05DA-13CC-E0A9EAE5D6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Explore and examine: 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AutoNum type="arabicPeriod"/>
            </a:pPr>
            <a:r>
              <a:rPr lang="en-GB" dirty="0"/>
              <a:t>A range of physical locations and their specific requirements.</a:t>
            </a:r>
          </a:p>
          <a:p>
            <a:pPr marL="514350" indent="-514350">
              <a:buAutoNum type="arabicPeriod"/>
            </a:pPr>
            <a:r>
              <a:rPr lang="en-GB" dirty="0"/>
              <a:t>Human resource strategies.</a:t>
            </a:r>
          </a:p>
          <a:p>
            <a:pPr marL="514350" indent="-514350">
              <a:buAutoNum type="arabicPeriod"/>
            </a:pPr>
            <a:r>
              <a:rPr lang="en-GB" dirty="0"/>
              <a:t>How to create an organisation chart.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8829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93590-088D-AF23-ED96-81B9A3EEF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F7534A-D27F-BE52-B31F-461516BF31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 a range of potential locations for a business.</a:t>
            </a:r>
          </a:p>
          <a:p>
            <a:r>
              <a:rPr lang="en-GB" dirty="0"/>
              <a:t>Examine the pros, cons and suitability for each.</a:t>
            </a:r>
          </a:p>
        </p:txBody>
      </p:sp>
    </p:spTree>
    <p:extLst>
      <p:ext uri="{BB962C8B-B14F-4D97-AF65-F5344CB8AC3E}">
        <p14:creationId xmlns:p14="http://schemas.microsoft.com/office/powerpoint/2010/main" val="1450043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229" y="126801"/>
            <a:ext cx="3166635" cy="787599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Physical 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253" y="3654863"/>
            <a:ext cx="10972800" cy="293210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Will you </a:t>
            </a:r>
            <a:r>
              <a:rPr lang="en-GB" b="1" dirty="0"/>
              <a:t>own</a:t>
            </a:r>
            <a:r>
              <a:rPr lang="en-GB" dirty="0"/>
              <a:t> or </a:t>
            </a:r>
            <a:r>
              <a:rPr lang="en-GB" b="1" dirty="0"/>
              <a:t>rent</a:t>
            </a:r>
            <a:r>
              <a:rPr lang="en-GB" dirty="0"/>
              <a:t> a business property?</a:t>
            </a:r>
          </a:p>
          <a:p>
            <a:endParaRPr lang="en-GB" dirty="0"/>
          </a:p>
          <a:p>
            <a:r>
              <a:rPr lang="en-GB" dirty="0"/>
              <a:t>What are the advantages and disadvantages of the current location you have chosen?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8431" y="597690"/>
            <a:ext cx="4514850" cy="29908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457" y="1141632"/>
            <a:ext cx="451485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415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076" y="32853"/>
            <a:ext cx="5325787" cy="656188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Production Facilities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236" y="656188"/>
            <a:ext cx="7154587" cy="6155271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Will you need your own production facilities-(make the product you are selling) or would it be cheaper to outsource any manufacturing processes? 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If you do have your own facilities, how modern are they- do they meet health and safety, food hygiene regulations? 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What is the capacity of your production compared with existing and forecasted demand? 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Will any investment be needed- in equipment, packaging, transportation?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831" y="165717"/>
            <a:ext cx="4514850" cy="30003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1431" y="4218400"/>
            <a:ext cx="4057650" cy="2305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2567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9297" y="-45885"/>
            <a:ext cx="7944420" cy="921606"/>
          </a:xfrm>
        </p:spPr>
        <p:txBody>
          <a:bodyPr/>
          <a:lstStyle/>
          <a:p>
            <a:r>
              <a:rPr lang="en-GB" dirty="0"/>
              <a:t>Management Information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3707" y="4579776"/>
            <a:ext cx="10515600" cy="4351338"/>
          </a:xfrm>
        </p:spPr>
        <p:txBody>
          <a:bodyPr/>
          <a:lstStyle/>
          <a:p>
            <a:pPr lvl="0"/>
            <a:r>
              <a:rPr lang="en-GB" dirty="0"/>
              <a:t>Will you have established procedures for stock control, management accounts and quality control?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Will the systems be able to  cope with any proposed expansion?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7455" y="1170606"/>
            <a:ext cx="4514850" cy="281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058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23" y="58500"/>
            <a:ext cx="716828" cy="1025639"/>
          </a:xfrm>
        </p:spPr>
        <p:txBody>
          <a:bodyPr/>
          <a:lstStyle/>
          <a:p>
            <a:r>
              <a:rPr lang="en-GB" b="1" u="sng" dirty="0"/>
              <a:t>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8523" y="3862492"/>
            <a:ext cx="10515600" cy="4351338"/>
          </a:xfrm>
        </p:spPr>
        <p:txBody>
          <a:bodyPr/>
          <a:lstStyle/>
          <a:p>
            <a:pPr lvl="0"/>
            <a:r>
              <a:rPr lang="en-GB" dirty="0"/>
              <a:t>IT is a key factor in most businesses, so include your strengths and weaknesses in this area- Current equipment, skills of employers/employees.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How will you develop your IT systems- Online business.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6913" y="335429"/>
            <a:ext cx="4457700" cy="32194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1484" y="335429"/>
            <a:ext cx="4286250" cy="321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6623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7542" y="3263938"/>
            <a:ext cx="10515600" cy="349276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WHAT ARE HUMAN RESOURCES?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Give details of your workforce in terms of total numbers. </a:t>
            </a:r>
          </a:p>
          <a:p>
            <a:pPr marL="0" indent="0">
              <a:buNone/>
            </a:pPr>
            <a:r>
              <a:rPr lang="en-GB" dirty="0"/>
              <a:t>Your plan should also outline any recruitment or training plans, including timescales and costs.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2211" y="254038"/>
            <a:ext cx="4514850" cy="300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2461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70717"/>
          </a:xfrm>
        </p:spPr>
        <p:txBody>
          <a:bodyPr>
            <a:normAutofit fontScale="90000"/>
          </a:bodyPr>
          <a:lstStyle/>
          <a:p>
            <a:r>
              <a:rPr lang="en-GB" dirty="0"/>
              <a:t>Gov.uk guidance – 7 Things you need to do when employing staff for the first time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609600" y="1780503"/>
            <a:ext cx="10972800" cy="4862870"/>
          </a:xfrm>
          <a:prstGeom prst="rect">
            <a:avLst/>
          </a:prstGeom>
          <a:solidFill>
            <a:srgbClr val="FFBF4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Decide how much to pay someone - you must pay your employee at least the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2"/>
              </a:rPr>
              <a:t>National Minimum Wage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2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Check if someone has the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3"/>
              </a:rPr>
              <a:t>legal right to work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in the UK. You may have to do other employment checks as well.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3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Check if you need to apply for a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4"/>
              </a:rPr>
              <a:t>DBS check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(formerly known as a CRB check) if you work in a field that requires one,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  <a:latin typeface="&amp;quot"/>
              </a:rPr>
              <a:t>eg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with vulnerable people or security.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4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Get employment insurance - you need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5"/>
              </a:rPr>
              <a:t>employers’ liability insurance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as soon as you become an employer.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5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Send details of the job (including terms and conditions) in writing to your employee. You need to give your employee a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6"/>
              </a:rPr>
              <a:t>written statement of employment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if you’re employing someone for more than 1 month.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6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Tell HM Revenue and Customs (HMRC) by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7"/>
              </a:rPr>
              <a:t>registering as an employer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- you can do this up to 4 weeks before you pay your new staff. 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7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Check if you need to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8"/>
              </a:rPr>
              <a:t>automatically </a:t>
            </a:r>
            <a:r>
              <a:rPr kumimoji="0" lang="en-US" altLang="en-US" sz="2000" b="0" i="0" u="sng" strike="noStrike" cap="none" normalizeH="0" baseline="0" dirty="0" err="1">
                <a:ln>
                  <a:noFill/>
                </a:ln>
                <a:effectLst/>
                <a:latin typeface="&amp;quot"/>
                <a:hlinkClick r:id="rId8"/>
              </a:rPr>
              <a:t>enrol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8"/>
              </a:rPr>
              <a:t> your staff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into a workplace pension scheme.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24627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74" y="6015790"/>
            <a:ext cx="3394322" cy="675210"/>
          </a:xfrm>
        </p:spPr>
        <p:txBody>
          <a:bodyPr>
            <a:normAutofit fontScale="90000"/>
          </a:bodyPr>
          <a:lstStyle/>
          <a:p>
            <a:r>
              <a:rPr lang="en-GB" dirty="0"/>
              <a:t>(ACAS, 2018)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fontAlgn="base"/>
            <a:r>
              <a:rPr lang="en-GB" dirty="0"/>
              <a:t>Plan your staffing needs.</a:t>
            </a:r>
          </a:p>
          <a:p>
            <a:pPr fontAlgn="base"/>
            <a:r>
              <a:rPr lang="en-GB" dirty="0"/>
              <a:t>Pinpoint the key tasks of a job, and the personal qualities such as skills and knowledge essential for the post, and make these clear when you advertise the vacancy.</a:t>
            </a:r>
          </a:p>
          <a:p>
            <a:pPr fontAlgn="base"/>
            <a:r>
              <a:rPr lang="en-GB" dirty="0"/>
              <a:t>Advertise through at least two different channels - the many choices include job websites, social media, the local newspaper and the Jobcentre - so you do not end up with candidates from too narrow an audience.</a:t>
            </a:r>
          </a:p>
          <a:p>
            <a:pPr fontAlgn="base"/>
            <a:r>
              <a:rPr lang="en-GB" dirty="0"/>
              <a:t>Choosing candidates for interview- how will you do this.</a:t>
            </a:r>
          </a:p>
          <a:p>
            <a:pPr fontAlgn="base"/>
            <a:r>
              <a:rPr lang="en-GB" dirty="0"/>
              <a:t>The interviews themselves, should be done by more than one person if possible to avoid unintended bias.</a:t>
            </a:r>
          </a:p>
          <a:p>
            <a:pPr fontAlgn="base"/>
            <a:r>
              <a:rPr lang="en-GB" dirty="0"/>
              <a:t>Offer the going rate for the job in your business sector.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362" y="117636"/>
            <a:ext cx="3036764" cy="1979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6265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35" y="164263"/>
            <a:ext cx="7561139" cy="6636901"/>
          </a:xfrm>
        </p:spPr>
        <p:txBody>
          <a:bodyPr>
            <a:normAutofit lnSpcReduction="10000"/>
          </a:bodyPr>
          <a:lstStyle/>
          <a:p>
            <a:pPr fontAlgn="base"/>
            <a:r>
              <a:rPr lang="en-GB" sz="3200" dirty="0"/>
              <a:t>You must not discriminate on grounds of sex, race, disability, age, sexual orientation or religion throughout the entire recruitment process -  going through job applications, selecting candidates for interview, offering a candidate the job, and agreeing their terms and conditions - and, of course, once you've employed them. For example, if a job candidate you have selected for interview has said they have a disability, you must make any reasonable adjustments so they are not at a disadvantage.</a:t>
            </a:r>
          </a:p>
          <a:p>
            <a:pPr fontAlgn="base"/>
            <a:r>
              <a:rPr lang="en-GB" sz="3200" dirty="0"/>
              <a:t>It is a criminal offence to employ a person with no immigration authorisation to work in the UK.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1447" y="1583228"/>
            <a:ext cx="4038600" cy="329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777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C01CF-ED48-6021-9073-DD0F8ED84F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C3462-8F71-AAD1-B8DA-C4523C5522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Imagine you are opening a large gym in Cardiff.</a:t>
            </a:r>
          </a:p>
          <a:p>
            <a:endParaRPr lang="en-GB" dirty="0"/>
          </a:p>
          <a:p>
            <a:r>
              <a:rPr lang="en-GB" dirty="0"/>
              <a:t>Who do you need to recruit?</a:t>
            </a:r>
          </a:p>
          <a:p>
            <a:r>
              <a:rPr lang="en-GB" dirty="0"/>
              <a:t>How will you recruit?</a:t>
            </a:r>
          </a:p>
          <a:p>
            <a:r>
              <a:rPr lang="en-GB" dirty="0"/>
              <a:t>What will your induction look like?</a:t>
            </a:r>
          </a:p>
          <a:p>
            <a:r>
              <a:rPr lang="en-GB" dirty="0"/>
              <a:t>What training plans will you put </a:t>
            </a:r>
            <a:r>
              <a:rPr lang="en-GB"/>
              <a:t>in place?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90987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F0583-44E1-A772-7261-6392D8441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73786-3279-5AE9-0752-45FAAB2D1F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Questions…</a:t>
            </a:r>
          </a:p>
          <a:p>
            <a:endParaRPr lang="en-GB" dirty="0"/>
          </a:p>
          <a:p>
            <a:r>
              <a:rPr lang="en-GB" dirty="0"/>
              <a:t>1. Why is it important to consider human resources?</a:t>
            </a:r>
          </a:p>
          <a:p>
            <a:r>
              <a:rPr lang="en-GB" dirty="0"/>
              <a:t>2. Who will YOU need to help you design, deliver, create, market YOUR business?</a:t>
            </a:r>
          </a:p>
          <a:p>
            <a:r>
              <a:rPr lang="en-GB" dirty="0"/>
              <a:t>3. How will you recruit, induct and train your staff?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08037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1457</TotalTime>
  <Words>787</Words>
  <Application>Microsoft Office PowerPoint</Application>
  <PresentationFormat>Widescreen</PresentationFormat>
  <Paragraphs>70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&amp;quot</vt:lpstr>
      <vt:lpstr>Arial</vt:lpstr>
      <vt:lpstr>Calibri</vt:lpstr>
      <vt:lpstr>Calibri Light</vt:lpstr>
      <vt:lpstr>Office Theme</vt:lpstr>
      <vt:lpstr>CertHE Skills for the Workplace Module: BMSW4011  </vt:lpstr>
      <vt:lpstr>Learning Outcomes</vt:lpstr>
      <vt:lpstr>Group Exercise</vt:lpstr>
      <vt:lpstr>Physical Location</vt:lpstr>
      <vt:lpstr>Production Facilities</vt:lpstr>
      <vt:lpstr>Management Information Systems</vt:lpstr>
      <vt:lpstr>IT</vt:lpstr>
      <vt:lpstr>PowerPoint Presentation</vt:lpstr>
      <vt:lpstr>Gov.uk guidance – 7 Things you need to do when employing staff for the first time</vt:lpstr>
      <vt:lpstr>(ACAS, 2018)</vt:lpstr>
      <vt:lpstr>PowerPoint Presentation</vt:lpstr>
      <vt:lpstr>Group Exercise</vt:lpstr>
      <vt:lpstr>Human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BMSK4002</dc:title>
  <dc:creator>Julie Thomas</dc:creator>
  <cp:lastModifiedBy>Melanie Squire</cp:lastModifiedBy>
  <cp:revision>36</cp:revision>
  <cp:lastPrinted>2018-02-12T15:04:40Z</cp:lastPrinted>
  <dcterms:created xsi:type="dcterms:W3CDTF">2018-02-11T15:03:25Z</dcterms:created>
  <dcterms:modified xsi:type="dcterms:W3CDTF">2025-07-25T10:44:23Z</dcterms:modified>
</cp:coreProperties>
</file>