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8" r:id="rId4"/>
    <p:sldId id="266" r:id="rId5"/>
    <p:sldId id="267" r:id="rId6"/>
    <p:sldId id="268" r:id="rId7"/>
    <p:sldId id="269" r:id="rId8"/>
    <p:sldId id="262" r:id="rId9"/>
    <p:sldId id="263" r:id="rId10"/>
    <p:sldId id="265" r:id="rId11"/>
    <p:sldId id="261" r:id="rId12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81000" y="457200"/>
            <a:ext cx="8397875" cy="5562600"/>
            <a:chOff x="240" y="288"/>
            <a:chExt cx="5290" cy="350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blackWhite">
            <a:xfrm>
              <a:off x="240" y="288"/>
              <a:ext cx="5290" cy="3504"/>
            </a:xfrm>
            <a:prstGeom prst="rect">
              <a:avLst/>
            </a:prstGeom>
            <a:solidFill>
              <a:schemeClr val="bg1"/>
            </a:solidFill>
            <a:ln w="50800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 sz="2400">
                <a:latin typeface="Times New Roman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auto">
            <a:xfrm>
              <a:off x="285" y="336"/>
              <a:ext cx="5184" cy="3408"/>
            </a:xfrm>
            <a:prstGeom prst="rect">
              <a:avLst/>
            </a:prstGeom>
            <a:noFill/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 sz="2400">
                <a:latin typeface="Times New Roman" charset="0"/>
              </a:endParaRPr>
            </a:p>
          </p:txBody>
        </p:sp>
        <p:sp>
          <p:nvSpPr>
            <p:cNvPr id="7" name="Line 5"/>
            <p:cNvSpPr>
              <a:spLocks noChangeShapeType="1"/>
            </p:cNvSpPr>
            <p:nvPr/>
          </p:nvSpPr>
          <p:spPr bwMode="auto">
            <a:xfrm>
              <a:off x="576" y="2256"/>
              <a:ext cx="46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GB"/>
            </a:p>
          </p:txBody>
        </p:sp>
      </p:grpSp>
      <p:sp>
        <p:nvSpPr>
          <p:cNvPr id="8198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19200" y="838200"/>
            <a:ext cx="6781800" cy="2559050"/>
          </a:xfrm>
        </p:spPr>
        <p:txBody>
          <a:bodyPr anchorCtr="1"/>
          <a:lstStyle>
            <a:lvl1pPr algn="ctr">
              <a:defRPr sz="6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87325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0"/>
          </p:nvPr>
        </p:nvSpPr>
        <p:spPr>
          <a:xfrm>
            <a:off x="536575" y="6248400"/>
            <a:ext cx="2054225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>
          <a:xfrm>
            <a:off x="3251200" y="6248400"/>
            <a:ext cx="2887663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788150" y="625792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D8B1E1-136B-4D2D-A56A-D829BAF6D2D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884182-2B13-4BD5-9E15-96F5CE447C2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CB0150-3813-4D90-9CBC-DBB8DCE2652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828800"/>
            <a:ext cx="40005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00" y="1828800"/>
            <a:ext cx="40005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C998E2-5B14-42FF-9BA9-89D48BAD326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5C2D22-6E32-4F41-8DCA-FEC81E911F0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C3E9C-FAA1-490F-98D9-23AF99E315E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17059-4F9D-4550-9308-6730DA1993D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FDB522-53EC-4084-89ED-F83E2EB4887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E03CAC-5557-419F-8247-ED311C9F143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97A0A6-DBFF-4FF8-B2F4-BF40EC19333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473075"/>
            <a:ext cx="2038350" cy="5394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473075"/>
            <a:ext cx="5962650" cy="5394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E0FC36-93A7-44A6-B0C8-0C6DBE136F7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73075"/>
            <a:ext cx="8153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33400" y="1828800"/>
            <a:ext cx="4000500" cy="403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00" y="1828800"/>
            <a:ext cx="4000500" cy="403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E05FDE-A014-482E-9ADE-15F28A43342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533400" y="473075"/>
            <a:ext cx="8153400" cy="53943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1AED21-B1D4-404D-BABB-2CC82A37BB6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228600" y="228600"/>
            <a:ext cx="8686800" cy="5943600"/>
            <a:chOff x="144" y="144"/>
            <a:chExt cx="5472" cy="3744"/>
          </a:xfrm>
        </p:grpSpPr>
        <p:sp>
          <p:nvSpPr>
            <p:cNvPr id="7171" name="Rectangle 3"/>
            <p:cNvSpPr>
              <a:spLocks noChangeArrowheads="1"/>
            </p:cNvSpPr>
            <p:nvPr/>
          </p:nvSpPr>
          <p:spPr bwMode="auto">
            <a:xfrm>
              <a:off x="144" y="144"/>
              <a:ext cx="5472" cy="3744"/>
            </a:xfrm>
            <a:prstGeom prst="rect">
              <a:avLst/>
            </a:prstGeom>
            <a:solidFill>
              <a:schemeClr val="bg1"/>
            </a:solidFill>
            <a:ln w="44450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 sz="2400">
                <a:latin typeface="Times New Roman" charset="0"/>
              </a:endParaRPr>
            </a:p>
          </p:txBody>
        </p:sp>
        <p:sp>
          <p:nvSpPr>
            <p:cNvPr id="7172" name="Rectangle 4"/>
            <p:cNvSpPr>
              <a:spLocks noChangeArrowheads="1"/>
            </p:cNvSpPr>
            <p:nvPr/>
          </p:nvSpPr>
          <p:spPr bwMode="blackWhite">
            <a:xfrm>
              <a:off x="193" y="193"/>
              <a:ext cx="5373" cy="363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 sz="2400">
                <a:latin typeface="Times New Roman" charset="0"/>
              </a:endParaRPr>
            </a:p>
          </p:txBody>
        </p:sp>
        <p:sp>
          <p:nvSpPr>
            <p:cNvPr id="7173" name="Line 5"/>
            <p:cNvSpPr>
              <a:spLocks noChangeShapeType="1"/>
            </p:cNvSpPr>
            <p:nvPr/>
          </p:nvSpPr>
          <p:spPr bwMode="auto">
            <a:xfrm>
              <a:off x="336" y="1092"/>
              <a:ext cx="5136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</p:grpSp>
      <p:sp>
        <p:nvSpPr>
          <p:cNvPr id="102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73075"/>
            <a:ext cx="8153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828800"/>
            <a:ext cx="81534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7176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3400" y="62484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177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385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178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208E4F7B-DD24-486E-88ED-4470202AC60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4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</p:sldLayoutIdLst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sz="3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The spread of the Cistercians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Why so popular and successful?</a:t>
            </a:r>
          </a:p>
          <a:p>
            <a:pPr eaLnBrk="1" hangingPunct="1"/>
            <a:r>
              <a:rPr lang="en-GB" smtClean="0"/>
              <a:t>How did non-Cistercians see them?</a:t>
            </a:r>
          </a:p>
          <a:p>
            <a:pPr eaLnBrk="1" hangingPunct="1"/>
            <a:r>
              <a:rPr lang="en-GB" smtClean="0"/>
              <a:t>Orderic Vitalis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William of Malmesbury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English monk</a:t>
            </a:r>
          </a:p>
          <a:p>
            <a:pPr eaLnBrk="1" hangingPunct="1"/>
            <a:r>
              <a:rPr lang="en-GB" smtClean="0"/>
              <a:t>Writing by 1124 at the latest</a:t>
            </a:r>
          </a:p>
          <a:p>
            <a:pPr eaLnBrk="1" hangingPunct="1"/>
            <a:r>
              <a:rPr lang="en-GB" smtClean="0"/>
              <a:t>Much said about Stephen Harding</a:t>
            </a:r>
          </a:p>
          <a:p>
            <a:pPr eaLnBrk="1" hangingPunct="1">
              <a:buFont typeface="Wingdings" pitchFamily="2" charset="2"/>
              <a:buNone/>
            </a:pPr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William of Malmesbury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700" smtClean="0"/>
              <a:t>	</a:t>
            </a:r>
            <a:r>
              <a:rPr lang="en-GB" sz="3200" smtClean="0"/>
              <a:t>How he characterizes the Cistercians (as seen from the outside)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sz="32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700" smtClean="0"/>
              <a:t>		Clothing simple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700" smtClean="0"/>
              <a:t>		Emphasis on the RSB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700" smtClean="0"/>
              <a:t>		Silence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700" smtClean="0"/>
              <a:t>		No gold or silver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sz="27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700" smtClean="0"/>
              <a:t>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smtClean="0"/>
              <a:t>Cistercian Foundations in England</a:t>
            </a:r>
          </a:p>
        </p:txBody>
      </p:sp>
      <p:pic>
        <p:nvPicPr>
          <p:cNvPr id="6147" name="Picture 8" descr="Chart of Cistercian Foundations in England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23950" y="1600200"/>
            <a:ext cx="6896100" cy="45259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Cistercian abbeys in Britain</a:t>
            </a:r>
          </a:p>
        </p:txBody>
      </p:sp>
      <p:pic>
        <p:nvPicPr>
          <p:cNvPr id="7171" name="Picture 5" descr="cistercians affiliation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602038" y="273050"/>
            <a:ext cx="5057775" cy="5853113"/>
          </a:xfrm>
          <a:noFill/>
        </p:spPr>
      </p:pic>
      <p:sp>
        <p:nvSpPr>
          <p:cNvPr id="7172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smtClean="0"/>
              <a:t>Blue: from Cîteaux, via L’Aumöne</a:t>
            </a:r>
          </a:p>
          <a:p>
            <a:endParaRPr lang="en-GB" smtClean="0"/>
          </a:p>
          <a:p>
            <a:r>
              <a:rPr lang="en-GB" smtClean="0"/>
              <a:t>Red: from Morimond</a:t>
            </a:r>
          </a:p>
          <a:p>
            <a:endParaRPr lang="en-GB" smtClean="0"/>
          </a:p>
          <a:p>
            <a:r>
              <a:rPr lang="en-GB" smtClean="0"/>
              <a:t>Green: from Clairvaux</a:t>
            </a:r>
          </a:p>
          <a:p>
            <a:endParaRPr lang="en-GB" smtClean="0"/>
          </a:p>
          <a:p>
            <a:r>
              <a:rPr lang="en-GB" smtClean="0"/>
              <a:t>Houses marked with yellow squares are those which belonged to the congregation or order of Savigny. The order merged with the Cistercian Order in 1147.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 descr="cistercians map 2"/>
          <p:cNvPicPr>
            <a:picLocks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33600" y="228600"/>
            <a:ext cx="4051300" cy="586581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smtClean="0"/>
              <a:t>The Cistercians in England and Wales: the first foundations, from L’Aumöne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GB" sz="2700" smtClean="0"/>
              <a:t>1128 Waverley Abbey, founded by William Giffard, bishop of Winchester</a:t>
            </a:r>
          </a:p>
          <a:p>
            <a:pPr eaLnBrk="1" hangingPunct="1"/>
            <a:r>
              <a:rPr lang="en-GB" sz="2700" smtClean="0"/>
              <a:t>1131 Tintern Abbey, founded by Walter fitz Richard de Clare</a:t>
            </a:r>
          </a:p>
        </p:txBody>
      </p:sp>
      <p:pic>
        <p:nvPicPr>
          <p:cNvPr id="9220" name="Picture 5" descr="Tintern choir and north transept from the remains of the infirmary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6300" y="2347913"/>
            <a:ext cx="4000500" cy="30003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Rievaulx Abbey: aerial view</a:t>
            </a:r>
          </a:p>
        </p:txBody>
      </p:sp>
      <p:pic>
        <p:nvPicPr>
          <p:cNvPr id="10243" name="Content Placeholder 8" descr="Rievaulx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28850" y="2400300"/>
            <a:ext cx="4762500" cy="2895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sz="4000" smtClean="0"/>
              <a:t>Rievaulx Abbey: nave and transepts</a:t>
            </a:r>
          </a:p>
        </p:txBody>
      </p:sp>
      <p:pic>
        <p:nvPicPr>
          <p:cNvPr id="11267" name="Content Placeholder 6" descr="rievaulx-abbey-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50988" y="1828800"/>
            <a:ext cx="6118225" cy="4038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473075"/>
            <a:ext cx="8153400" cy="1143000"/>
          </a:xfrm>
        </p:spPr>
        <p:txBody>
          <a:bodyPr/>
          <a:lstStyle/>
          <a:p>
            <a:pPr eaLnBrk="1" hangingPunct="1"/>
            <a:r>
              <a:rPr lang="en-GB" smtClean="0"/>
              <a:t>Rievaulx Abbey: the church</a:t>
            </a:r>
          </a:p>
        </p:txBody>
      </p:sp>
      <p:pic>
        <p:nvPicPr>
          <p:cNvPr id="12291" name="Content Placeholder 6" descr="Rievaulx church.jpg"/>
          <p:cNvPicPr>
            <a:picLocks noGrp="1" noChangeAspect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62200" y="1905000"/>
            <a:ext cx="5226050" cy="39306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Rievaulx Abbey: sources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Letter of St Bernard</a:t>
            </a:r>
          </a:p>
          <a:p>
            <a:pPr eaLnBrk="1" hangingPunct="1"/>
            <a:endParaRPr lang="en-GB" smtClean="0"/>
          </a:p>
          <a:p>
            <a:pPr eaLnBrk="1" hangingPunct="1"/>
            <a:r>
              <a:rPr lang="en-GB" i="1" smtClean="0"/>
              <a:t>Narratio de Fundatione </a:t>
            </a:r>
            <a:r>
              <a:rPr lang="en-GB" smtClean="0"/>
              <a:t>of Fountains Abbey</a:t>
            </a:r>
          </a:p>
          <a:p>
            <a:pPr eaLnBrk="1" hangingPunct="1"/>
            <a:endParaRPr lang="en-GB" smtClean="0"/>
          </a:p>
          <a:p>
            <a:pPr eaLnBrk="1" hangingPunct="1"/>
            <a:r>
              <a:rPr lang="en-GB" smtClean="0"/>
              <a:t>Foundation charter</a:t>
            </a:r>
            <a:endParaRPr lang="en-GB" i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fined">
  <a:themeElements>
    <a:clrScheme name="Refined 1">
      <a:dk1>
        <a:srgbClr val="666633"/>
      </a:dk1>
      <a:lt1>
        <a:srgbClr val="FFFFFF"/>
      </a:lt1>
      <a:dk2>
        <a:srgbClr val="000000"/>
      </a:dk2>
      <a:lt2>
        <a:srgbClr val="FFFFFF"/>
      </a:lt2>
      <a:accent1>
        <a:srgbClr val="666699"/>
      </a:accent1>
      <a:accent2>
        <a:srgbClr val="990000"/>
      </a:accent2>
      <a:accent3>
        <a:srgbClr val="AAAAAA"/>
      </a:accent3>
      <a:accent4>
        <a:srgbClr val="DADADA"/>
      </a:accent4>
      <a:accent5>
        <a:srgbClr val="B8B8CA"/>
      </a:accent5>
      <a:accent6>
        <a:srgbClr val="8A0000"/>
      </a:accent6>
      <a:hlink>
        <a:srgbClr val="999900"/>
      </a:hlink>
      <a:folHlink>
        <a:srgbClr val="FFFFFF"/>
      </a:folHlink>
    </a:clrScheme>
    <a:fontScheme name="Refined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efined 1">
        <a:dk1>
          <a:srgbClr val="666633"/>
        </a:dk1>
        <a:lt1>
          <a:srgbClr val="FFFFFF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990000"/>
        </a:accent2>
        <a:accent3>
          <a:srgbClr val="AAAAAA"/>
        </a:accent3>
        <a:accent4>
          <a:srgbClr val="DADADA"/>
        </a:accent4>
        <a:accent5>
          <a:srgbClr val="B8B8CA"/>
        </a:accent5>
        <a:accent6>
          <a:srgbClr val="8A0000"/>
        </a:accent6>
        <a:hlink>
          <a:srgbClr val="999900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fined 2">
        <a:dk1>
          <a:srgbClr val="4D4D4D"/>
        </a:dk1>
        <a:lt1>
          <a:srgbClr val="FFFFFF"/>
        </a:lt1>
        <a:dk2>
          <a:srgbClr val="4A1102"/>
        </a:dk2>
        <a:lt2>
          <a:srgbClr val="FFFFFF"/>
        </a:lt2>
        <a:accent1>
          <a:srgbClr val="CC3300"/>
        </a:accent1>
        <a:accent2>
          <a:srgbClr val="666699"/>
        </a:accent2>
        <a:accent3>
          <a:srgbClr val="B1AAAA"/>
        </a:accent3>
        <a:accent4>
          <a:srgbClr val="DADADA"/>
        </a:accent4>
        <a:accent5>
          <a:srgbClr val="E2ADAA"/>
        </a:accent5>
        <a:accent6>
          <a:srgbClr val="5C5C8A"/>
        </a:accent6>
        <a:hlink>
          <a:srgbClr val="FF9900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fined 3">
        <a:dk1>
          <a:srgbClr val="666699"/>
        </a:dk1>
        <a:lt1>
          <a:srgbClr val="FFFFFF"/>
        </a:lt1>
        <a:dk2>
          <a:srgbClr val="400040"/>
        </a:dk2>
        <a:lt2>
          <a:srgbClr val="FFFFFF"/>
        </a:lt2>
        <a:accent1>
          <a:srgbClr val="FFCC00"/>
        </a:accent1>
        <a:accent2>
          <a:srgbClr val="FF3300"/>
        </a:accent2>
        <a:accent3>
          <a:srgbClr val="AFAAAF"/>
        </a:accent3>
        <a:accent4>
          <a:srgbClr val="DADADA"/>
        </a:accent4>
        <a:accent5>
          <a:srgbClr val="FFE2AA"/>
        </a:accent5>
        <a:accent6>
          <a:srgbClr val="E72D00"/>
        </a:accent6>
        <a:hlink>
          <a:srgbClr val="CC99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fined 4">
        <a:dk1>
          <a:srgbClr val="4D4D4D"/>
        </a:dk1>
        <a:lt1>
          <a:srgbClr val="FFFFFF"/>
        </a:lt1>
        <a:dk2>
          <a:srgbClr val="006699"/>
        </a:dk2>
        <a:lt2>
          <a:srgbClr val="CCECFF"/>
        </a:lt2>
        <a:accent1>
          <a:srgbClr val="339966"/>
        </a:accent1>
        <a:accent2>
          <a:srgbClr val="3366FF"/>
        </a:accent2>
        <a:accent3>
          <a:srgbClr val="AAB8CA"/>
        </a:accent3>
        <a:accent4>
          <a:srgbClr val="DADADA"/>
        </a:accent4>
        <a:accent5>
          <a:srgbClr val="ADCAB8"/>
        </a:accent5>
        <a:accent6>
          <a:srgbClr val="2D5CE7"/>
        </a:accent6>
        <a:hlink>
          <a:srgbClr val="33CCFF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fined 5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FF6600"/>
        </a:accent1>
        <a:accent2>
          <a:srgbClr val="FF9933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8A2D"/>
        </a:accent6>
        <a:hlink>
          <a:srgbClr val="FFCC00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fined 6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CC3300"/>
        </a:accent1>
        <a:accent2>
          <a:srgbClr val="666699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5C5C8A"/>
        </a:accent6>
        <a:hlink>
          <a:srgbClr val="999900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fined 7">
        <a:dk1>
          <a:srgbClr val="000000"/>
        </a:dk1>
        <a:lt1>
          <a:srgbClr val="FFFFFF"/>
        </a:lt1>
        <a:dk2>
          <a:srgbClr val="000066"/>
        </a:dk2>
        <a:lt2>
          <a:srgbClr val="333399"/>
        </a:lt2>
        <a:accent1>
          <a:srgbClr val="3399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8AE7"/>
        </a:accent6>
        <a:hlink>
          <a:srgbClr val="00CCFF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Refined</Template>
  <TotalTime>25</TotalTime>
  <Words>156</Words>
  <Application>Microsoft Office PowerPoint</Application>
  <PresentationFormat>On-screen Show (4:3)</PresentationFormat>
  <Paragraphs>38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Times New Roman</vt:lpstr>
      <vt:lpstr>Wingdings</vt:lpstr>
      <vt:lpstr>Calibri</vt:lpstr>
      <vt:lpstr>Refined</vt:lpstr>
      <vt:lpstr>The spread of the Cistercians</vt:lpstr>
      <vt:lpstr>William of Malmesbury</vt:lpstr>
      <vt:lpstr>William of Malmesbury</vt:lpstr>
      <vt:lpstr>Cistercian Foundations in England</vt:lpstr>
      <vt:lpstr>Cistercian abbeys in Britain</vt:lpstr>
      <vt:lpstr>Slide 6</vt:lpstr>
      <vt:lpstr>The Cistercians in England and Wales: the first foundations, from L’Aumöne</vt:lpstr>
      <vt:lpstr>Rievaulx Abbey: aerial view</vt:lpstr>
      <vt:lpstr>Rievaulx Abbey: nave and transepts</vt:lpstr>
      <vt:lpstr>Rievaulx Abbey: the church</vt:lpstr>
      <vt:lpstr>Rievaulx Abbey: sources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sm042</cp:lastModifiedBy>
  <cp:revision>5</cp:revision>
  <cp:lastPrinted>1601-01-01T00:00:00Z</cp:lastPrinted>
  <dcterms:created xsi:type="dcterms:W3CDTF">1601-01-01T00:00:00Z</dcterms:created>
  <dcterms:modified xsi:type="dcterms:W3CDTF">2012-02-23T11:46:47Z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