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740" autoAdjust="0"/>
  </p:normalViewPr>
  <p:slideViewPr>
    <p:cSldViewPr snapToGrid="0">
      <p:cViewPr varScale="1">
        <p:scale>
          <a:sx n="59" d="100"/>
          <a:sy n="59" d="100"/>
        </p:scale>
        <p:origin x="1618" y="2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d vic" userId="1713c3355931759a" providerId="LiveId" clId="{D12E86AB-A747-4AEF-A5F2-6DAC0000C42C}"/>
    <pc:docChg chg="modSld">
      <pc:chgData name="bad vic" userId="1713c3355931759a" providerId="LiveId" clId="{D12E86AB-A747-4AEF-A5F2-6DAC0000C42C}" dt="2025-06-08T19:10:37.682" v="0" actId="20577"/>
      <pc:docMkLst>
        <pc:docMk/>
      </pc:docMkLst>
      <pc:sldChg chg="modSp mod">
        <pc:chgData name="bad vic" userId="1713c3355931759a" providerId="LiveId" clId="{D12E86AB-A747-4AEF-A5F2-6DAC0000C42C}" dt="2025-06-08T19:10:37.682" v="0" actId="20577"/>
        <pc:sldMkLst>
          <pc:docMk/>
          <pc:sldMk cId="1556909769" sldId="256"/>
        </pc:sldMkLst>
        <pc:spChg chg="mod">
          <ac:chgData name="bad vic" userId="1713c3355931759a" providerId="LiveId" clId="{D12E86AB-A747-4AEF-A5F2-6DAC0000C42C}" dt="2025-06-08T19:10:37.682" v="0" actId="20577"/>
          <ac:spMkLst>
            <pc:docMk/>
            <pc:sldMk cId="1556909769" sldId="256"/>
            <ac:spMk id="3" creationId="{02BAC163-CEA8-61F3-DCA9-22EF0948E9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FF828D-C384-4CF4-AE96-F0F2C8E63A25}" type="datetimeFigureOut">
              <a:rPr lang="en-GB" smtClean="0"/>
              <a:t>08/06/2025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5FB46E-3011-4A85-BCD3-3E080B88F50B}" type="slidenum">
              <a:rPr lang="en-GB" smtClean="0"/>
              <a:t>‹#›</a:t>
            </a:fld>
            <a:endParaRPr lang="en-GB"/>
          </a:p>
        </p:txBody>
      </p:sp>
    </p:spTree>
    <p:extLst>
      <p:ext uri="{BB962C8B-B14F-4D97-AF65-F5344CB8AC3E}">
        <p14:creationId xmlns:p14="http://schemas.microsoft.com/office/powerpoint/2010/main" val="1545028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hospitality sector is in the midst of a fast-paced digital revolution, with Artificial Intelligence at the fulcrum of this development. AI is utilized for automating various tasks, including reservations, pricing strategies, and customer service interactions; however, its increasing integration brings to the forefront valid concerns regarding the fate of the human workforce. The concept of this presentation is built around the notion of coexistence of AI and human workers—demonstrating how these two entities can complement each other's capability instead of being rivalrous. It explores why this topic matters more than ever today, especially in the post-COVID period, where the demand for contactless service, operational resilience, and personalized experiences has continued. The objective is to discover from AI how it can help improve hospitality without compromising the fundamentals of the industry being human-centric.</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3</a:t>
            </a:fld>
            <a:endParaRPr lang="en-GB"/>
          </a:p>
        </p:txBody>
      </p:sp>
    </p:spTree>
    <p:extLst>
      <p:ext uri="{BB962C8B-B14F-4D97-AF65-F5344CB8AC3E}">
        <p14:creationId xmlns:p14="http://schemas.microsoft.com/office/powerpoint/2010/main" val="673083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hospitality sector in the UK generates more than £59 billion for the country's economy and provides jobs to more than 3 million people. Traditionally, the sector has thrived on person-to-person service, guest experience, and individual care. Mounting staff shortages, rising operational expenses, and evolving customer demands have led the majority of UK hotel chains to embrace automation and Artificial Intelligence. Major hotel chains like Hilton, Premier Inn, and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are embracing artificial intelligence for applications like dynamic pricing, guest communication facilitation, and room service delivery optimization. While these innovations bring multiple benefits, they equally challenge the industry's reliance on interpersonal interactions. This is the background on which our analysis of the effect of AI on the workforce and its impact on the future of the hospitality industry in the United Kingdom is set.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4</a:t>
            </a:fld>
            <a:endParaRPr lang="en-GB"/>
          </a:p>
        </p:txBody>
      </p:sp>
    </p:spTree>
    <p:extLst>
      <p:ext uri="{BB962C8B-B14F-4D97-AF65-F5344CB8AC3E}">
        <p14:creationId xmlns:p14="http://schemas.microsoft.com/office/powerpoint/2010/main" val="4158188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This research will evaluate the impact of AI-human collaboration on hotel operations,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labor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relations, and guest service quality. Specifically, it examines the use of AI in UK hotels to automate service delivery while reconfiguring the work functions of hospitality employees. It further evaluates the moral implications of AI integration, including data privacy and job loss. The report identifies how hotels are changing through training and digital transformation strategies and shares practical examples of successful models. Lastly, the research assesses whether AI and human touch can be blended in harmony—upholding the emotional experience and service excellence for which hospitality is renowned—and improving efficiency along with profitability.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5</a:t>
            </a:fld>
            <a:endParaRPr lang="en-GB"/>
          </a:p>
        </p:txBody>
      </p:sp>
    </p:spTree>
    <p:extLst>
      <p:ext uri="{BB962C8B-B14F-4D97-AF65-F5344CB8AC3E}">
        <p14:creationId xmlns:p14="http://schemas.microsoft.com/office/powerpoint/2010/main" val="2492377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This study is underpinned by central theories of AI augmentation, workforce change, and ethical AI management. Susskind &amp; Susskind (2015) posit that technology is not destroying occupations but changing them. In hospitality, AI augmentation implies that machines assist—not substitute for—human workers, managing routine tasks while humans concentrate on emotional connection and decision-making. Workforce change theory describes how workers need to reskill for technology-supported jobs. Ethics are relevant too. Concerns such as data privacy, bias in algorithms, and AI transparency are most important in hospitality when guest trust is the most important factor. These theories assist us in examining how hotels can effectively and ethically incorporate AI while ensuring service quality and employee satisfaction.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6</a:t>
            </a:fld>
            <a:endParaRPr lang="en-GB"/>
          </a:p>
        </p:txBody>
      </p:sp>
    </p:spTree>
    <p:extLst>
      <p:ext uri="{BB962C8B-B14F-4D97-AF65-F5344CB8AC3E}">
        <p14:creationId xmlns:p14="http://schemas.microsoft.com/office/powerpoint/2010/main" val="3846228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Academic and industry literature suggests that there is active adoption of AI taking place in UK hotels. Premier Inn uses AI chatbots to handle thousands of questions daily, decreasing response time as well as guest satisfaction. Hilton's dynamic pricing AI supposedly increased revenue by 12%, while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London uses robots for delivering room service. As per the ONS (2023), AI is not only taking away jobs—it's also creating new ones in monitoring, data analysis, and online customer service. Accor UK introduced the Digital Academy to reskill employees and facilitate a seamless transition into AI-enhanced roles. These instances illustrate that effective AI integration is contingent upon marrying automation with human compassion, clear strategy, and ongoing training.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7</a:t>
            </a:fld>
            <a:endParaRPr lang="en-GB"/>
          </a:p>
        </p:txBody>
      </p:sp>
    </p:spTree>
    <p:extLst>
      <p:ext uri="{BB962C8B-B14F-4D97-AF65-F5344CB8AC3E}">
        <p14:creationId xmlns:p14="http://schemas.microsoft.com/office/powerpoint/2010/main" val="3588379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This study takes a qualitative method that relies on secondary data in the form of peer-reviewed journal articles, hotel case studies, and industry reports. The framework is built on the PEST model—Political, Economic, Social, and Technological factors—that enables close analysis of how external factors are impacting AI-human collaboration in the hospitality sector. Real-life examples of UK hotel chains such as Premier Inn, Hilton, and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are examined to investigate real-life applications, advantages, and challenges encountered. Employing thematic analysis, the research identifies trends including workforce reskilling, ethical employment of artificial intelligence, and guest satisfaction rates. This framework guarantees there is a systematic assessment of both macro-level policy effects and micro-level hotel operations.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8</a:t>
            </a:fld>
            <a:endParaRPr lang="en-GB"/>
          </a:p>
        </p:txBody>
      </p:sp>
    </p:spTree>
    <p:extLst>
      <p:ext uri="{BB962C8B-B14F-4D97-AF65-F5344CB8AC3E}">
        <p14:creationId xmlns:p14="http://schemas.microsoft.com/office/powerpoint/2010/main" val="3482383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Policy of the UK government also plays a significant role in AI adoption in hospitality. GDPR calls for transparency of information and guest privacy by hotels, making AI systems subject to rigorous regulation. The Future Skills Fund facilitates workforce training to help employees respond to automation.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UKHospitality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has worked together with government in championing digital readiness alongside protecting jobs. Such political factors create an environment in which responsible use of AI and maintaining standards of employment are encouraged. Nevertheless, compliance may be costly and complex for hotels. Political stability and positively inclined legislation will be important factors in fostering ethical AI innovation. Ultimately, government and industry collaboration needs to balance technological advancement with fair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labor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practices and consumer protection.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9</a:t>
            </a:fld>
            <a:endParaRPr lang="en-GB"/>
          </a:p>
        </p:txBody>
      </p:sp>
    </p:spTree>
    <p:extLst>
      <p:ext uri="{BB962C8B-B14F-4D97-AF65-F5344CB8AC3E}">
        <p14:creationId xmlns:p14="http://schemas.microsoft.com/office/powerpoint/2010/main" val="1941900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AI provides business value to hotels in the form of reduced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labor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costs, improved efficiency, and higher revenue through personalized guest services. For example, Hilton's AI pricing models increased their UK revenue by 12%. AI also removes human error and allows for improved forecasting. The upfront cost of AI implementation, however, can be prohibitive, particularly for SMEs. Post-COVID economic recovery has enabled some hotels to access public funds and grants for innovation, but the majority of them cannot scale such technologies. There is a growing economic gap between chain hotels and independent operators, which may impact consistency in services. Economic sustainability requires inclusive measures that can promote the adoption of AI by small businesses.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10</a:t>
            </a:fld>
            <a:endParaRPr lang="en-GB"/>
          </a:p>
        </p:txBody>
      </p:sp>
    </p:spTree>
    <p:extLst>
      <p:ext uri="{BB962C8B-B14F-4D97-AF65-F5344CB8AC3E}">
        <p14:creationId xmlns:p14="http://schemas.microsoft.com/office/powerpoint/2010/main" val="3782430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0" dirty="0">
                <a:effectLst/>
                <a:latin typeface="Times New Roman" panose="02020603050405020304" pitchFamily="18" charset="0"/>
                <a:ea typeface="Times New Roman" panose="02020603050405020304" pitchFamily="18" charset="0"/>
              </a:rPr>
              <a:t>AI's effects on </a:t>
            </a:r>
            <a:r>
              <a:rPr lang="en-GB" sz="1800" kern="0" dirty="0" err="1">
                <a:effectLst/>
                <a:latin typeface="Times New Roman" panose="02020603050405020304" pitchFamily="18" charset="0"/>
                <a:ea typeface="Times New Roman" panose="02020603050405020304" pitchFamily="18" charset="0"/>
              </a:rPr>
              <a:t>labor</a:t>
            </a:r>
            <a:r>
              <a:rPr lang="en-GB" sz="1800" kern="0" dirty="0">
                <a:effectLst/>
                <a:latin typeface="Times New Roman" panose="02020603050405020304" pitchFamily="18" charset="0"/>
                <a:ea typeface="Times New Roman" panose="02020603050405020304" pitchFamily="18" charset="0"/>
              </a:rPr>
              <a:t> are an increasing worry. Workers fear job loss, deskilling, and dehumanization of hospitality. However, AI is also a stress-reliever by taking over routine tasks. A Booking.com survey in 2024 found that 72% of UK </a:t>
            </a:r>
            <a:r>
              <a:rPr lang="en-GB" sz="1800" kern="0" dirty="0" err="1">
                <a:effectLst/>
                <a:latin typeface="Times New Roman" panose="02020603050405020304" pitchFamily="18" charset="0"/>
                <a:ea typeface="Times New Roman" panose="02020603050405020304" pitchFamily="18" charset="0"/>
              </a:rPr>
              <a:t>travelers</a:t>
            </a:r>
            <a:r>
              <a:rPr lang="en-GB" sz="1800" kern="0" dirty="0">
                <a:effectLst/>
                <a:latin typeface="Times New Roman" panose="02020603050405020304" pitchFamily="18" charset="0"/>
                <a:ea typeface="Times New Roman" panose="02020603050405020304" pitchFamily="18" charset="0"/>
              </a:rPr>
              <a:t> want a balance—AI for efficiency, humans for empathy. Hotels such as Accor are taking this on board by upskilling employees for new hybrid jobs. Training programs boost morale and make employees view AI not as a replacement, but as a supportive tool. Social acceptance of AI depends on transparency, communication, and employee involvement. In this people business, retaining emotional bonds in addition to adopting innovation is the key to sustainable success.</a:t>
            </a:r>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11</a:t>
            </a:fld>
            <a:endParaRPr lang="en-GB"/>
          </a:p>
        </p:txBody>
      </p:sp>
    </p:spTree>
    <p:extLst>
      <p:ext uri="{BB962C8B-B14F-4D97-AF65-F5344CB8AC3E}">
        <p14:creationId xmlns:p14="http://schemas.microsoft.com/office/powerpoint/2010/main" val="2387025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Technology is rapidly evolving in hospitality. AI applications like chatbots, voice assistants, facial recognition, and service robots are now prevalent in hotels. For instance,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employs delivery robots to deliver items to guests, releasing staff for one-on-one interactions. Hilton utilizes AI-based systems for predictive pricing and room optimization. Nevertheless, integration challenges, cybersecurity risks, and lack of explainability are some of the challenges the hotel industry faces. Hotels must invest in secure, transparent, and interoperable systems that protect guest data and win trust. Technology partnerships with universities and suppliers are allowing hotels to innovate while surmounting installation challenges. Hotels must continue to update their tech infrastructure and skill set to remain competitive.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12</a:t>
            </a:fld>
            <a:endParaRPr lang="en-GB"/>
          </a:p>
        </p:txBody>
      </p:sp>
    </p:spTree>
    <p:extLst>
      <p:ext uri="{BB962C8B-B14F-4D97-AF65-F5344CB8AC3E}">
        <p14:creationId xmlns:p14="http://schemas.microsoft.com/office/powerpoint/2010/main" val="36645195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British hospitality chains have responded to AI disruption in numerous ways. Premier Inn's AI-powered chatbot is now handling most routine questions, transferring call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center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volume and adding efficiency. Hilton uses AI for dynamic pricing in real-time, optimizing occupancy and profit margins.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London uses robotics blended with concierge staff to automate functions. Marriott's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ChatBotlr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improved guest response time by 35%. At the same time, Accor's Digital Academy is training workers to work effectively in jobs augmented by artificial intelligence. All these examples show that successful integration is dependent on clear vision, employee involvement, and a combined approach. Rather than replacing human workers, industry leaders are developing systems where technology augments human contribution.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13</a:t>
            </a:fld>
            <a:endParaRPr lang="en-GB"/>
          </a:p>
        </p:txBody>
      </p:sp>
    </p:spTree>
    <p:extLst>
      <p:ext uri="{BB962C8B-B14F-4D97-AF65-F5344CB8AC3E}">
        <p14:creationId xmlns:p14="http://schemas.microsoft.com/office/powerpoint/2010/main" val="22114247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When used for good, AI-human collaboration delivers real results. AI handles repetitive and time-intensive tasks such as booking management, check-ins, and basic guest inquiries. Staff can then focus on high-value activity—conflict resolution, customized service, and crafting memorable guest experiences, for example. AI, for example, can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analyze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guest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to provide personalized recommendations, with staff adding the emotional connection. This AI-employee partnership enhances guest satisfaction and staff productivity.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Additionally, AI promotes data-informed decision-making, improves consistency of service, and allows for 24/7 delivery of services. By augmenting both sides' strengths—AI's speed and accuracy and human creativity and empathy—hotels can create a stronger, more responsive, and more effective workforce model that's ideal for future requirements.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14</a:t>
            </a:fld>
            <a:endParaRPr lang="en-GB"/>
          </a:p>
        </p:txBody>
      </p:sp>
    </p:spTree>
    <p:extLst>
      <p:ext uri="{BB962C8B-B14F-4D97-AF65-F5344CB8AC3E}">
        <p14:creationId xmlns:p14="http://schemas.microsoft.com/office/powerpoint/2010/main" val="19381736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Though promising, there are numerous challenges to AI adoption. Among the biggest is one that is ethical in nature: data privacy, surveillance, and bias via algorithms are all considerable risks if not managed properly. Transparency and explainability via AI decision-making are generally absent, which can diminish guest trust. Concerns over job displacement among employees can cause resistance to AI adoption, especially among frontline workers.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It is also costly: AI systems' high cost, combined with continuous maintenance and staff training costs, makes it difficult for SMEs to adopt. Compatibility with current systems is another challenge. AI will degrade service quality if it is adopted without employees' involvement or ethical safeguards. Its implementation must be cautious and people-focused.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15</a:t>
            </a:fld>
            <a:endParaRPr lang="en-GB"/>
          </a:p>
        </p:txBody>
      </p:sp>
    </p:spTree>
    <p:extLst>
      <p:ext uri="{BB962C8B-B14F-4D97-AF65-F5344CB8AC3E}">
        <p14:creationId xmlns:p14="http://schemas.microsoft.com/office/powerpoint/2010/main" val="178718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Aft>
                <a:spcPts val="800"/>
              </a:spcAft>
              <a:buNone/>
            </a:pPr>
            <a:r>
              <a:rPr lang="en-US" dirty="0"/>
              <a:t>To conclude,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AI is reshaping the future of work in hospitality, yet its true value lies in enhancing—not replacing—human work. From this research, it is clear that AI enhances operational efficiency, guest experience, and hotel competitiveness. However, hospitality must be human in nature. Emotional intelligence, flexibility, and personalized service still drive guest loyalty.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best approaches involve ethical implementation of AI, transparent policies, reskilling employees, and maintaining open lines of communication. AI-human collaboration must aim to elevate hospitality—not diminish it. Achieving the right balance, the industry can be made more sustainable and innovative without losing its tradition of personal service.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16</a:t>
            </a:fld>
            <a:endParaRPr lang="en-GB"/>
          </a:p>
        </p:txBody>
      </p:sp>
    </p:spTree>
    <p:extLst>
      <p:ext uri="{BB962C8B-B14F-4D97-AF65-F5344CB8AC3E}">
        <p14:creationId xmlns:p14="http://schemas.microsoft.com/office/powerpoint/2010/main" val="989350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Aft>
                <a:spcPts val="800"/>
              </a:spcAft>
              <a:buNone/>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Based on the research findings, five key recommendations are proposed.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Invest in Digital Skills Training</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Regularly upskill employees to handle AI tools confidently.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Establish Ethical AI Governance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Implement transparent data use policies and fairness checks.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Use AI for Augmentation, Not Replacement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Let AI support human creativity and empathy.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Support SMEs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Provide funding, partnerships, and scalable AI platforms to smaller operators.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A5FB46E-3011-4A85-BCD3-3E080B88F50B}" type="slidenum">
              <a:rPr lang="en-GB" smtClean="0"/>
              <a:t>17</a:t>
            </a:fld>
            <a:endParaRPr lang="en-GB"/>
          </a:p>
        </p:txBody>
      </p:sp>
    </p:spTree>
    <p:extLst>
      <p:ext uri="{BB962C8B-B14F-4D97-AF65-F5344CB8AC3E}">
        <p14:creationId xmlns:p14="http://schemas.microsoft.com/office/powerpoint/2010/main" val="35087440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B5068E6-ACBF-4E93-A0E7-1292B951DD8D}"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875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spTree>
    <p:extLst>
      <p:ext uri="{BB962C8B-B14F-4D97-AF65-F5344CB8AC3E}">
        <p14:creationId xmlns:p14="http://schemas.microsoft.com/office/powerpoint/2010/main" val="3168001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275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A0F9FB-238A-4A70-AF1A-F7F64FD0CCC0}" type="datetimeFigureOut">
              <a:rPr lang="en-GB" smtClean="0"/>
              <a:t>08/06/2025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068E6-ACBF-4E93-A0E7-1292B951DD8D}" type="slidenum">
              <a:rPr lang="en-GB" smtClean="0"/>
              <a:t>‹#›</a:t>
            </a:fld>
            <a:endParaRPr lang="en-GB"/>
          </a:p>
        </p:txBody>
      </p:sp>
    </p:spTree>
    <p:extLst>
      <p:ext uri="{BB962C8B-B14F-4D97-AF65-F5344CB8AC3E}">
        <p14:creationId xmlns:p14="http://schemas.microsoft.com/office/powerpoint/2010/main" val="3943496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A0F9FB-238A-4A70-AF1A-F7F64FD0CCC0}" type="datetimeFigureOut">
              <a:rPr lang="en-GB" smtClean="0"/>
              <a:t>08/06/2025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5068E6-ACBF-4E93-A0E7-1292B951DD8D}"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6201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A0F9FB-238A-4A70-AF1A-F7F64FD0CCC0}" type="datetimeFigureOut">
              <a:rPr lang="en-GB" smtClean="0"/>
              <a:t>08/06/2025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5068E6-ACBF-4E93-A0E7-1292B951DD8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3583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A0F9FB-238A-4A70-AF1A-F7F64FD0CCC0}" type="datetimeFigureOut">
              <a:rPr lang="en-GB" smtClean="0"/>
              <a:t>08/06/2025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5068E6-ACBF-4E93-A0E7-1292B951DD8D}" type="slidenum">
              <a:rPr lang="en-GB" smtClean="0"/>
              <a:t>‹#›</a:t>
            </a:fld>
            <a:endParaRPr lang="en-GB"/>
          </a:p>
        </p:txBody>
      </p:sp>
    </p:spTree>
    <p:extLst>
      <p:ext uri="{BB962C8B-B14F-4D97-AF65-F5344CB8AC3E}">
        <p14:creationId xmlns:p14="http://schemas.microsoft.com/office/powerpoint/2010/main" val="4125038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A0F9FB-238A-4A70-AF1A-F7F64FD0CCC0}" type="datetimeFigureOut">
              <a:rPr lang="en-GB" smtClean="0"/>
              <a:t>08/06/2025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068E6-ACBF-4E93-A0E7-1292B951DD8D}"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6275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A0F9FB-238A-4A70-AF1A-F7F64FD0CCC0}" type="datetimeFigureOut">
              <a:rPr lang="en-GB" smtClean="0"/>
              <a:t>08/06/2025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068E6-ACBF-4E93-A0E7-1292B951DD8D}" type="slidenum">
              <a:rPr lang="en-GB" smtClean="0"/>
              <a:t>‹#›</a:t>
            </a:fld>
            <a:endParaRPr lang="en-GB"/>
          </a:p>
        </p:txBody>
      </p:sp>
    </p:spTree>
    <p:extLst>
      <p:ext uri="{BB962C8B-B14F-4D97-AF65-F5344CB8AC3E}">
        <p14:creationId xmlns:p14="http://schemas.microsoft.com/office/powerpoint/2010/main" val="3409876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A0F9FB-238A-4A70-AF1A-F7F64FD0CCC0}" type="datetimeFigureOut">
              <a:rPr lang="en-GB" smtClean="0"/>
              <a:t>08/06/2025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068E6-ACBF-4E93-A0E7-1292B951DD8D}" type="slidenum">
              <a:rPr lang="en-GB" smtClean="0"/>
              <a:t>‹#›</a:t>
            </a:fld>
            <a:endParaRPr lang="en-GB"/>
          </a:p>
        </p:txBody>
      </p:sp>
    </p:spTree>
    <p:extLst>
      <p:ext uri="{BB962C8B-B14F-4D97-AF65-F5344CB8AC3E}">
        <p14:creationId xmlns:p14="http://schemas.microsoft.com/office/powerpoint/2010/main" val="2611323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2105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896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spTree>
    <p:extLst>
      <p:ext uri="{BB962C8B-B14F-4D97-AF65-F5344CB8AC3E}">
        <p14:creationId xmlns:p14="http://schemas.microsoft.com/office/powerpoint/2010/main" val="5368730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4053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2223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35987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A0F9FB-238A-4A70-AF1A-F7F64FD0CCC0}" type="datetimeFigureOut">
              <a:rPr lang="en-GB" smtClean="0"/>
              <a:t>08/06/2025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068E6-ACBF-4E93-A0E7-1292B951DD8D}"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956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3A0F9FB-238A-4A70-AF1A-F7F64FD0CCC0}" type="datetimeFigureOut">
              <a:rPr lang="en-GB" smtClean="0"/>
              <a:t>08/06/2025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5068E6-ACBF-4E93-A0E7-1292B951DD8D}" type="slidenum">
              <a:rPr lang="en-GB" smtClean="0"/>
              <a:t>‹#›</a:t>
            </a:fld>
            <a:endParaRPr lang="en-GB"/>
          </a:p>
        </p:txBody>
      </p:sp>
    </p:spTree>
    <p:extLst>
      <p:ext uri="{BB962C8B-B14F-4D97-AF65-F5344CB8AC3E}">
        <p14:creationId xmlns:p14="http://schemas.microsoft.com/office/powerpoint/2010/main" val="23060479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6DD1A-6433-BFF9-353D-2F0C381148AA}"/>
              </a:ext>
            </a:extLst>
          </p:cNvPr>
          <p:cNvSpPr>
            <a:spLocks noGrp="1"/>
          </p:cNvSpPr>
          <p:nvPr>
            <p:ph type="ctrTitle"/>
          </p:nvPr>
        </p:nvSpPr>
        <p:spPr/>
        <p:txBody>
          <a:bodyPr/>
          <a:lstStyle/>
          <a:p>
            <a:r>
              <a:rPr lang="en-GB" sz="2800" b="1" kern="0" dirty="0">
                <a:effectLst/>
                <a:latin typeface="Times New Roman" panose="02020603050405020304" pitchFamily="18" charset="0"/>
                <a:ea typeface="Times New Roman" panose="02020603050405020304" pitchFamily="18" charset="0"/>
              </a:rPr>
              <a:t>Future of Work: Artificial Intelligence and Human Collaboration in Hospitality</a:t>
            </a:r>
            <a:endParaRPr lang="en-GB" sz="7200" dirty="0"/>
          </a:p>
        </p:txBody>
      </p:sp>
      <p:sp>
        <p:nvSpPr>
          <p:cNvPr id="3" name="Subtitle 2">
            <a:extLst>
              <a:ext uri="{FF2B5EF4-FFF2-40B4-BE49-F238E27FC236}">
                <a16:creationId xmlns:a16="http://schemas.microsoft.com/office/drawing/2014/main" id="{02BAC163-CEA8-61F3-DCA9-22EF0948E9B1}"/>
              </a:ext>
            </a:extLst>
          </p:cNvPr>
          <p:cNvSpPr>
            <a:spLocks noGrp="1"/>
          </p:cNvSpPr>
          <p:nvPr>
            <p:ph type="subTitle" idx="1"/>
          </p:nvPr>
        </p:nvSpPr>
        <p:spPr/>
        <p:txBody>
          <a:bodyPr/>
          <a:lstStyle/>
          <a:p>
            <a:r>
              <a:rPr lang="en-US" dirty="0"/>
              <a:t>Student </a:t>
            </a:r>
            <a:r>
              <a:rPr lang="en-US" dirty="0" err="1"/>
              <a:t>Name:VICTOR</a:t>
            </a:r>
            <a:r>
              <a:rPr lang="en-US" dirty="0"/>
              <a:t> BADALUTA</a:t>
            </a:r>
          </a:p>
          <a:p>
            <a:r>
              <a:rPr lang="en-US" dirty="0"/>
              <a:t>Student ID: 2212187</a:t>
            </a:r>
          </a:p>
          <a:p>
            <a:endParaRPr lang="en-GB" dirty="0"/>
          </a:p>
        </p:txBody>
      </p:sp>
    </p:spTree>
    <p:extLst>
      <p:ext uri="{BB962C8B-B14F-4D97-AF65-F5344CB8AC3E}">
        <p14:creationId xmlns:p14="http://schemas.microsoft.com/office/powerpoint/2010/main" val="1556909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EEDDD-59A1-0866-9CFF-186864ECF7D1}"/>
              </a:ext>
            </a:extLst>
          </p:cNvPr>
          <p:cNvSpPr>
            <a:spLocks noGrp="1"/>
          </p:cNvSpPr>
          <p:nvPr>
            <p:ph type="title"/>
          </p:nvPr>
        </p:nvSpPr>
        <p:spPr/>
        <p:txBody>
          <a:bodyPr/>
          <a:lstStyle/>
          <a:p>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Acknowledgement </a:t>
            </a:r>
            <a:endParaRPr lang="en-GB" b="1" dirty="0"/>
          </a:p>
        </p:txBody>
      </p:sp>
      <p:sp>
        <p:nvSpPr>
          <p:cNvPr id="3" name="Content Placeholder 2">
            <a:extLst>
              <a:ext uri="{FF2B5EF4-FFF2-40B4-BE49-F238E27FC236}">
                <a16:creationId xmlns:a16="http://schemas.microsoft.com/office/drawing/2014/main" id="{E84CF41E-8F58-E006-B265-929B54152BFE}"/>
              </a:ext>
            </a:extLst>
          </p:cNvPr>
          <p:cNvSpPr>
            <a:spLocks noGrp="1"/>
          </p:cNvSpPr>
          <p:nvPr>
            <p:ph idx="1"/>
          </p:nvPr>
        </p:nvSpPr>
        <p:spPr/>
        <p:txBody>
          <a:bodyPr/>
          <a:lstStyle/>
          <a:p>
            <a:pPr algn="just"/>
            <a:r>
              <a:rPr lang="en-US" dirty="0"/>
              <a:t>I do hereby declare that I have not utilized any artificial intelligence assistance in the research and construction of this assignment. I affirm that I have not presented any artificially generated content as my own original work. I also affirm that I have copies of drafts, notes, and other materials used, which I may be required to present as evidence.</a:t>
            </a:r>
            <a:endParaRPr lang="en-GB" dirty="0"/>
          </a:p>
        </p:txBody>
      </p:sp>
    </p:spTree>
    <p:extLst>
      <p:ext uri="{BB962C8B-B14F-4D97-AF65-F5344CB8AC3E}">
        <p14:creationId xmlns:p14="http://schemas.microsoft.com/office/powerpoint/2010/main" val="1500568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B1A8D-2EEA-8F7E-2236-F12B9746FC07}"/>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to the Theme</a:t>
            </a:r>
            <a:endParaRPr lang="en-GB" dirty="0"/>
          </a:p>
        </p:txBody>
      </p:sp>
      <p:sp>
        <p:nvSpPr>
          <p:cNvPr id="3" name="Content Placeholder 2">
            <a:extLst>
              <a:ext uri="{FF2B5EF4-FFF2-40B4-BE49-F238E27FC236}">
                <a16:creationId xmlns:a16="http://schemas.microsoft.com/office/drawing/2014/main" id="{3AF7AD25-A3C7-1CE8-6984-D587C1BA2D2B}"/>
              </a:ext>
            </a:extLst>
          </p:cNvPr>
          <p:cNvSpPr>
            <a:spLocks noGrp="1"/>
          </p:cNvSpPr>
          <p:nvPr>
            <p:ph idx="1"/>
          </p:nvPr>
        </p:nvSpPr>
        <p:spPr>
          <a:xfrm>
            <a:off x="1295401" y="2556932"/>
            <a:ext cx="5780648" cy="3318936"/>
          </a:xfrm>
        </p:spPr>
        <p:txBody>
          <a:bodyPr>
            <a:normAutofit fontScale="92500"/>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 is transforming the hospitality sector through the automation of tasks and enhancement of service.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However, human collaboration remains highly valuable in terms of understanding, flexibility, and emotional expression.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Post-COVID-19, technology utilization and increased guest expectations have made this a focal point as hotels seek to enhance both efficiency and guest experience while retaining valuable hospitality principles (</a:t>
            </a:r>
            <a:r>
              <a:rPr lang="en-GB" sz="2000" dirty="0">
                <a:latin typeface="Times New Roman" panose="02020603050405020304" pitchFamily="18" charset="0"/>
                <a:cs typeface="Times New Roman" panose="02020603050405020304" pitchFamily="18" charset="0"/>
              </a:rPr>
              <a:t>Bhatt, Verma and Tyagi, 2024)</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800" dirty="0"/>
          </a:p>
        </p:txBody>
      </p:sp>
      <p:pic>
        <p:nvPicPr>
          <p:cNvPr id="4" name="Picture 3">
            <a:extLst>
              <a:ext uri="{FF2B5EF4-FFF2-40B4-BE49-F238E27FC236}">
                <a16:creationId xmlns:a16="http://schemas.microsoft.com/office/drawing/2014/main" id="{9B47A482-F17E-0B21-F4D8-652CEC08E0AA}"/>
              </a:ext>
            </a:extLst>
          </p:cNvPr>
          <p:cNvPicPr>
            <a:picLocks noChangeAspect="1"/>
          </p:cNvPicPr>
          <p:nvPr/>
        </p:nvPicPr>
        <p:blipFill>
          <a:blip r:embed="rId3"/>
          <a:stretch>
            <a:fillRect/>
          </a:stretch>
        </p:blipFill>
        <p:spPr>
          <a:xfrm>
            <a:off x="7292340" y="2651762"/>
            <a:ext cx="3970020" cy="3224106"/>
          </a:xfrm>
          <a:prstGeom prst="rect">
            <a:avLst/>
          </a:prstGeom>
        </p:spPr>
      </p:pic>
    </p:spTree>
    <p:extLst>
      <p:ext uri="{BB962C8B-B14F-4D97-AF65-F5344CB8AC3E}">
        <p14:creationId xmlns:p14="http://schemas.microsoft.com/office/powerpoint/2010/main" val="168364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C69D-3889-AD4F-0539-4FB99F4C36D3}"/>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Background on the Hospitality Sector</a:t>
            </a:r>
            <a:endParaRPr lang="en-GB" dirty="0"/>
          </a:p>
        </p:txBody>
      </p:sp>
      <p:sp>
        <p:nvSpPr>
          <p:cNvPr id="3" name="Content Placeholder 2">
            <a:extLst>
              <a:ext uri="{FF2B5EF4-FFF2-40B4-BE49-F238E27FC236}">
                <a16:creationId xmlns:a16="http://schemas.microsoft.com/office/drawing/2014/main" id="{F4BFCABE-46AB-6652-5D39-B466AD1496B1}"/>
              </a:ext>
            </a:extLst>
          </p:cNvPr>
          <p:cNvSpPr>
            <a:spLocks noGrp="1"/>
          </p:cNvSpPr>
          <p:nvPr>
            <p:ph idx="1"/>
          </p:nvPr>
        </p:nvSpPr>
        <p:spPr>
          <a:xfrm>
            <a:off x="1295401" y="2556932"/>
            <a:ext cx="6062002" cy="3318936"/>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hospitality sector in the UK employs more than 3 million people and generates £59.3 billion for the economy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UKHospitality</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2023).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Hotel chains like Premier Inn and Hilton are using AI to interact with guests, set room prices, and run their operations.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While these advancements are aimed at enhancing service, they raise important workforce and ethical issues (</a:t>
            </a:r>
            <a:r>
              <a:rPr lang="en-GB" sz="2000" dirty="0" err="1">
                <a:latin typeface="Times New Roman" panose="02020603050405020304" pitchFamily="18" charset="0"/>
                <a:cs typeface="Times New Roman" panose="02020603050405020304" pitchFamily="18" charset="0"/>
              </a:rPr>
              <a:t>Fusté-Forné</a:t>
            </a:r>
            <a:r>
              <a:rPr lang="en-GB" sz="2000" dirty="0">
                <a:latin typeface="Times New Roman" panose="02020603050405020304" pitchFamily="18" charset="0"/>
                <a:cs typeface="Times New Roman" panose="02020603050405020304" pitchFamily="18" charset="0"/>
              </a:rPr>
              <a:t> and Jamal, 2021)</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800" dirty="0"/>
          </a:p>
        </p:txBody>
      </p:sp>
      <p:pic>
        <p:nvPicPr>
          <p:cNvPr id="4" name="Picture 3">
            <a:extLst>
              <a:ext uri="{FF2B5EF4-FFF2-40B4-BE49-F238E27FC236}">
                <a16:creationId xmlns:a16="http://schemas.microsoft.com/office/drawing/2014/main" id="{C47EAD45-80DA-E2DA-3BF3-842E3502B471}"/>
              </a:ext>
            </a:extLst>
          </p:cNvPr>
          <p:cNvPicPr>
            <a:picLocks noChangeAspect="1"/>
          </p:cNvPicPr>
          <p:nvPr/>
        </p:nvPicPr>
        <p:blipFill>
          <a:blip r:embed="rId3"/>
          <a:stretch>
            <a:fillRect/>
          </a:stretch>
        </p:blipFill>
        <p:spPr>
          <a:xfrm>
            <a:off x="7513320" y="2763559"/>
            <a:ext cx="3505200" cy="2905682"/>
          </a:xfrm>
          <a:prstGeom prst="rect">
            <a:avLst/>
          </a:prstGeom>
        </p:spPr>
      </p:pic>
    </p:spTree>
    <p:extLst>
      <p:ext uri="{BB962C8B-B14F-4D97-AF65-F5344CB8AC3E}">
        <p14:creationId xmlns:p14="http://schemas.microsoft.com/office/powerpoint/2010/main" val="199701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95E3-4639-ACA7-41EF-1A39AF7DDA9C}"/>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Research Focus</a:t>
            </a:r>
            <a:endParaRPr lang="en-GB" dirty="0"/>
          </a:p>
        </p:txBody>
      </p:sp>
      <p:sp>
        <p:nvSpPr>
          <p:cNvPr id="3" name="Content Placeholder 2">
            <a:extLst>
              <a:ext uri="{FF2B5EF4-FFF2-40B4-BE49-F238E27FC236}">
                <a16:creationId xmlns:a16="http://schemas.microsoft.com/office/drawing/2014/main" id="{EE4D7C0C-F00B-9796-F703-AD9EC2CE1847}"/>
              </a:ext>
            </a:extLst>
          </p:cNvPr>
          <p:cNvSpPr>
            <a:spLocks noGrp="1"/>
          </p:cNvSpPr>
          <p:nvPr>
            <p:ph idx="1"/>
          </p:nvPr>
        </p:nvSpPr>
        <p:spPr>
          <a:xfrm>
            <a:off x="1295399" y="2892213"/>
            <a:ext cx="9601195" cy="285834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This study looks at how AI is being used by hotels in the UK, changing work systems and job roles, and how it automates service, retraining workers, as well as the ethical effect.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seeks to see how working together with AI and humans enhances service without losing personal touch and job satisfaction in hospitality (</a:t>
            </a:r>
            <a:r>
              <a:rPr lang="en-GB" sz="2000" dirty="0">
                <a:latin typeface="Times New Roman" panose="02020603050405020304" pitchFamily="18" charset="0"/>
                <a:cs typeface="Times New Roman" panose="02020603050405020304" pitchFamily="18" charset="0"/>
              </a:rPr>
              <a:t>Harborth and </a:t>
            </a:r>
            <a:r>
              <a:rPr lang="en-GB" sz="2000" dirty="0" err="1">
                <a:latin typeface="Times New Roman" panose="02020603050405020304" pitchFamily="18" charset="0"/>
                <a:cs typeface="Times New Roman" panose="02020603050405020304" pitchFamily="18" charset="0"/>
              </a:rPr>
              <a:t>Kümpers</a:t>
            </a:r>
            <a:r>
              <a:rPr lang="en-GB" sz="2000" dirty="0">
                <a:latin typeface="Times New Roman" panose="02020603050405020304" pitchFamily="18" charset="0"/>
                <a:cs typeface="Times New Roman" panose="02020603050405020304" pitchFamily="18" charset="0"/>
              </a:rPr>
              <a:t>, </a:t>
            </a:r>
            <a:r>
              <a:rPr lang="en-GB" sz="2000">
                <a:latin typeface="Times New Roman" panose="02020603050405020304" pitchFamily="18" charset="0"/>
                <a:cs typeface="Times New Roman" panose="02020603050405020304" pitchFamily="18" charset="0"/>
              </a:rPr>
              <a:t>2022)</a:t>
            </a:r>
            <a:r>
              <a:rPr lang="en-GB" sz="2000" kern="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800" dirty="0"/>
          </a:p>
        </p:txBody>
      </p:sp>
    </p:spTree>
    <p:extLst>
      <p:ext uri="{BB962C8B-B14F-4D97-AF65-F5344CB8AC3E}">
        <p14:creationId xmlns:p14="http://schemas.microsoft.com/office/powerpoint/2010/main" val="2284473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A3B7B-5DC1-4488-38E6-3C8448C3D8F5}"/>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Key Theories and Concepts</a:t>
            </a:r>
            <a:endParaRPr lang="en-GB" dirty="0"/>
          </a:p>
        </p:txBody>
      </p:sp>
      <p:sp>
        <p:nvSpPr>
          <p:cNvPr id="3" name="Content Placeholder 2">
            <a:extLst>
              <a:ext uri="{FF2B5EF4-FFF2-40B4-BE49-F238E27FC236}">
                <a16:creationId xmlns:a16="http://schemas.microsoft.com/office/drawing/2014/main" id="{57218195-7674-50E6-336C-0EE987B40293}"/>
              </a:ext>
            </a:extLst>
          </p:cNvPr>
          <p:cNvSpPr>
            <a:spLocks noGrp="1"/>
          </p:cNvSpPr>
          <p:nvPr>
            <p:ph idx="1"/>
          </p:nvPr>
        </p:nvSpPr>
        <p:spPr>
          <a:xfrm>
            <a:off x="1295401" y="2556932"/>
            <a:ext cx="6160476" cy="3318936"/>
          </a:xfrm>
        </p:spPr>
        <p:txBody>
          <a:bodyPr>
            <a:normAutofit lnSpcReduction="10000"/>
          </a:bodyPr>
          <a:lstStyle/>
          <a:p>
            <a:r>
              <a:rPr lang="en-US" sz="2000" kern="0" dirty="0">
                <a:effectLst/>
                <a:latin typeface="Times New Roman" panose="02020603050405020304" pitchFamily="18" charset="0"/>
                <a:ea typeface="Times New Roman" panose="02020603050405020304" pitchFamily="18" charset="0"/>
              </a:rPr>
              <a:t>Based on the theories of  AI augmentation, workforce change, and ethical AI management, AI acts as a collaborator, augmenting rather than replacing human labor. </a:t>
            </a:r>
          </a:p>
          <a:p>
            <a:r>
              <a:rPr lang="en-US" sz="2000" kern="0" dirty="0">
                <a:effectLst/>
                <a:latin typeface="Times New Roman" panose="02020603050405020304" pitchFamily="18" charset="0"/>
                <a:ea typeface="Times New Roman" panose="02020603050405020304" pitchFamily="18" charset="0"/>
              </a:rPr>
              <a:t>It automates routine tasks, enabling workers to focus on creativity and emotional skills. </a:t>
            </a:r>
          </a:p>
          <a:p>
            <a:r>
              <a:rPr lang="en-US" sz="2000" kern="0" dirty="0">
                <a:effectLst/>
                <a:latin typeface="Times New Roman" panose="02020603050405020304" pitchFamily="18" charset="0"/>
                <a:ea typeface="Times New Roman" panose="02020603050405020304" pitchFamily="18" charset="0"/>
              </a:rPr>
              <a:t>Ethical guidelines ensure responsible AI use, safeguarding data privacy and promoting transparency, especially in service sectors like hospitality (</a:t>
            </a:r>
            <a:r>
              <a:rPr lang="en-GB" sz="2000" dirty="0">
                <a:latin typeface="Times New Roman" panose="02020603050405020304" pitchFamily="18" charset="0"/>
                <a:cs typeface="Times New Roman" panose="02020603050405020304" pitchFamily="18" charset="0"/>
              </a:rPr>
              <a:t>Hussain et al., 2023)</a:t>
            </a:r>
            <a:r>
              <a:rPr lang="en-US" sz="2000" kern="0" dirty="0">
                <a:effectLst/>
                <a:latin typeface="Times New Roman" panose="02020603050405020304" pitchFamily="18" charset="0"/>
                <a:ea typeface="Times New Roman" panose="02020603050405020304" pitchFamily="18" charset="0"/>
              </a:rPr>
              <a:t>.</a:t>
            </a:r>
            <a:endParaRPr lang="en-GB" sz="2800" dirty="0"/>
          </a:p>
        </p:txBody>
      </p:sp>
      <p:pic>
        <p:nvPicPr>
          <p:cNvPr id="4" name="Picture 3">
            <a:extLst>
              <a:ext uri="{FF2B5EF4-FFF2-40B4-BE49-F238E27FC236}">
                <a16:creationId xmlns:a16="http://schemas.microsoft.com/office/drawing/2014/main" id="{9A458729-4264-C5A9-31A8-05D30B972AC3}"/>
              </a:ext>
            </a:extLst>
          </p:cNvPr>
          <p:cNvPicPr>
            <a:picLocks noChangeAspect="1"/>
          </p:cNvPicPr>
          <p:nvPr/>
        </p:nvPicPr>
        <p:blipFill>
          <a:blip r:embed="rId3"/>
          <a:stretch>
            <a:fillRect/>
          </a:stretch>
        </p:blipFill>
        <p:spPr>
          <a:xfrm>
            <a:off x="7455877" y="2680546"/>
            <a:ext cx="3743325" cy="3071708"/>
          </a:xfrm>
          <a:prstGeom prst="rect">
            <a:avLst/>
          </a:prstGeom>
        </p:spPr>
      </p:pic>
    </p:spTree>
    <p:extLst>
      <p:ext uri="{BB962C8B-B14F-4D97-AF65-F5344CB8AC3E}">
        <p14:creationId xmlns:p14="http://schemas.microsoft.com/office/powerpoint/2010/main" val="1646683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48BA2-694C-789E-3577-005AB0733291}"/>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Literature Review</a:t>
            </a:r>
            <a:endParaRPr lang="en-GB" dirty="0"/>
          </a:p>
        </p:txBody>
      </p:sp>
      <p:sp>
        <p:nvSpPr>
          <p:cNvPr id="3" name="Content Placeholder 2">
            <a:extLst>
              <a:ext uri="{FF2B5EF4-FFF2-40B4-BE49-F238E27FC236}">
                <a16:creationId xmlns:a16="http://schemas.microsoft.com/office/drawing/2014/main" id="{148C7B41-B79F-849D-9304-6D539BDEC689}"/>
              </a:ext>
            </a:extLst>
          </p:cNvPr>
          <p:cNvSpPr>
            <a:spLocks noGrp="1"/>
          </p:cNvSpPr>
          <p:nvPr>
            <p:ph idx="1"/>
          </p:nvPr>
        </p:nvSpPr>
        <p:spPr>
          <a:xfrm>
            <a:off x="1295401" y="2556932"/>
            <a:ext cx="5865054" cy="3318936"/>
          </a:xfrm>
        </p:spPr>
        <p:txBody>
          <a:bodyPr>
            <a:normAutofit lnSpcReduction="10000"/>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 technologies like chatbots (</a:t>
            </a:r>
            <a:r>
              <a:rPr lang="en-GB" sz="2000" kern="0" dirty="0">
                <a:latin typeface="Times New Roman" panose="02020603050405020304" pitchFamily="18" charset="0"/>
                <a:ea typeface="Times New Roman" panose="02020603050405020304" pitchFamily="18" charset="0"/>
                <a:cs typeface="Times New Roman" panose="02020603050405020304" pitchFamily="18" charset="0"/>
              </a:rPr>
              <a:t>used in </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Premier Inn), dynamic pricing (</a:t>
            </a:r>
            <a:r>
              <a:rPr lang="en-GB" sz="2000" kern="0" dirty="0">
                <a:latin typeface="Times New Roman" panose="02020603050405020304" pitchFamily="18" charset="0"/>
                <a:ea typeface="Times New Roman" panose="02020603050405020304" pitchFamily="18" charset="0"/>
                <a:cs typeface="Times New Roman" panose="02020603050405020304" pitchFamily="18" charset="0"/>
              </a:rPr>
              <a:t>used in </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Hilton), and robots (</a:t>
            </a:r>
            <a:r>
              <a:rPr lang="en-GB" sz="2000" kern="0" dirty="0">
                <a:latin typeface="Times New Roman" panose="02020603050405020304" pitchFamily="18" charset="0"/>
                <a:ea typeface="Times New Roman" panose="02020603050405020304" pitchFamily="18" charset="0"/>
                <a:cs typeface="Times New Roman" panose="02020603050405020304" pitchFamily="18" charset="0"/>
              </a:rPr>
              <a:t>used in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help with operations while staff handle more complicated interactions.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Marriott's AI chatbot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ChatBotlr</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cuts response time by 35% </a:t>
            </a:r>
            <a:r>
              <a:rPr lang="en-US" sz="2000" kern="0" dirty="0">
                <a:effectLst/>
                <a:latin typeface="Times New Roman" panose="02020603050405020304" pitchFamily="18" charset="0"/>
                <a:ea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Hussain et al., 2023)</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Accor UK's "Digital Academy" prepares staff for multi-job roles. </a:t>
            </a:r>
          </a:p>
          <a:p>
            <a:pPr algn="just"/>
            <a:r>
              <a:rPr lang="en-GB" sz="2000" kern="0" dirty="0">
                <a:latin typeface="Times New Roman" panose="02020603050405020304" pitchFamily="18" charset="0"/>
                <a:ea typeface="Times New Roman" panose="02020603050405020304" pitchFamily="18" charset="0"/>
                <a:cs typeface="Times New Roman" panose="02020603050405020304" pitchFamily="18" charset="0"/>
              </a:rPr>
              <a:t>D</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ata show that the use of AI creates new supervisory and technical roles in UK hotels.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DDF17941-D084-1A28-85BE-0E30CC94A34D}"/>
              </a:ext>
            </a:extLst>
          </p:cNvPr>
          <p:cNvPicPr>
            <a:picLocks noChangeAspect="1"/>
          </p:cNvPicPr>
          <p:nvPr/>
        </p:nvPicPr>
        <p:blipFill>
          <a:blip r:embed="rId3"/>
          <a:stretch>
            <a:fillRect/>
          </a:stretch>
        </p:blipFill>
        <p:spPr>
          <a:xfrm>
            <a:off x="7406638" y="2556932"/>
            <a:ext cx="3489960" cy="3318936"/>
          </a:xfrm>
          <a:prstGeom prst="rect">
            <a:avLst/>
          </a:prstGeom>
        </p:spPr>
      </p:pic>
    </p:spTree>
    <p:extLst>
      <p:ext uri="{BB962C8B-B14F-4D97-AF65-F5344CB8AC3E}">
        <p14:creationId xmlns:p14="http://schemas.microsoft.com/office/powerpoint/2010/main" val="1700590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E1AA6-4A78-EE5F-3C02-20A0C807F67C}"/>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Methodology Overview</a:t>
            </a:r>
            <a:endParaRPr lang="en-GB" dirty="0"/>
          </a:p>
        </p:txBody>
      </p:sp>
      <p:sp>
        <p:nvSpPr>
          <p:cNvPr id="3" name="Content Placeholder 2">
            <a:extLst>
              <a:ext uri="{FF2B5EF4-FFF2-40B4-BE49-F238E27FC236}">
                <a16:creationId xmlns:a16="http://schemas.microsoft.com/office/drawing/2014/main" id="{73E49A4F-00E9-8E8E-18DD-4F4F8AFB2DCD}"/>
              </a:ext>
            </a:extLst>
          </p:cNvPr>
          <p:cNvSpPr>
            <a:spLocks noGrp="1"/>
          </p:cNvSpPr>
          <p:nvPr>
            <p:ph idx="1"/>
          </p:nvPr>
        </p:nvSpPr>
        <p:spPr>
          <a:xfrm>
            <a:off x="1295401" y="2556932"/>
            <a:ext cx="5977596" cy="3318936"/>
          </a:xfrm>
        </p:spPr>
        <p:txBody>
          <a:bodyPr>
            <a:normAutofit lnSpcReduction="10000"/>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This research adopts a qualitative approach using secondary data from academic literature, industry reports, and case studies.</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 PEST framework takes into account external factors: Political, Economic, Social, and Technological.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Real-life examples from UK hotels provide context to the findings and show how the industry is currently responding to AI-human collaboration </a:t>
            </a:r>
            <a:r>
              <a:rPr lang="en-US" sz="2000" kern="0" dirty="0">
                <a:effectLst/>
                <a:latin typeface="Times New Roman" panose="02020603050405020304" pitchFamily="18" charset="0"/>
                <a:ea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Hussain et al., 2023)</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80CB360C-B2A1-69EA-BA6D-B640393FDFDD}"/>
              </a:ext>
            </a:extLst>
          </p:cNvPr>
          <p:cNvPicPr>
            <a:picLocks noChangeAspect="1"/>
          </p:cNvPicPr>
          <p:nvPr/>
        </p:nvPicPr>
        <p:blipFill>
          <a:blip r:embed="rId3"/>
          <a:stretch>
            <a:fillRect/>
          </a:stretch>
        </p:blipFill>
        <p:spPr>
          <a:xfrm>
            <a:off x="7559040" y="2660230"/>
            <a:ext cx="3215638" cy="3215638"/>
          </a:xfrm>
          <a:prstGeom prst="rect">
            <a:avLst/>
          </a:prstGeom>
        </p:spPr>
      </p:pic>
    </p:spTree>
    <p:extLst>
      <p:ext uri="{BB962C8B-B14F-4D97-AF65-F5344CB8AC3E}">
        <p14:creationId xmlns:p14="http://schemas.microsoft.com/office/powerpoint/2010/main" val="3984812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E18E4-3207-FED6-B146-9FFFA2BF381C}"/>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PEST – Political Factors</a:t>
            </a:r>
            <a:endParaRPr lang="en-GB" dirty="0"/>
          </a:p>
        </p:txBody>
      </p:sp>
      <p:sp>
        <p:nvSpPr>
          <p:cNvPr id="3" name="Content Placeholder 2">
            <a:extLst>
              <a:ext uri="{FF2B5EF4-FFF2-40B4-BE49-F238E27FC236}">
                <a16:creationId xmlns:a16="http://schemas.microsoft.com/office/drawing/2014/main" id="{057D4726-3510-1D82-602A-13B0F18EB4DA}"/>
              </a:ext>
            </a:extLst>
          </p:cNvPr>
          <p:cNvSpPr>
            <a:spLocks noGrp="1"/>
          </p:cNvSpPr>
          <p:nvPr>
            <p:ph idx="1"/>
          </p:nvPr>
        </p:nvSpPr>
        <p:spPr>
          <a:xfrm>
            <a:off x="1295401" y="2556932"/>
            <a:ext cx="9052559" cy="3562514"/>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GDPR mandates that AI must be used equitably and data must be secured.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UK's "Future Skills Fund" assists with AI training.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Regulations facilitate responsible use of AI and job security.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UK Hospitality collaborates with policymakers to balance new concepts and employment.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Such steps establish a framework under which AI can be utilized safely, openly, and equitably </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Jabeen, Al Zaidi and Al Dhaheri,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800" dirty="0"/>
          </a:p>
        </p:txBody>
      </p:sp>
    </p:spTree>
    <p:extLst>
      <p:ext uri="{BB962C8B-B14F-4D97-AF65-F5344CB8AC3E}">
        <p14:creationId xmlns:p14="http://schemas.microsoft.com/office/powerpoint/2010/main" val="3187581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6D13A-5605-1D5E-E3F1-3F158DE0642A}"/>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PEST – Economic Factors</a:t>
            </a:r>
            <a:endParaRPr lang="en-GB" dirty="0"/>
          </a:p>
        </p:txBody>
      </p:sp>
      <p:sp>
        <p:nvSpPr>
          <p:cNvPr id="3" name="Content Placeholder 2">
            <a:extLst>
              <a:ext uri="{FF2B5EF4-FFF2-40B4-BE49-F238E27FC236}">
                <a16:creationId xmlns:a16="http://schemas.microsoft.com/office/drawing/2014/main" id="{8E6770C0-CCC3-8FB1-9990-1EA3759E256A}"/>
              </a:ext>
            </a:extLst>
          </p:cNvPr>
          <p:cNvSpPr>
            <a:spLocks noGrp="1"/>
          </p:cNvSpPr>
          <p:nvPr>
            <p:ph idx="1"/>
          </p:nvPr>
        </p:nvSpPr>
        <p:spPr>
          <a:xfrm>
            <a:off x="1295401" y="2556932"/>
            <a:ext cx="6216747" cy="3318936"/>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 simplifies work and reduces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labor</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expenses. Hilton UK's pricing system earned 12% more revenue.</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However, small businesses struggle to invest in AI due to exorbitant setup expenses. COVID-19 delayed technology launches.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Government grants and collaborations between the public and private sectors are assisting smaller UK businesses with these expenses (</a:t>
            </a:r>
            <a:r>
              <a:rPr lang="en-GB" sz="2000" dirty="0">
                <a:latin typeface="Times New Roman" panose="02020603050405020304" pitchFamily="18" charset="0"/>
                <a:cs typeface="Times New Roman" panose="02020603050405020304" pitchFamily="18" charset="0"/>
              </a:rPr>
              <a:t>Bhatt, Verma and Tyagi, 2024)</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800" dirty="0"/>
          </a:p>
        </p:txBody>
      </p:sp>
      <p:pic>
        <p:nvPicPr>
          <p:cNvPr id="4" name="Picture 3">
            <a:extLst>
              <a:ext uri="{FF2B5EF4-FFF2-40B4-BE49-F238E27FC236}">
                <a16:creationId xmlns:a16="http://schemas.microsoft.com/office/drawing/2014/main" id="{C3C2AF60-7A70-7423-99EB-D3CA9A583782}"/>
              </a:ext>
            </a:extLst>
          </p:cNvPr>
          <p:cNvPicPr>
            <a:picLocks noChangeAspect="1"/>
          </p:cNvPicPr>
          <p:nvPr/>
        </p:nvPicPr>
        <p:blipFill>
          <a:blip r:embed="rId3"/>
          <a:stretch>
            <a:fillRect/>
          </a:stretch>
        </p:blipFill>
        <p:spPr>
          <a:xfrm>
            <a:off x="7665720" y="2847276"/>
            <a:ext cx="3581400" cy="2738247"/>
          </a:xfrm>
          <a:prstGeom prst="rect">
            <a:avLst/>
          </a:prstGeom>
        </p:spPr>
      </p:pic>
    </p:spTree>
    <p:extLst>
      <p:ext uri="{BB962C8B-B14F-4D97-AF65-F5344CB8AC3E}">
        <p14:creationId xmlns:p14="http://schemas.microsoft.com/office/powerpoint/2010/main" val="3251645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2474-07C9-4293-DED0-0831C8D40F32}"/>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PEST – Social Factors</a:t>
            </a:r>
            <a:endParaRPr lang="en-GB" dirty="0"/>
          </a:p>
        </p:txBody>
      </p:sp>
      <p:sp>
        <p:nvSpPr>
          <p:cNvPr id="3" name="Content Placeholder 2">
            <a:extLst>
              <a:ext uri="{FF2B5EF4-FFF2-40B4-BE49-F238E27FC236}">
                <a16:creationId xmlns:a16="http://schemas.microsoft.com/office/drawing/2014/main" id="{255064D7-53CA-7994-7E0D-E843AC15DA33}"/>
              </a:ext>
            </a:extLst>
          </p:cNvPr>
          <p:cNvSpPr>
            <a:spLocks noGrp="1"/>
          </p:cNvSpPr>
          <p:nvPr>
            <p:ph idx="1"/>
          </p:nvPr>
        </p:nvSpPr>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Hospitality is people-oriented.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 jeopardizes employment security and workers' identity.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72% of UK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travelers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want both human and digital interactions (Booking.com, 2024).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Accor's hybrid jobs and upskilling scheme attempt to preserve morale.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Hotels must reconcile efficiency with emotional, personal guest service (</a:t>
            </a:r>
            <a:r>
              <a:rPr lang="en-GB" sz="2000" dirty="0">
                <a:latin typeface="Times New Roman" panose="02020603050405020304" pitchFamily="18" charset="0"/>
                <a:cs typeface="Times New Roman" panose="02020603050405020304" pitchFamily="18" charset="0"/>
              </a:rPr>
              <a:t>Bhatt, Verma and Tyagi, 2024)</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73273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1E66-60CE-78E4-FCD8-474BC5BDD81A}"/>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PEST – Technological Factors</a:t>
            </a:r>
            <a:endParaRPr lang="en-GB" dirty="0"/>
          </a:p>
        </p:txBody>
      </p:sp>
      <p:sp>
        <p:nvSpPr>
          <p:cNvPr id="3" name="Content Placeholder 2">
            <a:extLst>
              <a:ext uri="{FF2B5EF4-FFF2-40B4-BE49-F238E27FC236}">
                <a16:creationId xmlns:a16="http://schemas.microsoft.com/office/drawing/2014/main" id="{44E628E3-5B45-6A19-0969-8494EFAF6C65}"/>
              </a:ext>
            </a:extLst>
          </p:cNvPr>
          <p:cNvSpPr>
            <a:spLocks noGrp="1"/>
          </p:cNvSpPr>
          <p:nvPr>
            <p:ph idx="1"/>
          </p:nvPr>
        </p:nvSpPr>
        <p:spPr>
          <a:xfrm>
            <a:off x="1295401" y="2556932"/>
            <a:ext cx="6507479" cy="3600028"/>
          </a:xfrm>
        </p:spPr>
        <p:txBody>
          <a:bodyPr>
            <a:normAutofit lnSpcReduction="10000"/>
          </a:bodyPr>
          <a:lstStyle/>
          <a:p>
            <a:pPr algn="just"/>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Advanced AI technologies (NLP, machine learning, robotics) are reshaping service delivery. </a:t>
            </a:r>
          </a:p>
          <a:p>
            <a:pPr algn="just"/>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Hilton’s AI handles pricing; </a:t>
            </a:r>
            <a:r>
              <a:rPr lang="en-US"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citizenM’s</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robots deliver room service. </a:t>
            </a:r>
          </a:p>
          <a:p>
            <a:pPr algn="just"/>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include cybersecurity, interoperability, and algorithmic bias. </a:t>
            </a:r>
          </a:p>
          <a:p>
            <a:pPr algn="just"/>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Transparency and explainable AI are necessary for trust. </a:t>
            </a:r>
          </a:p>
          <a:p>
            <a:pPr algn="just"/>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Innovation is ongoing, supported by collaborations with tech firms and universities (</a:t>
            </a:r>
            <a:r>
              <a:rPr lang="en-GB" sz="2000" dirty="0">
                <a:latin typeface="Times New Roman" panose="02020603050405020304" pitchFamily="18" charset="0"/>
                <a:cs typeface="Times New Roman" panose="02020603050405020304" pitchFamily="18" charset="0"/>
              </a:rPr>
              <a:t>Jabeen, Al Zaidi and Al Dhaheri, 2022)</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800" dirty="0"/>
          </a:p>
        </p:txBody>
      </p:sp>
      <p:pic>
        <p:nvPicPr>
          <p:cNvPr id="4" name="Picture 3">
            <a:extLst>
              <a:ext uri="{FF2B5EF4-FFF2-40B4-BE49-F238E27FC236}">
                <a16:creationId xmlns:a16="http://schemas.microsoft.com/office/drawing/2014/main" id="{6C3437AF-686E-EC4C-DDF5-9DEC46388E02}"/>
              </a:ext>
            </a:extLst>
          </p:cNvPr>
          <p:cNvPicPr>
            <a:picLocks noChangeAspect="1"/>
          </p:cNvPicPr>
          <p:nvPr/>
        </p:nvPicPr>
        <p:blipFill>
          <a:blip r:embed="rId3"/>
          <a:stretch>
            <a:fillRect/>
          </a:stretch>
        </p:blipFill>
        <p:spPr>
          <a:xfrm>
            <a:off x="8016240" y="2810826"/>
            <a:ext cx="3200400" cy="2858454"/>
          </a:xfrm>
          <a:prstGeom prst="rect">
            <a:avLst/>
          </a:prstGeom>
        </p:spPr>
      </p:pic>
    </p:spTree>
    <p:extLst>
      <p:ext uri="{BB962C8B-B14F-4D97-AF65-F5344CB8AC3E}">
        <p14:creationId xmlns:p14="http://schemas.microsoft.com/office/powerpoint/2010/main" val="3327312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C0D1C-453C-AC28-DFC0-22DFFA3E15A0}"/>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Industry Responses</a:t>
            </a:r>
            <a:endParaRPr lang="en-GB" dirty="0"/>
          </a:p>
        </p:txBody>
      </p:sp>
      <p:sp>
        <p:nvSpPr>
          <p:cNvPr id="3" name="Content Placeholder 2">
            <a:extLst>
              <a:ext uri="{FF2B5EF4-FFF2-40B4-BE49-F238E27FC236}">
                <a16:creationId xmlns:a16="http://schemas.microsoft.com/office/drawing/2014/main" id="{A295AB57-6335-9EA5-6A76-9E2691460C8A}"/>
              </a:ext>
            </a:extLst>
          </p:cNvPr>
          <p:cNvSpPr>
            <a:spLocks noGrp="1"/>
          </p:cNvSpPr>
          <p:nvPr>
            <p:ph idx="1"/>
          </p:nvPr>
        </p:nvSpPr>
        <p:spPr/>
        <p:txBody>
          <a:bodyPr>
            <a:normAutofit/>
          </a:bodyPr>
          <a:lstStyle/>
          <a:p>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Premier Inn uses AI chatbots to answer thousands of queries every day, reducing staff workload. </a:t>
            </a:r>
          </a:p>
          <a:p>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Marriott's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ChatBotlr</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improves guest satisfaction. Hilton's AI pricing helps to boost revenue. </a:t>
            </a:r>
          </a:p>
          <a:p>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Accor's reskilling programs train the staff for AI-infused roles. </a:t>
            </a:r>
          </a:p>
          <a:p>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London Bankside makes use of robots to deliver the rooms with the help of a human concierge team (</a:t>
            </a:r>
            <a:r>
              <a:rPr lang="en-GB" sz="2000" dirty="0" err="1">
                <a:latin typeface="Times New Roman" panose="02020603050405020304" pitchFamily="18" charset="0"/>
                <a:cs typeface="Times New Roman" panose="02020603050405020304" pitchFamily="18" charset="0"/>
              </a:rPr>
              <a:t>Flandrin</a:t>
            </a:r>
            <a:r>
              <a:rPr lang="en-GB" sz="2000" dirty="0">
                <a:latin typeface="Times New Roman" panose="02020603050405020304" pitchFamily="18" charset="0"/>
                <a:cs typeface="Times New Roman" panose="02020603050405020304" pitchFamily="18" charset="0"/>
              </a:rPr>
              <a:t> et al., 2021)</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2800" dirty="0"/>
          </a:p>
        </p:txBody>
      </p:sp>
    </p:spTree>
    <p:extLst>
      <p:ext uri="{BB962C8B-B14F-4D97-AF65-F5344CB8AC3E}">
        <p14:creationId xmlns:p14="http://schemas.microsoft.com/office/powerpoint/2010/main" val="3889719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0A475-223A-30B4-D9B3-EE9B0900A207}"/>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Strengths of AI-Human Collaboration</a:t>
            </a:r>
            <a:endParaRPr lang="en-GB" dirty="0"/>
          </a:p>
        </p:txBody>
      </p:sp>
      <p:sp>
        <p:nvSpPr>
          <p:cNvPr id="3" name="Content Placeholder 2">
            <a:extLst>
              <a:ext uri="{FF2B5EF4-FFF2-40B4-BE49-F238E27FC236}">
                <a16:creationId xmlns:a16="http://schemas.microsoft.com/office/drawing/2014/main" id="{FCEC0A26-82E9-98E1-0D13-966E7BCEE65A}"/>
              </a:ext>
            </a:extLst>
          </p:cNvPr>
          <p:cNvSpPr>
            <a:spLocks noGrp="1"/>
          </p:cNvSpPr>
          <p:nvPr>
            <p:ph idx="1"/>
          </p:nvPr>
        </p:nvSpPr>
        <p:spPr>
          <a:xfrm>
            <a:off x="1295401" y="2556932"/>
            <a:ext cx="6522719" cy="360002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 boosts productivity, personalizes guest experiences, and enables faster service.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Human workers contribute empathy, critical thinking, and adaptability.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Combined, they enhance operational resilience and service innovation.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 handles repetitive tasks, allowing employees to focus on creative problem-solving, strengthening guest engagement and hotel brand loyalty (</a:t>
            </a:r>
            <a:r>
              <a:rPr lang="en-GB" sz="2000" dirty="0">
                <a:latin typeface="Times New Roman" panose="02020603050405020304" pitchFamily="18" charset="0"/>
                <a:cs typeface="Times New Roman" panose="02020603050405020304" pitchFamily="18" charset="0"/>
              </a:rPr>
              <a:t>Hussain et al., 2023)</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800" dirty="0"/>
          </a:p>
        </p:txBody>
      </p:sp>
      <p:pic>
        <p:nvPicPr>
          <p:cNvPr id="4" name="Picture 3">
            <a:extLst>
              <a:ext uri="{FF2B5EF4-FFF2-40B4-BE49-F238E27FC236}">
                <a16:creationId xmlns:a16="http://schemas.microsoft.com/office/drawing/2014/main" id="{C5BAEB4E-F4CA-6C0B-35BB-676DF0CBC50C}"/>
              </a:ext>
            </a:extLst>
          </p:cNvPr>
          <p:cNvPicPr>
            <a:picLocks noChangeAspect="1"/>
          </p:cNvPicPr>
          <p:nvPr/>
        </p:nvPicPr>
        <p:blipFill>
          <a:blip r:embed="rId3"/>
          <a:stretch>
            <a:fillRect/>
          </a:stretch>
        </p:blipFill>
        <p:spPr>
          <a:xfrm>
            <a:off x="7955280" y="2894915"/>
            <a:ext cx="3282612" cy="2924062"/>
          </a:xfrm>
          <a:prstGeom prst="rect">
            <a:avLst/>
          </a:prstGeom>
        </p:spPr>
      </p:pic>
    </p:spTree>
    <p:extLst>
      <p:ext uri="{BB962C8B-B14F-4D97-AF65-F5344CB8AC3E}">
        <p14:creationId xmlns:p14="http://schemas.microsoft.com/office/powerpoint/2010/main" val="2392817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66A6-B7EB-1959-5294-7B748FEAD13B}"/>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Limitations and Challenges</a:t>
            </a:r>
            <a:endParaRPr lang="en-GB" dirty="0"/>
          </a:p>
        </p:txBody>
      </p:sp>
      <p:sp>
        <p:nvSpPr>
          <p:cNvPr id="3" name="Content Placeholder 2">
            <a:extLst>
              <a:ext uri="{FF2B5EF4-FFF2-40B4-BE49-F238E27FC236}">
                <a16:creationId xmlns:a16="http://schemas.microsoft.com/office/drawing/2014/main" id="{AB931D18-74BD-FBF1-BD9A-215A8FF16D19}"/>
              </a:ext>
            </a:extLst>
          </p:cNvPr>
          <p:cNvSpPr>
            <a:spLocks noGrp="1"/>
          </p:cNvSpPr>
          <p:nvPr>
            <p:ph idx="1"/>
          </p:nvPr>
        </p:nvSpPr>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 integration presents ethical challenges: data privacy, algorithm bias, and job displacement.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High setup costs deter SMEs.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Staff may fear redundancy.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Transparency, staff involvement, and human-</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centered</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AI deployment are essential.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Without clear communication and support, AI risks undermining morale and service quality (</a:t>
            </a:r>
            <a:r>
              <a:rPr lang="en-GB" sz="2000" dirty="0">
                <a:latin typeface="Times New Roman" panose="02020603050405020304" pitchFamily="18" charset="0"/>
                <a:cs typeface="Times New Roman" panose="02020603050405020304" pitchFamily="18" charset="0"/>
              </a:rPr>
              <a:t>Gupta et al.,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6284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3727E-EAF4-ABF2-FFA0-0CE5BEB26950}"/>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rPr>
              <a:t>Conclusion</a:t>
            </a:r>
            <a:endParaRPr lang="en-GB" dirty="0"/>
          </a:p>
        </p:txBody>
      </p:sp>
      <p:sp>
        <p:nvSpPr>
          <p:cNvPr id="3" name="Content Placeholder 2">
            <a:extLst>
              <a:ext uri="{FF2B5EF4-FFF2-40B4-BE49-F238E27FC236}">
                <a16:creationId xmlns:a16="http://schemas.microsoft.com/office/drawing/2014/main" id="{D2E0AEF1-CA41-5355-7341-77067AAD51E2}"/>
              </a:ext>
            </a:extLst>
          </p:cNvPr>
          <p:cNvSpPr>
            <a:spLocks noGrp="1"/>
          </p:cNvSpPr>
          <p:nvPr>
            <p:ph idx="1"/>
          </p:nvPr>
        </p:nvSpPr>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AI-human collaboration is redefining work in hospitality.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AI offers scalability and personalization, while humans provide emotional intelligence and flexibility.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Successful integration depends on ethical use, staff training, and maintaining service excellence.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 balanced approach will secure sustainable, tech-enhanced, people-focused hospitality operations.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1060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A6070-4296-36F0-117C-0257F19907ED}"/>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Recommendations</a:t>
            </a:r>
            <a:endParaRPr lang="en-GB" dirty="0"/>
          </a:p>
        </p:txBody>
      </p:sp>
      <p:sp>
        <p:nvSpPr>
          <p:cNvPr id="3" name="Content Placeholder 2">
            <a:extLst>
              <a:ext uri="{FF2B5EF4-FFF2-40B4-BE49-F238E27FC236}">
                <a16:creationId xmlns:a16="http://schemas.microsoft.com/office/drawing/2014/main" id="{AFC34915-5457-082D-4F80-D70510BB4425}"/>
              </a:ext>
            </a:extLst>
          </p:cNvPr>
          <p:cNvSpPr>
            <a:spLocks noGrp="1"/>
          </p:cNvSpPr>
          <p:nvPr>
            <p:ph idx="1"/>
          </p:nvPr>
        </p:nvSpPr>
        <p:spPr>
          <a:xfrm>
            <a:off x="1295401" y="2556931"/>
            <a:ext cx="6416039" cy="3534379"/>
          </a:xfrm>
        </p:spPr>
        <p:txBody>
          <a:bodyPr>
            <a:normAutofit/>
          </a:bodyPr>
          <a:lstStyle/>
          <a:p>
            <a:pPr algn="just">
              <a:lnSpc>
                <a:spcPct val="107000"/>
              </a:lnSpc>
              <a:spcAft>
                <a:spcPts val="800"/>
              </a:spcAft>
              <a:tabLst>
                <a:tab pos="4572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Invest in continuous digital training for staff.</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4572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Develop clear ethical guidelines for AI use.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4572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Use AI to augment—not replace—human roles.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457200" algn="l"/>
              </a:tabLs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Provide SMEs with access to funding and partnerships.</a:t>
            </a:r>
          </a:p>
          <a:p>
            <a:pPr algn="just">
              <a:lnSpc>
                <a:spcPct val="107000"/>
              </a:lnSpc>
              <a:spcAft>
                <a:spcPts val="800"/>
              </a:spcAft>
              <a:tabLst>
                <a:tab pos="457200" algn="l"/>
              </a:tabLst>
            </a:pPr>
            <a:r>
              <a:rPr lang="en-GB" sz="2000" kern="0" dirty="0">
                <a:latin typeface="Times New Roman" panose="02020603050405020304" pitchFamily="18" charset="0"/>
                <a:ea typeface="Times New Roman" panose="02020603050405020304" pitchFamily="18" charset="0"/>
                <a:cs typeface="Times New Roman" panose="02020603050405020304" pitchFamily="18" charset="0"/>
              </a:rPr>
              <a:t>It is also important to monitor</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AI impacts regularly to ensure alignment with hospitality values and guest expectations (</a:t>
            </a:r>
            <a:r>
              <a:rPr lang="en-GB" sz="2000" dirty="0" err="1">
                <a:latin typeface="Times New Roman" panose="02020603050405020304" pitchFamily="18" charset="0"/>
                <a:cs typeface="Times New Roman" panose="02020603050405020304" pitchFamily="18" charset="0"/>
              </a:rPr>
              <a:t>Buhalis</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Moldavska</a:t>
            </a:r>
            <a:r>
              <a:rPr lang="en-GB" sz="2000" dirty="0">
                <a:latin typeface="Times New Roman" panose="02020603050405020304" pitchFamily="18" charset="0"/>
                <a:cs typeface="Times New Roman" panose="02020603050405020304" pitchFamily="18" charset="0"/>
              </a:rPr>
              <a:t>, 2022). </a:t>
            </a:r>
            <a:r>
              <a:rPr lang="en-GB" sz="2800" dirty="0">
                <a:latin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958F0A85-547C-0464-5DFA-D24BA7826E7E}"/>
              </a:ext>
            </a:extLst>
          </p:cNvPr>
          <p:cNvPicPr>
            <a:picLocks noChangeAspect="1"/>
          </p:cNvPicPr>
          <p:nvPr/>
        </p:nvPicPr>
        <p:blipFill>
          <a:blip r:embed="rId3"/>
          <a:stretch>
            <a:fillRect/>
          </a:stretch>
        </p:blipFill>
        <p:spPr>
          <a:xfrm>
            <a:off x="8002056" y="2733039"/>
            <a:ext cx="3142829" cy="3142829"/>
          </a:xfrm>
          <a:prstGeom prst="rect">
            <a:avLst/>
          </a:prstGeom>
        </p:spPr>
      </p:pic>
    </p:spTree>
    <p:extLst>
      <p:ext uri="{BB962C8B-B14F-4D97-AF65-F5344CB8AC3E}">
        <p14:creationId xmlns:p14="http://schemas.microsoft.com/office/powerpoint/2010/main" val="3189197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98B8B-7D39-16A9-146D-3346EC4D001B}"/>
              </a:ext>
            </a:extLst>
          </p:cNvPr>
          <p:cNvSpPr>
            <a:spLocks noGrp="1"/>
          </p:cNvSpPr>
          <p:nvPr>
            <p:ph type="title"/>
          </p:nvPr>
        </p:nvSpPr>
        <p:spPr/>
        <p:txBody>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GB" dirty="0"/>
          </a:p>
        </p:txBody>
      </p:sp>
      <p:sp>
        <p:nvSpPr>
          <p:cNvPr id="3" name="Content Placeholder 2">
            <a:extLst>
              <a:ext uri="{FF2B5EF4-FFF2-40B4-BE49-F238E27FC236}">
                <a16:creationId xmlns:a16="http://schemas.microsoft.com/office/drawing/2014/main" id="{BC4BABCA-C44B-2013-ABE7-B58353A5127E}"/>
              </a:ext>
            </a:extLst>
          </p:cNvPr>
          <p:cNvSpPr>
            <a:spLocks noGrp="1"/>
          </p:cNvSpPr>
          <p:nvPr>
            <p:ph idx="1"/>
          </p:nvPr>
        </p:nvSpPr>
        <p:spPr>
          <a:xfrm>
            <a:off x="1295401" y="2556932"/>
            <a:ext cx="9601196" cy="3562514"/>
          </a:xfrm>
        </p:spPr>
        <p:txBody>
          <a:bodyPr>
            <a:normAutofit fontScale="92500" lnSpcReduction="20000"/>
          </a:bodyPr>
          <a:lstStyle/>
          <a:p>
            <a:pPr marL="457200" marR="0" indent="-457200" algn="just">
              <a:lnSpc>
                <a:spcPct val="120000"/>
              </a:lnSpc>
              <a:spcBef>
                <a:spcPts val="0"/>
              </a:spcBef>
              <a:spcAft>
                <a:spcPts val="0"/>
              </a:spcAft>
              <a:buNone/>
            </a:pPr>
            <a:r>
              <a:rPr lang="en-GB" sz="1400" dirty="0">
                <a:latin typeface="Times New Roman" panose="02020603050405020304" pitchFamily="18" charset="0"/>
                <a:cs typeface="Times New Roman" panose="02020603050405020304" pitchFamily="18" charset="0"/>
              </a:rPr>
              <a:t>Bhatt, S., Verma, P. and Tyagi, P.K. (2024) The Future of Work: AI and Human Collaboration in Service Marketing Delivery. In AI Innovations in Service and Tourism Marketing (pp. 311-328). IGI Global.</a:t>
            </a:r>
          </a:p>
          <a:p>
            <a:pPr marL="457200" marR="0" indent="-457200" algn="just">
              <a:lnSpc>
                <a:spcPct val="120000"/>
              </a:lnSpc>
              <a:spcBef>
                <a:spcPts val="0"/>
              </a:spcBef>
              <a:spcAft>
                <a:spcPts val="0"/>
              </a:spcAft>
              <a:buNone/>
            </a:pPr>
            <a:r>
              <a:rPr lang="en-GB" sz="1400" dirty="0" err="1">
                <a:latin typeface="Times New Roman" panose="02020603050405020304" pitchFamily="18" charset="0"/>
                <a:cs typeface="Times New Roman" panose="02020603050405020304" pitchFamily="18" charset="0"/>
              </a:rPr>
              <a:t>Buhalis</a:t>
            </a:r>
            <a:r>
              <a:rPr lang="en-GB" sz="1400" dirty="0">
                <a:latin typeface="Times New Roman" panose="02020603050405020304" pitchFamily="18" charset="0"/>
                <a:cs typeface="Times New Roman" panose="02020603050405020304" pitchFamily="18" charset="0"/>
              </a:rPr>
              <a:t>, D. and </a:t>
            </a:r>
            <a:r>
              <a:rPr lang="en-GB" sz="1400" dirty="0" err="1">
                <a:latin typeface="Times New Roman" panose="02020603050405020304" pitchFamily="18" charset="0"/>
                <a:cs typeface="Times New Roman" panose="02020603050405020304" pitchFamily="18" charset="0"/>
              </a:rPr>
              <a:t>Moldavska</a:t>
            </a:r>
            <a:r>
              <a:rPr lang="en-GB" sz="1400" dirty="0">
                <a:latin typeface="Times New Roman" panose="02020603050405020304" pitchFamily="18" charset="0"/>
                <a:cs typeface="Times New Roman" panose="02020603050405020304" pitchFamily="18" charset="0"/>
              </a:rPr>
              <a:t>, I. (2022) Voice assistants in hospitality: using artificial intelligence for customer service. Journal of Hospitality and Tourism Technology, 13(3), pp.386-403.</a:t>
            </a:r>
          </a:p>
          <a:p>
            <a:pPr marL="457200" marR="0" indent="-457200" algn="just">
              <a:lnSpc>
                <a:spcPct val="120000"/>
              </a:lnSpc>
              <a:spcBef>
                <a:spcPts val="0"/>
              </a:spcBef>
              <a:spcAft>
                <a:spcPts val="0"/>
              </a:spcAft>
              <a:buNone/>
            </a:pPr>
            <a:r>
              <a:rPr lang="en-GB" sz="1400" dirty="0" err="1">
                <a:latin typeface="Times New Roman" panose="02020603050405020304" pitchFamily="18" charset="0"/>
                <a:cs typeface="Times New Roman" panose="02020603050405020304" pitchFamily="18" charset="0"/>
              </a:rPr>
              <a:t>Flandrin</a:t>
            </a:r>
            <a:r>
              <a:rPr lang="en-GB" sz="1400" dirty="0">
                <a:latin typeface="Times New Roman" panose="02020603050405020304" pitchFamily="18" charset="0"/>
                <a:cs typeface="Times New Roman" panose="02020603050405020304" pitchFamily="18" charset="0"/>
              </a:rPr>
              <a:t>, P., </a:t>
            </a:r>
            <a:r>
              <a:rPr lang="en-GB" sz="1400" dirty="0" err="1">
                <a:latin typeface="Times New Roman" panose="02020603050405020304" pitchFamily="18" charset="0"/>
                <a:cs typeface="Times New Roman" panose="02020603050405020304" pitchFamily="18" charset="0"/>
              </a:rPr>
              <a:t>Hellemans</a:t>
            </a:r>
            <a:r>
              <a:rPr lang="en-GB" sz="1400" dirty="0">
                <a:latin typeface="Times New Roman" panose="02020603050405020304" pitchFamily="18" charset="0"/>
                <a:cs typeface="Times New Roman" panose="02020603050405020304" pitchFamily="18" charset="0"/>
              </a:rPr>
              <a:t>, C., Van der Linden, J. and Van de </a:t>
            </a:r>
            <a:r>
              <a:rPr lang="en-GB" sz="1400" dirty="0" err="1">
                <a:latin typeface="Times New Roman" panose="02020603050405020304" pitchFamily="18" charset="0"/>
                <a:cs typeface="Times New Roman" panose="02020603050405020304" pitchFamily="18" charset="0"/>
              </a:rPr>
              <a:t>Leemput</a:t>
            </a:r>
            <a:r>
              <a:rPr lang="en-GB" sz="1400" dirty="0">
                <a:latin typeface="Times New Roman" panose="02020603050405020304" pitchFamily="18" charset="0"/>
                <a:cs typeface="Times New Roman" panose="02020603050405020304" pitchFamily="18" charset="0"/>
              </a:rPr>
              <a:t>, C. (2021) Smart technologies in hospitality: effects on activity, work design and employment. A case study about chatbot usage. In Proceedings of the 17th “</a:t>
            </a:r>
            <a:r>
              <a:rPr lang="en-GB" sz="1400" dirty="0" err="1">
                <a:latin typeface="Times New Roman" panose="02020603050405020304" pitchFamily="18" charset="0"/>
                <a:cs typeface="Times New Roman" panose="02020603050405020304" pitchFamily="18" charset="0"/>
              </a:rPr>
              <a:t>Ergonomie</a:t>
            </a:r>
            <a:r>
              <a:rPr lang="en-GB" sz="1400" dirty="0">
                <a:latin typeface="Times New Roman" panose="02020603050405020304" pitchFamily="18" charset="0"/>
                <a:cs typeface="Times New Roman" panose="02020603050405020304" pitchFamily="18" charset="0"/>
              </a:rPr>
              <a:t> et Informatique </a:t>
            </a:r>
            <a:r>
              <a:rPr lang="en-GB" sz="1400" dirty="0" err="1">
                <a:latin typeface="Times New Roman" panose="02020603050405020304" pitchFamily="18" charset="0"/>
                <a:cs typeface="Times New Roman" panose="02020603050405020304" pitchFamily="18" charset="0"/>
              </a:rPr>
              <a:t>Avancée</a:t>
            </a:r>
            <a:r>
              <a:rPr lang="en-GB" sz="1400" dirty="0">
                <a:latin typeface="Times New Roman" panose="02020603050405020304" pitchFamily="18" charset="0"/>
                <a:cs typeface="Times New Roman" panose="02020603050405020304" pitchFamily="18" charset="0"/>
              </a:rPr>
              <a:t>” Conference (pp. 1-11).</a:t>
            </a:r>
          </a:p>
          <a:p>
            <a:pPr marL="457200" marR="0" indent="-457200" algn="just">
              <a:lnSpc>
                <a:spcPct val="120000"/>
              </a:lnSpc>
              <a:spcBef>
                <a:spcPts val="0"/>
              </a:spcBef>
              <a:spcAft>
                <a:spcPts val="0"/>
              </a:spcAft>
              <a:buNone/>
            </a:pPr>
            <a:r>
              <a:rPr lang="en-GB" sz="1400" dirty="0" err="1">
                <a:latin typeface="Times New Roman" panose="02020603050405020304" pitchFamily="18" charset="0"/>
                <a:cs typeface="Times New Roman" panose="02020603050405020304" pitchFamily="18" charset="0"/>
              </a:rPr>
              <a:t>Fusté-Forné</a:t>
            </a:r>
            <a:r>
              <a:rPr lang="en-GB" sz="1400" dirty="0">
                <a:latin typeface="Times New Roman" panose="02020603050405020304" pitchFamily="18" charset="0"/>
                <a:cs typeface="Times New Roman" panose="02020603050405020304" pitchFamily="18" charset="0"/>
              </a:rPr>
              <a:t>, F. and Jamal, T. (2021) Co-creating new directions for service robots in hospitality and tourism. Tourism and Hospitality, 2(1), pp.43-61.</a:t>
            </a:r>
          </a:p>
          <a:p>
            <a:pPr marL="457200" marR="0" indent="-457200" algn="just">
              <a:lnSpc>
                <a:spcPct val="120000"/>
              </a:lnSpc>
              <a:spcBef>
                <a:spcPts val="0"/>
              </a:spcBef>
              <a:spcAft>
                <a:spcPts val="0"/>
              </a:spcAft>
              <a:buNone/>
            </a:pPr>
            <a:r>
              <a:rPr lang="en-GB" sz="1400" dirty="0">
                <a:latin typeface="Times New Roman" panose="02020603050405020304" pitchFamily="18" charset="0"/>
                <a:cs typeface="Times New Roman" panose="02020603050405020304" pitchFamily="18" charset="0"/>
              </a:rPr>
              <a:t>Gupta, S., Modgil, S., Lee, C.K., Cho, M. and Park, Y. (2022) Artificial intelligence enabled robots for stay experience in the hospitality industry in a smart city. Industrial Management &amp; Data Systems, 122(10), pp.2331-2350.</a:t>
            </a:r>
          </a:p>
          <a:p>
            <a:pPr marL="457200" marR="0" indent="-457200" algn="just">
              <a:lnSpc>
                <a:spcPct val="120000"/>
              </a:lnSpc>
              <a:spcBef>
                <a:spcPts val="0"/>
              </a:spcBef>
              <a:spcAft>
                <a:spcPts val="0"/>
              </a:spcAft>
              <a:buNone/>
            </a:pPr>
            <a:r>
              <a:rPr lang="en-GB" sz="1400" dirty="0">
                <a:latin typeface="Times New Roman" panose="02020603050405020304" pitchFamily="18" charset="0"/>
                <a:cs typeface="Times New Roman" panose="02020603050405020304" pitchFamily="18" charset="0"/>
              </a:rPr>
              <a:t>Harborth, D. and </a:t>
            </a:r>
            <a:r>
              <a:rPr lang="en-GB" sz="1400" dirty="0" err="1">
                <a:latin typeface="Times New Roman" panose="02020603050405020304" pitchFamily="18" charset="0"/>
                <a:cs typeface="Times New Roman" panose="02020603050405020304" pitchFamily="18" charset="0"/>
              </a:rPr>
              <a:t>Kümpers</a:t>
            </a:r>
            <a:r>
              <a:rPr lang="en-GB" sz="1400" dirty="0">
                <a:latin typeface="Times New Roman" panose="02020603050405020304" pitchFamily="18" charset="0"/>
                <a:cs typeface="Times New Roman" panose="02020603050405020304" pitchFamily="18" charset="0"/>
              </a:rPr>
              <a:t>, K. (2022) Intelligence augmentation: Rethinking the future of work by leveraging human performance and abilities. Virtual reality, 26(3), pp.849-870.</a:t>
            </a:r>
          </a:p>
          <a:p>
            <a:pPr marL="457200" marR="0" indent="-457200" algn="just">
              <a:lnSpc>
                <a:spcPct val="120000"/>
              </a:lnSpc>
              <a:spcBef>
                <a:spcPts val="0"/>
              </a:spcBef>
              <a:spcAft>
                <a:spcPts val="0"/>
              </a:spcAft>
              <a:buNone/>
            </a:pPr>
            <a:r>
              <a:rPr lang="en-GB" sz="1400" dirty="0">
                <a:latin typeface="Times New Roman" panose="02020603050405020304" pitchFamily="18" charset="0"/>
                <a:cs typeface="Times New Roman" panose="02020603050405020304" pitchFamily="18" charset="0"/>
              </a:rPr>
              <a:t>Hussain, S., Singh, A.M., Mohanty, P. and </a:t>
            </a:r>
            <a:r>
              <a:rPr lang="en-GB" sz="1400" dirty="0" err="1">
                <a:latin typeface="Times New Roman" panose="02020603050405020304" pitchFamily="18" charset="0"/>
                <a:cs typeface="Times New Roman" panose="02020603050405020304" pitchFamily="18" charset="0"/>
              </a:rPr>
              <a:t>Gavinolla</a:t>
            </a:r>
            <a:r>
              <a:rPr lang="en-GB" sz="1400" dirty="0">
                <a:latin typeface="Times New Roman" panose="02020603050405020304" pitchFamily="18" charset="0"/>
                <a:cs typeface="Times New Roman" panose="02020603050405020304" pitchFamily="18" charset="0"/>
              </a:rPr>
              <a:t>, M.R. (2023) Next generation employability and career sustainability in the hospitality industry 5.0. Worldwide Hospitality and Tourism Themes, 15(3), pp.308-321.</a:t>
            </a:r>
          </a:p>
          <a:p>
            <a:pPr marL="457200" marR="0" indent="-457200" algn="just">
              <a:lnSpc>
                <a:spcPct val="120000"/>
              </a:lnSpc>
              <a:spcBef>
                <a:spcPts val="0"/>
              </a:spcBef>
              <a:spcAft>
                <a:spcPts val="0"/>
              </a:spcAft>
              <a:buNone/>
            </a:pPr>
            <a:r>
              <a:rPr lang="en-GB" sz="1400" dirty="0">
                <a:latin typeface="Times New Roman" panose="02020603050405020304" pitchFamily="18" charset="0"/>
                <a:cs typeface="Times New Roman" panose="02020603050405020304" pitchFamily="18" charset="0"/>
              </a:rPr>
              <a:t>Jabeen, F., Al Zaidi, S. and Al Dhaheri, M.H. (2022) Automation and artificial intelligence in hospitality and tourism. Tourism Review, 77(4), pp.</a:t>
            </a:r>
            <a:r>
              <a:rPr lang="en-GB" sz="1400">
                <a:latin typeface="Times New Roman" panose="02020603050405020304" pitchFamily="18" charset="0"/>
                <a:cs typeface="Times New Roman" panose="02020603050405020304" pitchFamily="18" charset="0"/>
              </a:rPr>
              <a:t>1043-1061. </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43990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204</TotalTime>
  <Words>3440</Words>
  <Application>Microsoft Office PowerPoint</Application>
  <PresentationFormat>Widescreen</PresentationFormat>
  <Paragraphs>124</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Garamond</vt:lpstr>
      <vt:lpstr>Times New Roman</vt:lpstr>
      <vt:lpstr>Organic</vt:lpstr>
      <vt:lpstr>Future of Work: Artificial Intelligence and Human Collaboration in Hospitality</vt:lpstr>
      <vt:lpstr>Acknowledgement </vt:lpstr>
      <vt:lpstr>Introduction to the Theme</vt:lpstr>
      <vt:lpstr>Background on the Hospitality Sector</vt:lpstr>
      <vt:lpstr>Research Focus</vt:lpstr>
      <vt:lpstr>Key Theories and Concepts</vt:lpstr>
      <vt:lpstr>Literature Review</vt:lpstr>
      <vt:lpstr>Methodology Overview</vt:lpstr>
      <vt:lpstr>PEST – Political Factors</vt:lpstr>
      <vt:lpstr>PEST – Economic Factors</vt:lpstr>
      <vt:lpstr>PEST – Social Factors</vt:lpstr>
      <vt:lpstr>PEST – Technological Factors</vt:lpstr>
      <vt:lpstr>Industry Responses</vt:lpstr>
      <vt:lpstr>Strengths of AI-Human Collaboration</vt:lpstr>
      <vt:lpstr>Limitations and Challenges</vt:lpstr>
      <vt:lpstr>Conclusion</vt:lpstr>
      <vt:lpstr>Recommendations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bad vic</cp:lastModifiedBy>
  <cp:revision>34</cp:revision>
  <dcterms:created xsi:type="dcterms:W3CDTF">2025-05-16T16:42:15Z</dcterms:created>
  <dcterms:modified xsi:type="dcterms:W3CDTF">2025-06-08T19:10:47Z</dcterms:modified>
</cp:coreProperties>
</file>