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64"/>
  </p:notesMasterIdLst>
  <p:handoutMasterIdLst>
    <p:handoutMasterId r:id="rId65"/>
  </p:handoutMasterIdLst>
  <p:sldIdLst>
    <p:sldId id="257" r:id="rId3"/>
    <p:sldId id="308" r:id="rId4"/>
    <p:sldId id="311" r:id="rId5"/>
    <p:sldId id="312" r:id="rId6"/>
    <p:sldId id="313" r:id="rId7"/>
    <p:sldId id="314" r:id="rId8"/>
    <p:sldId id="315" r:id="rId9"/>
    <p:sldId id="316" r:id="rId10"/>
    <p:sldId id="317" r:id="rId11"/>
    <p:sldId id="342" r:id="rId12"/>
    <p:sldId id="319" r:id="rId13"/>
    <p:sldId id="341" r:id="rId14"/>
    <p:sldId id="338" r:id="rId15"/>
    <p:sldId id="340" r:id="rId16"/>
    <p:sldId id="320" r:id="rId17"/>
    <p:sldId id="309" r:id="rId18"/>
    <p:sldId id="310" r:id="rId19"/>
    <p:sldId id="325" r:id="rId20"/>
    <p:sldId id="328" r:id="rId21"/>
    <p:sldId id="329" r:id="rId22"/>
    <p:sldId id="330" r:id="rId23"/>
    <p:sldId id="264" r:id="rId24"/>
    <p:sldId id="301" r:id="rId25"/>
    <p:sldId id="331" r:id="rId26"/>
    <p:sldId id="304" r:id="rId27"/>
    <p:sldId id="300" r:id="rId28"/>
    <p:sldId id="258" r:id="rId29"/>
    <p:sldId id="303" r:id="rId30"/>
    <p:sldId id="259" r:id="rId31"/>
    <p:sldId id="261" r:id="rId32"/>
    <p:sldId id="262" r:id="rId33"/>
    <p:sldId id="263" r:id="rId34"/>
    <p:sldId id="265" r:id="rId35"/>
    <p:sldId id="266" r:id="rId36"/>
    <p:sldId id="268" r:id="rId37"/>
    <p:sldId id="267" r:id="rId38"/>
    <p:sldId id="271" r:id="rId39"/>
    <p:sldId id="269" r:id="rId40"/>
    <p:sldId id="273" r:id="rId41"/>
    <p:sldId id="272" r:id="rId42"/>
    <p:sldId id="332" r:id="rId43"/>
    <p:sldId id="333" r:id="rId44"/>
    <p:sldId id="334" r:id="rId45"/>
    <p:sldId id="335" r:id="rId46"/>
    <p:sldId id="336" r:id="rId47"/>
    <p:sldId id="344" r:id="rId48"/>
    <p:sldId id="274" r:id="rId49"/>
    <p:sldId id="276" r:id="rId50"/>
    <p:sldId id="275" r:id="rId51"/>
    <p:sldId id="305" r:id="rId52"/>
    <p:sldId id="277" r:id="rId53"/>
    <p:sldId id="278" r:id="rId54"/>
    <p:sldId id="279" r:id="rId55"/>
    <p:sldId id="280" r:id="rId56"/>
    <p:sldId id="281" r:id="rId57"/>
    <p:sldId id="283" r:id="rId58"/>
    <p:sldId id="282" r:id="rId59"/>
    <p:sldId id="284" r:id="rId60"/>
    <p:sldId id="285" r:id="rId61"/>
    <p:sldId id="286" r:id="rId62"/>
    <p:sldId id="298" r:id="rId6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57" autoAdjust="0"/>
    <p:restoredTop sz="94660"/>
  </p:normalViewPr>
  <p:slideViewPr>
    <p:cSldViewPr>
      <p:cViewPr varScale="1">
        <p:scale>
          <a:sx n="87" d="100"/>
          <a:sy n="87"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947CC39-51B3-49D1-B6D1-C118CAD18835}" type="datetimeFigureOut">
              <a:rPr lang="en-US" smtClean="0"/>
              <a:t>23-Oct-17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E5DAAC1-90D8-4043-8CB1-C9C01572E20C}" type="slidenum">
              <a:rPr lang="en-US" smtClean="0"/>
              <a:t>‹#›</a:t>
            </a:fld>
            <a:endParaRPr lang="en-US"/>
          </a:p>
        </p:txBody>
      </p:sp>
    </p:spTree>
    <p:extLst>
      <p:ext uri="{BB962C8B-B14F-4D97-AF65-F5344CB8AC3E}">
        <p14:creationId xmlns:p14="http://schemas.microsoft.com/office/powerpoint/2010/main" val="1685856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A8F3D77-0D68-426B-B914-6C52C1A7AB48}" type="datetimeFigureOut">
              <a:rPr lang="en-GB" smtClean="0"/>
              <a:t>23/10/2017</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14A58A30-1318-419C-BB40-EC883DF94E51}" type="slidenum">
              <a:rPr lang="en-GB" smtClean="0"/>
              <a:t>‹#›</a:t>
            </a:fld>
            <a:endParaRPr lang="en-GB" dirty="0"/>
          </a:p>
        </p:txBody>
      </p:sp>
    </p:spTree>
    <p:extLst>
      <p:ext uri="{BB962C8B-B14F-4D97-AF65-F5344CB8AC3E}">
        <p14:creationId xmlns:p14="http://schemas.microsoft.com/office/powerpoint/2010/main" val="1209399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3</a:t>
            </a:fld>
            <a:endParaRPr lang="en-US"/>
          </a:p>
        </p:txBody>
      </p:sp>
    </p:spTree>
    <p:extLst>
      <p:ext uri="{BB962C8B-B14F-4D97-AF65-F5344CB8AC3E}">
        <p14:creationId xmlns:p14="http://schemas.microsoft.com/office/powerpoint/2010/main" val="3217572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4</a:t>
            </a:fld>
            <a:endParaRPr lang="en-US"/>
          </a:p>
        </p:txBody>
      </p:sp>
    </p:spTree>
    <p:extLst>
      <p:ext uri="{BB962C8B-B14F-4D97-AF65-F5344CB8AC3E}">
        <p14:creationId xmlns:p14="http://schemas.microsoft.com/office/powerpoint/2010/main" val="4065279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5</a:t>
            </a:fld>
            <a:endParaRPr lang="en-US"/>
          </a:p>
        </p:txBody>
      </p:sp>
    </p:spTree>
    <p:extLst>
      <p:ext uri="{BB962C8B-B14F-4D97-AF65-F5344CB8AC3E}">
        <p14:creationId xmlns:p14="http://schemas.microsoft.com/office/powerpoint/2010/main" val="598800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6</a:t>
            </a:fld>
            <a:endParaRPr lang="en-US"/>
          </a:p>
        </p:txBody>
      </p:sp>
    </p:spTree>
    <p:extLst>
      <p:ext uri="{BB962C8B-B14F-4D97-AF65-F5344CB8AC3E}">
        <p14:creationId xmlns:p14="http://schemas.microsoft.com/office/powerpoint/2010/main" val="572390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7</a:t>
            </a:fld>
            <a:endParaRPr lang="en-US"/>
          </a:p>
        </p:txBody>
      </p:sp>
    </p:spTree>
    <p:extLst>
      <p:ext uri="{BB962C8B-B14F-4D97-AF65-F5344CB8AC3E}">
        <p14:creationId xmlns:p14="http://schemas.microsoft.com/office/powerpoint/2010/main" val="660618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8</a:t>
            </a:fld>
            <a:endParaRPr lang="en-US"/>
          </a:p>
        </p:txBody>
      </p:sp>
    </p:spTree>
    <p:extLst>
      <p:ext uri="{BB962C8B-B14F-4D97-AF65-F5344CB8AC3E}">
        <p14:creationId xmlns:p14="http://schemas.microsoft.com/office/powerpoint/2010/main" val="3329470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9</a:t>
            </a:fld>
            <a:endParaRPr lang="en-US"/>
          </a:p>
        </p:txBody>
      </p:sp>
    </p:spTree>
    <p:extLst>
      <p:ext uri="{BB962C8B-B14F-4D97-AF65-F5344CB8AC3E}">
        <p14:creationId xmlns:p14="http://schemas.microsoft.com/office/powerpoint/2010/main" val="2755626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10</a:t>
            </a:fld>
            <a:endParaRPr lang="en-US"/>
          </a:p>
        </p:txBody>
      </p:sp>
    </p:spTree>
    <p:extLst>
      <p:ext uri="{BB962C8B-B14F-4D97-AF65-F5344CB8AC3E}">
        <p14:creationId xmlns:p14="http://schemas.microsoft.com/office/powerpoint/2010/main" val="2833457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326971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18623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A58A30-1318-419C-BB40-EC883DF94E51}" type="slidenum">
              <a:rPr lang="en-GB" smtClean="0"/>
              <a:t>25</a:t>
            </a:fld>
            <a:endParaRPr lang="en-GB" dirty="0"/>
          </a:p>
        </p:txBody>
      </p:sp>
    </p:spTree>
    <p:extLst>
      <p:ext uri="{BB962C8B-B14F-4D97-AF65-F5344CB8AC3E}">
        <p14:creationId xmlns:p14="http://schemas.microsoft.com/office/powerpoint/2010/main" val="23885468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6244040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a:solidFill>
                <a:prstClr val="black"/>
              </a:solidFill>
            </a:endParaRPr>
          </a:p>
        </p:txBody>
      </p:sp>
    </p:spTree>
    <p:extLst>
      <p:ext uri="{BB962C8B-B14F-4D97-AF65-F5344CB8AC3E}">
        <p14:creationId xmlns:p14="http://schemas.microsoft.com/office/powerpoint/2010/main" val="13512141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13076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3665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32410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3759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1084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7544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04196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73613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24933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8136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5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90181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1338424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895497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1909314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23/10/2017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2731842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23/10/2017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2590702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23/10/2017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754061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23/10/2017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36467109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23/10/2017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570809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23/10/2017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35582957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2562417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41355443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6501565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1606861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6"/>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6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23/10/2017</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6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6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78980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23/10/2017</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21110975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40.xml"/><Relationship Id="rId1" Type="http://schemas.openxmlformats.org/officeDocument/2006/relationships/slideLayout" Target="../slideLayouts/slideLayout16.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jpeg"/></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1.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2.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5.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8.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1.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34.png"/></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5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5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6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48680"/>
            <a:ext cx="9144000" cy="6309320"/>
          </a:xfrm>
          <a:prstGeom prst="rect">
            <a:avLst/>
          </a:prstGeom>
        </p:spPr>
        <p:txBody>
          <a:bodyPr wrap="square" lIns="540000" tIns="360000" rIns="540000" bIns="360000" numCol="2" spcCol="360000">
            <a:normAutofit fontScale="92500" lnSpcReduction="10000"/>
          </a:bodyPr>
          <a:lstStyle/>
          <a:p>
            <a:r>
              <a:rPr lang="en-GB" sz="1300" b="1" u="sng" dirty="0" smtClean="0">
                <a:solidFill>
                  <a:prstClr val="black"/>
                </a:solidFill>
              </a:rPr>
              <a:t>PART </a:t>
            </a:r>
            <a:r>
              <a:rPr lang="en-GB" sz="1300" b="1" u="sng" dirty="0" smtClean="0">
                <a:solidFill>
                  <a:prstClr val="black"/>
                </a:solidFill>
              </a:rPr>
              <a:t>ONE: ‘OTHER’ AMERICANS</a:t>
            </a:r>
          </a:p>
          <a:p>
            <a:r>
              <a:rPr lang="en-GB" sz="1300" b="1" u="sng" dirty="0" smtClean="0">
                <a:solidFill>
                  <a:prstClr val="black"/>
                </a:solidFill>
              </a:rPr>
              <a:t>1</a:t>
            </a:r>
            <a:r>
              <a:rPr lang="en-GB" sz="1300" b="1" u="sng" dirty="0">
                <a:solidFill>
                  <a:prstClr val="black"/>
                </a:solidFill>
              </a:rPr>
              <a:t>. </a:t>
            </a:r>
            <a:r>
              <a:rPr lang="en-GB" sz="1300" b="1" u="sng" dirty="0" smtClean="0">
                <a:solidFill>
                  <a:prstClr val="black"/>
                </a:solidFill>
              </a:rPr>
              <a:t> </a:t>
            </a:r>
            <a:r>
              <a:rPr lang="en-GB" sz="1300" b="1" u="sng" dirty="0">
                <a:solidFill>
                  <a:prstClr val="black"/>
                </a:solidFill>
              </a:rPr>
              <a:t>Debating the Early Republic</a:t>
            </a:r>
          </a:p>
          <a:p>
            <a:pPr marL="285750" indent="-285750">
              <a:buFontTx/>
              <a:buChar char="-"/>
            </a:pPr>
            <a:r>
              <a:rPr lang="en-GB" sz="1300" dirty="0">
                <a:solidFill>
                  <a:prstClr val="black"/>
                </a:solidFill>
              </a:rPr>
              <a:t>Inclusions and </a:t>
            </a:r>
            <a:r>
              <a:rPr lang="en-GB" sz="1300" dirty="0" smtClean="0">
                <a:solidFill>
                  <a:prstClr val="black"/>
                </a:solidFill>
              </a:rPr>
              <a:t>exclusions</a:t>
            </a:r>
          </a:p>
          <a:p>
            <a:pPr marL="285750" indent="-285750">
              <a:buFontTx/>
              <a:buChar char="-"/>
            </a:pPr>
            <a:r>
              <a:rPr lang="en-GB" sz="1300" dirty="0" smtClean="0">
                <a:solidFill>
                  <a:prstClr val="black"/>
                </a:solidFill>
              </a:rPr>
              <a:t>Women and the Revolutionary Era</a:t>
            </a:r>
          </a:p>
          <a:p>
            <a:pPr marL="285750" indent="-285750">
              <a:buFontTx/>
              <a:buChar char="-"/>
            </a:pPr>
            <a:r>
              <a:rPr lang="en-GB" sz="1300" dirty="0" smtClean="0">
                <a:solidFill>
                  <a:prstClr val="black"/>
                </a:solidFill>
              </a:rPr>
              <a:t>Adams letters</a:t>
            </a:r>
          </a:p>
          <a:p>
            <a:pPr marL="285750" indent="-285750">
              <a:buFontTx/>
              <a:buChar char="-"/>
            </a:pPr>
            <a:r>
              <a:rPr lang="en-GB" sz="1300" dirty="0" smtClean="0">
                <a:solidFill>
                  <a:prstClr val="black"/>
                </a:solidFill>
              </a:rPr>
              <a:t>Debating the Declaration of Independence</a:t>
            </a:r>
          </a:p>
          <a:p>
            <a:pPr marL="285750" indent="-285750">
              <a:buFontTx/>
              <a:buChar char="-"/>
            </a:pPr>
            <a:endParaRPr lang="en-GB" sz="1300" dirty="0">
              <a:solidFill>
                <a:prstClr val="black"/>
              </a:solidFill>
            </a:endParaRPr>
          </a:p>
          <a:p>
            <a:r>
              <a:rPr lang="en-GB" sz="1300" b="1" u="sng" dirty="0">
                <a:solidFill>
                  <a:prstClr val="black"/>
                </a:solidFill>
              </a:rPr>
              <a:t>2. Indian </a:t>
            </a:r>
            <a:r>
              <a:rPr lang="en-GB" sz="1300" b="1" u="sng" dirty="0" smtClean="0">
                <a:solidFill>
                  <a:prstClr val="black"/>
                </a:solidFill>
              </a:rPr>
              <a:t>Removal</a:t>
            </a:r>
          </a:p>
          <a:p>
            <a:pPr marL="285750" indent="-285750">
              <a:buFontTx/>
              <a:buChar char="-"/>
            </a:pPr>
            <a:r>
              <a:rPr lang="en-GB" sz="1300" dirty="0" smtClean="0">
                <a:solidFill>
                  <a:prstClr val="black"/>
                </a:solidFill>
              </a:rPr>
              <a:t>Jefferson</a:t>
            </a:r>
          </a:p>
          <a:p>
            <a:pPr marL="285750" indent="-285750">
              <a:buFontTx/>
              <a:buChar char="-"/>
            </a:pPr>
            <a:r>
              <a:rPr lang="en-GB" sz="1300" dirty="0" smtClean="0">
                <a:solidFill>
                  <a:prstClr val="black"/>
                </a:solidFill>
              </a:rPr>
              <a:t>Jackson</a:t>
            </a:r>
          </a:p>
          <a:p>
            <a:pPr marL="285750" indent="-285750">
              <a:buFontTx/>
              <a:buChar char="-"/>
            </a:pPr>
            <a:r>
              <a:rPr lang="en-GB" sz="1300" dirty="0" smtClean="0">
                <a:solidFill>
                  <a:prstClr val="black"/>
                </a:solidFill>
              </a:rPr>
              <a:t>William </a:t>
            </a:r>
            <a:r>
              <a:rPr lang="en-GB" sz="1300" dirty="0" err="1" smtClean="0">
                <a:solidFill>
                  <a:prstClr val="black"/>
                </a:solidFill>
              </a:rPr>
              <a:t>Apess</a:t>
            </a:r>
            <a:endParaRPr lang="en-GB" sz="1300" dirty="0" smtClean="0">
              <a:solidFill>
                <a:prstClr val="black"/>
              </a:solidFill>
            </a:endParaRPr>
          </a:p>
          <a:p>
            <a:pPr marL="285750" indent="-285750">
              <a:buFontTx/>
              <a:buChar char="-"/>
            </a:pPr>
            <a:r>
              <a:rPr lang="en-GB" sz="1300" dirty="0" smtClean="0">
                <a:solidFill>
                  <a:prstClr val="black"/>
                </a:solidFill>
              </a:rPr>
              <a:t>Trail of Tears</a:t>
            </a:r>
          </a:p>
          <a:p>
            <a:pPr marL="285750" indent="-285750">
              <a:buFontTx/>
              <a:buChar char="-"/>
            </a:pPr>
            <a:r>
              <a:rPr lang="en-GB" sz="1300" dirty="0" smtClean="0">
                <a:solidFill>
                  <a:prstClr val="black"/>
                </a:solidFill>
              </a:rPr>
              <a:t>Elias </a:t>
            </a:r>
            <a:r>
              <a:rPr lang="en-GB" sz="1300" dirty="0" err="1" smtClean="0">
                <a:solidFill>
                  <a:prstClr val="black"/>
                </a:solidFill>
              </a:rPr>
              <a:t>Boudinot</a:t>
            </a:r>
            <a:endParaRPr lang="en-GB" sz="1300" dirty="0" smtClean="0">
              <a:solidFill>
                <a:prstClr val="black"/>
              </a:solidFill>
            </a:endParaRPr>
          </a:p>
          <a:p>
            <a:endParaRPr lang="en-GB" sz="1300" dirty="0" smtClean="0">
              <a:solidFill>
                <a:prstClr val="black"/>
              </a:solidFill>
            </a:endParaRPr>
          </a:p>
          <a:p>
            <a:r>
              <a:rPr lang="en-GB" sz="1300" b="1" u="sng" dirty="0" smtClean="0">
                <a:solidFill>
                  <a:prstClr val="black"/>
                </a:solidFill>
              </a:rPr>
              <a:t>PART </a:t>
            </a:r>
            <a:r>
              <a:rPr lang="en-GB" sz="1300" b="1" u="sng" dirty="0" smtClean="0">
                <a:solidFill>
                  <a:prstClr val="black"/>
                </a:solidFill>
              </a:rPr>
              <a:t>TWO: SLAVERY &amp; SECTIONAL TENSION</a:t>
            </a:r>
          </a:p>
          <a:p>
            <a:r>
              <a:rPr lang="en-US" sz="1300" b="1" u="sng" dirty="0" smtClean="0">
                <a:solidFill>
                  <a:prstClr val="black"/>
                </a:solidFill>
              </a:rPr>
              <a:t>3</a:t>
            </a:r>
            <a:r>
              <a:rPr lang="en-US" sz="1300" b="1" u="sng" dirty="0" smtClean="0">
                <a:solidFill>
                  <a:prstClr val="black"/>
                </a:solidFill>
              </a:rPr>
              <a:t>. Slavery in American History </a:t>
            </a:r>
            <a:r>
              <a:rPr lang="en-GB" sz="1300" b="1" u="sng" dirty="0" smtClean="0">
                <a:solidFill>
                  <a:prstClr val="black"/>
                </a:solidFill>
              </a:rPr>
              <a:t> </a:t>
            </a:r>
            <a:endParaRPr lang="en-GB" sz="1300" b="1" u="sng" dirty="0">
              <a:solidFill>
                <a:prstClr val="black"/>
              </a:solidFill>
            </a:endParaRPr>
          </a:p>
          <a:p>
            <a:pPr marL="285750" indent="-285750">
              <a:buFontTx/>
              <a:buChar char="-"/>
            </a:pPr>
            <a:r>
              <a:rPr lang="en-GB" sz="1300" dirty="0" smtClean="0">
                <a:solidFill>
                  <a:prstClr val="black"/>
                </a:solidFill>
              </a:rPr>
              <a:t>Colonial era</a:t>
            </a:r>
          </a:p>
          <a:p>
            <a:pPr marL="285750" indent="-285750">
              <a:buFontTx/>
              <a:buChar char="-"/>
            </a:pPr>
            <a:r>
              <a:rPr lang="en-GB" sz="1300" dirty="0">
                <a:solidFill>
                  <a:prstClr val="black"/>
                </a:solidFill>
              </a:rPr>
              <a:t>Slavery and the constitution </a:t>
            </a:r>
          </a:p>
          <a:p>
            <a:pPr marL="285750" indent="-285750">
              <a:buFontTx/>
              <a:buChar char="-"/>
            </a:pPr>
            <a:endParaRPr lang="en-GB" sz="1300" dirty="0" smtClean="0">
              <a:solidFill>
                <a:prstClr val="black"/>
              </a:solidFill>
            </a:endParaRPr>
          </a:p>
          <a:p>
            <a:r>
              <a:rPr lang="en-GB" sz="1300" b="1" u="sng" dirty="0" smtClean="0">
                <a:solidFill>
                  <a:prstClr val="black"/>
                </a:solidFill>
              </a:rPr>
              <a:t>4. Territorial Expansion &amp; Sectional Conflict</a:t>
            </a:r>
            <a:endParaRPr lang="en-GB" sz="1300" b="1" u="sng" dirty="0">
              <a:solidFill>
                <a:prstClr val="black"/>
              </a:solidFill>
            </a:endParaRPr>
          </a:p>
          <a:p>
            <a:pPr marL="285750" indent="-285750">
              <a:buFontTx/>
              <a:buChar char="-"/>
            </a:pPr>
            <a:r>
              <a:rPr lang="en-GB" sz="1300" dirty="0" smtClean="0">
                <a:solidFill>
                  <a:prstClr val="black"/>
                </a:solidFill>
              </a:rPr>
              <a:t>Federalism v. democratic republicanism</a:t>
            </a:r>
          </a:p>
          <a:p>
            <a:pPr marL="285750" indent="-285750">
              <a:buFontTx/>
              <a:buChar char="-"/>
            </a:pPr>
            <a:r>
              <a:rPr lang="en-GB" sz="1300" dirty="0" smtClean="0">
                <a:solidFill>
                  <a:prstClr val="black"/>
                </a:solidFill>
              </a:rPr>
              <a:t>Louisiana Purchase</a:t>
            </a:r>
          </a:p>
          <a:p>
            <a:pPr marL="285750" indent="-285750">
              <a:buFontTx/>
              <a:buChar char="-"/>
            </a:pPr>
            <a:r>
              <a:rPr lang="en-GB" sz="1300" dirty="0" smtClean="0">
                <a:solidFill>
                  <a:prstClr val="black"/>
                </a:solidFill>
              </a:rPr>
              <a:t>The Missouri Compromise</a:t>
            </a:r>
          </a:p>
          <a:p>
            <a:pPr marL="285750" indent="-285750">
              <a:buFontTx/>
              <a:buChar char="-"/>
            </a:pPr>
            <a:r>
              <a:rPr lang="en-GB" sz="1300" dirty="0" smtClean="0">
                <a:solidFill>
                  <a:prstClr val="black"/>
                </a:solidFill>
              </a:rPr>
              <a:t>Texas and Mexican-American War</a:t>
            </a:r>
          </a:p>
          <a:p>
            <a:pPr marL="285750" indent="-285750">
              <a:buFontTx/>
              <a:buChar char="-"/>
            </a:pPr>
            <a:r>
              <a:rPr lang="en-GB" sz="1300" dirty="0" smtClean="0">
                <a:solidFill>
                  <a:prstClr val="black"/>
                </a:solidFill>
              </a:rPr>
              <a:t>Compromise of 1850</a:t>
            </a:r>
          </a:p>
          <a:p>
            <a:pPr marL="285750" indent="-285750">
              <a:buFontTx/>
              <a:buChar char="-"/>
            </a:pPr>
            <a:r>
              <a:rPr lang="en-GB" sz="1300" dirty="0" smtClean="0">
                <a:solidFill>
                  <a:prstClr val="black"/>
                </a:solidFill>
              </a:rPr>
              <a:t>Stephen A Douglas &amp; popular sovereignty</a:t>
            </a:r>
          </a:p>
          <a:p>
            <a:pPr marL="285750" indent="-285750">
              <a:buFontTx/>
              <a:buChar char="-"/>
            </a:pPr>
            <a:r>
              <a:rPr lang="en-GB" sz="1300" dirty="0" smtClean="0">
                <a:solidFill>
                  <a:prstClr val="black"/>
                </a:solidFill>
              </a:rPr>
              <a:t>Kansas-Nebraska Act and ‘Bleeding Kansas’</a:t>
            </a:r>
          </a:p>
          <a:p>
            <a:pPr marL="285750" indent="-285750">
              <a:buFontTx/>
              <a:buChar char="-"/>
            </a:pPr>
            <a:r>
              <a:rPr lang="en-GB" sz="1300" dirty="0" smtClean="0">
                <a:solidFill>
                  <a:prstClr val="black"/>
                </a:solidFill>
              </a:rPr>
              <a:t>Dred Scott case</a:t>
            </a:r>
            <a:endParaRPr lang="en-GB" sz="1300" dirty="0">
              <a:solidFill>
                <a:prstClr val="black"/>
              </a:solidFill>
            </a:endParaRPr>
          </a:p>
          <a:p>
            <a:pPr marL="285750" indent="-285750">
              <a:buFontTx/>
              <a:buChar char="-"/>
            </a:pPr>
            <a:endParaRPr lang="en-GB" sz="1300" dirty="0">
              <a:solidFill>
                <a:prstClr val="black"/>
              </a:solidFill>
            </a:endParaRPr>
          </a:p>
          <a:p>
            <a:r>
              <a:rPr lang="en-GB" sz="1300" b="1" u="sng" dirty="0" smtClean="0">
                <a:solidFill>
                  <a:prstClr val="black"/>
                </a:solidFill>
              </a:rPr>
              <a:t>PART </a:t>
            </a:r>
            <a:r>
              <a:rPr lang="en-GB" sz="1300" b="1" u="sng" dirty="0" smtClean="0">
                <a:solidFill>
                  <a:prstClr val="black"/>
                </a:solidFill>
              </a:rPr>
              <a:t>THREE: TOWARDS CIVIL WAR</a:t>
            </a:r>
          </a:p>
          <a:p>
            <a:r>
              <a:rPr lang="en-GB" sz="1300" b="1" u="sng" dirty="0" smtClean="0">
                <a:solidFill>
                  <a:prstClr val="black"/>
                </a:solidFill>
              </a:rPr>
              <a:t>5</a:t>
            </a:r>
            <a:r>
              <a:rPr lang="en-GB" sz="1300" b="1" u="sng" dirty="0" smtClean="0">
                <a:solidFill>
                  <a:prstClr val="black"/>
                </a:solidFill>
              </a:rPr>
              <a:t>. Abolitionism &amp; Reform</a:t>
            </a:r>
          </a:p>
          <a:p>
            <a:pPr marL="285750" indent="-285750">
              <a:buFontTx/>
              <a:buChar char="-"/>
            </a:pPr>
            <a:r>
              <a:rPr lang="en-GB" sz="1300" dirty="0" smtClean="0">
                <a:solidFill>
                  <a:prstClr val="black"/>
                </a:solidFill>
              </a:rPr>
              <a:t>Precursors</a:t>
            </a:r>
            <a:endParaRPr lang="en-GB" sz="1300" dirty="0">
              <a:solidFill>
                <a:prstClr val="black"/>
              </a:solidFill>
            </a:endParaRPr>
          </a:p>
          <a:p>
            <a:pPr marL="285750" indent="-285750">
              <a:buFontTx/>
              <a:buChar char="-"/>
            </a:pPr>
            <a:r>
              <a:rPr lang="en-GB" sz="1300" dirty="0" smtClean="0">
                <a:solidFill>
                  <a:prstClr val="black"/>
                </a:solidFill>
              </a:rPr>
              <a:t>Great Awakening</a:t>
            </a:r>
          </a:p>
          <a:p>
            <a:pPr marL="285750" indent="-285750">
              <a:buFontTx/>
              <a:buChar char="-"/>
            </a:pPr>
            <a:r>
              <a:rPr lang="en-GB" sz="1300" dirty="0" smtClean="0">
                <a:solidFill>
                  <a:prstClr val="black"/>
                </a:solidFill>
              </a:rPr>
              <a:t>Reform</a:t>
            </a:r>
          </a:p>
          <a:p>
            <a:pPr marL="285750" indent="-285750">
              <a:buFontTx/>
              <a:buChar char="-"/>
            </a:pPr>
            <a:r>
              <a:rPr lang="en-GB" sz="1300" dirty="0" smtClean="0">
                <a:solidFill>
                  <a:prstClr val="black"/>
                </a:solidFill>
              </a:rPr>
              <a:t>Women’s movement</a:t>
            </a:r>
          </a:p>
          <a:p>
            <a:pPr marL="285750" indent="-285750">
              <a:buFontTx/>
              <a:buChar char="-"/>
            </a:pPr>
            <a:r>
              <a:rPr lang="en-GB" sz="1300" dirty="0" smtClean="0">
                <a:solidFill>
                  <a:prstClr val="black"/>
                </a:solidFill>
              </a:rPr>
              <a:t>Seneca Falls Declaration</a:t>
            </a:r>
          </a:p>
          <a:p>
            <a:pPr marL="285750" indent="-285750">
              <a:buFontTx/>
              <a:buChar char="-"/>
            </a:pPr>
            <a:r>
              <a:rPr lang="en-GB" sz="1300" dirty="0" smtClean="0">
                <a:solidFill>
                  <a:prstClr val="black"/>
                </a:solidFill>
              </a:rPr>
              <a:t>Colonisation</a:t>
            </a:r>
          </a:p>
          <a:p>
            <a:pPr marL="285750" indent="-285750">
              <a:buFontTx/>
              <a:buChar char="-"/>
            </a:pPr>
            <a:r>
              <a:rPr lang="en-GB" sz="1300" dirty="0" smtClean="0">
                <a:solidFill>
                  <a:prstClr val="black"/>
                </a:solidFill>
              </a:rPr>
              <a:t>Abolition</a:t>
            </a:r>
          </a:p>
          <a:p>
            <a:pPr marL="285750" indent="-285750">
              <a:buFontTx/>
              <a:buChar char="-"/>
            </a:pPr>
            <a:r>
              <a:rPr lang="en-GB" sz="1300" dirty="0" smtClean="0">
                <a:solidFill>
                  <a:prstClr val="black"/>
                </a:solidFill>
              </a:rPr>
              <a:t>William </a:t>
            </a:r>
            <a:r>
              <a:rPr lang="en-GB" sz="1300" dirty="0">
                <a:solidFill>
                  <a:prstClr val="black"/>
                </a:solidFill>
              </a:rPr>
              <a:t>Lloyd Garrison and </a:t>
            </a:r>
            <a:r>
              <a:rPr lang="en-GB" sz="1300" i="1" dirty="0">
                <a:solidFill>
                  <a:prstClr val="black"/>
                </a:solidFill>
              </a:rPr>
              <a:t>The </a:t>
            </a:r>
            <a:r>
              <a:rPr lang="en-GB" sz="1300" i="1" dirty="0" smtClean="0">
                <a:solidFill>
                  <a:prstClr val="black"/>
                </a:solidFill>
              </a:rPr>
              <a:t>Liberator</a:t>
            </a:r>
          </a:p>
          <a:p>
            <a:pPr marL="285750" indent="-285750">
              <a:buFontTx/>
              <a:buChar char="-"/>
            </a:pPr>
            <a:r>
              <a:rPr lang="en-GB" sz="1300" dirty="0">
                <a:solidFill>
                  <a:prstClr val="black"/>
                </a:solidFill>
              </a:rPr>
              <a:t>Frederick </a:t>
            </a:r>
            <a:r>
              <a:rPr lang="en-GB" sz="1300" dirty="0" smtClean="0">
                <a:solidFill>
                  <a:prstClr val="black"/>
                </a:solidFill>
              </a:rPr>
              <a:t>Douglass</a:t>
            </a:r>
          </a:p>
          <a:p>
            <a:pPr marL="285750" indent="-285750">
              <a:buFontTx/>
              <a:buChar char="-"/>
            </a:pPr>
            <a:r>
              <a:rPr lang="en-GB" sz="1300" dirty="0">
                <a:solidFill>
                  <a:prstClr val="black"/>
                </a:solidFill>
              </a:rPr>
              <a:t>African American role in abolition </a:t>
            </a:r>
            <a:r>
              <a:rPr lang="en-GB" sz="1300" dirty="0" smtClean="0">
                <a:solidFill>
                  <a:prstClr val="black"/>
                </a:solidFill>
              </a:rPr>
              <a:t>movement</a:t>
            </a:r>
          </a:p>
          <a:p>
            <a:pPr marL="285750" indent="-285750">
              <a:buFontTx/>
              <a:buChar char="-"/>
            </a:pPr>
            <a:r>
              <a:rPr lang="en-GB" sz="1300" i="1" dirty="0" smtClean="0">
                <a:solidFill>
                  <a:prstClr val="black"/>
                </a:solidFill>
              </a:rPr>
              <a:t>Uncle Tom’s Cabin </a:t>
            </a:r>
            <a:endParaRPr lang="en-GB" sz="1300" dirty="0" smtClean="0">
              <a:solidFill>
                <a:prstClr val="black"/>
              </a:solidFill>
            </a:endParaRPr>
          </a:p>
          <a:p>
            <a:endParaRPr lang="en-GB" sz="1300" b="1" u="sng" dirty="0" smtClean="0">
              <a:solidFill>
                <a:prstClr val="black"/>
              </a:solidFill>
            </a:endParaRPr>
          </a:p>
          <a:p>
            <a:r>
              <a:rPr lang="en-GB" sz="1300" b="1" u="sng" dirty="0" smtClean="0">
                <a:solidFill>
                  <a:prstClr val="black"/>
                </a:solidFill>
              </a:rPr>
              <a:t>6. The Republican Party</a:t>
            </a:r>
          </a:p>
          <a:p>
            <a:pPr marL="285750" indent="-285750">
              <a:buFontTx/>
              <a:buChar char="-"/>
            </a:pPr>
            <a:r>
              <a:rPr lang="en-GB" sz="1300" dirty="0" smtClean="0">
                <a:solidFill>
                  <a:prstClr val="black"/>
                </a:solidFill>
              </a:rPr>
              <a:t>Origins and makeup </a:t>
            </a:r>
          </a:p>
          <a:p>
            <a:pPr marL="285750" indent="-285750">
              <a:buFontTx/>
              <a:buChar char="-"/>
            </a:pPr>
            <a:r>
              <a:rPr lang="en-GB" sz="1300" dirty="0" smtClean="0">
                <a:solidFill>
                  <a:prstClr val="black"/>
                </a:solidFill>
              </a:rPr>
              <a:t>Abraham Lincoln</a:t>
            </a:r>
            <a:endParaRPr lang="en-GB" sz="1300" dirty="0">
              <a:solidFill>
                <a:prstClr val="black"/>
              </a:solidFill>
            </a:endParaRPr>
          </a:p>
          <a:p>
            <a:pPr marL="285750" indent="-285750">
              <a:buFontTx/>
              <a:buChar char="-"/>
            </a:pPr>
            <a:r>
              <a:rPr lang="en-GB" sz="1300" dirty="0">
                <a:solidFill>
                  <a:prstClr val="black"/>
                </a:solidFill>
              </a:rPr>
              <a:t>Lincoln-Douglas </a:t>
            </a:r>
            <a:r>
              <a:rPr lang="en-GB" sz="1300" dirty="0" smtClean="0">
                <a:solidFill>
                  <a:prstClr val="black"/>
                </a:solidFill>
              </a:rPr>
              <a:t>debates</a:t>
            </a:r>
          </a:p>
          <a:p>
            <a:pPr marL="285750" indent="-285750">
              <a:buFontTx/>
              <a:buChar char="-"/>
            </a:pPr>
            <a:r>
              <a:rPr lang="en-GB" sz="1300" dirty="0">
                <a:solidFill>
                  <a:prstClr val="black"/>
                </a:solidFill>
              </a:rPr>
              <a:t>1860 Election</a:t>
            </a:r>
          </a:p>
          <a:p>
            <a:pPr marL="285750" indent="-285750">
              <a:buFontTx/>
              <a:buChar char="-"/>
            </a:pPr>
            <a:r>
              <a:rPr lang="en-GB" sz="1300" dirty="0" smtClean="0">
                <a:solidFill>
                  <a:prstClr val="black"/>
                </a:solidFill>
              </a:rPr>
              <a:t>Secession</a:t>
            </a:r>
          </a:p>
          <a:p>
            <a:pPr algn="r"/>
            <a:r>
              <a:rPr lang="en-GB" sz="1300" b="1" dirty="0">
                <a:solidFill>
                  <a:prstClr val="black"/>
                </a:solidFill>
              </a:rPr>
              <a:t>	</a:t>
            </a:r>
            <a:r>
              <a:rPr lang="en-GB" sz="1300" b="1" u="sng" dirty="0" smtClean="0">
                <a:solidFill>
                  <a:srgbClr val="FF0000"/>
                </a:solidFill>
              </a:rPr>
              <a:t>AIMS</a:t>
            </a:r>
            <a:endParaRPr lang="en-GB" sz="1300" b="1" u="sng" dirty="0">
              <a:solidFill>
                <a:srgbClr val="FF0000"/>
              </a:solidFill>
            </a:endParaRPr>
          </a:p>
          <a:p>
            <a:pPr marL="285750" indent="-285750" algn="r">
              <a:buFont typeface="Arial" panose="020B0604020202020204" pitchFamily="34" charset="0"/>
              <a:buChar char="•"/>
            </a:pPr>
            <a:r>
              <a:rPr lang="en-GB" sz="1300" b="1" dirty="0">
                <a:solidFill>
                  <a:srgbClr val="FF0000"/>
                </a:solidFill>
              </a:rPr>
              <a:t>Explain and contextualise causes and consequences of American Civil War </a:t>
            </a:r>
            <a:r>
              <a:rPr lang="en-GB" sz="1300" b="1" dirty="0" smtClean="0">
                <a:solidFill>
                  <a:srgbClr val="FF0000"/>
                </a:solidFill>
              </a:rPr>
              <a:t>(1861–1865)</a:t>
            </a:r>
          </a:p>
          <a:p>
            <a:pPr marL="285750" indent="-285750" algn="r">
              <a:buFont typeface="Arial" panose="020B0604020202020204" pitchFamily="34" charset="0"/>
              <a:buChar char="•"/>
            </a:pPr>
            <a:r>
              <a:rPr lang="en-GB" sz="1300" b="1" dirty="0" smtClean="0">
                <a:solidFill>
                  <a:srgbClr val="FF0000"/>
                </a:solidFill>
              </a:rPr>
              <a:t>Counterpoise </a:t>
            </a:r>
            <a:r>
              <a:rPr lang="en-GB" sz="1300" b="1" dirty="0">
                <a:solidFill>
                  <a:srgbClr val="FF0000"/>
                </a:solidFill>
              </a:rPr>
              <a:t>prevailing visions of democracy and citizenship in the early republic with </a:t>
            </a:r>
            <a:r>
              <a:rPr lang="en-GB" sz="1300" b="1" dirty="0" smtClean="0">
                <a:solidFill>
                  <a:srgbClr val="FF0000"/>
                </a:solidFill>
              </a:rPr>
              <a:t>alternative </a:t>
            </a:r>
            <a:r>
              <a:rPr lang="en-GB" sz="1300" b="1" dirty="0">
                <a:solidFill>
                  <a:srgbClr val="FF0000"/>
                </a:solidFill>
              </a:rPr>
              <a:t>perspective of </a:t>
            </a:r>
            <a:r>
              <a:rPr lang="en-GB" sz="1300" b="1" dirty="0" smtClean="0">
                <a:solidFill>
                  <a:srgbClr val="FF0000"/>
                </a:solidFill>
              </a:rPr>
              <a:t>groups </a:t>
            </a:r>
            <a:r>
              <a:rPr lang="en-GB" sz="1300" b="1" dirty="0">
                <a:solidFill>
                  <a:srgbClr val="FF0000"/>
                </a:solidFill>
              </a:rPr>
              <a:t>excluded from those visions</a:t>
            </a:r>
          </a:p>
          <a:p>
            <a:pPr marL="285750" indent="-285750" algn="r">
              <a:buFont typeface="Arial" panose="020B0604020202020204" pitchFamily="34" charset="0"/>
              <a:buChar char="•"/>
            </a:pPr>
            <a:r>
              <a:rPr lang="en-GB" sz="1300" b="1" dirty="0">
                <a:solidFill>
                  <a:srgbClr val="FF0000"/>
                </a:solidFill>
              </a:rPr>
              <a:t>Discuss ways ‘other’ social groups – Native American </a:t>
            </a:r>
            <a:r>
              <a:rPr lang="en-GB" sz="1300" b="1" dirty="0" smtClean="0">
                <a:solidFill>
                  <a:srgbClr val="FF0000"/>
                </a:solidFill>
              </a:rPr>
              <a:t>Indians, African Americans  </a:t>
            </a:r>
            <a:r>
              <a:rPr lang="en-GB" sz="1300" b="1" dirty="0">
                <a:solidFill>
                  <a:srgbClr val="FF0000"/>
                </a:solidFill>
              </a:rPr>
              <a:t>and women – critiqued, resisted </a:t>
            </a:r>
            <a:r>
              <a:rPr lang="en-GB" sz="1300" b="1" dirty="0" smtClean="0">
                <a:solidFill>
                  <a:srgbClr val="FF0000"/>
                </a:solidFill>
              </a:rPr>
              <a:t>&amp; ‘</a:t>
            </a:r>
            <a:r>
              <a:rPr lang="en-GB" sz="1300" b="1" dirty="0">
                <a:solidFill>
                  <a:srgbClr val="FF0000"/>
                </a:solidFill>
              </a:rPr>
              <a:t>spoke back to’ mainstream </a:t>
            </a:r>
            <a:r>
              <a:rPr lang="en-GB" sz="1300" b="1" dirty="0" smtClean="0">
                <a:solidFill>
                  <a:srgbClr val="FF0000"/>
                </a:solidFill>
              </a:rPr>
              <a:t>discourses, reapplying rhetoric </a:t>
            </a:r>
            <a:r>
              <a:rPr lang="en-GB" sz="1300" b="1" dirty="0">
                <a:solidFill>
                  <a:srgbClr val="FF0000"/>
                </a:solidFill>
              </a:rPr>
              <a:t>and logic of the Declaration of </a:t>
            </a:r>
            <a:r>
              <a:rPr lang="en-GB" sz="1300" b="1" dirty="0" smtClean="0">
                <a:solidFill>
                  <a:srgbClr val="FF0000"/>
                </a:solidFill>
              </a:rPr>
              <a:t>Independence and Constitution in </a:t>
            </a:r>
            <a:r>
              <a:rPr lang="en-GB" sz="1300" b="1" dirty="0">
                <a:solidFill>
                  <a:srgbClr val="FF0000"/>
                </a:solidFill>
              </a:rPr>
              <a:t>service of their political goals</a:t>
            </a:r>
          </a:p>
          <a:p>
            <a:pPr marL="285750" indent="-285750" algn="r">
              <a:buFont typeface="Arial" panose="020B0604020202020204" pitchFamily="34" charset="0"/>
              <a:buChar char="•"/>
            </a:pPr>
            <a:r>
              <a:rPr lang="en-GB" sz="1300" b="1" dirty="0" smtClean="0">
                <a:solidFill>
                  <a:srgbClr val="FF0000"/>
                </a:solidFill>
              </a:rPr>
              <a:t>Relate </a:t>
            </a:r>
            <a:r>
              <a:rPr lang="en-GB" sz="1300" b="1" dirty="0">
                <a:solidFill>
                  <a:srgbClr val="FF0000"/>
                </a:solidFill>
              </a:rPr>
              <a:t>to Week 3 discussion of territorial expansion and foreshadow Week 5 theme of economic and social transformation</a:t>
            </a:r>
          </a:p>
          <a:p>
            <a:pPr marL="285750" indent="-285750" algn="r">
              <a:buFont typeface="Arial" panose="020B0604020202020204" pitchFamily="34" charset="0"/>
              <a:buChar char="•"/>
            </a:pPr>
            <a:r>
              <a:rPr lang="en-GB" sz="1300" b="1" dirty="0" smtClean="0">
                <a:solidFill>
                  <a:srgbClr val="FF0000"/>
                </a:solidFill>
              </a:rPr>
              <a:t>Emphasise role of reform impulse, women and African Americans in the abolition of </a:t>
            </a:r>
            <a:r>
              <a:rPr lang="en-GB" sz="1400" b="1" dirty="0" smtClean="0">
                <a:solidFill>
                  <a:srgbClr val="FF0000"/>
                </a:solidFill>
              </a:rPr>
              <a:t>slavery</a:t>
            </a:r>
            <a:endParaRPr lang="en-GB" sz="1400" b="1" dirty="0">
              <a:solidFill>
                <a:srgbClr val="FF0000"/>
              </a:solidFill>
            </a:endParaRPr>
          </a:p>
        </p:txBody>
      </p:sp>
      <p:sp>
        <p:nvSpPr>
          <p:cNvPr id="4" name="Rectangle 3"/>
          <p:cNvSpPr/>
          <p:nvPr/>
        </p:nvSpPr>
        <p:spPr>
          <a:xfrm>
            <a:off x="0" y="6423"/>
            <a:ext cx="9144000" cy="1004030"/>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Week 4 – A House Divided: From Compromise to Civil War</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1083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98116"/>
          </a:xfrm>
          <a:prstGeom prst="rect">
            <a:avLst/>
          </a:prstGeom>
        </p:spPr>
        <p:txBody>
          <a:bodyPr wrap="square" lIns="540000" tIns="360000" rIns="540000" bIns="360000">
            <a:spAutoFit/>
          </a:bodyPr>
          <a:lstStyle/>
          <a:p>
            <a:r>
              <a:rPr lang="en-GB" sz="2000" b="1" u="sng" dirty="0" smtClean="0"/>
              <a:t>1. Debating </a:t>
            </a:r>
            <a:r>
              <a:rPr lang="en-GB" sz="2000" b="1" u="sng" dirty="0"/>
              <a:t>the </a:t>
            </a:r>
            <a:r>
              <a:rPr lang="en-GB" sz="2000" b="1" u="sng" dirty="0" smtClean="0"/>
              <a:t>Early Republic:</a:t>
            </a:r>
            <a:r>
              <a:rPr lang="en-GB" sz="2000" b="1" u="sng" dirty="0"/>
              <a:t> </a:t>
            </a:r>
            <a:r>
              <a:rPr lang="en-GB" sz="2000" b="1" u="sng" dirty="0" smtClean="0"/>
              <a:t>Inclusions and exclusions</a:t>
            </a:r>
          </a:p>
          <a:p>
            <a:pPr marL="342900" indent="-342900">
              <a:buAutoNum type="arabicPeriod"/>
            </a:pPr>
            <a:endParaRPr lang="en-GB" b="1" u="sng" dirty="0">
              <a:solidFill>
                <a:srgbClr val="FF0000"/>
              </a:solidFill>
              <a:effectLst>
                <a:outerShdw blurRad="38100" dist="38100" dir="2700000" algn="tl">
                  <a:srgbClr val="000000">
                    <a:alpha val="43137"/>
                  </a:srgbClr>
                </a:outerShdw>
              </a:effectLst>
            </a:endParaRPr>
          </a:p>
          <a:p>
            <a:pPr algn="just"/>
            <a:r>
              <a:rPr lang="en-GB" sz="2400" dirty="0" smtClean="0"/>
              <a:t>“We hold these truths to be self-evident, that </a:t>
            </a:r>
            <a:r>
              <a:rPr lang="en-GB" sz="2400" b="1" dirty="0" smtClean="0"/>
              <a:t>all </a:t>
            </a:r>
            <a:r>
              <a:rPr lang="en-GB" sz="2400" b="1" i="1" dirty="0" smtClean="0"/>
              <a:t>men</a:t>
            </a:r>
            <a:r>
              <a:rPr lang="en-GB" sz="2400" b="1" dirty="0" smtClean="0"/>
              <a:t> are created equal</a:t>
            </a:r>
            <a:r>
              <a:rPr lang="en-GB" sz="2400" dirty="0" smtClean="0"/>
              <a:t>, that they are endowed by their Creator with certain unalienable Rights, that among these are Life, Liberty and the pursuit of Happiness.” </a:t>
            </a:r>
          </a:p>
          <a:p>
            <a:pPr marL="285750" indent="-285750" algn="r">
              <a:buFontTx/>
              <a:buChar char="-"/>
            </a:pPr>
            <a:r>
              <a:rPr lang="en-GB" sz="2400" dirty="0" smtClean="0"/>
              <a:t>Declaration of Independence </a:t>
            </a:r>
          </a:p>
          <a:p>
            <a:pPr marL="285750" indent="-285750">
              <a:buFontTx/>
              <a:buChar char="-"/>
            </a:pPr>
            <a:endParaRPr lang="en-GB" sz="2400" dirty="0" smtClean="0"/>
          </a:p>
          <a:p>
            <a:pPr algn="just"/>
            <a:r>
              <a:rPr lang="en-GB" sz="2400" dirty="0" smtClean="0"/>
              <a:t>“Representatives and direct Taxes shall be apportioned among the several States which may be included within this Union, according to their respective Numbers, which shall be determined by adding to the whole Number of </a:t>
            </a:r>
            <a:r>
              <a:rPr lang="en-GB" sz="2400" b="1" dirty="0" smtClean="0"/>
              <a:t>free Persons</a:t>
            </a:r>
            <a:r>
              <a:rPr lang="en-GB" sz="2400" dirty="0" smtClean="0"/>
              <a:t>, including those bound to Service for a Term of Years, and </a:t>
            </a:r>
            <a:r>
              <a:rPr lang="en-GB" sz="2400" b="1" dirty="0" smtClean="0"/>
              <a:t>excluding Indians </a:t>
            </a:r>
            <a:r>
              <a:rPr lang="en-GB" sz="2400" dirty="0" smtClean="0"/>
              <a:t>not taxed, </a:t>
            </a:r>
            <a:r>
              <a:rPr lang="en-GB" sz="2400" b="1" dirty="0" smtClean="0"/>
              <a:t>three fifths of all other Persons</a:t>
            </a:r>
            <a:r>
              <a:rPr lang="en-GB" sz="2400" dirty="0" smtClean="0"/>
              <a:t>.”</a:t>
            </a:r>
          </a:p>
          <a:p>
            <a:pPr marL="285750" indent="-285750" algn="r">
              <a:buFontTx/>
              <a:buChar char="-"/>
            </a:pPr>
            <a:r>
              <a:rPr lang="en-GB" sz="2400" dirty="0" smtClean="0"/>
              <a:t>Article I, Section 2 of US Constitution</a:t>
            </a:r>
          </a:p>
          <a:p>
            <a:pPr marL="285750" indent="-285750" algn="just">
              <a:buFontTx/>
              <a:buChar char="-"/>
            </a:pPr>
            <a:endParaRPr lang="en-GB" sz="2400" dirty="0" smtClean="0"/>
          </a:p>
          <a:p>
            <a:pPr marL="285750" indent="-285750" algn="just">
              <a:buFontTx/>
              <a:buChar char="-"/>
            </a:pPr>
            <a:endParaRPr lang="en-GB" sz="2400" dirty="0" smtClean="0"/>
          </a:p>
          <a:p>
            <a:pPr algn="just"/>
            <a:r>
              <a:rPr lang="en-GB" sz="2400" dirty="0" smtClean="0"/>
              <a:t> </a:t>
            </a:r>
          </a:p>
          <a:p>
            <a:endParaRPr lang="en-GB" dirty="0"/>
          </a:p>
        </p:txBody>
      </p:sp>
    </p:spTree>
    <p:extLst>
      <p:ext uri="{BB962C8B-B14F-4D97-AF65-F5344CB8AC3E}">
        <p14:creationId xmlns:p14="http://schemas.microsoft.com/office/powerpoint/2010/main" val="32206871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43" y="217718"/>
            <a:ext cx="8741228" cy="1690253"/>
          </a:xfrm>
        </p:spPr>
        <p:txBody>
          <a:bodyPr>
            <a:normAutofit/>
          </a:bodyPr>
          <a:lstStyle/>
          <a:p>
            <a:r>
              <a:rPr lang="en-GB" sz="2700" b="1" u="sng" dirty="0" smtClean="0"/>
              <a:t>1.  Debating the Early Republic: Women and the Revolutionary War</a:t>
            </a:r>
            <a:r>
              <a:rPr lang="en-GB" b="1" dirty="0"/>
              <a:t/>
            </a:r>
            <a:br>
              <a:rPr lang="en-GB" b="1" dirty="0"/>
            </a:br>
            <a:endParaRPr lang="en-US" dirty="0"/>
          </a:p>
        </p:txBody>
      </p:sp>
      <p:sp>
        <p:nvSpPr>
          <p:cNvPr id="3" name="Text Placeholder 2"/>
          <p:cNvSpPr>
            <a:spLocks noGrp="1"/>
          </p:cNvSpPr>
          <p:nvPr>
            <p:ph type="body" idx="1"/>
          </p:nvPr>
        </p:nvSpPr>
        <p:spPr>
          <a:xfrm>
            <a:off x="251520" y="4221088"/>
            <a:ext cx="4040188" cy="1977900"/>
          </a:xfrm>
        </p:spPr>
        <p:txBody>
          <a:bodyPr>
            <a:normAutofit fontScale="92500" lnSpcReduction="10000"/>
          </a:bodyPr>
          <a:lstStyle/>
          <a:p>
            <a:endParaRPr lang="en-US" dirty="0" smtClean="0"/>
          </a:p>
          <a:p>
            <a:endParaRPr lang="en-US" dirty="0"/>
          </a:p>
          <a:p>
            <a:r>
              <a:rPr lang="en-US" dirty="0" smtClean="0"/>
              <a:t>Martha Washington (1731–1802)</a:t>
            </a:r>
          </a:p>
          <a:p>
            <a:r>
              <a:rPr lang="en-GB" dirty="0" smtClean="0"/>
              <a:t>(1</a:t>
            </a:r>
            <a:r>
              <a:rPr lang="en-GB" baseline="30000" dirty="0" smtClean="0"/>
              <a:t>st</a:t>
            </a:r>
            <a:r>
              <a:rPr lang="en-GB" dirty="0" smtClean="0"/>
              <a:t>) First Lady (1789–1797)</a:t>
            </a:r>
          </a:p>
          <a:p>
            <a:r>
              <a:rPr lang="en-GB" dirty="0" smtClean="0"/>
              <a:t> </a:t>
            </a:r>
            <a:endParaRPr lang="en-US" dirty="0" smtClean="0"/>
          </a:p>
          <a:p>
            <a:endParaRPr lang="en-US" dirty="0"/>
          </a:p>
        </p:txBody>
      </p:sp>
      <p:sp>
        <p:nvSpPr>
          <p:cNvPr id="5" name="Text Placeholder 4"/>
          <p:cNvSpPr>
            <a:spLocks noGrp="1"/>
          </p:cNvSpPr>
          <p:nvPr>
            <p:ph type="body" sz="quarter" idx="3"/>
          </p:nvPr>
        </p:nvSpPr>
        <p:spPr>
          <a:xfrm>
            <a:off x="3779914" y="1268764"/>
            <a:ext cx="5030425" cy="1165565"/>
          </a:xfrm>
        </p:spPr>
        <p:txBody>
          <a:bodyPr>
            <a:normAutofit fontScale="32500" lnSpcReduction="20000"/>
          </a:bodyPr>
          <a:lstStyle/>
          <a:p>
            <a:endParaRPr lang="en-GB" dirty="0" smtClean="0"/>
          </a:p>
          <a:p>
            <a:endParaRPr lang="en-GB" dirty="0"/>
          </a:p>
          <a:p>
            <a:endParaRPr lang="en-GB" dirty="0" smtClean="0"/>
          </a:p>
          <a:p>
            <a:endParaRPr lang="en-GB" dirty="0" smtClean="0"/>
          </a:p>
          <a:p>
            <a:endParaRPr lang="en-GB" dirty="0"/>
          </a:p>
          <a:p>
            <a:pPr algn="r"/>
            <a:r>
              <a:rPr lang="en-GB" sz="6000" dirty="0" smtClean="0"/>
              <a:t>American War of Independence (1775–1783)</a:t>
            </a:r>
          </a:p>
          <a:p>
            <a:pPr algn="r"/>
            <a:endParaRPr lang="en-US" sz="6000" dirty="0"/>
          </a:p>
        </p:txBody>
      </p:sp>
      <p:sp>
        <p:nvSpPr>
          <p:cNvPr id="6" name="Content Placeholder 5"/>
          <p:cNvSpPr>
            <a:spLocks noGrp="1"/>
          </p:cNvSpPr>
          <p:nvPr>
            <p:ph sz="quarter" idx="4"/>
          </p:nvPr>
        </p:nvSpPr>
        <p:spPr>
          <a:xfrm>
            <a:off x="4286302" y="2362317"/>
            <a:ext cx="4041775" cy="3951288"/>
          </a:xfrm>
        </p:spPr>
        <p:txBody>
          <a:bodyPr/>
          <a:lstStyle/>
          <a:p>
            <a:r>
              <a:rPr lang="en-US" dirty="0" smtClean="0"/>
              <a:t>The Daughters </a:t>
            </a:r>
            <a:r>
              <a:rPr lang="en-US" dirty="0"/>
              <a:t>of </a:t>
            </a:r>
            <a:r>
              <a:rPr lang="en-US" dirty="0" smtClean="0"/>
              <a:t>Liberty </a:t>
            </a:r>
            <a:r>
              <a:rPr lang="en-US" dirty="0"/>
              <a:t>organized boycotts of British goods and protests (e.g. swapped coffee for tea</a:t>
            </a:r>
            <a:r>
              <a:rPr lang="en-US" dirty="0" smtClean="0"/>
              <a:t>)</a:t>
            </a:r>
          </a:p>
          <a:p>
            <a:endParaRPr lang="en-GB" dirty="0"/>
          </a:p>
          <a:p>
            <a:r>
              <a:rPr lang="en-GB" dirty="0" smtClean="0"/>
              <a:t>Women assume duties for “outdoor affairs” as well as “indoor affairs”</a:t>
            </a:r>
            <a:endParaRPr lang="en-US" dirty="0"/>
          </a:p>
          <a:p>
            <a:endParaRPr lang="en-US" dirty="0"/>
          </a:p>
        </p:txBody>
      </p:sp>
      <p:pic>
        <p:nvPicPr>
          <p:cNvPr id="102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55578" y="1556796"/>
            <a:ext cx="2097206" cy="2944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95345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43" y="217718"/>
            <a:ext cx="8741228" cy="1690253"/>
          </a:xfrm>
        </p:spPr>
        <p:txBody>
          <a:bodyPr>
            <a:normAutofit/>
          </a:bodyPr>
          <a:lstStyle/>
          <a:p>
            <a:pPr lvl="1" algn="ctr"/>
            <a:r>
              <a:rPr lang="en-GB" sz="2400" b="1" u="sng" dirty="0" smtClean="0">
                <a:latin typeface="+mn-lt"/>
              </a:rPr>
              <a:t>1.  Debating the Early Republic: </a:t>
            </a:r>
            <a:r>
              <a:rPr lang="en-GB" sz="2400" b="1" u="sng" dirty="0">
                <a:latin typeface="+mn-lt"/>
              </a:rPr>
              <a:t>Abigail Adams–John Adams letters</a:t>
            </a:r>
            <a:r>
              <a:rPr lang="en-GB" sz="4800" dirty="0">
                <a:latin typeface="+mn-lt"/>
              </a:rPr>
              <a:t/>
            </a:r>
            <a:br>
              <a:rPr lang="en-GB" sz="4800" dirty="0">
                <a:latin typeface="+mn-lt"/>
              </a:rPr>
            </a:br>
            <a:endParaRPr lang="en-US" dirty="0">
              <a:latin typeface="+mn-lt"/>
            </a:endParaRPr>
          </a:p>
        </p:txBody>
      </p:sp>
      <p:sp>
        <p:nvSpPr>
          <p:cNvPr id="4" name="Content Placeholder 3"/>
          <p:cNvSpPr>
            <a:spLocks noGrp="1"/>
          </p:cNvSpPr>
          <p:nvPr>
            <p:ph sz="half" idx="2"/>
          </p:nvPr>
        </p:nvSpPr>
        <p:spPr>
          <a:xfrm>
            <a:off x="457203" y="1907968"/>
            <a:ext cx="4307927" cy="4218197"/>
          </a:xfrm>
        </p:spPr>
        <p:txBody>
          <a:bodyPr/>
          <a:lstStyle/>
          <a:p>
            <a:pPr marL="0" indent="0">
              <a:buNone/>
            </a:pPr>
            <a:r>
              <a:rPr lang="en-US" sz="2800" dirty="0" smtClean="0"/>
              <a:t>“I hope in time to have the Reputation of being as good a </a:t>
            </a:r>
            <a:r>
              <a:rPr lang="en-US" sz="2800" dirty="0" err="1" smtClean="0"/>
              <a:t>Farmeress</a:t>
            </a:r>
            <a:r>
              <a:rPr lang="en-US" sz="2800" dirty="0" smtClean="0"/>
              <a:t> as my partner has of being a good Statesmen”</a:t>
            </a:r>
          </a:p>
          <a:p>
            <a:pPr marL="0" indent="0">
              <a:buNone/>
            </a:pPr>
            <a:endParaRPr lang="en-GB" sz="2800" dirty="0"/>
          </a:p>
          <a:p>
            <a:pPr marL="0" indent="0">
              <a:buNone/>
            </a:pPr>
            <a:r>
              <a:rPr lang="en-GB" sz="2800" dirty="0" smtClean="0"/>
              <a:t>Shifts from referring to the Adams farm as “yours” to “ours”</a:t>
            </a:r>
            <a:endParaRPr lang="en-US" sz="2800" dirty="0"/>
          </a:p>
        </p:txBody>
      </p:sp>
      <p:sp>
        <p:nvSpPr>
          <p:cNvPr id="3" name="Content Placeholder 2"/>
          <p:cNvSpPr>
            <a:spLocks noGrp="1"/>
          </p:cNvSpPr>
          <p:nvPr>
            <p:ph sz="quarter" idx="4"/>
          </p:nvPr>
        </p:nvSpPr>
        <p:spPr/>
        <p:txBody>
          <a:bodyPr/>
          <a:lstStyle/>
          <a:p>
            <a:endParaRPr lang="en-GB"/>
          </a:p>
        </p:txBody>
      </p:sp>
      <p:pic>
        <p:nvPicPr>
          <p:cNvPr id="6" name="Content Placeholder 7"/>
          <p:cNvPicPr>
            <a:picLocks noChangeAspect="1"/>
          </p:cNvPicPr>
          <p:nvPr/>
        </p:nvPicPr>
        <p:blipFill>
          <a:blip r:embed="rId3"/>
          <a:stretch>
            <a:fillRect/>
          </a:stretch>
        </p:blipFill>
        <p:spPr>
          <a:xfrm>
            <a:off x="5436098" y="1983171"/>
            <a:ext cx="2706859" cy="3950550"/>
          </a:xfrm>
          <a:prstGeom prst="rect">
            <a:avLst/>
          </a:prstGeom>
        </p:spPr>
      </p:pic>
    </p:spTree>
    <p:extLst>
      <p:ext uri="{BB962C8B-B14F-4D97-AF65-F5344CB8AC3E}">
        <p14:creationId xmlns:p14="http://schemas.microsoft.com/office/powerpoint/2010/main" val="21828202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95943" y="217718"/>
            <a:ext cx="8741228" cy="1690253"/>
          </a:xfrm>
        </p:spPr>
        <p:txBody>
          <a:bodyPr>
            <a:normAutofit/>
          </a:bodyPr>
          <a:lstStyle/>
          <a:p>
            <a:pPr lvl="1" algn="ctr"/>
            <a:r>
              <a:rPr lang="en-GB" sz="2400" b="1" u="sng" dirty="0" smtClean="0">
                <a:latin typeface="+mn-lt"/>
              </a:rPr>
              <a:t>1.  Debating the Early Republic: </a:t>
            </a:r>
            <a:r>
              <a:rPr lang="en-GB" sz="2400" b="1" u="sng" dirty="0">
                <a:latin typeface="+mn-lt"/>
              </a:rPr>
              <a:t>Abigail Adams–John Adams letters</a:t>
            </a:r>
            <a:r>
              <a:rPr lang="en-GB" sz="4800" dirty="0"/>
              <a:t/>
            </a:r>
            <a:br>
              <a:rPr lang="en-GB" sz="4800" dirty="0"/>
            </a:br>
            <a:endParaRPr lang="en-US" dirty="0"/>
          </a:p>
        </p:txBody>
      </p:sp>
      <p:sp>
        <p:nvSpPr>
          <p:cNvPr id="5" name="Rectangle 4"/>
          <p:cNvSpPr/>
          <p:nvPr/>
        </p:nvSpPr>
        <p:spPr>
          <a:xfrm>
            <a:off x="0" y="1268760"/>
            <a:ext cx="9144000" cy="6073102"/>
          </a:xfrm>
          <a:prstGeom prst="rect">
            <a:avLst/>
          </a:prstGeom>
        </p:spPr>
        <p:txBody>
          <a:bodyPr wrap="square" lIns="540000" tIns="360000" rIns="540000" bIns="360000">
            <a:normAutofit fontScale="47500" lnSpcReduction="20000"/>
          </a:bodyPr>
          <a:lstStyle/>
          <a:p>
            <a:pPr algn="just"/>
            <a:r>
              <a:rPr lang="en-GB" sz="4200" dirty="0" smtClean="0"/>
              <a:t>“… I </a:t>
            </a:r>
            <a:r>
              <a:rPr lang="en-GB" sz="4200" dirty="0"/>
              <a:t>long to hear that you have declared an independency </a:t>
            </a:r>
            <a:r>
              <a:rPr lang="en-GB" sz="4200" dirty="0" smtClean="0"/>
              <a:t>– </a:t>
            </a:r>
            <a:r>
              <a:rPr lang="en-GB" sz="4200" dirty="0"/>
              <a:t>and by the way in the new Code of Laws </a:t>
            </a:r>
            <a:r>
              <a:rPr lang="en-GB" sz="4200" dirty="0" smtClean="0"/>
              <a:t>it </a:t>
            </a:r>
            <a:r>
              <a:rPr lang="en-GB" sz="4200" dirty="0"/>
              <a:t>will be necessary for you to make I desire you would </a:t>
            </a:r>
            <a:r>
              <a:rPr lang="en-GB" sz="4200" b="1" dirty="0"/>
              <a:t>Remember the Ladies, and be more generous and favourable to them than your ancestors</a:t>
            </a:r>
            <a:r>
              <a:rPr lang="en-GB" sz="4200" dirty="0"/>
              <a:t>. </a:t>
            </a:r>
            <a:r>
              <a:rPr lang="en-GB" sz="4200" b="1" dirty="0"/>
              <a:t>Do not put </a:t>
            </a:r>
            <a:r>
              <a:rPr lang="en-GB" sz="4200" b="1" dirty="0" smtClean="0"/>
              <a:t>unlimited </a:t>
            </a:r>
            <a:r>
              <a:rPr lang="en-GB" sz="4200" b="1" dirty="0"/>
              <a:t>power into the hands of the Husbands</a:t>
            </a:r>
            <a:r>
              <a:rPr lang="en-GB" sz="4200" dirty="0"/>
              <a:t>. Remember all Men would be tyrants if they could. </a:t>
            </a:r>
            <a:r>
              <a:rPr lang="en-GB" sz="4200" b="1" dirty="0">
                <a:solidFill>
                  <a:srgbClr val="0000CC"/>
                </a:solidFill>
              </a:rPr>
              <a:t>If </a:t>
            </a:r>
            <a:r>
              <a:rPr lang="en-GB" sz="4200" b="1" dirty="0" smtClean="0">
                <a:solidFill>
                  <a:srgbClr val="0000CC"/>
                </a:solidFill>
              </a:rPr>
              <a:t>particular </a:t>
            </a:r>
            <a:r>
              <a:rPr lang="en-GB" sz="4200" b="1" dirty="0">
                <a:solidFill>
                  <a:srgbClr val="0000CC"/>
                </a:solidFill>
              </a:rPr>
              <a:t>care and attention is not paid to the </a:t>
            </a:r>
            <a:r>
              <a:rPr lang="en-GB" sz="4200" b="1" dirty="0" smtClean="0">
                <a:solidFill>
                  <a:srgbClr val="0000CC"/>
                </a:solidFill>
              </a:rPr>
              <a:t>Ladies </a:t>
            </a:r>
            <a:r>
              <a:rPr lang="en-GB" sz="4200" b="1" dirty="0">
                <a:solidFill>
                  <a:srgbClr val="0000CC"/>
                </a:solidFill>
              </a:rPr>
              <a:t>we are determined to foment a </a:t>
            </a:r>
            <a:r>
              <a:rPr lang="en-GB" sz="4200" b="1" dirty="0" smtClean="0">
                <a:solidFill>
                  <a:srgbClr val="0000CC"/>
                </a:solidFill>
              </a:rPr>
              <a:t>Rebellion</a:t>
            </a:r>
            <a:r>
              <a:rPr lang="en-GB" sz="4200" b="1" dirty="0">
                <a:solidFill>
                  <a:srgbClr val="0000CC"/>
                </a:solidFill>
              </a:rPr>
              <a:t>, and will not hold ourselves bound by any Laws in which we have no voice, or Representation</a:t>
            </a:r>
            <a:r>
              <a:rPr lang="en-GB" sz="4200" dirty="0"/>
              <a:t>.</a:t>
            </a:r>
          </a:p>
          <a:p>
            <a:pPr algn="just"/>
            <a:r>
              <a:rPr lang="en-GB" sz="4200" dirty="0" smtClean="0"/>
              <a:t>	“That </a:t>
            </a:r>
            <a:r>
              <a:rPr lang="en-GB" sz="4200" dirty="0"/>
              <a:t>your Sex are Naturally Tyrannical is a Truth so thoroughly established as to admit </a:t>
            </a:r>
            <a:r>
              <a:rPr lang="en-GB" sz="4200" dirty="0" smtClean="0"/>
              <a:t>no </a:t>
            </a:r>
            <a:r>
              <a:rPr lang="en-GB" sz="4200" dirty="0"/>
              <a:t>dispute, but such of you as wish to be happy willingly </a:t>
            </a:r>
            <a:r>
              <a:rPr lang="en-GB" sz="4200" b="1" dirty="0">
                <a:solidFill>
                  <a:srgbClr val="FF0000"/>
                </a:solidFill>
              </a:rPr>
              <a:t>give up the harsh title of Master</a:t>
            </a:r>
            <a:r>
              <a:rPr lang="en-GB" sz="4200" dirty="0"/>
              <a:t> for the more tender and endearing one of </a:t>
            </a:r>
            <a:r>
              <a:rPr lang="en-GB" sz="4200" dirty="0">
                <a:solidFill>
                  <a:srgbClr val="FF0000"/>
                </a:solidFill>
              </a:rPr>
              <a:t>Friend</a:t>
            </a:r>
            <a:r>
              <a:rPr lang="en-GB" sz="4200" dirty="0"/>
              <a:t>. Why then, not put it out of the power of the vicious and the </a:t>
            </a:r>
            <a:r>
              <a:rPr lang="en-GB" sz="4200" dirty="0" smtClean="0"/>
              <a:t>Lawless </a:t>
            </a:r>
            <a:r>
              <a:rPr lang="en-GB" sz="4200" dirty="0"/>
              <a:t>to use us with cruelty and indignity with impunity. Men of Sense in all Ages abhor those customs which treat us only as the </a:t>
            </a:r>
            <a:r>
              <a:rPr lang="en-GB" sz="4200" b="1" dirty="0" smtClean="0">
                <a:solidFill>
                  <a:srgbClr val="FF0000"/>
                </a:solidFill>
              </a:rPr>
              <a:t>vassals </a:t>
            </a:r>
            <a:r>
              <a:rPr lang="en-GB" sz="4200" dirty="0" smtClean="0"/>
              <a:t>of </a:t>
            </a:r>
            <a:r>
              <a:rPr lang="en-GB" sz="4200" dirty="0"/>
              <a:t>your Sex. Regard us then as Beings placed by providence under your protection and in </a:t>
            </a:r>
            <a:r>
              <a:rPr lang="en-GB" sz="4200" dirty="0" smtClean="0"/>
              <a:t>imitation </a:t>
            </a:r>
            <a:r>
              <a:rPr lang="en-GB" sz="4200" dirty="0"/>
              <a:t>of the </a:t>
            </a:r>
            <a:r>
              <a:rPr lang="en-GB" sz="4200" dirty="0" smtClean="0"/>
              <a:t>Supreme </a:t>
            </a:r>
            <a:r>
              <a:rPr lang="en-GB" sz="4200" dirty="0"/>
              <a:t>Being make use of that power only for our happiness</a:t>
            </a:r>
            <a:r>
              <a:rPr lang="en-GB" sz="4200" dirty="0" smtClean="0"/>
              <a:t>.”</a:t>
            </a:r>
          </a:p>
          <a:p>
            <a:pPr algn="r"/>
            <a:r>
              <a:rPr lang="en-GB" sz="4000" dirty="0" smtClean="0">
                <a:solidFill>
                  <a:prstClr val="black"/>
                </a:solidFill>
              </a:rPr>
              <a:t>- Abigail Adams to John Adams, </a:t>
            </a:r>
            <a:r>
              <a:rPr lang="en-GB" sz="4000" dirty="0" smtClean="0"/>
              <a:t>March </a:t>
            </a:r>
            <a:r>
              <a:rPr lang="en-GB" sz="4000" dirty="0"/>
              <a:t>31 </a:t>
            </a:r>
            <a:r>
              <a:rPr lang="en-GB" sz="4000" dirty="0" smtClean="0"/>
              <a:t>1776</a:t>
            </a:r>
            <a:endParaRPr lang="en-GB" sz="4000" dirty="0"/>
          </a:p>
          <a:p>
            <a:pPr algn="just"/>
            <a:endParaRPr lang="en-GB" sz="4000" b="1" u="sng" dirty="0" smtClean="0">
              <a:solidFill>
                <a:prstClr val="black"/>
              </a:solidFill>
            </a:endParaRPr>
          </a:p>
        </p:txBody>
      </p:sp>
    </p:spTree>
    <p:extLst>
      <p:ext uri="{BB962C8B-B14F-4D97-AF65-F5344CB8AC3E}">
        <p14:creationId xmlns:p14="http://schemas.microsoft.com/office/powerpoint/2010/main" val="7165718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01388" y="4"/>
            <a:ext cx="8741228" cy="1690253"/>
          </a:xfrm>
        </p:spPr>
        <p:txBody>
          <a:bodyPr>
            <a:normAutofit/>
          </a:bodyPr>
          <a:lstStyle/>
          <a:p>
            <a:pPr lvl="1" algn="ctr"/>
            <a:r>
              <a:rPr lang="en-GB" sz="2000" b="1" u="sng" dirty="0" smtClean="0">
                <a:latin typeface="+mn-lt"/>
              </a:rPr>
              <a:t>1. Debating the Early Republic: </a:t>
            </a:r>
            <a:r>
              <a:rPr lang="en-GB" sz="2000" b="1" u="sng" dirty="0">
                <a:latin typeface="+mn-lt"/>
              </a:rPr>
              <a:t>Abigail Adams–John Adams letters</a:t>
            </a:r>
            <a:r>
              <a:rPr lang="en-GB" sz="4000" dirty="0">
                <a:latin typeface="+mn-lt"/>
              </a:rPr>
              <a:t/>
            </a:r>
            <a:br>
              <a:rPr lang="en-GB" sz="4000" dirty="0">
                <a:latin typeface="+mn-lt"/>
              </a:rPr>
            </a:br>
            <a:endParaRPr lang="en-US" sz="1400" dirty="0">
              <a:latin typeface="+mn-lt"/>
            </a:endParaRPr>
          </a:p>
        </p:txBody>
      </p:sp>
      <p:sp>
        <p:nvSpPr>
          <p:cNvPr id="5" name="Rectangle 4"/>
          <p:cNvSpPr/>
          <p:nvPr/>
        </p:nvSpPr>
        <p:spPr>
          <a:xfrm>
            <a:off x="0" y="836712"/>
            <a:ext cx="9144000" cy="6433142"/>
          </a:xfrm>
          <a:prstGeom prst="rect">
            <a:avLst/>
          </a:prstGeom>
        </p:spPr>
        <p:txBody>
          <a:bodyPr wrap="square" lIns="540000" tIns="360000" rIns="540000" bIns="360000">
            <a:normAutofit fontScale="55000" lnSpcReduction="20000"/>
          </a:bodyPr>
          <a:lstStyle/>
          <a:p>
            <a:pPr algn="just"/>
            <a:r>
              <a:rPr lang="en-US" sz="4000" dirty="0" smtClean="0"/>
              <a:t>“… As </a:t>
            </a:r>
            <a:r>
              <a:rPr lang="en-US" sz="4000" dirty="0"/>
              <a:t>to your extraordinary code of laws, I cannot but laugh.</a:t>
            </a:r>
          </a:p>
          <a:p>
            <a:pPr algn="just"/>
            <a:r>
              <a:rPr lang="en-US" sz="4000" dirty="0" smtClean="0"/>
              <a:t>	“We </a:t>
            </a:r>
            <a:r>
              <a:rPr lang="en-US" sz="4000" dirty="0"/>
              <a:t>have been told that our struggle has loosened the bonds of government everywhere; that children and apprentices were disobedient; that schools and colleges were grown turbulent; that Indians slighted their guardians, and negroes grew insolent to their masters.</a:t>
            </a:r>
          </a:p>
          <a:p>
            <a:pPr algn="just"/>
            <a:r>
              <a:rPr lang="en-US" sz="4000" dirty="0" smtClean="0"/>
              <a:t>	“But </a:t>
            </a:r>
            <a:r>
              <a:rPr lang="en-US" sz="4000" dirty="0"/>
              <a:t>your letter was the first intimation that another tribe, more numerous and powerful than all the rest, were grown </a:t>
            </a:r>
            <a:r>
              <a:rPr lang="en-US" sz="4000" dirty="0" smtClean="0"/>
              <a:t>discontented. This </a:t>
            </a:r>
            <a:r>
              <a:rPr lang="en-US" sz="4000" dirty="0"/>
              <a:t>is rather too coarse a compliment, but you are so saucy, I won't blot it out.</a:t>
            </a:r>
          </a:p>
          <a:p>
            <a:pPr algn="just"/>
            <a:r>
              <a:rPr lang="en-GB" sz="4000" dirty="0"/>
              <a:t>	</a:t>
            </a:r>
            <a:r>
              <a:rPr lang="en-GB" sz="4000" dirty="0" smtClean="0"/>
              <a:t>“</a:t>
            </a:r>
            <a:r>
              <a:rPr lang="en-US" sz="4000" dirty="0" smtClean="0"/>
              <a:t>Depend </a:t>
            </a:r>
            <a:r>
              <a:rPr lang="en-US" sz="4000" dirty="0"/>
              <a:t>upon it, </a:t>
            </a:r>
            <a:r>
              <a:rPr lang="en-US" sz="4000" b="1" dirty="0">
                <a:solidFill>
                  <a:srgbClr val="FF0000"/>
                </a:solidFill>
              </a:rPr>
              <a:t>we know better than to repeal our masculine systems</a:t>
            </a:r>
            <a:r>
              <a:rPr lang="en-US" sz="4000" dirty="0"/>
              <a:t>. Although they are in full force, you know they are little more than theory. We dare not exert our power in its full latitude. We are obliged to go fair and softly, and, in practice, you know we are the subjects.</a:t>
            </a:r>
          </a:p>
          <a:p>
            <a:pPr algn="just"/>
            <a:r>
              <a:rPr lang="en-GB" sz="4000" dirty="0" smtClean="0"/>
              <a:t>	“</a:t>
            </a:r>
            <a:r>
              <a:rPr lang="en-US" sz="4000" b="1" dirty="0" smtClean="0"/>
              <a:t>We </a:t>
            </a:r>
            <a:r>
              <a:rPr lang="en-US" sz="4000" b="1" dirty="0"/>
              <a:t>have only the name of masters, and rather than give up this, which would completely subject us to the </a:t>
            </a:r>
            <a:r>
              <a:rPr lang="en-US" sz="4000" b="1" dirty="0">
                <a:solidFill>
                  <a:srgbClr val="7030A0"/>
                </a:solidFill>
              </a:rPr>
              <a:t>despotism of the petticoat</a:t>
            </a:r>
            <a:r>
              <a:rPr lang="en-US" sz="4000" b="1" dirty="0"/>
              <a:t>, I hope General Washington and all our brave heroes would fight</a:t>
            </a:r>
            <a:r>
              <a:rPr lang="en-US" sz="4000" dirty="0" smtClean="0"/>
              <a:t>.”</a:t>
            </a:r>
            <a:endParaRPr lang="en-US" sz="4000" dirty="0"/>
          </a:p>
          <a:p>
            <a:pPr algn="r"/>
            <a:r>
              <a:rPr lang="en-GB" sz="4000" dirty="0" smtClean="0">
                <a:solidFill>
                  <a:prstClr val="black"/>
                </a:solidFill>
              </a:rPr>
              <a:t>- John Adams to Abigail Adams, </a:t>
            </a:r>
            <a:r>
              <a:rPr lang="en-GB" sz="4000" dirty="0" smtClean="0"/>
              <a:t>April 1776</a:t>
            </a:r>
            <a:endParaRPr lang="en-GB" sz="4000" dirty="0"/>
          </a:p>
          <a:p>
            <a:pPr algn="just"/>
            <a:endParaRPr lang="en-GB" sz="4000" b="1" u="sng" dirty="0" smtClean="0">
              <a:solidFill>
                <a:prstClr val="black"/>
              </a:solidFill>
            </a:endParaRPr>
          </a:p>
        </p:txBody>
      </p:sp>
    </p:spTree>
    <p:extLst>
      <p:ext uri="{BB962C8B-B14F-4D97-AF65-F5344CB8AC3E}">
        <p14:creationId xmlns:p14="http://schemas.microsoft.com/office/powerpoint/2010/main" val="10535812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95535" y="217718"/>
            <a:ext cx="8541635" cy="1690253"/>
          </a:xfrm>
        </p:spPr>
        <p:txBody>
          <a:bodyPr>
            <a:normAutofit/>
          </a:bodyPr>
          <a:lstStyle/>
          <a:p>
            <a:pPr lvl="1" algn="ctr"/>
            <a:r>
              <a:rPr lang="en-GB" sz="2700" b="1" u="sng" dirty="0" smtClean="0">
                <a:latin typeface="+mn-lt"/>
              </a:rPr>
              <a:t>1.  Debating the Early Republic: </a:t>
            </a:r>
            <a:r>
              <a:rPr lang="en-GB" sz="2700" b="1" u="sng" dirty="0">
                <a:latin typeface="+mn-lt"/>
              </a:rPr>
              <a:t>Abigail Adams–John Adams letters</a:t>
            </a:r>
            <a:r>
              <a:rPr lang="en-GB" sz="4800" dirty="0"/>
              <a:t/>
            </a:r>
            <a:br>
              <a:rPr lang="en-GB" sz="4800" dirty="0"/>
            </a:br>
            <a:endParaRPr lang="en-US" dirty="0"/>
          </a:p>
        </p:txBody>
      </p:sp>
      <p:sp>
        <p:nvSpPr>
          <p:cNvPr id="5" name="Rectangle 4"/>
          <p:cNvSpPr/>
          <p:nvPr/>
        </p:nvSpPr>
        <p:spPr>
          <a:xfrm>
            <a:off x="195945" y="1412776"/>
            <a:ext cx="8828315" cy="5929086"/>
          </a:xfrm>
          <a:prstGeom prst="rect">
            <a:avLst/>
          </a:prstGeom>
        </p:spPr>
        <p:txBody>
          <a:bodyPr wrap="square" lIns="540000" tIns="360000" rIns="540000" bIns="360000">
            <a:normAutofit fontScale="70000" lnSpcReduction="20000"/>
          </a:bodyPr>
          <a:lstStyle/>
          <a:p>
            <a:pPr algn="just"/>
            <a:r>
              <a:rPr lang="en-GB" sz="4000" dirty="0" smtClean="0"/>
              <a:t>“</a:t>
            </a:r>
            <a:r>
              <a:rPr lang="en-US" sz="4000" dirty="0"/>
              <a:t> </a:t>
            </a:r>
            <a:r>
              <a:rPr lang="en-US" sz="4000" dirty="0" smtClean="0"/>
              <a:t>… I </a:t>
            </a:r>
            <a:r>
              <a:rPr lang="en-US" sz="4000" dirty="0"/>
              <a:t>cannot say that I think you are very generous to the ladies; for, whilst you are proclaiming peace and good-will to men, emancipating all nations, </a:t>
            </a:r>
            <a:r>
              <a:rPr lang="en-US" sz="4000" b="1" dirty="0">
                <a:solidFill>
                  <a:srgbClr val="7030A0"/>
                </a:solidFill>
              </a:rPr>
              <a:t>you insist upon retaining an absolute power over wives</a:t>
            </a:r>
            <a:r>
              <a:rPr lang="en-US" sz="4000" dirty="0">
                <a:solidFill>
                  <a:srgbClr val="7030A0"/>
                </a:solidFill>
              </a:rPr>
              <a:t>.</a:t>
            </a:r>
            <a:r>
              <a:rPr lang="en-US" sz="4000" dirty="0"/>
              <a:t> </a:t>
            </a:r>
          </a:p>
          <a:p>
            <a:pPr algn="just"/>
            <a:r>
              <a:rPr lang="en-US" sz="4000" dirty="0" smtClean="0"/>
              <a:t>	“</a:t>
            </a:r>
            <a:r>
              <a:rPr lang="en-US" sz="4000" b="1" dirty="0" smtClean="0">
                <a:solidFill>
                  <a:srgbClr val="FF0000"/>
                </a:solidFill>
              </a:rPr>
              <a:t>But </a:t>
            </a:r>
            <a:r>
              <a:rPr lang="en-US" sz="4000" b="1" dirty="0">
                <a:solidFill>
                  <a:srgbClr val="FF0000"/>
                </a:solidFill>
              </a:rPr>
              <a:t>you must remember that arbitrary power is like most other things which are very hard, very liable to be broken; and, notwithstanding all your wise laws and maxims, we have it in our power, not only to free ourselves, but to subdue our masters, and without violence, throw both your natural and legal authority at our feet</a:t>
            </a:r>
            <a:r>
              <a:rPr lang="en-US" sz="4000" dirty="0" smtClean="0"/>
              <a:t>.”</a:t>
            </a:r>
          </a:p>
          <a:p>
            <a:pPr algn="r"/>
            <a:r>
              <a:rPr lang="en-GB" sz="4000" dirty="0" smtClean="0">
                <a:solidFill>
                  <a:prstClr val="black"/>
                </a:solidFill>
              </a:rPr>
              <a:t>- </a:t>
            </a:r>
            <a:r>
              <a:rPr lang="en-GB" sz="3300" dirty="0" smtClean="0">
                <a:solidFill>
                  <a:prstClr val="black"/>
                </a:solidFill>
              </a:rPr>
              <a:t>Abigail Adams to John Adams, </a:t>
            </a:r>
            <a:r>
              <a:rPr lang="en-GB" sz="3300" dirty="0" smtClean="0"/>
              <a:t>April 1776</a:t>
            </a:r>
          </a:p>
          <a:p>
            <a:pPr algn="just"/>
            <a:endParaRPr lang="en-GB" sz="4000" b="1" u="sng" dirty="0" smtClean="0">
              <a:solidFill>
                <a:prstClr val="black"/>
              </a:solidFill>
            </a:endParaRPr>
          </a:p>
        </p:txBody>
      </p:sp>
    </p:spTree>
    <p:extLst>
      <p:ext uri="{BB962C8B-B14F-4D97-AF65-F5344CB8AC3E}">
        <p14:creationId xmlns:p14="http://schemas.microsoft.com/office/powerpoint/2010/main" val="16418313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5943" y="217714"/>
            <a:ext cx="8741228"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000" b="1" u="sng" kern="0" dirty="0" smtClean="0"/>
              <a:t>1.  Debating the Early Republic: </a:t>
            </a:r>
            <a:r>
              <a:rPr lang="en-US" sz="2000" b="1" u="sng" kern="0" dirty="0" smtClean="0"/>
              <a:t>Debating the Declaration of ‘Independence’</a:t>
            </a:r>
            <a:endParaRPr lang="en-GB" sz="2000" b="1" u="sng" kern="0" dirty="0"/>
          </a:p>
        </p:txBody>
      </p:sp>
      <p:sp>
        <p:nvSpPr>
          <p:cNvPr id="3" name="Rectangle 2"/>
          <p:cNvSpPr/>
          <p:nvPr/>
        </p:nvSpPr>
        <p:spPr>
          <a:xfrm>
            <a:off x="0" y="692698"/>
            <a:ext cx="9144000" cy="5657273"/>
          </a:xfrm>
          <a:prstGeom prst="rect">
            <a:avLst/>
          </a:prstGeom>
        </p:spPr>
        <p:txBody>
          <a:bodyPr wrap="square" lIns="540000" tIns="180000" rIns="540000" bIns="180000">
            <a:spAutoFit/>
          </a:bodyPr>
          <a:lstStyle/>
          <a:p>
            <a:pPr algn="just"/>
            <a:r>
              <a:rPr lang="en-GB" sz="2400" dirty="0" smtClean="0"/>
              <a:t>“</a:t>
            </a:r>
            <a:r>
              <a:rPr lang="en-GB" sz="2000" dirty="0" smtClean="0"/>
              <a:t>That </a:t>
            </a:r>
            <a:r>
              <a:rPr lang="en-GB" sz="2000" b="1" dirty="0">
                <a:solidFill>
                  <a:srgbClr val="FF0000"/>
                </a:solidFill>
              </a:rPr>
              <a:t>all </a:t>
            </a:r>
            <a:r>
              <a:rPr lang="en-GB" sz="2000" b="1" dirty="0" smtClean="0">
                <a:solidFill>
                  <a:srgbClr val="FF0000"/>
                </a:solidFill>
              </a:rPr>
              <a:t>inhabitants</a:t>
            </a:r>
            <a:r>
              <a:rPr lang="en-GB" sz="2000" dirty="0" smtClean="0"/>
              <a:t>, </a:t>
            </a:r>
            <a:r>
              <a:rPr lang="en-GB" sz="2000" i="1" dirty="0"/>
              <a:t>of full age, who are worth fifty pounds proclamation money, clear estate in the same</a:t>
            </a:r>
            <a:r>
              <a:rPr lang="en-GB" sz="2000" dirty="0"/>
              <a:t>, and have resided within the county in which they claim a vote for </a:t>
            </a:r>
            <a:r>
              <a:rPr lang="en-GB" sz="2000" dirty="0" smtClean="0"/>
              <a:t>12 months </a:t>
            </a:r>
            <a:r>
              <a:rPr lang="en-GB" sz="2000" dirty="0"/>
              <a:t>immediately preceding the election, shall be entitled to </a:t>
            </a:r>
            <a:r>
              <a:rPr lang="en-GB" sz="2000" dirty="0" smtClean="0"/>
              <a:t>vote.”</a:t>
            </a:r>
          </a:p>
          <a:p>
            <a:pPr marL="457200" indent="-457200" algn="just">
              <a:buFontTx/>
              <a:buChar char="-"/>
            </a:pPr>
            <a:r>
              <a:rPr lang="en-GB" sz="2000" dirty="0" smtClean="0"/>
              <a:t>New Jersey Constitution, 1776</a:t>
            </a:r>
          </a:p>
          <a:p>
            <a:pPr marL="457200" indent="-457200" algn="just">
              <a:buFontTx/>
              <a:buChar char="-"/>
            </a:pPr>
            <a:endParaRPr lang="en-GB" sz="2000" dirty="0"/>
          </a:p>
          <a:p>
            <a:pPr algn="just"/>
            <a:r>
              <a:rPr lang="en-GB" sz="2000" dirty="0" smtClean="0"/>
              <a:t>“… Every </a:t>
            </a:r>
            <a:r>
              <a:rPr lang="en-GB" sz="2000" dirty="0"/>
              <a:t>voter shall openly, and in full view deliver </a:t>
            </a:r>
            <a:r>
              <a:rPr lang="en-GB" sz="2000" b="1" dirty="0">
                <a:solidFill>
                  <a:srgbClr val="FF0000"/>
                </a:solidFill>
              </a:rPr>
              <a:t>his or her </a:t>
            </a:r>
            <a:r>
              <a:rPr lang="en-GB" sz="2000" dirty="0"/>
              <a:t>ballot </a:t>
            </a:r>
            <a:r>
              <a:rPr lang="en-GB" sz="2000" dirty="0" smtClean="0"/>
              <a:t>(which </a:t>
            </a:r>
            <a:r>
              <a:rPr lang="en-GB" sz="2000" dirty="0"/>
              <a:t>shall be a single written </a:t>
            </a:r>
            <a:r>
              <a:rPr lang="en-GB" sz="2000" dirty="0" smtClean="0"/>
              <a:t>ticket </a:t>
            </a:r>
            <a:r>
              <a:rPr lang="en-GB" sz="2000" dirty="0"/>
              <a:t>containing the names of the person </a:t>
            </a:r>
            <a:r>
              <a:rPr lang="en-GB" sz="2000" dirty="0" smtClean="0"/>
              <a:t>for </a:t>
            </a:r>
            <a:r>
              <a:rPr lang="en-GB" sz="2000" dirty="0"/>
              <a:t>whom </a:t>
            </a:r>
            <a:r>
              <a:rPr lang="en-GB" sz="2000" b="1" dirty="0">
                <a:solidFill>
                  <a:srgbClr val="FF0000"/>
                </a:solidFill>
              </a:rPr>
              <a:t>he or she </a:t>
            </a:r>
            <a:r>
              <a:rPr lang="en-GB" sz="2000" dirty="0" smtClean="0"/>
              <a:t>votes) to </a:t>
            </a:r>
            <a:r>
              <a:rPr lang="en-GB" sz="2000" dirty="0"/>
              <a:t>the said judge, or either of the inspectors, who, on receipt thereof, shall, with an audible voice, pronounce the name of such voter, and if no objection is made to the voter, put the ballot immediately into the election </a:t>
            </a:r>
            <a:r>
              <a:rPr lang="en-GB" sz="2000" dirty="0" smtClean="0"/>
              <a:t>box</a:t>
            </a:r>
            <a:r>
              <a:rPr lang="en-GB" sz="2000" dirty="0"/>
              <a:t> </a:t>
            </a:r>
            <a:r>
              <a:rPr lang="en-GB" sz="2000" dirty="0" smtClean="0"/>
              <a:t>…”</a:t>
            </a:r>
          </a:p>
          <a:p>
            <a:pPr marL="457200" indent="-457200" algn="just">
              <a:buFontTx/>
              <a:buChar char="-"/>
            </a:pPr>
            <a:r>
              <a:rPr lang="en-GB" sz="2000" dirty="0" smtClean="0"/>
              <a:t>Act in New Jersey Assembly, 1797</a:t>
            </a:r>
          </a:p>
          <a:p>
            <a:pPr algn="just"/>
            <a:endParaRPr lang="en-GB" sz="2000" dirty="0" smtClean="0"/>
          </a:p>
          <a:p>
            <a:pPr marL="571500" indent="-571500" algn="just">
              <a:buFont typeface="Arial" panose="020B0604020202020204" pitchFamily="34" charset="0"/>
              <a:buChar char="•"/>
            </a:pPr>
            <a:r>
              <a:rPr lang="en-GB" sz="2000" dirty="0" smtClean="0"/>
              <a:t>In 1807 </a:t>
            </a:r>
            <a:r>
              <a:rPr lang="en-GB" sz="2000" dirty="0"/>
              <a:t>the state's legislature ignored the constitution and restricted suffrage to white male citizens who paid </a:t>
            </a:r>
            <a:r>
              <a:rPr lang="en-GB" sz="2000" dirty="0" smtClean="0"/>
              <a:t>taxes; right to vote rescinded thereafter</a:t>
            </a:r>
          </a:p>
        </p:txBody>
      </p:sp>
    </p:spTree>
    <p:extLst>
      <p:ext uri="{BB962C8B-B14F-4D97-AF65-F5344CB8AC3E}">
        <p14:creationId xmlns:p14="http://schemas.microsoft.com/office/powerpoint/2010/main" val="14785650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5945" y="217714"/>
            <a:ext cx="8802227"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lgn="just"/>
            <a:r>
              <a:rPr lang="en-GB" sz="1800" b="1" u="sng" kern="0" dirty="0" smtClean="0"/>
              <a:t>1.  Debating the Early Republic: Debating </a:t>
            </a:r>
            <a:r>
              <a:rPr lang="en-GB" sz="1800" b="1" u="sng" kern="0" dirty="0"/>
              <a:t>the Declaration </a:t>
            </a:r>
            <a:r>
              <a:rPr lang="en-GB" sz="1800" b="1" u="sng" kern="0" dirty="0" smtClean="0"/>
              <a:t>of ‘Independence’</a:t>
            </a:r>
            <a:endParaRPr lang="en-GB" sz="2700" b="1" u="sng" kern="0" dirty="0"/>
          </a:p>
        </p:txBody>
      </p:sp>
      <p:sp>
        <p:nvSpPr>
          <p:cNvPr id="3" name="Rectangle 2"/>
          <p:cNvSpPr/>
          <p:nvPr/>
        </p:nvSpPr>
        <p:spPr>
          <a:xfrm>
            <a:off x="2" y="4576307"/>
            <a:ext cx="2363391" cy="2579507"/>
          </a:xfrm>
          <a:prstGeom prst="rect">
            <a:avLst/>
          </a:prstGeom>
        </p:spPr>
        <p:txBody>
          <a:bodyPr wrap="square" lIns="540000" tIns="180000" rIns="540000" bIns="180000">
            <a:spAutoFit/>
          </a:bodyPr>
          <a:lstStyle/>
          <a:p>
            <a:pPr algn="ctr"/>
            <a:r>
              <a:rPr lang="en-GB" sz="2400" b="1" dirty="0" smtClean="0"/>
              <a:t>Judith Sargent Murray</a:t>
            </a:r>
          </a:p>
          <a:p>
            <a:pPr algn="ctr"/>
            <a:r>
              <a:rPr lang="en-GB" sz="2400" b="1" dirty="0" smtClean="0"/>
              <a:t>(1751–1820)</a:t>
            </a:r>
          </a:p>
          <a:p>
            <a:pPr algn="just"/>
            <a:endParaRPr lang="en-GB" sz="2400" dirty="0" smtClean="0"/>
          </a:p>
        </p:txBody>
      </p:sp>
      <p:sp>
        <p:nvSpPr>
          <p:cNvPr id="5" name="Rectangle 4"/>
          <p:cNvSpPr/>
          <p:nvPr/>
        </p:nvSpPr>
        <p:spPr>
          <a:xfrm>
            <a:off x="2782063" y="936174"/>
            <a:ext cx="6373058" cy="5826550"/>
          </a:xfrm>
          <a:prstGeom prst="rect">
            <a:avLst/>
          </a:prstGeom>
        </p:spPr>
        <p:txBody>
          <a:bodyPr wrap="square" lIns="360000" tIns="180000" rIns="360000" bIns="180000">
            <a:spAutoFit/>
          </a:bodyPr>
          <a:lstStyle/>
          <a:p>
            <a:pPr algn="just"/>
            <a:r>
              <a:rPr lang="en-GB" sz="1900" dirty="0" smtClean="0"/>
              <a:t>“</a:t>
            </a:r>
            <a:r>
              <a:rPr lang="en-US" sz="1600" dirty="0" smtClean="0"/>
              <a:t>Is it upon mature consideration we adopt the idea, that </a:t>
            </a:r>
            <a:r>
              <a:rPr lang="en-US" sz="1600" i="1" dirty="0" smtClean="0"/>
              <a:t>nature</a:t>
            </a:r>
            <a:r>
              <a:rPr lang="en-US" sz="1600" dirty="0" smtClean="0"/>
              <a:t> is thus partial in her distributions? [H]</a:t>
            </a:r>
            <a:r>
              <a:rPr lang="en-US" sz="1600" dirty="0" err="1" smtClean="0"/>
              <a:t>ath</a:t>
            </a:r>
            <a:r>
              <a:rPr lang="en-US" sz="1600" dirty="0" smtClean="0"/>
              <a:t> … she yielded to one half of the human species so unquestionable a mental superiority? I know that to both sexes elevated understandings, and the reverse, are common. But, </a:t>
            </a:r>
            <a:r>
              <a:rPr lang="en-US" sz="1600" b="1" dirty="0" smtClean="0"/>
              <a:t>suffer me to ask, in what the minds of females are so notoriously deficient, or unequal</a:t>
            </a:r>
            <a:r>
              <a:rPr lang="en-US" sz="1600" dirty="0" smtClean="0"/>
              <a:t>.</a:t>
            </a:r>
          </a:p>
          <a:p>
            <a:pPr algn="just"/>
            <a:r>
              <a:rPr lang="en-GB" sz="1600" dirty="0" smtClean="0"/>
              <a:t>	“ … As </a:t>
            </a:r>
            <a:r>
              <a:rPr lang="en-US" sz="1600" dirty="0" smtClean="0"/>
              <a:t>their years increase, the sister must be wholly domesticated, while the brother is led by the hand through all the flowery paths of science. </a:t>
            </a:r>
            <a:r>
              <a:rPr lang="en-US" sz="1600" b="1" dirty="0" smtClean="0"/>
              <a:t>Grant that their minds are </a:t>
            </a:r>
            <a:r>
              <a:rPr lang="en-US" sz="1600" b="1" i="1" dirty="0" smtClean="0">
                <a:solidFill>
                  <a:srgbClr val="FF0000"/>
                </a:solidFill>
              </a:rPr>
              <a:t>by nature equal</a:t>
            </a:r>
            <a:r>
              <a:rPr lang="en-US" sz="1600" dirty="0" smtClean="0"/>
              <a:t>, yet who shall wonder at the </a:t>
            </a:r>
            <a:r>
              <a:rPr lang="en-US" sz="1600" i="1" dirty="0" smtClean="0"/>
              <a:t>apparent</a:t>
            </a:r>
            <a:r>
              <a:rPr lang="en-US" sz="1600" dirty="0" smtClean="0"/>
              <a:t> superiority, if indeed custom becomes </a:t>
            </a:r>
            <a:r>
              <a:rPr lang="en-US" sz="1600" i="1" dirty="0" smtClean="0"/>
              <a:t>second nature</a:t>
            </a:r>
            <a:r>
              <a:rPr lang="en-US" sz="1600" dirty="0" smtClean="0"/>
              <a:t>; nay if it </a:t>
            </a:r>
            <a:r>
              <a:rPr lang="en-US" sz="1600" dirty="0" err="1" smtClean="0"/>
              <a:t>taketh</a:t>
            </a:r>
            <a:r>
              <a:rPr lang="en-US" sz="1600" dirty="0" smtClean="0"/>
              <a:t> place of nature, and that it doth the experience of each day will evince.”</a:t>
            </a:r>
          </a:p>
          <a:p>
            <a:pPr marL="285750" indent="-285750" algn="r">
              <a:buFontTx/>
              <a:buChar char="-"/>
            </a:pPr>
            <a:r>
              <a:rPr lang="en-GB" sz="1600" dirty="0" smtClean="0"/>
              <a:t>‘</a:t>
            </a:r>
            <a:r>
              <a:rPr lang="en-GB" sz="1600" b="1" dirty="0" smtClean="0"/>
              <a:t>O</a:t>
            </a:r>
            <a:r>
              <a:rPr lang="en-US" sz="1600" b="1" dirty="0" smtClean="0"/>
              <a:t>n </a:t>
            </a:r>
            <a:r>
              <a:rPr lang="en-US" sz="1600" b="1" dirty="0"/>
              <a:t>the </a:t>
            </a:r>
            <a:r>
              <a:rPr lang="en-US" sz="1600" b="1" dirty="0">
                <a:solidFill>
                  <a:srgbClr val="FF0000"/>
                </a:solidFill>
              </a:rPr>
              <a:t>Equality</a:t>
            </a:r>
            <a:r>
              <a:rPr lang="en-US" sz="1600" b="1" dirty="0"/>
              <a:t> of the Sexes</a:t>
            </a:r>
            <a:r>
              <a:rPr lang="en-US" sz="1600" dirty="0" smtClean="0"/>
              <a:t>,’ </a:t>
            </a:r>
            <a:r>
              <a:rPr lang="en-US" sz="1600" i="1" dirty="0" smtClean="0"/>
              <a:t>Massachusetts </a:t>
            </a:r>
            <a:r>
              <a:rPr lang="en-US" sz="1600" i="1" dirty="0"/>
              <a:t>Magazine</a:t>
            </a:r>
            <a:r>
              <a:rPr lang="en-US" sz="1600" dirty="0" smtClean="0"/>
              <a:t>, April-May 1790</a:t>
            </a:r>
          </a:p>
          <a:p>
            <a:pPr algn="just"/>
            <a:endParaRPr lang="en-GB" sz="1600" dirty="0" smtClean="0"/>
          </a:p>
          <a:p>
            <a:pPr algn="just"/>
            <a:r>
              <a:rPr lang="en-GB" sz="1600" dirty="0" smtClean="0"/>
              <a:t>“</a:t>
            </a:r>
            <a:r>
              <a:rPr lang="en-US" sz="1600" dirty="0" smtClean="0"/>
              <a:t>I would give my daughters every accomplishment which I thought proper, and to crown all, I would early accustom them to habits of industry, and order … they should be enabled to procure for themselves the necessaries of life, </a:t>
            </a:r>
            <a:r>
              <a:rPr lang="en-US" sz="1600" b="1" dirty="0" smtClean="0">
                <a:solidFill>
                  <a:srgbClr val="FF0000"/>
                </a:solidFill>
              </a:rPr>
              <a:t>independence should be placed within their grasp</a:t>
            </a:r>
            <a:r>
              <a:rPr lang="en-US" sz="1600" dirty="0" smtClean="0"/>
              <a:t>, and I would teach them to ‘reverence themselves.’” </a:t>
            </a:r>
            <a:endParaRPr lang="en-GB" sz="1600" dirty="0" smtClean="0"/>
          </a:p>
          <a:p>
            <a:pPr marL="285750" indent="-285750" algn="r">
              <a:buFontTx/>
              <a:buChar char="-"/>
            </a:pPr>
            <a:r>
              <a:rPr lang="en-GB" sz="1600" dirty="0" smtClean="0"/>
              <a:t>Judith Sargent Murray, </a:t>
            </a:r>
            <a:r>
              <a:rPr lang="en-US" sz="1600" i="1" dirty="0" smtClean="0"/>
              <a:t>Massachusetts Magazine</a:t>
            </a:r>
            <a:r>
              <a:rPr lang="en-US" sz="1600" dirty="0" smtClean="0"/>
              <a:t>, August 1793</a:t>
            </a:r>
            <a:endParaRPr lang="en-GB" sz="1600" dirty="0"/>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85" y="936176"/>
            <a:ext cx="2808847" cy="3554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54963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30" y="547881"/>
            <a:ext cx="9144000" cy="857250"/>
          </a:xfrm>
        </p:spPr>
        <p:txBody>
          <a:bodyPr>
            <a:normAutofit fontScale="90000"/>
          </a:bodyPr>
          <a:lstStyle/>
          <a:p>
            <a:pPr lvl="1" algn="l"/>
            <a:r>
              <a:rPr lang="en-GB" sz="2400" b="1" u="sng" kern="0" dirty="0" smtClean="0">
                <a:latin typeface="+mn-lt"/>
              </a:rPr>
              <a:t>1.  Debating the Early Republic: </a:t>
            </a:r>
            <a:br>
              <a:rPr lang="en-GB" sz="2400" b="1" u="sng" kern="0" dirty="0" smtClean="0">
                <a:latin typeface="+mn-lt"/>
              </a:rPr>
            </a:br>
            <a:r>
              <a:rPr lang="en-GB" sz="2100" b="1" u="sng" dirty="0" smtClean="0">
                <a:latin typeface="+mn-lt"/>
              </a:rPr>
              <a:t>Mid-19</a:t>
            </a:r>
            <a:r>
              <a:rPr lang="en-GB" sz="2100" b="1" u="sng" baseline="30000" dirty="0" smtClean="0">
                <a:latin typeface="+mn-lt"/>
              </a:rPr>
              <a:t>th</a:t>
            </a:r>
            <a:r>
              <a:rPr lang="en-GB" sz="2100" b="1" u="sng" dirty="0" smtClean="0">
                <a:latin typeface="+mn-lt"/>
              </a:rPr>
              <a:t>-Century </a:t>
            </a:r>
            <a:r>
              <a:rPr lang="en-GB" sz="2100" b="1" u="sng" dirty="0">
                <a:latin typeface="+mn-lt"/>
              </a:rPr>
              <a:t>Women’s </a:t>
            </a:r>
            <a:r>
              <a:rPr lang="en-GB" sz="2100" b="1" u="sng" dirty="0" smtClean="0">
                <a:latin typeface="+mn-lt"/>
              </a:rPr>
              <a:t>Movement</a:t>
            </a:r>
            <a:r>
              <a:rPr lang="en-GB" sz="2100" dirty="0"/>
              <a:t/>
            </a:r>
            <a:br>
              <a:rPr lang="en-GB" sz="2100" dirty="0"/>
            </a:br>
            <a:r>
              <a:rPr lang="en-GB" sz="2100" b="1" dirty="0"/>
              <a:t> </a:t>
            </a:r>
            <a:br>
              <a:rPr lang="en-GB" sz="2100" b="1" dirty="0"/>
            </a:br>
            <a:endParaRPr lang="en-GB" sz="2100" dirty="0"/>
          </a:p>
        </p:txBody>
      </p:sp>
      <p:sp>
        <p:nvSpPr>
          <p:cNvPr id="4" name="Content Placeholder 3"/>
          <p:cNvSpPr>
            <a:spLocks noGrp="1"/>
          </p:cNvSpPr>
          <p:nvPr>
            <p:ph sz="half" idx="2"/>
          </p:nvPr>
        </p:nvSpPr>
        <p:spPr>
          <a:xfrm>
            <a:off x="107504" y="3943099"/>
            <a:ext cx="2873266" cy="2963466"/>
          </a:xfrm>
        </p:spPr>
        <p:txBody>
          <a:bodyPr>
            <a:noAutofit/>
          </a:bodyPr>
          <a:lstStyle/>
          <a:p>
            <a:r>
              <a:rPr lang="en-GB" sz="2000" dirty="0" smtClean="0"/>
              <a:t>Women played prominent role in the Second Great Awakening of the early-to-mid-19</a:t>
            </a:r>
            <a:r>
              <a:rPr lang="en-GB" sz="2000" baseline="30000" dirty="0" smtClean="0"/>
              <a:t>th</a:t>
            </a:r>
            <a:r>
              <a:rPr lang="en-GB" sz="2000" dirty="0" smtClean="0"/>
              <a:t> century – and in surrounding reform movements</a:t>
            </a:r>
          </a:p>
        </p:txBody>
      </p:sp>
      <p:sp>
        <p:nvSpPr>
          <p:cNvPr id="5" name="Text Placeholder 4"/>
          <p:cNvSpPr>
            <a:spLocks noGrp="1"/>
          </p:cNvSpPr>
          <p:nvPr>
            <p:ph type="body" sz="quarter" idx="3"/>
          </p:nvPr>
        </p:nvSpPr>
        <p:spPr/>
        <p:txBody>
          <a:bodyPr/>
          <a:lstStyle/>
          <a:p>
            <a:endParaRPr lang="en-GB" dirty="0"/>
          </a:p>
        </p:txBody>
      </p:sp>
      <p:pic>
        <p:nvPicPr>
          <p:cNvPr id="4098" name="Picture 2"/>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2738216" y="1124744"/>
            <a:ext cx="6405785" cy="32028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4499" t="8600" r="5972" b="6453"/>
          <a:stretch/>
        </p:blipFill>
        <p:spPr bwMode="auto">
          <a:xfrm>
            <a:off x="3385644" y="4293752"/>
            <a:ext cx="3570844" cy="2375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8112771" y="4293753"/>
            <a:ext cx="972108" cy="1131079"/>
          </a:xfrm>
          <a:prstGeom prst="rect">
            <a:avLst/>
          </a:prstGeom>
        </p:spPr>
        <p:txBody>
          <a:bodyPr wrap="square">
            <a:spAutoFit/>
          </a:bodyPr>
          <a:lstStyle/>
          <a:p>
            <a:r>
              <a:rPr lang="en-GB" sz="1350" dirty="0"/>
              <a:t>Methodist camp meeting, March 1 1819</a:t>
            </a:r>
          </a:p>
        </p:txBody>
      </p:sp>
    </p:spTree>
    <p:extLst>
      <p:ext uri="{BB962C8B-B14F-4D97-AF65-F5344CB8AC3E}">
        <p14:creationId xmlns:p14="http://schemas.microsoft.com/office/powerpoint/2010/main" val="15019369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98116"/>
          </a:xfrm>
          <a:prstGeom prst="rect">
            <a:avLst/>
          </a:prstGeom>
        </p:spPr>
        <p:txBody>
          <a:bodyPr wrap="square" lIns="540000" tIns="360000" rIns="540000" bIns="360000">
            <a:spAutoFit/>
          </a:bodyPr>
          <a:lstStyle/>
          <a:p>
            <a:r>
              <a:rPr lang="en-GB" sz="2000" b="1" u="sng" dirty="0" smtClean="0"/>
              <a:t>1. Debating </a:t>
            </a:r>
            <a:r>
              <a:rPr lang="en-GB" sz="2000" b="1" u="sng" dirty="0"/>
              <a:t>the </a:t>
            </a:r>
            <a:r>
              <a:rPr lang="en-GB" sz="2000" b="1" u="sng" dirty="0" smtClean="0"/>
              <a:t>Early Republic:</a:t>
            </a:r>
            <a:r>
              <a:rPr lang="en-GB" sz="2000" b="1" u="sng" dirty="0"/>
              <a:t> </a:t>
            </a:r>
            <a:r>
              <a:rPr lang="en-GB" sz="2000" b="1" u="sng" dirty="0" smtClean="0"/>
              <a:t>Inclusions and exclusions</a:t>
            </a:r>
          </a:p>
          <a:p>
            <a:pPr marL="342900" indent="-342900">
              <a:buAutoNum type="arabicPeriod"/>
            </a:pPr>
            <a:endParaRPr lang="en-GB" b="1" u="sng" dirty="0">
              <a:solidFill>
                <a:srgbClr val="FF0000"/>
              </a:solidFill>
              <a:effectLst>
                <a:outerShdw blurRad="38100" dist="38100" dir="2700000" algn="tl">
                  <a:srgbClr val="000000">
                    <a:alpha val="43137"/>
                  </a:srgbClr>
                </a:outerShdw>
              </a:effectLst>
            </a:endParaRPr>
          </a:p>
          <a:p>
            <a:pPr algn="just"/>
            <a:r>
              <a:rPr lang="en-GB" sz="2400" dirty="0" smtClean="0"/>
              <a:t>“We hold these truths to be self-evident, that </a:t>
            </a:r>
            <a:r>
              <a:rPr lang="en-GB" sz="2400" b="1" dirty="0" smtClean="0"/>
              <a:t>all </a:t>
            </a:r>
            <a:r>
              <a:rPr lang="en-GB" sz="2400" b="1" i="1" dirty="0" smtClean="0"/>
              <a:t>men</a:t>
            </a:r>
            <a:r>
              <a:rPr lang="en-GB" sz="2400" b="1" dirty="0" smtClean="0"/>
              <a:t> are created equal</a:t>
            </a:r>
            <a:r>
              <a:rPr lang="en-GB" sz="2400" dirty="0" smtClean="0"/>
              <a:t>, that they are endowed by their Creator with certain unalienable Rights, that among these are Life, Liberty and the pursuit of Happiness.” </a:t>
            </a:r>
          </a:p>
          <a:p>
            <a:pPr marL="285750" indent="-285750" algn="r">
              <a:buFontTx/>
              <a:buChar char="-"/>
            </a:pPr>
            <a:r>
              <a:rPr lang="en-GB" sz="2400" dirty="0" smtClean="0"/>
              <a:t>Declaration of Independence </a:t>
            </a:r>
          </a:p>
          <a:p>
            <a:pPr marL="285750" indent="-285750">
              <a:buFontTx/>
              <a:buChar char="-"/>
            </a:pPr>
            <a:endParaRPr lang="en-GB" sz="2400" dirty="0" smtClean="0"/>
          </a:p>
          <a:p>
            <a:pPr algn="just"/>
            <a:r>
              <a:rPr lang="en-GB" sz="2400" dirty="0" smtClean="0"/>
              <a:t>“Representatives and direct Taxes shall be apportioned among the several States which may be included within this Union, according to their respective Numbers, which shall be determined by adding to the whole Number of </a:t>
            </a:r>
            <a:r>
              <a:rPr lang="en-GB" sz="2400" b="1" dirty="0" smtClean="0"/>
              <a:t>free Persons</a:t>
            </a:r>
            <a:r>
              <a:rPr lang="en-GB" sz="2400" dirty="0" smtClean="0"/>
              <a:t>, including those bound to Service for a Term of Years, and </a:t>
            </a:r>
            <a:r>
              <a:rPr lang="en-GB" sz="2400" b="1" dirty="0" smtClean="0"/>
              <a:t>excluding Indians </a:t>
            </a:r>
            <a:r>
              <a:rPr lang="en-GB" sz="2400" dirty="0" smtClean="0"/>
              <a:t>not taxed, </a:t>
            </a:r>
            <a:r>
              <a:rPr lang="en-GB" sz="2400" b="1" dirty="0" smtClean="0"/>
              <a:t>three fifths of all other Persons</a:t>
            </a:r>
            <a:r>
              <a:rPr lang="en-GB" sz="2400" dirty="0" smtClean="0"/>
              <a:t>.”</a:t>
            </a:r>
          </a:p>
          <a:p>
            <a:pPr marL="285750" indent="-285750" algn="r">
              <a:buFontTx/>
              <a:buChar char="-"/>
            </a:pPr>
            <a:r>
              <a:rPr lang="en-GB" sz="2400" dirty="0" smtClean="0"/>
              <a:t>Article I, Section 2 of US Constitution</a:t>
            </a:r>
          </a:p>
          <a:p>
            <a:pPr marL="285750" indent="-285750" algn="just">
              <a:buFontTx/>
              <a:buChar char="-"/>
            </a:pPr>
            <a:endParaRPr lang="en-GB" sz="2400" dirty="0" smtClean="0"/>
          </a:p>
          <a:p>
            <a:pPr marL="285750" indent="-285750" algn="just">
              <a:buFontTx/>
              <a:buChar char="-"/>
            </a:pPr>
            <a:endParaRPr lang="en-GB" sz="2400" dirty="0" smtClean="0"/>
          </a:p>
          <a:p>
            <a:pPr algn="just"/>
            <a:r>
              <a:rPr lang="en-GB" sz="2400" dirty="0" smtClean="0"/>
              <a:t> </a:t>
            </a:r>
          </a:p>
          <a:p>
            <a:endParaRPr lang="en-GB" dirty="0"/>
          </a:p>
        </p:txBody>
      </p:sp>
    </p:spTree>
    <p:extLst>
      <p:ext uri="{BB962C8B-B14F-4D97-AF65-F5344CB8AC3E}">
        <p14:creationId xmlns:p14="http://schemas.microsoft.com/office/powerpoint/2010/main" val="1352106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3"/>
            <a:ext cx="9144000" cy="1927360"/>
          </a:xfrm>
          <a:prstGeom prst="rect">
            <a:avLst/>
          </a:prstGeom>
        </p:spPr>
        <p:txBody>
          <a:bodyPr wrap="square" lIns="540000" tIns="360000" rIns="540000" bIns="360000">
            <a:spAutoFit/>
          </a:bodyPr>
          <a:lstStyle/>
          <a:p>
            <a:r>
              <a:rPr lang="en-GB" sz="2000" b="1" u="sng" dirty="0" smtClean="0"/>
              <a:t>2. Indian Removal: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p>
          <a:p>
            <a:endParaRPr lang="en-GB" sz="2000" b="1" u="sng"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36" y="1122177"/>
            <a:ext cx="3555470" cy="3223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4"/>
            <a:ext cx="5581634" cy="1281029"/>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395536" y="1120320"/>
            <a:ext cx="5040560" cy="4893647"/>
          </a:xfrm>
          <a:prstGeom prst="rect">
            <a:avLst/>
          </a:prstGeom>
        </p:spPr>
        <p:txBody>
          <a:bodyPr wrap="square">
            <a:spAutoFit/>
          </a:bodyPr>
          <a:lstStyle/>
          <a:p>
            <a:pPr marL="342900" indent="-342900">
              <a:buFont typeface="Arial" panose="020B0604020202020204" pitchFamily="34" charset="0"/>
              <a:buChar char="•"/>
            </a:pPr>
            <a:r>
              <a:rPr lang="en-GB" sz="2400" b="1" dirty="0" smtClean="0">
                <a:solidFill>
                  <a:prstClr val="black"/>
                </a:solidFill>
              </a:rPr>
              <a:t>What </a:t>
            </a:r>
            <a:r>
              <a:rPr lang="en-GB" sz="2400" b="1" dirty="0">
                <a:solidFill>
                  <a:prstClr val="black"/>
                </a:solidFill>
              </a:rPr>
              <a:t>grievances </a:t>
            </a:r>
            <a:r>
              <a:rPr lang="en-GB" sz="2400" b="1" dirty="0" smtClean="0">
                <a:solidFill>
                  <a:prstClr val="black"/>
                </a:solidFill>
              </a:rPr>
              <a:t>does </a:t>
            </a:r>
            <a:r>
              <a:rPr lang="en-GB" sz="2400" b="1" dirty="0" err="1" smtClean="0">
                <a:solidFill>
                  <a:prstClr val="black"/>
                </a:solidFill>
              </a:rPr>
              <a:t>Apess</a:t>
            </a:r>
            <a:r>
              <a:rPr lang="en-GB" sz="2400" b="1" dirty="0" smtClean="0">
                <a:solidFill>
                  <a:prstClr val="black"/>
                </a:solidFill>
              </a:rPr>
              <a:t> direct </a:t>
            </a:r>
            <a:r>
              <a:rPr lang="en-GB" sz="2400" b="1" dirty="0">
                <a:solidFill>
                  <a:prstClr val="black"/>
                </a:solidFill>
              </a:rPr>
              <a:t>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smtClean="0">
                <a:solidFill>
                  <a:prstClr val="black"/>
                </a:solidFill>
              </a:rPr>
              <a:t>Does he deploy </a:t>
            </a:r>
            <a:r>
              <a:rPr lang="en-GB" sz="2400" b="1" dirty="0">
                <a:solidFill>
                  <a:prstClr val="black"/>
                </a:solidFill>
              </a:rPr>
              <a:t>the language and rhetoric of the US Constitution and the Declaration of Independence to support </a:t>
            </a:r>
            <a:r>
              <a:rPr lang="en-GB" sz="2400" b="1" dirty="0" smtClean="0">
                <a:solidFill>
                  <a:prstClr val="black"/>
                </a:solidFill>
              </a:rPr>
              <a:t>his points?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smtClean="0">
                <a:solidFill>
                  <a:prstClr val="black"/>
                </a:solidFill>
              </a:rPr>
              <a:t>What other sources might </a:t>
            </a:r>
            <a:r>
              <a:rPr lang="en-GB" sz="2400" b="1" dirty="0" err="1" smtClean="0">
                <a:solidFill>
                  <a:prstClr val="black"/>
                </a:solidFill>
              </a:rPr>
              <a:t>Apess</a:t>
            </a:r>
            <a:r>
              <a:rPr lang="en-GB" sz="2400" b="1" dirty="0">
                <a:solidFill>
                  <a:prstClr val="black"/>
                </a:solidFill>
              </a:rPr>
              <a:t> </a:t>
            </a:r>
            <a:r>
              <a:rPr lang="en-GB" sz="2400" b="1" dirty="0" smtClean="0">
                <a:solidFill>
                  <a:prstClr val="black"/>
                </a:solidFill>
              </a:rPr>
              <a:t>use in support of his arguments? In what senses does he appeal to Americans’ own sense of national identity?</a:t>
            </a:r>
            <a:endParaRPr lang="en-GB" sz="1600" b="1" dirty="0">
              <a:solidFill>
                <a:prstClr val="black"/>
              </a:solidFill>
            </a:endParaRPr>
          </a:p>
        </p:txBody>
      </p:sp>
    </p:spTree>
    <p:extLst>
      <p:ext uri="{BB962C8B-B14F-4D97-AF65-F5344CB8AC3E}">
        <p14:creationId xmlns:p14="http://schemas.microsoft.com/office/powerpoint/2010/main" val="3981454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342584"/>
          </a:xfrm>
          <a:prstGeom prst="rect">
            <a:avLst/>
          </a:prstGeom>
        </p:spPr>
        <p:txBody>
          <a:bodyPr wrap="square" lIns="540000" tIns="360000" rIns="540000" bIns="360000">
            <a:spAutoFit/>
          </a:bodyPr>
          <a:lstStyle/>
          <a:p>
            <a:r>
              <a:rPr lang="en-GB" sz="2000" b="1" u="sng" dirty="0" smtClean="0"/>
              <a:t>2. Indian Removal: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36" y="1122177"/>
            <a:ext cx="3555470" cy="3223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3485" y="836714"/>
            <a:ext cx="5581634" cy="4974348"/>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pPr marL="342900" indent="-342900">
              <a:buFont typeface="Arial" panose="020B0604020202020204" pitchFamily="34" charset="0"/>
              <a:buChar char="•"/>
            </a:pPr>
            <a:r>
              <a:rPr lang="en-GB" sz="2000" b="1" dirty="0">
                <a:solidFill>
                  <a:prstClr val="black"/>
                </a:solidFill>
              </a:rPr>
              <a:t>b</a:t>
            </a:r>
            <a:r>
              <a:rPr lang="en-GB" sz="2000" b="1" dirty="0" smtClean="0">
                <a:solidFill>
                  <a:prstClr val="black"/>
                </a:solidFill>
              </a:rPr>
              <a:t>. 1798, mixed black-Indian heritage; member of Pequot tribe</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Claimed to descend from </a:t>
            </a:r>
            <a:r>
              <a:rPr lang="en-GB" sz="2000" b="1" dirty="0" err="1" smtClean="0">
                <a:solidFill>
                  <a:prstClr val="black"/>
                </a:solidFill>
              </a:rPr>
              <a:t>Metacomet</a:t>
            </a:r>
            <a:r>
              <a:rPr lang="en-GB" sz="2000" b="1" dirty="0" smtClean="0">
                <a:solidFill>
                  <a:prstClr val="black"/>
                </a:solidFill>
              </a:rPr>
              <a:t> (King Philip) of the Wampanoag</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Served in US army in War of 1812 (</a:t>
            </a:r>
            <a:r>
              <a:rPr lang="en-GB" sz="2000" b="1" dirty="0" err="1" smtClean="0">
                <a:solidFill>
                  <a:prstClr val="black"/>
                </a:solidFill>
              </a:rPr>
              <a:t>inc.</a:t>
            </a:r>
            <a:r>
              <a:rPr lang="en-GB" sz="2000" b="1" dirty="0" smtClean="0">
                <a:solidFill>
                  <a:prstClr val="black"/>
                </a:solidFill>
              </a:rPr>
              <a:t> Canada invasion)</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Devout Methodist</a:t>
            </a:r>
            <a:endParaRPr lang="en-GB" sz="2000" b="1" dirty="0">
              <a:solidFill>
                <a:prstClr val="black"/>
              </a:solidFill>
            </a:endParaRP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Author of several autobiographies</a:t>
            </a:r>
            <a:endParaRPr lang="en-GB" sz="2000" b="1" dirty="0">
              <a:solidFill>
                <a:prstClr val="black"/>
              </a:solidFill>
            </a:endParaRPr>
          </a:p>
        </p:txBody>
      </p:sp>
    </p:spTree>
    <p:extLst>
      <p:ext uri="{BB962C8B-B14F-4D97-AF65-F5344CB8AC3E}">
        <p14:creationId xmlns:p14="http://schemas.microsoft.com/office/powerpoint/2010/main" val="2916889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5"/>
            <a:ext cx="9144000" cy="1619583"/>
          </a:xfrm>
          <a:prstGeom prst="rect">
            <a:avLst/>
          </a:prstGeom>
        </p:spPr>
        <p:txBody>
          <a:bodyPr wrap="square" lIns="540000" tIns="360000" rIns="540000" bIns="360000">
            <a:spAutoFit/>
          </a:bodyPr>
          <a:lstStyle/>
          <a:p>
            <a:r>
              <a:rPr lang="en-GB" sz="2000" b="1" u="sng" dirty="0" smtClean="0"/>
              <a:t>2. Indian Removal: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endParaRPr lang="en-GB" sz="2000" b="1" u="sng"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9" y="831595"/>
            <a:ext cx="2827065" cy="2563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4"/>
            <a:ext cx="5581634" cy="1281029"/>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23485" y="1052738"/>
            <a:ext cx="5850297" cy="5632311"/>
          </a:xfrm>
          <a:prstGeom prst="rect">
            <a:avLst/>
          </a:prstGeom>
        </p:spPr>
        <p:txBody>
          <a:bodyPr wrap="square" lIns="540000" rIns="540000">
            <a:spAutoFit/>
          </a:bodyPr>
          <a:lstStyle/>
          <a:p>
            <a:pPr algn="just"/>
            <a:r>
              <a:rPr lang="en-GB" dirty="0" smtClean="0">
                <a:solidFill>
                  <a:prstClr val="black"/>
                </a:solidFill>
              </a:rPr>
              <a:t>“</a:t>
            </a:r>
            <a:r>
              <a:rPr lang="en-GB" sz="2000" dirty="0" smtClean="0">
                <a:solidFill>
                  <a:prstClr val="black"/>
                </a:solidFill>
              </a:rPr>
              <a:t>Many </a:t>
            </a:r>
            <a:r>
              <a:rPr lang="en-GB" sz="2000" dirty="0">
                <a:solidFill>
                  <a:prstClr val="black"/>
                </a:solidFill>
              </a:rPr>
              <a:t>[whites] say </a:t>
            </a:r>
            <a:r>
              <a:rPr lang="en-GB" sz="2000" dirty="0" smtClean="0">
                <a:solidFill>
                  <a:prstClr val="black"/>
                </a:solidFill>
              </a:rPr>
              <a:t>they </a:t>
            </a:r>
            <a:r>
              <a:rPr lang="en-GB" sz="2000" dirty="0">
                <a:solidFill>
                  <a:prstClr val="black"/>
                </a:solidFill>
              </a:rPr>
              <a:t>are </a:t>
            </a:r>
            <a:r>
              <a:rPr lang="en-GB" sz="2000" dirty="0" smtClean="0">
                <a:solidFill>
                  <a:prstClr val="black"/>
                </a:solidFill>
              </a:rPr>
              <a:t>willing</a:t>
            </a:r>
            <a:r>
              <a:rPr lang="en-GB" sz="2000" dirty="0">
                <a:solidFill>
                  <a:prstClr val="black"/>
                </a:solidFill>
              </a:rPr>
              <a:t> </a:t>
            </a:r>
            <a:r>
              <a:rPr lang="en-GB" sz="2000" dirty="0" smtClean="0">
                <a:solidFill>
                  <a:prstClr val="black"/>
                </a:solidFill>
              </a:rPr>
              <a:t> that </a:t>
            </a:r>
            <a:r>
              <a:rPr lang="en-GB" sz="2000" dirty="0">
                <a:solidFill>
                  <a:prstClr val="black"/>
                </a:solidFill>
              </a:rPr>
              <a:t>we should enjoy our rights and privileges as they do. If so, I would ask </a:t>
            </a:r>
            <a:r>
              <a:rPr lang="en-GB" sz="2000" b="1" dirty="0">
                <a:solidFill>
                  <a:prstClr val="black"/>
                </a:solidFill>
              </a:rPr>
              <a:t>why are not we protected in our persons and property throughout the Union</a:t>
            </a:r>
            <a:r>
              <a:rPr lang="en-GB" sz="2000" dirty="0">
                <a:solidFill>
                  <a:prstClr val="black"/>
                </a:solidFill>
              </a:rPr>
              <a:t>? Is it not because there reigns in the breast of many who are leaders, a most unrighteous, unbecoming and impure black </a:t>
            </a:r>
            <a:r>
              <a:rPr lang="en-GB" sz="2000" dirty="0" smtClean="0">
                <a:solidFill>
                  <a:prstClr val="black"/>
                </a:solidFill>
              </a:rPr>
              <a:t>principle, </a:t>
            </a:r>
            <a:r>
              <a:rPr lang="en-GB" sz="2000" dirty="0">
                <a:solidFill>
                  <a:prstClr val="black"/>
                </a:solidFill>
              </a:rPr>
              <a:t>and as corrupt and unholy as it can be—while these very same unfeeling, self-esteemed characters pretend to take the skin as </a:t>
            </a:r>
            <a:r>
              <a:rPr lang="en-GB" sz="2000" b="1" dirty="0">
                <a:solidFill>
                  <a:prstClr val="black"/>
                </a:solidFill>
              </a:rPr>
              <a:t>a pretext to keep us from our unalienable and lawful rights</a:t>
            </a:r>
            <a:r>
              <a:rPr lang="en-GB" sz="2000" dirty="0">
                <a:solidFill>
                  <a:prstClr val="black"/>
                </a:solidFill>
              </a:rPr>
              <a:t>? I would ask you if you would like to be disfranchised from all your rights, merely because your skin is white, and for no other crime? I'll venture to say, these very characters who hold the skin to be such a barrier in the way, would be the first to cry out, injustice! awful </a:t>
            </a:r>
            <a:r>
              <a:rPr lang="en-GB" sz="2000" dirty="0" smtClean="0">
                <a:solidFill>
                  <a:prstClr val="black"/>
                </a:solidFill>
              </a:rPr>
              <a:t>injustice!”</a:t>
            </a:r>
            <a:endParaRPr lang="en-GB" sz="2000" dirty="0">
              <a:solidFill>
                <a:prstClr val="black"/>
              </a:solidFill>
            </a:endParaRPr>
          </a:p>
        </p:txBody>
      </p:sp>
      <p:sp>
        <p:nvSpPr>
          <p:cNvPr id="6" name="Rectangle 5"/>
          <p:cNvSpPr/>
          <p:nvPr/>
        </p:nvSpPr>
        <p:spPr>
          <a:xfrm>
            <a:off x="5850298" y="3398726"/>
            <a:ext cx="3267485" cy="2862322"/>
          </a:xfrm>
          <a:prstGeom prst="rect">
            <a:avLst/>
          </a:prstGeom>
        </p:spPr>
        <p:txBody>
          <a:bodyPr wrap="square" lIns="360000" rIns="360000">
            <a:spAutoFit/>
          </a:bodyPr>
          <a:lstStyle/>
          <a:p>
            <a:endParaRPr lang="en-GB" b="1" u="sng" dirty="0">
              <a:solidFill>
                <a:prstClr val="black"/>
              </a:solidFill>
            </a:endParaRPr>
          </a:p>
          <a:p>
            <a:pPr marL="342900" indent="-342900">
              <a:buFont typeface="Arial" panose="020B0604020202020204" pitchFamily="34" charset="0"/>
              <a:buChar char="•"/>
            </a:pPr>
            <a:r>
              <a:rPr lang="en-GB" b="1" dirty="0" smtClean="0">
                <a:solidFill>
                  <a:prstClr val="black"/>
                </a:solidFill>
              </a:rPr>
              <a:t>Also uses scripture to support arguments</a:t>
            </a:r>
          </a:p>
          <a:p>
            <a:pPr marL="342900" indent="-342900">
              <a:buFont typeface="Arial" panose="020B0604020202020204" pitchFamily="34" charset="0"/>
              <a:buChar char="•"/>
            </a:pPr>
            <a:endParaRPr lang="en-GB" b="1" dirty="0">
              <a:solidFill>
                <a:prstClr val="black"/>
              </a:solidFill>
            </a:endParaRPr>
          </a:p>
          <a:p>
            <a:pPr marL="342900" indent="-342900">
              <a:buFont typeface="Arial" panose="020B0604020202020204" pitchFamily="34" charset="0"/>
              <a:buChar char="•"/>
            </a:pPr>
            <a:r>
              <a:rPr lang="en-GB" b="1" dirty="0" smtClean="0">
                <a:solidFill>
                  <a:prstClr val="black"/>
                </a:solidFill>
              </a:rPr>
              <a:t>Cites states’ laws and legislatures</a:t>
            </a:r>
          </a:p>
          <a:p>
            <a:pPr marL="342900" indent="-342900">
              <a:buFont typeface="Arial" panose="020B0604020202020204" pitchFamily="34" charset="0"/>
              <a:buChar char="•"/>
            </a:pPr>
            <a:endParaRPr lang="en-GB" b="1" dirty="0">
              <a:solidFill>
                <a:prstClr val="black"/>
              </a:solidFill>
            </a:endParaRPr>
          </a:p>
          <a:p>
            <a:pPr marL="342900" indent="-342900">
              <a:buFont typeface="Arial" panose="020B0604020202020204" pitchFamily="34" charset="0"/>
              <a:buChar char="•"/>
            </a:pPr>
            <a:r>
              <a:rPr lang="en-GB" b="1" dirty="0" smtClean="0">
                <a:solidFill>
                  <a:prstClr val="black"/>
                </a:solidFill>
              </a:rPr>
              <a:t>Refers to white opponents to 1830 Removal Act</a:t>
            </a:r>
            <a:endParaRPr lang="en-GB" b="1" dirty="0">
              <a:solidFill>
                <a:prstClr val="black"/>
              </a:solidFill>
            </a:endParaRPr>
          </a:p>
        </p:txBody>
      </p:sp>
    </p:spTree>
    <p:extLst>
      <p:ext uri="{BB962C8B-B14F-4D97-AF65-F5344CB8AC3E}">
        <p14:creationId xmlns:p14="http://schemas.microsoft.com/office/powerpoint/2010/main" val="42686580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2"/>
            <a:ext cx="9144000" cy="7559671"/>
          </a:xfrm>
          <a:prstGeom prst="rect">
            <a:avLst/>
          </a:prstGeom>
        </p:spPr>
        <p:txBody>
          <a:bodyPr wrap="square" lIns="540000" tIns="360000" rIns="540000" bIns="360000">
            <a:spAutoFit/>
          </a:bodyPr>
          <a:lstStyle/>
          <a:p>
            <a:r>
              <a:rPr lang="en-GB" sz="2000" b="1" u="sng" dirty="0" smtClean="0">
                <a:solidFill>
                  <a:prstClr val="black"/>
                </a:solidFill>
              </a:rPr>
              <a:t>2. Indian Removal: Jackson</a:t>
            </a: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r>
              <a:rPr lang="en-GB" sz="1900" dirty="0" smtClean="0"/>
              <a:t>Future </a:t>
            </a:r>
            <a:r>
              <a:rPr lang="en-GB" sz="1900" dirty="0" err="1" smtClean="0"/>
              <a:t>Presodent</a:t>
            </a:r>
            <a:r>
              <a:rPr lang="en-GB" sz="1900" dirty="0" smtClean="0"/>
              <a:t> Andrew </a:t>
            </a:r>
            <a:r>
              <a:rPr lang="en-GB" sz="1900" dirty="0"/>
              <a:t>Jackson (1767–1845), rose to national prominence as a colonel in the Tennessee Militia</a:t>
            </a:r>
          </a:p>
          <a:p>
            <a:pPr marL="342900" indent="-342900">
              <a:buFont typeface="Arial" panose="020B0604020202020204" pitchFamily="34" charset="0"/>
              <a:buChar char="•"/>
            </a:pPr>
            <a:r>
              <a:rPr lang="en-GB" sz="1900" dirty="0"/>
              <a:t>Famed for his leadership in War of 1812</a:t>
            </a:r>
          </a:p>
          <a:p>
            <a:pPr marL="800100" lvl="1" indent="-342900">
              <a:buFontTx/>
              <a:buChar char="-"/>
            </a:pPr>
            <a:r>
              <a:rPr lang="en-GB" sz="1900" dirty="0"/>
              <a:t>Victory in Creek War (1813–1814); imposed harsh terms on British-allied Creeks; occupied parts of Spanish East Florida</a:t>
            </a:r>
          </a:p>
          <a:p>
            <a:pPr marL="800100" lvl="1" indent="-342900">
              <a:buFontTx/>
              <a:buChar char="-"/>
            </a:pPr>
            <a:r>
              <a:rPr lang="en-GB" sz="1900" dirty="0"/>
              <a:t>Victory at Battle of New Orleans, January 1815</a:t>
            </a:r>
          </a:p>
          <a:p>
            <a:pPr marL="342900" indent="-342900">
              <a:buFont typeface="Arial" panose="020B0604020202020204" pitchFamily="34" charset="0"/>
              <a:buChar char="•"/>
            </a:pPr>
            <a:r>
              <a:rPr lang="en-GB" sz="1900" dirty="0"/>
              <a:t>General  in First Seminole War (1816–1819); led excursions into Spanish</a:t>
            </a:r>
            <a:endParaRPr lang="en-GB" sz="1900" dirty="0" smtClean="0">
              <a:solidFill>
                <a:prstClr val="black"/>
              </a:solidFill>
            </a:endParaRPr>
          </a:p>
          <a:p>
            <a:pPr marL="342900" indent="-342900" algn="just">
              <a:buFont typeface="Arial" panose="020B0604020202020204" pitchFamily="34" charset="0"/>
              <a:buChar char="•"/>
            </a:pPr>
            <a:r>
              <a:rPr lang="en-GB" sz="1900" dirty="0" smtClean="0">
                <a:solidFill>
                  <a:prstClr val="black"/>
                </a:solidFill>
              </a:rPr>
              <a:t>Policy of dispersing Indian tribes from eastern states and territories – authorised by Indian Removal Act, May 1830; promoted by Jackson in his December 1829 State of Union Address </a:t>
            </a:r>
          </a:p>
          <a:p>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endParaRPr lang="en-GB" sz="19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7985" y="0"/>
            <a:ext cx="4716016" cy="3139954"/>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7" y="673649"/>
            <a:ext cx="3304654" cy="246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41659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7190339"/>
          </a:xfrm>
          <a:prstGeom prst="rect">
            <a:avLst/>
          </a:prstGeom>
        </p:spPr>
        <p:txBody>
          <a:bodyPr wrap="square" lIns="540000" tIns="360000" rIns="540000" bIns="360000">
            <a:spAutoFit/>
          </a:bodyPr>
          <a:lstStyle/>
          <a:p>
            <a:r>
              <a:rPr lang="en-GB" sz="2000" b="1" u="sng" dirty="0" smtClean="0">
                <a:solidFill>
                  <a:prstClr val="black"/>
                </a:solidFill>
              </a:rPr>
              <a:t>2. Indian Removal: Jefferson</a:t>
            </a:r>
          </a:p>
          <a:p>
            <a:endParaRPr lang="en-GB" sz="1200" b="1" u="sng" dirty="0" smtClean="0">
              <a:solidFill>
                <a:prstClr val="black"/>
              </a:solidFill>
            </a:endParaRPr>
          </a:p>
          <a:p>
            <a:pPr algn="just"/>
            <a:r>
              <a:rPr lang="en-GB" sz="2800" dirty="0" smtClean="0"/>
              <a:t>“Our system is to live in perpetual peace with the Indians, to </a:t>
            </a:r>
            <a:r>
              <a:rPr lang="en-GB" sz="2800" b="1" dirty="0" smtClean="0">
                <a:solidFill>
                  <a:srgbClr val="FF0000"/>
                </a:solidFill>
              </a:rPr>
              <a:t>cultivate </a:t>
            </a:r>
            <a:r>
              <a:rPr lang="en-GB" sz="2800" dirty="0" smtClean="0"/>
              <a:t>an affectionate attachment from them … and by giving them effectual protection against wrongs from our own people. </a:t>
            </a:r>
            <a:r>
              <a:rPr lang="en-GB" sz="2800" b="1" dirty="0" smtClean="0"/>
              <a:t>The decrease of game rendering their subsistence by hunting insufficient</a:t>
            </a:r>
            <a:r>
              <a:rPr lang="en-GB" sz="2800" dirty="0" smtClean="0"/>
              <a:t>, </a:t>
            </a:r>
            <a:r>
              <a:rPr lang="en-GB" sz="2800" b="1" dirty="0" smtClean="0">
                <a:solidFill>
                  <a:srgbClr val="FF0000"/>
                </a:solidFill>
              </a:rPr>
              <a:t>we wish to draw them to agriculture, to spinning and weaving</a:t>
            </a:r>
            <a:r>
              <a:rPr lang="en-GB" sz="2800" dirty="0"/>
              <a:t> </a:t>
            </a:r>
            <a:r>
              <a:rPr lang="en-GB" sz="2800" dirty="0" smtClean="0"/>
              <a:t>… When they withdraw themselves to </a:t>
            </a:r>
            <a:r>
              <a:rPr lang="en-GB" sz="2800" b="1" dirty="0" smtClean="0">
                <a:solidFill>
                  <a:srgbClr val="FF0000"/>
                </a:solidFill>
              </a:rPr>
              <a:t>the</a:t>
            </a:r>
            <a:r>
              <a:rPr lang="en-GB" sz="2800" b="1" dirty="0" smtClean="0"/>
              <a:t> </a:t>
            </a:r>
            <a:r>
              <a:rPr lang="en-GB" sz="2800" b="1" dirty="0" smtClean="0">
                <a:solidFill>
                  <a:srgbClr val="FF0000"/>
                </a:solidFill>
              </a:rPr>
              <a:t>culture of a small piece of land</a:t>
            </a:r>
            <a:r>
              <a:rPr lang="en-GB" sz="2800" dirty="0" smtClean="0"/>
              <a:t>, </a:t>
            </a:r>
            <a:r>
              <a:rPr lang="en-GB" sz="2800" dirty="0" smtClean="0">
                <a:solidFill>
                  <a:srgbClr val="FF0000"/>
                </a:solidFill>
              </a:rPr>
              <a:t>they will perceive how useless to them are their extensive forests, and will be willing to pare them off from time to time in exchange for necessaries for their farms and families</a:t>
            </a:r>
            <a:r>
              <a:rPr lang="en-GB" sz="2800" dirty="0" smtClean="0"/>
              <a:t> …”</a:t>
            </a:r>
          </a:p>
          <a:p>
            <a:pPr algn="just"/>
            <a:endParaRPr lang="en-GB" sz="2200" dirty="0" smtClean="0"/>
          </a:p>
          <a:p>
            <a:pPr marL="342900" indent="-342900" algn="r">
              <a:buFontTx/>
              <a:buChar char="-"/>
            </a:pPr>
            <a:r>
              <a:rPr lang="en-GB" dirty="0" smtClean="0">
                <a:solidFill>
                  <a:prstClr val="black"/>
                </a:solidFill>
              </a:rPr>
              <a:t>Thomas Jefferson to William </a:t>
            </a:r>
            <a:r>
              <a:rPr lang="en-GB" dirty="0">
                <a:solidFill>
                  <a:prstClr val="black"/>
                </a:solidFill>
              </a:rPr>
              <a:t>Henry Harrison, Governor of the Indiana </a:t>
            </a:r>
            <a:r>
              <a:rPr lang="en-GB" dirty="0" smtClean="0">
                <a:solidFill>
                  <a:prstClr val="black"/>
                </a:solidFill>
              </a:rPr>
              <a:t>Territory (and future US President), Washington, February 27, 1803</a:t>
            </a:r>
          </a:p>
          <a:p>
            <a:pPr marL="342900" indent="-342900" algn="just">
              <a:buFontTx/>
              <a:buChar char="-"/>
            </a:pPr>
            <a:endParaRPr lang="en-GB" sz="2200" dirty="0">
              <a:solidFill>
                <a:prstClr val="black"/>
              </a:solidFill>
            </a:endParaRPr>
          </a:p>
        </p:txBody>
      </p:sp>
    </p:spTree>
    <p:extLst>
      <p:ext uri="{BB962C8B-B14F-4D97-AF65-F5344CB8AC3E}">
        <p14:creationId xmlns:p14="http://schemas.microsoft.com/office/powerpoint/2010/main" val="4666275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8975443"/>
          </a:xfrm>
          <a:prstGeom prst="rect">
            <a:avLst/>
          </a:prstGeom>
        </p:spPr>
        <p:txBody>
          <a:bodyPr wrap="square" lIns="540000" tIns="360000" rIns="540000" bIns="360000">
            <a:spAutoFit/>
          </a:bodyPr>
          <a:lstStyle/>
          <a:p>
            <a:r>
              <a:rPr lang="en-GB" sz="2000" b="1" u="sng" dirty="0" smtClean="0">
                <a:solidFill>
                  <a:prstClr val="black"/>
                </a:solidFill>
              </a:rPr>
              <a:t>2. Indian Removal: Jefferson</a:t>
            </a:r>
          </a:p>
          <a:p>
            <a:endParaRPr lang="en-GB" sz="1200" b="1" u="sng" dirty="0" smtClean="0">
              <a:solidFill>
                <a:prstClr val="black"/>
              </a:solidFill>
            </a:endParaRPr>
          </a:p>
          <a:p>
            <a:pPr algn="just"/>
            <a:r>
              <a:rPr lang="en-GB" sz="2300" dirty="0" smtClean="0"/>
              <a:t>“… To </a:t>
            </a:r>
            <a:r>
              <a:rPr lang="en-GB" sz="2300" dirty="0"/>
              <a:t>promote this disposition to </a:t>
            </a:r>
            <a:r>
              <a:rPr lang="en-GB" sz="2300" b="1" dirty="0">
                <a:solidFill>
                  <a:srgbClr val="FF0000"/>
                </a:solidFill>
                <a:effectLst>
                  <a:outerShdw blurRad="38100" dist="38100" dir="2700000" algn="tl">
                    <a:srgbClr val="000000">
                      <a:alpha val="43137"/>
                    </a:srgbClr>
                  </a:outerShdw>
                </a:effectLst>
              </a:rPr>
              <a:t>exchange lands, which they have to spare and we want, </a:t>
            </a:r>
            <a:r>
              <a:rPr lang="en-GB" sz="2300" b="1" dirty="0">
                <a:solidFill>
                  <a:srgbClr val="0000CC"/>
                </a:solidFill>
                <a:effectLst>
                  <a:outerShdw blurRad="38100" dist="38100" dir="2700000" algn="tl">
                    <a:srgbClr val="000000">
                      <a:alpha val="43137"/>
                    </a:srgbClr>
                  </a:outerShdw>
                </a:effectLst>
              </a:rPr>
              <a:t>for necessaries, which we have to spare and they want</a:t>
            </a:r>
            <a:r>
              <a:rPr lang="en-GB" sz="2300" dirty="0"/>
              <a:t>, we shall push our trading uses, and be glad to see the good and influential individuals among them run in </a:t>
            </a:r>
            <a:r>
              <a:rPr lang="en-GB" sz="2300" b="1" dirty="0"/>
              <a:t>debt</a:t>
            </a:r>
            <a:r>
              <a:rPr lang="en-GB" sz="2300" dirty="0"/>
              <a:t>, because we observe that when these debts get beyond what the individuals can pay, they </a:t>
            </a:r>
            <a:r>
              <a:rPr lang="en-GB" sz="2300" i="1" dirty="0"/>
              <a:t>become willing to lop them off by a </a:t>
            </a:r>
            <a:r>
              <a:rPr lang="en-GB" sz="2300" b="1" i="1" dirty="0"/>
              <a:t>cession of lands</a:t>
            </a:r>
            <a:r>
              <a:rPr lang="en-GB" sz="2300" i="1" dirty="0"/>
              <a:t>. </a:t>
            </a:r>
          </a:p>
          <a:p>
            <a:pPr algn="just"/>
            <a:r>
              <a:rPr lang="en-GB" sz="2300" dirty="0" smtClean="0"/>
              <a:t>	“… In this way our settlements will gradually circumscribe and approach the Indians, and they will in time either</a:t>
            </a:r>
            <a:r>
              <a:rPr lang="en-GB" sz="2300" b="1" dirty="0" smtClean="0">
                <a:solidFill>
                  <a:srgbClr val="FF0000"/>
                </a:solidFill>
              </a:rPr>
              <a:t> incorporate with us as citizens of the United States</a:t>
            </a:r>
            <a:r>
              <a:rPr lang="en-GB" sz="2300" dirty="0" smtClean="0"/>
              <a:t>, or </a:t>
            </a:r>
            <a:r>
              <a:rPr lang="en-GB" sz="2300" b="1" dirty="0" smtClean="0">
                <a:solidFill>
                  <a:srgbClr val="0000CC"/>
                </a:solidFill>
              </a:rPr>
              <a:t>remove beyond the Mississippi </a:t>
            </a:r>
            <a:r>
              <a:rPr lang="en-GB" sz="2300" dirty="0" smtClean="0"/>
              <a:t>… </a:t>
            </a:r>
            <a:r>
              <a:rPr lang="en-GB" sz="2300" b="1" dirty="0" smtClean="0"/>
              <a:t>Should any tribe be foolhardy enough to take up the hatchet at any time, the seizing the whole country of that tribe, and driving them across the Mississippi, as the only condition of peace, would be an example to others, and a furtherance of our final consolidation</a:t>
            </a:r>
            <a:r>
              <a:rPr lang="en-GB" sz="2300" dirty="0" smtClean="0"/>
              <a:t>.”</a:t>
            </a:r>
          </a:p>
          <a:p>
            <a:pPr marL="342900" indent="-342900" algn="r">
              <a:buFontTx/>
              <a:buChar char="-"/>
            </a:pPr>
            <a:r>
              <a:rPr lang="en-GB" dirty="0" smtClean="0">
                <a:solidFill>
                  <a:prstClr val="black"/>
                </a:solidFill>
              </a:rPr>
              <a:t>Thomas </a:t>
            </a:r>
            <a:r>
              <a:rPr lang="en-GB" dirty="0">
                <a:solidFill>
                  <a:prstClr val="black"/>
                </a:solidFill>
              </a:rPr>
              <a:t>Jefferson to William Henry Harrison, Governor of the Indiana Territory (and future US President), Washington, February 27, </a:t>
            </a:r>
            <a:r>
              <a:rPr lang="en-GB" dirty="0" smtClean="0">
                <a:solidFill>
                  <a:prstClr val="black"/>
                </a:solidFill>
              </a:rPr>
              <a:t>1803</a:t>
            </a:r>
          </a:p>
          <a:p>
            <a:pPr marL="342900" indent="-342900" algn="just">
              <a:buFontTx/>
              <a:buChar char="-"/>
            </a:pPr>
            <a:endParaRPr lang="en-GB" sz="2200" dirty="0">
              <a:solidFill>
                <a:prstClr val="black"/>
              </a:solidFill>
            </a:endParaRPr>
          </a:p>
          <a:p>
            <a:pPr algn="just"/>
            <a:endParaRPr lang="en-GB" sz="2200" dirty="0" smtClean="0">
              <a:solidFill>
                <a:prstClr val="black"/>
              </a:solidFill>
            </a:endParaRPr>
          </a:p>
          <a:p>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endParaRPr lang="en-GB" sz="1900" dirty="0">
              <a:solidFill>
                <a:prstClr val="black"/>
              </a:solidFill>
            </a:endParaRPr>
          </a:p>
        </p:txBody>
      </p:sp>
    </p:spTree>
    <p:extLst>
      <p:ext uri="{BB962C8B-B14F-4D97-AF65-F5344CB8AC3E}">
        <p14:creationId xmlns:p14="http://schemas.microsoft.com/office/powerpoint/2010/main" val="14851189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544008"/>
          </a:xfrm>
          <a:prstGeom prst="rect">
            <a:avLst/>
          </a:prstGeom>
        </p:spPr>
        <p:txBody>
          <a:bodyPr wrap="square" lIns="540000" tIns="360000" rIns="540000" bIns="360000">
            <a:spAutoFit/>
          </a:bodyPr>
          <a:lstStyle/>
          <a:p>
            <a:r>
              <a:rPr lang="en-GB" sz="2000" b="1" u="sng" dirty="0" smtClean="0">
                <a:solidFill>
                  <a:prstClr val="black"/>
                </a:solidFill>
              </a:rPr>
              <a:t>2. Indian Removal: Trail of Tears</a:t>
            </a: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900" b="1" dirty="0" smtClean="0">
              <a:solidFill>
                <a:prstClr val="black"/>
              </a:solidFill>
            </a:endParaRPr>
          </a:p>
          <a:p>
            <a:pPr marL="342900" indent="-342900">
              <a:buFont typeface="Arial" panose="020B0604020202020204" pitchFamily="34" charset="0"/>
              <a:buChar char="•"/>
            </a:pPr>
            <a:r>
              <a:rPr lang="en-GB" sz="1900" dirty="0" smtClean="0">
                <a:solidFill>
                  <a:prstClr val="black"/>
                </a:solidFill>
              </a:rPr>
              <a:t>State of Georgia recognised Cherokee as nation with own laws &amp; customs 1791</a:t>
            </a:r>
          </a:p>
          <a:p>
            <a:pPr marL="342900" indent="-342900">
              <a:buFont typeface="Arial" panose="020B0604020202020204" pitchFamily="34" charset="0"/>
              <a:buChar char="•"/>
            </a:pPr>
            <a:r>
              <a:rPr lang="en-GB" sz="1900" dirty="0" smtClean="0">
                <a:solidFill>
                  <a:prstClr val="black"/>
                </a:solidFill>
              </a:rPr>
              <a:t>Discovery of gold on Cherokee land, 1828; Georgia nullifies 1791 agreement</a:t>
            </a:r>
          </a:p>
          <a:p>
            <a:pPr marL="342900" indent="-342900">
              <a:buFont typeface="Arial" panose="020B0604020202020204" pitchFamily="34" charset="0"/>
              <a:buChar char="•"/>
            </a:pPr>
            <a:r>
              <a:rPr lang="en-GB" sz="1900" dirty="0" smtClean="0">
                <a:solidFill>
                  <a:prstClr val="black"/>
                </a:solidFill>
              </a:rPr>
              <a:t>Supreme Court rules in favour of Cherokee; Jackson endorses Georgia’s policy</a:t>
            </a:r>
          </a:p>
          <a:p>
            <a:pPr marL="342900" indent="-342900">
              <a:buFont typeface="Arial" panose="020B0604020202020204" pitchFamily="34" charset="0"/>
              <a:buChar char="•"/>
            </a:pPr>
            <a:r>
              <a:rPr lang="en-GB" sz="1900" dirty="0" smtClean="0">
                <a:solidFill>
                  <a:prstClr val="black"/>
                </a:solidFill>
              </a:rPr>
              <a:t>Cherokee driven from homes at gunpoint; c. </a:t>
            </a:r>
            <a:r>
              <a:rPr lang="en-GB" sz="2000" dirty="0" smtClean="0"/>
              <a:t>2,000-6,000 </a:t>
            </a:r>
            <a:r>
              <a:rPr lang="en-GB" sz="2000" dirty="0"/>
              <a:t>of </a:t>
            </a:r>
            <a:r>
              <a:rPr lang="en-GB" sz="2000" dirty="0" smtClean="0"/>
              <a:t>16,500 relocated perished during 1000-mile trek  to Indian Territories (‘Trail of Tears’)</a:t>
            </a:r>
            <a:endParaRPr lang="en-GB" sz="1900" dirty="0" smtClean="0">
              <a:solidFill>
                <a:prstClr val="black"/>
              </a:solidFill>
            </a:endParaRPr>
          </a:p>
          <a:p>
            <a:r>
              <a:rPr lang="en-GB" sz="1900" b="1" i="1" u="sng" dirty="0">
                <a:solidFill>
                  <a:prstClr val="black"/>
                </a:solidFill>
              </a:rPr>
              <a:t>But</a:t>
            </a:r>
          </a:p>
          <a:p>
            <a:pPr marL="342900" indent="-342900">
              <a:buFont typeface="Arial" panose="020B0604020202020204" pitchFamily="34" charset="0"/>
              <a:buChar char="•"/>
            </a:pPr>
            <a:r>
              <a:rPr lang="en-GB" sz="1900" dirty="0" smtClean="0">
                <a:solidFill>
                  <a:prstClr val="black"/>
                </a:solidFill>
              </a:rPr>
              <a:t>Protested and resisted by Cherokee Nation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3" y="692700"/>
            <a:ext cx="4608512" cy="3068377"/>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5622" y="672338"/>
            <a:ext cx="3992431" cy="2540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71748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smtClean="0">
                <a:solidFill>
                  <a:prstClr val="black"/>
                </a:solidFill>
              </a:rPr>
              <a:t>2. Indian Removal:  </a:t>
            </a:r>
            <a:r>
              <a:rPr lang="en-GB" sz="2000" b="1" u="sng" dirty="0">
                <a:solidFill>
                  <a:prstClr val="black"/>
                </a:solidFill>
              </a:rPr>
              <a:t>Elias </a:t>
            </a:r>
            <a:r>
              <a:rPr lang="en-GB" sz="2000" b="1" u="sng" dirty="0" err="1">
                <a:solidFill>
                  <a:prstClr val="black"/>
                </a:solidFill>
              </a:rPr>
              <a:t>Boudinot</a:t>
            </a:r>
            <a:r>
              <a:rPr lang="en-GB" sz="2000" b="1" u="sng" dirty="0">
                <a:solidFill>
                  <a:prstClr val="black"/>
                </a:solidFill>
              </a:rPr>
              <a:t>, ‘An Address to Whites’ (1826)</a:t>
            </a: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8"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51"/>
            <a:ext cx="5850297" cy="3170099"/>
          </a:xfrm>
          <a:prstGeom prst="rect">
            <a:avLst/>
          </a:prstGeom>
        </p:spPr>
        <p:txBody>
          <a:bodyPr wrap="square" lIns="540000" rIns="540000">
            <a:spAutoFit/>
          </a:bodyPr>
          <a:lstStyle/>
          <a:p>
            <a:pPr marL="342900" indent="-342900" algn="just">
              <a:buFont typeface="Arial" panose="020B0604020202020204" pitchFamily="34" charset="0"/>
              <a:buChar char="•"/>
            </a:pPr>
            <a:r>
              <a:rPr lang="en-GB" sz="2000" b="1" dirty="0" smtClean="0">
                <a:solidFill>
                  <a:prstClr val="black"/>
                </a:solidFill>
              </a:rPr>
              <a:t>b. Buck </a:t>
            </a:r>
            <a:r>
              <a:rPr lang="en-GB" sz="2000" b="1" dirty="0" err="1" smtClean="0">
                <a:solidFill>
                  <a:prstClr val="black"/>
                </a:solidFill>
              </a:rPr>
              <a:t>Watie</a:t>
            </a:r>
            <a:r>
              <a:rPr lang="en-GB" sz="2000" b="1" dirty="0" smtClean="0">
                <a:solidFill>
                  <a:prstClr val="black"/>
                </a:solidFill>
              </a:rPr>
              <a:t>, 1802 in Cherokee Nation</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Educated at Christian mission school – acculturated into white society</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Adopted name of Elias </a:t>
            </a:r>
            <a:r>
              <a:rPr lang="en-GB" sz="2000" b="1" dirty="0" err="1" smtClean="0">
                <a:solidFill>
                  <a:prstClr val="black"/>
                </a:solidFill>
              </a:rPr>
              <a:t>Boudinot</a:t>
            </a:r>
            <a:r>
              <a:rPr lang="en-GB" sz="2000" b="1" dirty="0" smtClean="0">
                <a:solidFill>
                  <a:prstClr val="black"/>
                </a:solidFill>
              </a:rPr>
              <a:t>, president of American Bible Society and his benefactor</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Married white woman, 1826</a:t>
            </a:r>
            <a:endParaRPr lang="en-GB" sz="2000" b="1" dirty="0">
              <a:solidFill>
                <a:prstClr val="black"/>
              </a:solidFill>
            </a:endParaRPr>
          </a:p>
        </p:txBody>
      </p:sp>
    </p:spTree>
    <p:extLst>
      <p:ext uri="{BB962C8B-B14F-4D97-AF65-F5344CB8AC3E}">
        <p14:creationId xmlns:p14="http://schemas.microsoft.com/office/powerpoint/2010/main" val="13488781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smtClean="0">
                <a:solidFill>
                  <a:prstClr val="black"/>
                </a:solidFill>
              </a:rPr>
              <a:t>2. Indian Removal:  </a:t>
            </a:r>
            <a:r>
              <a:rPr lang="en-GB" sz="2000" b="1" u="sng" dirty="0">
                <a:solidFill>
                  <a:prstClr val="black"/>
                </a:solidFill>
              </a:rPr>
              <a:t>Elias </a:t>
            </a:r>
            <a:r>
              <a:rPr lang="en-GB" sz="2000" b="1" u="sng" dirty="0" err="1">
                <a:solidFill>
                  <a:prstClr val="black"/>
                </a:solidFill>
              </a:rPr>
              <a:t>Boudinot</a:t>
            </a:r>
            <a:r>
              <a:rPr lang="en-GB" sz="2000" b="1" u="sng" dirty="0">
                <a:solidFill>
                  <a:prstClr val="black"/>
                </a:solidFill>
              </a:rPr>
              <a:t>, ‘An Address to Whites’ (1826)</a:t>
            </a: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8"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51"/>
            <a:ext cx="5850297" cy="2246769"/>
          </a:xfrm>
          <a:prstGeom prst="rect">
            <a:avLst/>
          </a:prstGeom>
        </p:spPr>
        <p:txBody>
          <a:bodyPr wrap="square" lIns="540000" rIns="540000">
            <a:spAutoFit/>
          </a:bodyPr>
          <a:lstStyle/>
          <a:p>
            <a:pPr marL="342900" indent="-342900" algn="just">
              <a:buFont typeface="Arial" panose="020B0604020202020204" pitchFamily="34" charset="0"/>
              <a:buChar char="•"/>
            </a:pPr>
            <a:r>
              <a:rPr lang="en-GB" sz="2000" b="1" dirty="0" smtClean="0">
                <a:solidFill>
                  <a:prstClr val="black"/>
                </a:solidFill>
              </a:rPr>
              <a:t>How does the ‘Address to Whites’ counter prevailing assumptions about the Cherokees and Indians generally?</a:t>
            </a:r>
          </a:p>
          <a:p>
            <a:pPr marL="342900" indent="-342900" algn="just">
              <a:buFont typeface="Arial" panose="020B0604020202020204" pitchFamily="34" charset="0"/>
              <a:buChar char="•"/>
            </a:pPr>
            <a:endParaRPr lang="en-GB" sz="2000" b="1" dirty="0">
              <a:solidFill>
                <a:prstClr val="black"/>
              </a:solidFill>
            </a:endParaRPr>
          </a:p>
          <a:p>
            <a:pPr marL="342900" indent="-342900" algn="just">
              <a:buFont typeface="Arial" panose="020B0604020202020204" pitchFamily="34" charset="0"/>
              <a:buChar char="•"/>
            </a:pPr>
            <a:r>
              <a:rPr lang="en-GB" sz="2000" b="1" dirty="0" smtClean="0">
                <a:solidFill>
                  <a:prstClr val="black"/>
                </a:solidFill>
              </a:rPr>
              <a:t>What evidence does </a:t>
            </a:r>
            <a:r>
              <a:rPr lang="en-GB" sz="2000" b="1" dirty="0" err="1" smtClean="0">
                <a:solidFill>
                  <a:prstClr val="black"/>
                </a:solidFill>
              </a:rPr>
              <a:t>Boudinot</a:t>
            </a:r>
            <a:r>
              <a:rPr lang="en-GB" sz="2000" b="1" dirty="0" smtClean="0">
                <a:solidFill>
                  <a:prstClr val="black"/>
                </a:solidFill>
              </a:rPr>
              <a:t> cite to try and persuade his white audience to his point-of-view?</a:t>
            </a:r>
            <a:endParaRPr lang="en-GB" sz="2000" b="1" dirty="0">
              <a:solidFill>
                <a:prstClr val="black"/>
              </a:solidFill>
            </a:endParaRPr>
          </a:p>
        </p:txBody>
      </p:sp>
    </p:spTree>
    <p:extLst>
      <p:ext uri="{BB962C8B-B14F-4D97-AF65-F5344CB8AC3E}">
        <p14:creationId xmlns:p14="http://schemas.microsoft.com/office/powerpoint/2010/main" val="2180104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4605016"/>
          </a:xfrm>
          <a:prstGeom prst="rect">
            <a:avLst/>
          </a:prstGeom>
        </p:spPr>
        <p:txBody>
          <a:bodyPr wrap="square" lIns="540000" tIns="360000" rIns="540000" bIns="360000">
            <a:spAutoFit/>
          </a:bodyPr>
          <a:lstStyle/>
          <a:p>
            <a:r>
              <a:rPr lang="en-GB" sz="2000" b="1" u="sng" dirty="0" smtClean="0">
                <a:solidFill>
                  <a:prstClr val="black"/>
                </a:solidFill>
              </a:rPr>
              <a:t>2. Indian Removal:  ‘Ap</a:t>
            </a:r>
            <a:r>
              <a:rPr lang="en-GB" sz="2000" b="1" u="sng" dirty="0" smtClean="0"/>
              <a:t>peal of the Cherokee Nation’ (1830</a:t>
            </a:r>
            <a:r>
              <a:rPr lang="en-GB" sz="2000" dirty="0" smtClean="0"/>
              <a:t>)</a:t>
            </a:r>
          </a:p>
          <a:p>
            <a:endParaRPr lang="en-GB" sz="2000" b="1" u="sng"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6" name="Rectangle 5"/>
          <p:cNvSpPr/>
          <p:nvPr/>
        </p:nvSpPr>
        <p:spPr>
          <a:xfrm>
            <a:off x="236961" y="3173857"/>
            <a:ext cx="8670078" cy="2923877"/>
          </a:xfrm>
          <a:prstGeom prst="rect">
            <a:avLst/>
          </a:prstGeom>
        </p:spPr>
        <p:txBody>
          <a:bodyPr wrap="square" lIns="540000" rIns="540000">
            <a:spAutoFit/>
          </a:bodyPr>
          <a:lstStyle/>
          <a:p>
            <a:pPr marL="342900" indent="-342900">
              <a:buFont typeface="Arial" panose="020B0604020202020204" pitchFamily="34" charset="0"/>
              <a:buChar char="•"/>
            </a:pPr>
            <a:r>
              <a:rPr lang="en-GB" sz="2400" b="1" dirty="0">
                <a:solidFill>
                  <a:prstClr val="black"/>
                </a:solidFill>
              </a:rPr>
              <a:t>What grievances do the different writers direct 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D</a:t>
            </a:r>
            <a:r>
              <a:rPr lang="en-GB" sz="2400" b="1" dirty="0" smtClean="0">
                <a:solidFill>
                  <a:prstClr val="black"/>
                </a:solidFill>
              </a:rPr>
              <a:t>o </a:t>
            </a:r>
            <a:r>
              <a:rPr lang="en-GB" sz="2400" b="1" dirty="0">
                <a:solidFill>
                  <a:prstClr val="black"/>
                </a:solidFill>
              </a:rPr>
              <a:t>the writers deploy the language and rhetoric of the US Constitution and the Declaration of Independence to support their points?</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0" y="1098245"/>
            <a:ext cx="47625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63898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2" name="Rectangle 1"/>
          <p:cNvSpPr/>
          <p:nvPr/>
        </p:nvSpPr>
        <p:spPr>
          <a:xfrm>
            <a:off x="251520" y="188640"/>
            <a:ext cx="8640960" cy="369332"/>
          </a:xfrm>
          <a:prstGeom prst="rect">
            <a:avLst/>
          </a:prstGeom>
        </p:spPr>
        <p:txBody>
          <a:bodyPr wrap="square">
            <a:spAutoFit/>
          </a:bodyPr>
          <a:lstStyle/>
          <a:p>
            <a:r>
              <a:rPr lang="en-US" b="1" u="sng" dirty="0" smtClean="0">
                <a:solidFill>
                  <a:prstClr val="black"/>
                </a:solidFill>
              </a:rPr>
              <a:t>3. Slavery in American History </a:t>
            </a:r>
            <a:r>
              <a:rPr lang="en-GB" b="1" u="sng" dirty="0" smtClean="0">
                <a:solidFill>
                  <a:prstClr val="black"/>
                </a:solidFill>
              </a:rPr>
              <a:t>: Colonial era</a:t>
            </a:r>
            <a:endParaRPr lang="en-GB" b="1" u="sng" dirty="0">
              <a:solidFill>
                <a:prstClr val="black"/>
              </a:solidFill>
            </a:endParaRPr>
          </a:p>
        </p:txBody>
      </p:sp>
      <p:sp>
        <p:nvSpPr>
          <p:cNvPr id="8" name="Rectangle 7"/>
          <p:cNvSpPr/>
          <p:nvPr/>
        </p:nvSpPr>
        <p:spPr>
          <a:xfrm>
            <a:off x="4544942" y="5390486"/>
            <a:ext cx="4495290" cy="954107"/>
          </a:xfrm>
          <a:prstGeom prst="rect">
            <a:avLst/>
          </a:prstGeom>
        </p:spPr>
        <p:txBody>
          <a:bodyPr wrap="square">
            <a:spAutoFit/>
          </a:bodyPr>
          <a:lstStyle/>
          <a:p>
            <a:pPr algn="r"/>
            <a:r>
              <a:rPr lang="en-GB" sz="1400" b="1" dirty="0" smtClean="0"/>
              <a:t>Map showing Portuguese slave trade in Africa, plus Cape of Good Hope,  15</a:t>
            </a:r>
            <a:r>
              <a:rPr lang="en-GB" sz="1400" b="1" baseline="30000" dirty="0" smtClean="0"/>
              <a:t>th</a:t>
            </a:r>
            <a:r>
              <a:rPr lang="en-GB" sz="1400" b="1" dirty="0" smtClean="0"/>
              <a:t> century – note significance of Cape of Good Hope, controlled by Portuguese </a:t>
            </a:r>
            <a:r>
              <a:rPr lang="en-GB" sz="1400" b="1" dirty="0"/>
              <a:t>after voyage of  </a:t>
            </a:r>
            <a:r>
              <a:rPr lang="en-GB" sz="1400" b="1" dirty="0" err="1"/>
              <a:t>Bartolomeu</a:t>
            </a:r>
            <a:r>
              <a:rPr lang="en-GB" sz="1400" b="1" dirty="0"/>
              <a:t> </a:t>
            </a:r>
            <a:r>
              <a:rPr lang="en-GB" sz="1400" b="1" dirty="0" smtClean="0"/>
              <a:t>Dias, 1487–1488</a:t>
            </a:r>
            <a:endParaRPr lang="en-GB" sz="1400" b="1"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4" y="810637"/>
            <a:ext cx="5394279" cy="3842500"/>
          </a:xfrm>
          <a:prstGeom prst="rect">
            <a:avLst/>
          </a:prstGeom>
        </p:spPr>
      </p:pic>
      <p:pic>
        <p:nvPicPr>
          <p:cNvPr id="1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9751" y="831316"/>
            <a:ext cx="4034255" cy="4100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85" y="3727331"/>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02077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smtClean="0"/>
              <a:t>1607 </a:t>
            </a:r>
            <a:r>
              <a:rPr lang="en-GB" sz="1600" b="1" dirty="0"/>
              <a:t>– Jamestown established (first permanent English settlement in North America)</a:t>
            </a:r>
          </a:p>
          <a:p>
            <a:pPr algn="just"/>
            <a:r>
              <a:rPr lang="en-GB" sz="1600" b="1" dirty="0" smtClean="0"/>
              <a:t>1611 </a:t>
            </a:r>
            <a:r>
              <a:rPr lang="en-GB" sz="1600" b="1" dirty="0"/>
              <a:t>– First Virginia tobacco </a:t>
            </a:r>
            <a:r>
              <a:rPr lang="en-GB" sz="1600" b="1" dirty="0" smtClean="0"/>
              <a:t>crop; leads to expansion of Virginia economy</a:t>
            </a:r>
            <a:endParaRPr lang="en-GB" sz="1600" b="1" dirty="0"/>
          </a:p>
          <a:p>
            <a:pPr algn="just"/>
            <a:r>
              <a:rPr lang="en-GB" sz="1600" b="1" dirty="0" smtClean="0"/>
              <a:t>1632 </a:t>
            </a:r>
            <a:r>
              <a:rPr lang="en-GB" sz="1600" b="1" dirty="0"/>
              <a:t>– Maryland </a:t>
            </a:r>
            <a:r>
              <a:rPr lang="en-GB" sz="1600" b="1" dirty="0" smtClean="0"/>
              <a:t>chartered</a:t>
            </a:r>
          </a:p>
          <a:p>
            <a:pPr algn="r"/>
            <a:r>
              <a:rPr lang="en-GB" sz="1600" b="1" dirty="0" smtClean="0">
                <a:solidFill>
                  <a:srgbClr val="00B050"/>
                </a:solidFill>
              </a:rPr>
              <a:t>(On map, </a:t>
            </a:r>
            <a:r>
              <a:rPr lang="en-GB" sz="1600" b="1" dirty="0">
                <a:solidFill>
                  <a:srgbClr val="00B050"/>
                </a:solidFill>
              </a:rPr>
              <a:t>g</a:t>
            </a:r>
            <a:r>
              <a:rPr lang="en-GB" sz="1600" b="1" dirty="0" smtClean="0">
                <a:solidFill>
                  <a:srgbClr val="00B050"/>
                </a:solidFill>
              </a:rPr>
              <a:t>reen indicates English settlement, c. 1650)</a:t>
            </a:r>
            <a:endParaRPr lang="en-GB" sz="1600" b="1" dirty="0">
              <a:solidFill>
                <a:srgbClr val="00B050"/>
              </a:solidFill>
            </a:endParaRP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endParaRPr lang="en-GB" sz="1600" b="1" i="1" u="sng" dirty="0"/>
          </a:p>
          <a:p>
            <a:endParaRPr lang="en-GB" sz="1600" b="1" dirty="0" smtClean="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69"/>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6"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1303" y="739257"/>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51520" y="188640"/>
            <a:ext cx="8640960" cy="369332"/>
          </a:xfrm>
          <a:prstGeom prst="rect">
            <a:avLst/>
          </a:prstGeom>
        </p:spPr>
        <p:txBody>
          <a:bodyPr wrap="square">
            <a:spAutoFit/>
          </a:bodyPr>
          <a:lstStyle/>
          <a:p>
            <a:r>
              <a:rPr lang="en-US" b="1" u="sng" dirty="0" smtClean="0">
                <a:solidFill>
                  <a:prstClr val="black"/>
                </a:solidFill>
              </a:rPr>
              <a:t>3. Slavery in American History </a:t>
            </a:r>
            <a:r>
              <a:rPr lang="en-GB" b="1" u="sng" dirty="0" smtClean="0">
                <a:solidFill>
                  <a:prstClr val="black"/>
                </a:solidFill>
              </a:rPr>
              <a:t>: Colonial era</a:t>
            </a:r>
            <a:endParaRPr lang="en-GB" b="1" u="sng" dirty="0">
              <a:solidFill>
                <a:prstClr val="black"/>
              </a:solidFill>
            </a:endParaRPr>
          </a:p>
        </p:txBody>
      </p:sp>
    </p:spTree>
    <p:extLst>
      <p:ext uri="{BB962C8B-B14F-4D97-AF65-F5344CB8AC3E}">
        <p14:creationId xmlns:p14="http://schemas.microsoft.com/office/powerpoint/2010/main" val="22349777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98116"/>
          </a:xfrm>
          <a:prstGeom prst="rect">
            <a:avLst/>
          </a:prstGeom>
        </p:spPr>
        <p:txBody>
          <a:bodyPr wrap="square" lIns="540000" tIns="360000" rIns="540000" bIns="360000">
            <a:spAutoFit/>
          </a:bodyPr>
          <a:lstStyle/>
          <a:p>
            <a:r>
              <a:rPr lang="en-GB" sz="2000" b="1" u="sng" dirty="0" smtClean="0"/>
              <a:t>1. Debating </a:t>
            </a:r>
            <a:r>
              <a:rPr lang="en-GB" sz="2000" b="1" u="sng" dirty="0"/>
              <a:t>the </a:t>
            </a:r>
            <a:r>
              <a:rPr lang="en-GB" sz="2000" b="1" u="sng" dirty="0" smtClean="0"/>
              <a:t>Early Republic:</a:t>
            </a:r>
            <a:r>
              <a:rPr lang="en-GB" sz="2000" b="1" u="sng" dirty="0"/>
              <a:t> </a:t>
            </a:r>
            <a:r>
              <a:rPr lang="en-GB" sz="2000" b="1" u="sng" dirty="0" smtClean="0"/>
              <a:t>Inclusions and exclusions</a:t>
            </a:r>
          </a:p>
          <a:p>
            <a:pPr marL="342900" indent="-342900">
              <a:buAutoNum type="arabicPeriod"/>
            </a:pPr>
            <a:endParaRPr lang="en-GB" b="1" u="sng" dirty="0">
              <a:solidFill>
                <a:srgbClr val="FF0000"/>
              </a:solidFill>
              <a:effectLst>
                <a:outerShdw blurRad="38100" dist="38100" dir="2700000" algn="tl">
                  <a:srgbClr val="000000">
                    <a:alpha val="43137"/>
                  </a:srgbClr>
                </a:outerShdw>
              </a:effectLst>
            </a:endParaRPr>
          </a:p>
          <a:p>
            <a:pPr algn="just"/>
            <a:r>
              <a:rPr lang="en-GB" sz="2400" dirty="0" smtClean="0"/>
              <a:t>“We hold these truths to be self-evident, that </a:t>
            </a:r>
            <a:r>
              <a:rPr lang="en-GB" sz="2400" b="1" dirty="0" smtClean="0"/>
              <a:t>all </a:t>
            </a:r>
            <a:r>
              <a:rPr lang="en-GB" sz="2400" b="1" i="1" dirty="0" smtClean="0"/>
              <a:t>men</a:t>
            </a:r>
            <a:r>
              <a:rPr lang="en-GB" sz="2400" b="1" dirty="0" smtClean="0"/>
              <a:t> are created equal</a:t>
            </a:r>
            <a:r>
              <a:rPr lang="en-GB" sz="2400" dirty="0" smtClean="0"/>
              <a:t>, that they are endowed by their Creator with certain unalienable Rights, that among these are Life, Liberty and the pursuit of Happiness.” </a:t>
            </a:r>
          </a:p>
          <a:p>
            <a:pPr marL="285750" indent="-285750" algn="r">
              <a:buFontTx/>
              <a:buChar char="-"/>
            </a:pPr>
            <a:r>
              <a:rPr lang="en-GB" sz="2400" dirty="0" smtClean="0"/>
              <a:t>Declaration of Independence </a:t>
            </a:r>
          </a:p>
          <a:p>
            <a:pPr marL="285750" indent="-285750">
              <a:buFontTx/>
              <a:buChar char="-"/>
            </a:pPr>
            <a:endParaRPr lang="en-GB" sz="2400" dirty="0" smtClean="0"/>
          </a:p>
          <a:p>
            <a:pPr algn="just"/>
            <a:r>
              <a:rPr lang="en-GB" sz="2400" dirty="0" smtClean="0"/>
              <a:t>“Representatives and direct Taxes shall be apportioned among the several States which may be included within this Union, according to their respective Numbers, which shall be determined by adding to the whole Number of </a:t>
            </a:r>
            <a:r>
              <a:rPr lang="en-GB" sz="2400" b="1" dirty="0" smtClean="0"/>
              <a:t>free Persons</a:t>
            </a:r>
            <a:r>
              <a:rPr lang="en-GB" sz="2400" dirty="0" smtClean="0"/>
              <a:t>, including those bound to Service for a Term of Years, and </a:t>
            </a:r>
            <a:r>
              <a:rPr lang="en-GB" sz="2400" b="1" dirty="0" smtClean="0"/>
              <a:t>excluding Indians </a:t>
            </a:r>
            <a:r>
              <a:rPr lang="en-GB" sz="2400" dirty="0" smtClean="0"/>
              <a:t>not taxed, </a:t>
            </a:r>
            <a:r>
              <a:rPr lang="en-GB" sz="2400" b="1" dirty="0" smtClean="0"/>
              <a:t>three fifths of all other Persons</a:t>
            </a:r>
            <a:r>
              <a:rPr lang="en-GB" sz="2400" dirty="0" smtClean="0"/>
              <a:t>.”</a:t>
            </a:r>
          </a:p>
          <a:p>
            <a:pPr marL="285750" indent="-285750" algn="r">
              <a:buFontTx/>
              <a:buChar char="-"/>
            </a:pPr>
            <a:r>
              <a:rPr lang="en-GB" sz="2400" dirty="0" smtClean="0"/>
              <a:t>Article I, Section 2 of US Constitution</a:t>
            </a:r>
          </a:p>
          <a:p>
            <a:pPr marL="285750" indent="-285750" algn="just">
              <a:buFontTx/>
              <a:buChar char="-"/>
            </a:pPr>
            <a:endParaRPr lang="en-GB" sz="2400" dirty="0" smtClean="0"/>
          </a:p>
          <a:p>
            <a:pPr marL="285750" indent="-285750" algn="just">
              <a:buFontTx/>
              <a:buChar char="-"/>
            </a:pPr>
            <a:endParaRPr lang="en-GB" sz="2400" dirty="0" smtClean="0"/>
          </a:p>
          <a:p>
            <a:pPr algn="just"/>
            <a:r>
              <a:rPr lang="en-GB" sz="2400" dirty="0" smtClean="0"/>
              <a:t> </a:t>
            </a:r>
          </a:p>
          <a:p>
            <a:endParaRPr lang="en-GB" dirty="0"/>
          </a:p>
        </p:txBody>
      </p:sp>
    </p:spTree>
    <p:extLst>
      <p:ext uri="{BB962C8B-B14F-4D97-AF65-F5344CB8AC3E}">
        <p14:creationId xmlns:p14="http://schemas.microsoft.com/office/powerpoint/2010/main" val="25765084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485" y="557978"/>
            <a:ext cx="9144000" cy="7451949"/>
          </a:xfrm>
          <a:prstGeom prst="rect">
            <a:avLst/>
          </a:prstGeom>
        </p:spPr>
        <p:txBody>
          <a:bodyPr wrap="square" lIns="540000" tIns="360000" rIns="540000" bIns="360000">
            <a:spAutoFit/>
          </a:bodyPr>
          <a:lstStyle/>
          <a:p>
            <a:pPr algn="just"/>
            <a:r>
              <a:rPr lang="en-GB" sz="2100" dirty="0" smtClean="0"/>
              <a:t>“</a:t>
            </a:r>
            <a:r>
              <a:rPr lang="en-GB" sz="2100" b="1" dirty="0"/>
              <a:t>No Person held to Service or Labour in one State, under the Laws thereof, escaping into another, shall, in Consequence of any Law or Regulation therein, be discharged from such Service or Labour, but shall be delivered up on Claim of the Party to whom such Service or Labour may be due</a:t>
            </a:r>
            <a:r>
              <a:rPr lang="en-GB" sz="2100" dirty="0" smtClean="0"/>
              <a:t>.”</a:t>
            </a:r>
          </a:p>
          <a:p>
            <a:pPr marL="342900" indent="-342900" algn="r">
              <a:buFontTx/>
              <a:buChar char="-"/>
            </a:pPr>
            <a:r>
              <a:rPr lang="fr-FR" sz="2100" dirty="0" smtClean="0"/>
              <a:t>‘Fugitive slave clause’ Article </a:t>
            </a:r>
            <a:r>
              <a:rPr lang="fr-FR" sz="2100" dirty="0"/>
              <a:t>IV, Section 2, </a:t>
            </a:r>
            <a:endParaRPr lang="fr-FR" sz="2100" dirty="0" smtClean="0"/>
          </a:p>
          <a:p>
            <a:pPr marL="342900" indent="-342900" algn="just">
              <a:buFontTx/>
              <a:buChar char="-"/>
            </a:pPr>
            <a:endParaRPr lang="fr-FR" sz="2100" dirty="0" smtClean="0"/>
          </a:p>
          <a:p>
            <a:pPr algn="just"/>
            <a:r>
              <a:rPr lang="en-GB" sz="2100" dirty="0" smtClean="0"/>
              <a:t>“</a:t>
            </a:r>
            <a:r>
              <a:rPr lang="en-GB" sz="2100" dirty="0"/>
              <a:t>The United States shall </a:t>
            </a:r>
            <a:r>
              <a:rPr lang="en-GB" sz="2100" dirty="0" smtClean="0"/>
              <a:t>…. protect </a:t>
            </a:r>
            <a:r>
              <a:rPr lang="en-GB" sz="2100" dirty="0"/>
              <a:t>each of them against Invasion; and on Application of the Legislature, or of the Executive </a:t>
            </a:r>
            <a:r>
              <a:rPr lang="en-GB" sz="2100" dirty="0" smtClean="0"/>
              <a:t>… against </a:t>
            </a:r>
            <a:r>
              <a:rPr lang="en-GB" sz="2100" b="1" dirty="0"/>
              <a:t>domestic Violence</a:t>
            </a:r>
            <a:r>
              <a:rPr lang="en-GB" sz="2100" dirty="0" smtClean="0"/>
              <a:t>.”</a:t>
            </a:r>
          </a:p>
          <a:p>
            <a:pPr algn="r"/>
            <a:r>
              <a:rPr lang="en-GB" sz="2100" dirty="0"/>
              <a:t> </a:t>
            </a:r>
            <a:r>
              <a:rPr lang="en-GB" sz="2100" dirty="0" smtClean="0"/>
              <a:t>- Article IV, Section 2</a:t>
            </a:r>
          </a:p>
          <a:p>
            <a:pPr algn="r"/>
            <a:endParaRPr lang="en-GB" sz="2100" dirty="0"/>
          </a:p>
          <a:p>
            <a:pPr algn="just"/>
            <a:r>
              <a:rPr lang="en-GB" sz="2100" dirty="0"/>
              <a:t>“The Migration or Importation of </a:t>
            </a:r>
            <a:r>
              <a:rPr lang="en-GB" sz="2100" b="1" dirty="0"/>
              <a:t>such Persons as any of the States now existing shall think proper to admit</a:t>
            </a:r>
            <a:r>
              <a:rPr lang="en-GB" sz="2100" dirty="0"/>
              <a:t>, shall not be prohibited by the Congress prior to the Year </a:t>
            </a:r>
            <a:r>
              <a:rPr lang="en-GB" sz="2100" dirty="0" smtClean="0"/>
              <a:t>1808 … ”</a:t>
            </a:r>
          </a:p>
          <a:p>
            <a:pPr marL="342900" indent="-342900" algn="r">
              <a:buFontTx/>
              <a:buChar char="-"/>
            </a:pPr>
            <a:r>
              <a:rPr lang="en-GB" sz="2100" dirty="0" smtClean="0"/>
              <a:t>Article I, Section 9 – constitutional limitation on attempts to deal with Slave Trade (Quakers in particular had been campaigning for abolition)</a:t>
            </a:r>
          </a:p>
          <a:p>
            <a:pPr marL="342900" indent="-342900" algn="just">
              <a:buFontTx/>
              <a:buChar char="-"/>
            </a:pPr>
            <a:endParaRPr lang="en-GB" sz="2100" dirty="0" smtClean="0"/>
          </a:p>
          <a:p>
            <a:pPr algn="just"/>
            <a:endParaRPr lang="en-GB" sz="2100" dirty="0" smtClean="0"/>
          </a:p>
          <a:p>
            <a:pPr algn="just"/>
            <a:endParaRPr lang="en-GB" sz="2000" dirty="0" smtClean="0"/>
          </a:p>
          <a:p>
            <a:endParaRPr lang="en-GB" dirty="0"/>
          </a:p>
        </p:txBody>
      </p:sp>
      <p:sp>
        <p:nvSpPr>
          <p:cNvPr id="4" name="Rectangle 3"/>
          <p:cNvSpPr/>
          <p:nvPr/>
        </p:nvSpPr>
        <p:spPr>
          <a:xfrm>
            <a:off x="-23485" y="22376"/>
            <a:ext cx="9144000" cy="1219474"/>
          </a:xfrm>
          <a:prstGeom prst="rect">
            <a:avLst/>
          </a:prstGeom>
        </p:spPr>
        <p:txBody>
          <a:bodyPr wrap="square" lIns="540000" tIns="360000" rIns="540000" bIns="360000">
            <a:spAutoFit/>
          </a:bodyPr>
          <a:lstStyle/>
          <a:p>
            <a:endParaRPr lang="en-GB" sz="1600" b="1" i="1" u="sng" dirty="0"/>
          </a:p>
          <a:p>
            <a:endParaRPr lang="en-GB" sz="1600" b="1" dirty="0" smtClean="0"/>
          </a:p>
        </p:txBody>
      </p:sp>
      <p:sp>
        <p:nvSpPr>
          <p:cNvPr id="7" name="Rectangle 6"/>
          <p:cNvSpPr/>
          <p:nvPr/>
        </p:nvSpPr>
        <p:spPr>
          <a:xfrm>
            <a:off x="251520" y="188640"/>
            <a:ext cx="8640960" cy="369332"/>
          </a:xfrm>
          <a:prstGeom prst="rect">
            <a:avLst/>
          </a:prstGeom>
        </p:spPr>
        <p:txBody>
          <a:bodyPr wrap="square">
            <a:spAutoFit/>
          </a:bodyPr>
          <a:lstStyle/>
          <a:p>
            <a:r>
              <a:rPr lang="en-US" b="1" u="sng" dirty="0" smtClean="0">
                <a:solidFill>
                  <a:prstClr val="black"/>
                </a:solidFill>
              </a:rPr>
              <a:t>3. Slavery in American History </a:t>
            </a:r>
            <a:r>
              <a:rPr lang="en-GB" b="1" u="sng" dirty="0" smtClean="0">
                <a:solidFill>
                  <a:prstClr val="black"/>
                </a:solidFill>
              </a:rPr>
              <a:t>: Slavery and the constitution</a:t>
            </a:r>
            <a:endParaRPr lang="en-GB" b="1" u="sng" dirty="0">
              <a:solidFill>
                <a:prstClr val="black"/>
              </a:solidFill>
            </a:endParaRPr>
          </a:p>
        </p:txBody>
      </p:sp>
    </p:spTree>
    <p:extLst>
      <p:ext uri="{BB962C8B-B14F-4D97-AF65-F5344CB8AC3E}">
        <p14:creationId xmlns:p14="http://schemas.microsoft.com/office/powerpoint/2010/main" val="11828002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043782208"/>
              </p:ext>
            </p:extLst>
          </p:nvPr>
        </p:nvGraphicFramePr>
        <p:xfrm>
          <a:off x="755577" y="658425"/>
          <a:ext cx="7897396" cy="6044184"/>
        </p:xfrm>
        <a:graphic>
          <a:graphicData uri="http://schemas.openxmlformats.org/drawingml/2006/table">
            <a:tbl>
              <a:tblPr firstRow="1" firstCol="1" bandRow="1">
                <a:tableStyleId>{5C22544A-7EE6-4342-B048-85BDC9FD1C3A}</a:tableStyleId>
              </a:tblPr>
              <a:tblGrid>
                <a:gridCol w="3948698"/>
                <a:gridCol w="3948698"/>
              </a:tblGrid>
              <a:tr h="292168">
                <a:tc>
                  <a:txBody>
                    <a:bodyPr/>
                    <a:lstStyle/>
                    <a:p>
                      <a:pPr algn="ctr">
                        <a:spcAft>
                          <a:spcPts val="0"/>
                        </a:spcAft>
                      </a:pPr>
                      <a:r>
                        <a:rPr lang="en-GB" sz="2400" dirty="0" smtClean="0">
                          <a:solidFill>
                            <a:srgbClr val="0000CC"/>
                          </a:solidFill>
                          <a:effectLst/>
                        </a:rPr>
                        <a:t>Hamilton</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smtClean="0">
                          <a:solidFill>
                            <a:srgbClr val="FF0000"/>
                          </a:solidFill>
                          <a:effectLst/>
                        </a:rPr>
                        <a:t>Jefferson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tr>
              <a:tr h="315440">
                <a:tc>
                  <a:txBody>
                    <a:bodyPr/>
                    <a:lstStyle/>
                    <a:p>
                      <a:pPr>
                        <a:spcAft>
                          <a:spcPts val="0"/>
                        </a:spcAft>
                      </a:pPr>
                      <a:r>
                        <a:rPr lang="en-GB" sz="1800" b="0" dirty="0" smtClean="0">
                          <a:solidFill>
                            <a:srgbClr val="0000CC"/>
                          </a:solidFill>
                          <a:effectLst/>
                        </a:rPr>
                        <a:t>Federalist Party</a:t>
                      </a:r>
                      <a:endParaRPr lang="en-GB" sz="1800" b="0"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rPr>
                        <a:t>(Democratic-)Republican Party</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503990">
                <a:tc>
                  <a:txBody>
                    <a:bodyPr/>
                    <a:lstStyle/>
                    <a:p>
                      <a:pPr>
                        <a:lnSpc>
                          <a:spcPct val="115000"/>
                        </a:lnSpc>
                        <a:spcAft>
                          <a:spcPts val="0"/>
                        </a:spcAft>
                      </a:pPr>
                      <a:r>
                        <a:rPr lang="en-GB" sz="1800" b="1" dirty="0" smtClean="0">
                          <a:solidFill>
                            <a:srgbClr val="0000CC"/>
                          </a:solidFill>
                          <a:effectLst/>
                        </a:rPr>
                        <a:t>Strong central government</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States’ rights and limited central government</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741173">
                <a:tc>
                  <a:txBody>
                    <a:bodyPr/>
                    <a:lstStyle/>
                    <a:p>
                      <a:pPr>
                        <a:lnSpc>
                          <a:spcPct val="115000"/>
                        </a:lnSpc>
                        <a:spcAft>
                          <a:spcPts val="0"/>
                        </a:spcAft>
                      </a:pPr>
                      <a:r>
                        <a:rPr lang="en-GB" sz="1800" b="0" dirty="0" smtClean="0">
                          <a:solidFill>
                            <a:srgbClr val="0000CC"/>
                          </a:solidFill>
                          <a:effectLst/>
                          <a:latin typeface="Calibri"/>
                          <a:ea typeface="Calibri"/>
                          <a:cs typeface="Times New Roman"/>
                        </a:rPr>
                        <a:t>Believed</a:t>
                      </a:r>
                      <a:r>
                        <a:rPr lang="en-GB" sz="1800" b="0" baseline="0" dirty="0" smtClean="0">
                          <a:solidFill>
                            <a:srgbClr val="0000CC"/>
                          </a:solidFill>
                          <a:effectLst/>
                          <a:latin typeface="Calibri"/>
                          <a:ea typeface="Calibri"/>
                          <a:cs typeface="Times New Roman"/>
                        </a:rPr>
                        <a:t> an enlightened body of citizens should exercise political power – ‘republicanism’</a:t>
                      </a: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latin typeface="+mn-lt"/>
                          <a:ea typeface="Calibri"/>
                          <a:cs typeface="Times New Roman"/>
                        </a:rPr>
                        <a:t>Embraced </a:t>
                      </a:r>
                      <a:r>
                        <a:rPr lang="en-GB" sz="1800" b="1" dirty="0" smtClean="0">
                          <a:solidFill>
                            <a:srgbClr val="FF0000"/>
                          </a:solidFill>
                          <a:effectLst/>
                          <a:latin typeface="+mn-lt"/>
                          <a:ea typeface="Calibri"/>
                          <a:cs typeface="Times New Roman"/>
                        </a:rPr>
                        <a:t>mass participation in politics </a:t>
                      </a:r>
                      <a:r>
                        <a:rPr lang="en-GB" sz="1800" b="0" dirty="0" smtClean="0">
                          <a:solidFill>
                            <a:srgbClr val="FF0000"/>
                          </a:solidFill>
                          <a:effectLst/>
                          <a:latin typeface="+mn-lt"/>
                          <a:ea typeface="Calibri"/>
                          <a:cs typeface="Times New Roman"/>
                        </a:rPr>
                        <a:t>– ‘democratic’</a:t>
                      </a:r>
                    </a:p>
                  </a:txBody>
                  <a:tcPr marL="68580" marR="68580" marT="0" marB="0">
                    <a:solidFill>
                      <a:schemeClr val="accent5">
                        <a:lumMod val="20000"/>
                        <a:lumOff val="80000"/>
                      </a:schemeClr>
                    </a:solidFill>
                  </a:tcPr>
                </a:tc>
              </a:tr>
              <a:tr h="489178">
                <a:tc>
                  <a:txBody>
                    <a:bodyPr/>
                    <a:lstStyle/>
                    <a:p>
                      <a:pPr>
                        <a:lnSpc>
                          <a:spcPct val="115000"/>
                        </a:lnSpc>
                        <a:spcAft>
                          <a:spcPts val="0"/>
                        </a:spcAft>
                      </a:pPr>
                      <a:r>
                        <a:rPr lang="en-GB" sz="1800" b="1" dirty="0" smtClean="0">
                          <a:solidFill>
                            <a:srgbClr val="0000CC"/>
                          </a:solidFill>
                          <a:effectLst/>
                        </a:rPr>
                        <a:t>Represented interests of commerce and manufacturing</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Represented</a:t>
                      </a:r>
                      <a:r>
                        <a:rPr lang="en-GB" sz="1800" b="1" baseline="0" dirty="0" smtClean="0">
                          <a:solidFill>
                            <a:srgbClr val="FF0000"/>
                          </a:solidFill>
                          <a:effectLst/>
                        </a:rPr>
                        <a:t> i</a:t>
                      </a:r>
                      <a:r>
                        <a:rPr lang="en-GB" sz="1800" b="1" dirty="0" smtClean="0">
                          <a:solidFill>
                            <a:srgbClr val="FF0000"/>
                          </a:solidFill>
                          <a:effectLst/>
                        </a:rPr>
                        <a:t>nterests and agriculture and farming</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630880">
                <a:tc>
                  <a:txBody>
                    <a:bodyPr/>
                    <a:lstStyle/>
                    <a:p>
                      <a:pPr>
                        <a:lnSpc>
                          <a:spcPct val="115000"/>
                        </a:lnSpc>
                        <a:spcAft>
                          <a:spcPts val="0"/>
                        </a:spcAft>
                      </a:pPr>
                      <a:r>
                        <a:rPr lang="en-GB" sz="1800" b="1" dirty="0" smtClean="0">
                          <a:solidFill>
                            <a:srgbClr val="0000CC"/>
                          </a:solidFill>
                          <a:effectLst/>
                        </a:rPr>
                        <a:t>Strongest support in New England  and northeast</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Strongest support in south</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489178">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800" b="0" dirty="0" smtClean="0">
                          <a:solidFill>
                            <a:srgbClr val="0000CC"/>
                          </a:solidFill>
                          <a:effectLst/>
                        </a:rPr>
                        <a:t>Diplomatic links to Britain; support for Britain in conflicts with France</a:t>
                      </a:r>
                      <a:endParaRPr lang="en-GB" sz="1800" b="0" dirty="0" smtClean="0">
                        <a:solidFill>
                          <a:srgbClr val="0000CC"/>
                        </a:solidFill>
                        <a:effectLst/>
                        <a:latin typeface="+mn-lt"/>
                        <a:ea typeface="Calibri"/>
                        <a:cs typeface="Times New Roman"/>
                      </a:endParaRPr>
                    </a:p>
                  </a:txBody>
                  <a:tcPr marL="68580" marR="68580" marT="0" marB="0">
                    <a:solidFill>
                      <a:schemeClr val="accent5">
                        <a:lumMod val="20000"/>
                        <a:lumOff val="80000"/>
                      </a:schemeClr>
                    </a:solidFill>
                  </a:tcPr>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800" b="0" dirty="0" smtClean="0">
                          <a:solidFill>
                            <a:srgbClr val="FF0000"/>
                          </a:solidFill>
                          <a:effectLst/>
                        </a:rPr>
                        <a:t>Diplomatic links to France; support for French Revolution</a:t>
                      </a:r>
                      <a:endParaRPr lang="en-GB" sz="1800" b="0" dirty="0" smtClean="0">
                        <a:solidFill>
                          <a:srgbClr val="FF0000"/>
                        </a:solidFill>
                        <a:effectLst/>
                        <a:latin typeface="+mn-lt"/>
                        <a:ea typeface="Calibri"/>
                        <a:cs typeface="Times New Roman"/>
                      </a:endParaRPr>
                    </a:p>
                  </a:txBody>
                  <a:tcPr marL="68580" marR="68580" marT="0" marB="0">
                    <a:solidFill>
                      <a:schemeClr val="accent5">
                        <a:lumMod val="20000"/>
                        <a:lumOff val="80000"/>
                      </a:schemeClr>
                    </a:solidFill>
                  </a:tcPr>
                </a:tc>
              </a:tr>
              <a:tr h="315440">
                <a:tc>
                  <a:txBody>
                    <a:bodyPr/>
                    <a:lstStyle/>
                    <a:p>
                      <a:pPr>
                        <a:lnSpc>
                          <a:spcPct val="115000"/>
                        </a:lnSpc>
                        <a:spcAft>
                          <a:spcPts val="0"/>
                        </a:spcAft>
                      </a:pPr>
                      <a:r>
                        <a:rPr lang="en-GB" sz="1800" b="1" dirty="0" smtClean="0">
                          <a:solidFill>
                            <a:srgbClr val="0000CC"/>
                          </a:solidFill>
                          <a:effectLst/>
                        </a:rPr>
                        <a:t>Centralised </a:t>
                      </a:r>
                      <a:r>
                        <a:rPr lang="en-GB" sz="1800" b="0" dirty="0" smtClean="0">
                          <a:solidFill>
                            <a:srgbClr val="0000CC"/>
                          </a:solidFill>
                          <a:effectLst/>
                        </a:rPr>
                        <a:t>banking system</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State autonomy </a:t>
                      </a:r>
                      <a:r>
                        <a:rPr lang="en-GB" sz="1800" b="0" dirty="0" smtClean="0">
                          <a:solidFill>
                            <a:srgbClr val="FF0000"/>
                          </a:solidFill>
                          <a:effectLst/>
                        </a:rPr>
                        <a:t>over financial affairs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612386">
                <a:tc>
                  <a:txBody>
                    <a:bodyPr/>
                    <a:lstStyle/>
                    <a:p>
                      <a:pPr>
                        <a:lnSpc>
                          <a:spcPct val="115000"/>
                        </a:lnSpc>
                        <a:spcAft>
                          <a:spcPts val="0"/>
                        </a:spcAft>
                      </a:pPr>
                      <a:r>
                        <a:rPr lang="en-GB" sz="1800" b="0" dirty="0" smtClean="0">
                          <a:solidFill>
                            <a:srgbClr val="0000CC"/>
                          </a:solidFill>
                          <a:effectLst/>
                        </a:rPr>
                        <a:t>Federal bank pays foreign debts and assumes states’ debts</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rPr>
                        <a:t>Federal bank pays foreign debts only; states’ retain debts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755984">
                <a:tc>
                  <a:txBody>
                    <a:bodyPr/>
                    <a:lstStyle/>
                    <a:p>
                      <a:pPr>
                        <a:lnSpc>
                          <a:spcPct val="115000"/>
                        </a:lnSpc>
                        <a:spcAft>
                          <a:spcPts val="0"/>
                        </a:spcAft>
                      </a:pPr>
                      <a:r>
                        <a:rPr lang="en-GB" sz="1800" b="1" dirty="0" smtClean="0">
                          <a:solidFill>
                            <a:srgbClr val="0000CC"/>
                          </a:solidFill>
                          <a:effectLst/>
                        </a:rPr>
                        <a:t>Expansive interpretation powers</a:t>
                      </a:r>
                      <a:r>
                        <a:rPr lang="en-GB" sz="1800" b="1" baseline="0" dirty="0" smtClean="0">
                          <a:solidFill>
                            <a:srgbClr val="0000CC"/>
                          </a:solidFill>
                          <a:effectLst/>
                        </a:rPr>
                        <a:t> invested to Federal government by </a:t>
                      </a:r>
                      <a:r>
                        <a:rPr lang="en-GB" sz="1800" b="1" dirty="0" smtClean="0">
                          <a:solidFill>
                            <a:srgbClr val="0000CC"/>
                          </a:solidFill>
                          <a:effectLst/>
                        </a:rPr>
                        <a:t>the Constitution </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Federal government powers limited to those</a:t>
                      </a:r>
                      <a:r>
                        <a:rPr lang="en-GB" sz="1800" b="1" baseline="0" dirty="0" smtClean="0">
                          <a:solidFill>
                            <a:srgbClr val="FF0000"/>
                          </a:solidFill>
                          <a:effectLst/>
                        </a:rPr>
                        <a:t> </a:t>
                      </a:r>
                      <a:r>
                        <a:rPr lang="en-GB" sz="1800" b="1" dirty="0" smtClean="0">
                          <a:solidFill>
                            <a:srgbClr val="FF0000"/>
                          </a:solidFill>
                          <a:effectLst/>
                        </a:rPr>
                        <a:t>expressly stated in the Constitution</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bl>
          </a:graphicData>
        </a:graphic>
      </p:graphicFrame>
      <p:sp>
        <p:nvSpPr>
          <p:cNvPr id="2" name="Rectangle 1"/>
          <p:cNvSpPr/>
          <p:nvPr/>
        </p:nvSpPr>
        <p:spPr>
          <a:xfrm>
            <a:off x="251520" y="188640"/>
            <a:ext cx="8640960" cy="369332"/>
          </a:xfrm>
          <a:prstGeom prst="rect">
            <a:avLst/>
          </a:prstGeom>
        </p:spPr>
        <p:txBody>
          <a:bodyPr wrap="square">
            <a:spAutoFit/>
          </a:bodyPr>
          <a:lstStyle/>
          <a:p>
            <a:r>
              <a:rPr lang="en-GB" b="1" u="sng" dirty="0" smtClean="0">
                <a:solidFill>
                  <a:prstClr val="black"/>
                </a:solidFill>
              </a:rPr>
              <a:t>4. Territorial Expansion &amp; Sectional Conflict: Federalism </a:t>
            </a:r>
            <a:r>
              <a:rPr lang="en-GB" b="1" u="sng" dirty="0">
                <a:solidFill>
                  <a:prstClr val="black"/>
                </a:solidFill>
              </a:rPr>
              <a:t>v. democratic republicanism</a:t>
            </a:r>
          </a:p>
        </p:txBody>
      </p:sp>
    </p:spTree>
    <p:extLst>
      <p:ext uri="{BB962C8B-B14F-4D97-AF65-F5344CB8AC3E}">
        <p14:creationId xmlns:p14="http://schemas.microsoft.com/office/powerpoint/2010/main" val="13370930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9200886" cy="1619583"/>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Louisiana Purchase</a:t>
            </a:r>
            <a:endParaRPr lang="en-GB" sz="2000" b="1" u="sng" dirty="0">
              <a:solidFill>
                <a:prstClr val="black"/>
              </a:solidFill>
            </a:endParaRPr>
          </a:p>
          <a:p>
            <a:endParaRPr lang="en-GB" sz="2000" b="1" dirty="0" smtClean="0">
              <a:solidFill>
                <a:prstClr val="black"/>
              </a:solidFill>
            </a:endParaRPr>
          </a:p>
          <a:p>
            <a:pPr lvl="1"/>
            <a:endParaRPr lang="en-GB" dirty="0" smtClean="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890911"/>
            <a:ext cx="4896544" cy="3689410"/>
          </a:xfrm>
          <a:prstGeom prst="rect">
            <a:avLst/>
          </a:prstGeom>
        </p:spPr>
      </p:pic>
      <p:sp>
        <p:nvSpPr>
          <p:cNvPr id="5" name="Rectangle 4"/>
          <p:cNvSpPr/>
          <p:nvPr/>
        </p:nvSpPr>
        <p:spPr>
          <a:xfrm>
            <a:off x="-36781" y="798179"/>
            <a:ext cx="4176733" cy="2850690"/>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b="1" dirty="0" smtClean="0">
                <a:solidFill>
                  <a:prstClr val="black"/>
                </a:solidFill>
              </a:rPr>
              <a:t>Perennial disputes over whether slavery would be admitted into Louisiana territory West of the Mississippi </a:t>
            </a:r>
          </a:p>
          <a:p>
            <a:endParaRPr lang="en-GB" sz="2000" b="1" dirty="0" smtClean="0">
              <a:solidFill>
                <a:prstClr val="black"/>
              </a:solidFill>
            </a:endParaRPr>
          </a:p>
          <a:p>
            <a:pPr lvl="1"/>
            <a:endParaRPr lang="en-GB" dirty="0" smtClean="0"/>
          </a:p>
        </p:txBody>
      </p:sp>
    </p:spTree>
    <p:extLst>
      <p:ext uri="{BB962C8B-B14F-4D97-AF65-F5344CB8AC3E}">
        <p14:creationId xmlns:p14="http://schemas.microsoft.com/office/powerpoint/2010/main" val="185213041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Louisiana Purchase</a:t>
            </a:r>
            <a:endParaRPr lang="en-GB" sz="2000" b="1" u="sng" dirty="0">
              <a:solidFill>
                <a:prstClr val="black"/>
              </a:solidFill>
            </a:endParaRPr>
          </a:p>
          <a:p>
            <a:endParaRPr lang="en-GB" sz="2000" b="1" dirty="0" smtClean="0">
              <a:solidFill>
                <a:prstClr val="black"/>
              </a:solidFill>
            </a:endParaRPr>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0270" y="671292"/>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932041" y="4826675"/>
            <a:ext cx="1981767" cy="2308324"/>
          </a:xfrm>
          <a:prstGeom prst="rect">
            <a:avLst/>
          </a:prstGeom>
        </p:spPr>
        <p:txBody>
          <a:bodyPr wrap="square">
            <a:spAutoFit/>
          </a:bodyPr>
          <a:lstStyle/>
          <a:p>
            <a:pPr algn="r"/>
            <a:r>
              <a:rPr lang="en-GB" dirty="0"/>
              <a:t/>
            </a:r>
            <a:br>
              <a:rPr lang="en-GB" dirty="0"/>
            </a:br>
            <a:r>
              <a:rPr lang="en-GB" dirty="0"/>
              <a:t>Toussaint </a:t>
            </a:r>
            <a:r>
              <a:rPr lang="en-GB" dirty="0" err="1" smtClean="0"/>
              <a:t>L’Ouverture</a:t>
            </a:r>
            <a:r>
              <a:rPr lang="en-GB" dirty="0" smtClean="0"/>
              <a:t> </a:t>
            </a:r>
            <a:r>
              <a:rPr lang="en-GB" dirty="0"/>
              <a:t>(1743–1803, top); Jean-Jacques Dessalines (1758 – </a:t>
            </a:r>
            <a:r>
              <a:rPr lang="en-GB" dirty="0" smtClean="0"/>
              <a:t>1806, bottom)</a:t>
            </a:r>
            <a:r>
              <a:rPr lang="en-GB" dirty="0"/>
              <a:t/>
            </a:r>
            <a:br>
              <a:rPr lang="en-GB" dirty="0"/>
            </a:br>
            <a:endParaRPr lang="en-GB" dirty="0"/>
          </a:p>
        </p:txBody>
      </p:sp>
      <p:sp>
        <p:nvSpPr>
          <p:cNvPr id="5" name="Rectangle 4"/>
          <p:cNvSpPr/>
          <p:nvPr/>
        </p:nvSpPr>
        <p:spPr>
          <a:xfrm>
            <a:off x="1" y="701207"/>
            <a:ext cx="6913806" cy="5620679"/>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smtClean="0">
                <a:solidFill>
                  <a:prstClr val="black"/>
                </a:solidFill>
              </a:rPr>
              <a:t>Negotiated by future president James Monroe and legation representing French Emperor Napoleon Bonaparte, 1803</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smtClean="0">
                <a:solidFill>
                  <a:prstClr val="black"/>
                </a:solidFill>
              </a:rPr>
              <a:t>Defeat of French forces in Haitian War of Independence led Napoleon to lament “damn sugar, damn coffee, damn colonies,” and helped decision to sell remaining North American possessions to United States</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smtClean="0">
                <a:solidFill>
                  <a:prstClr val="black"/>
                </a:solidFill>
              </a:rPr>
              <a:t>Threat of slave revolt in the image of Haiti cast shadow over southern states throughout antebellum period</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dirty="0" smtClean="0">
              <a:solidFill>
                <a:prstClr val="black"/>
              </a:solidFill>
            </a:endParaRPr>
          </a:p>
          <a:p>
            <a:pPr lvl="1"/>
            <a:endParaRPr lang="en-GB"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275" y="4129576"/>
            <a:ext cx="2261245" cy="2728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50936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927360"/>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Missouri Compromise, 1820 </a:t>
            </a:r>
          </a:p>
          <a:p>
            <a:endParaRPr lang="en-GB" sz="2000" b="1" u="sng" dirty="0">
              <a:solidFill>
                <a:prstClr val="black"/>
              </a:solidFill>
            </a:endParaRPr>
          </a:p>
          <a:p>
            <a:endParaRPr lang="en-GB" sz="2000" b="1" dirty="0" smtClean="0">
              <a:solidFill>
                <a:prstClr val="black"/>
              </a:solidFill>
            </a:endParaRPr>
          </a:p>
          <a:p>
            <a:pPr lvl="1"/>
            <a:endParaRPr lang="en-GB" dirty="0" smtClean="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862889"/>
            <a:ext cx="6766326" cy="3920862"/>
          </a:xfrm>
          <a:prstGeom prst="rect">
            <a:avLst/>
          </a:prstGeom>
        </p:spPr>
      </p:pic>
      <p:sp>
        <p:nvSpPr>
          <p:cNvPr id="8" name="Rectangle 7"/>
          <p:cNvSpPr/>
          <p:nvPr/>
        </p:nvSpPr>
        <p:spPr>
          <a:xfrm>
            <a:off x="-31041" y="4592086"/>
            <a:ext cx="9200886" cy="22659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smtClean="0">
                <a:solidFill>
                  <a:prstClr val="black"/>
                </a:solidFill>
              </a:rPr>
              <a:t>Settled dispute over whether Missouri should be admitted to Union as a slave state – Maine admitted as free state and banned slavery from all other former Louisiana territories north </a:t>
            </a:r>
            <a:r>
              <a:rPr lang="en-GB" sz="2000" dirty="0">
                <a:solidFill>
                  <a:prstClr val="black"/>
                </a:solidFill>
              </a:rPr>
              <a:t>of </a:t>
            </a:r>
            <a:r>
              <a:rPr lang="en-GB" sz="2000" dirty="0" smtClean="0">
                <a:solidFill>
                  <a:prstClr val="black"/>
                </a:solidFill>
              </a:rPr>
              <a:t>parallel </a:t>
            </a:r>
            <a:r>
              <a:rPr lang="en-GB" sz="2000" dirty="0">
                <a:solidFill>
                  <a:prstClr val="black"/>
                </a:solidFill>
              </a:rPr>
              <a:t>36°30</a:t>
            </a:r>
            <a:r>
              <a:rPr lang="en-GB" sz="2000" dirty="0" smtClean="0">
                <a:solidFill>
                  <a:prstClr val="black"/>
                </a:solidFill>
              </a:rPr>
              <a: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Created balance in no. senators admitted from slave and free states</a:t>
            </a:r>
            <a:endParaRPr lang="en-GB" dirty="0" smtClean="0"/>
          </a:p>
        </p:txBody>
      </p:sp>
    </p:spTree>
    <p:extLst>
      <p:ext uri="{BB962C8B-B14F-4D97-AF65-F5344CB8AC3E}">
        <p14:creationId xmlns:p14="http://schemas.microsoft.com/office/powerpoint/2010/main" val="39790835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4" y="898773"/>
            <a:ext cx="5508104" cy="5651456"/>
          </a:xfrm>
          <a:prstGeom prst="rect">
            <a:avLst/>
          </a:prstGeom>
        </p:spPr>
        <p:txBody>
          <a:bodyPr wrap="square" lIns="540000" tIns="360000" rIns="540000" bIns="360000">
            <a:spAutoFit/>
          </a:bodyPr>
          <a:lstStyle/>
          <a:p>
            <a:r>
              <a:rPr lang="en-US" sz="2000" b="1" dirty="0" smtClean="0"/>
              <a:t>1836–1845	Republic of Texas</a:t>
            </a:r>
            <a:endParaRPr lang="en-GB" sz="1200" b="1" dirty="0" smtClean="0"/>
          </a:p>
          <a:p>
            <a:endParaRPr lang="en-US" sz="2000" b="1" dirty="0" smtClean="0"/>
          </a:p>
          <a:p>
            <a:pPr marL="457200" indent="-457200">
              <a:buAutoNum type="arabicPlain" startAt="1845"/>
            </a:pPr>
            <a:r>
              <a:rPr lang="en-US" sz="2000" b="1" dirty="0" smtClean="0"/>
              <a:t> 		Annexation of Texas</a:t>
            </a:r>
          </a:p>
          <a:p>
            <a:endParaRPr lang="en-US" sz="2000" b="1" dirty="0" smtClean="0"/>
          </a:p>
          <a:p>
            <a:r>
              <a:rPr lang="en-US" sz="2000" b="1" dirty="0" smtClean="0"/>
              <a:t>1846–1848 	Mexican-American War </a:t>
            </a:r>
          </a:p>
          <a:p>
            <a:pPr marL="457200" indent="-457200">
              <a:buAutoNum type="arabicPlain" startAt="1845"/>
            </a:pPr>
            <a:endParaRPr lang="en-GB" sz="2000" dirty="0"/>
          </a:p>
          <a:p>
            <a:pPr marL="457200" indent="-457200">
              <a:buAutoNum type="arabicPlain" startAt="1848"/>
            </a:pPr>
            <a:r>
              <a:rPr lang="en-US" sz="2000" b="1" dirty="0" smtClean="0"/>
              <a:t> </a:t>
            </a:r>
            <a:r>
              <a:rPr lang="en-US" sz="2000" b="1" i="1" dirty="0" smtClean="0"/>
              <a:t>	</a:t>
            </a:r>
            <a:r>
              <a:rPr lang="en-US" sz="2000" b="1" dirty="0" smtClean="0"/>
              <a:t>Treaty </a:t>
            </a:r>
            <a:r>
              <a:rPr lang="en-US" sz="2000" b="1" dirty="0"/>
              <a:t>of Guadalupe Hidalgo</a:t>
            </a:r>
            <a:r>
              <a:rPr lang="en-US" sz="2000" dirty="0"/>
              <a:t>.  </a:t>
            </a:r>
            <a:r>
              <a:rPr lang="en-US" sz="2000" dirty="0" smtClean="0"/>
              <a:t>	Mexico </a:t>
            </a:r>
            <a:r>
              <a:rPr lang="en-US" sz="2000" dirty="0"/>
              <a:t>accepts Rio Grande </a:t>
            </a:r>
            <a:r>
              <a:rPr lang="en-US" sz="2000" dirty="0" smtClean="0"/>
              <a:t>	river </a:t>
            </a:r>
            <a:r>
              <a:rPr lang="en-US" sz="2000" dirty="0"/>
              <a:t>as Texas’s border with </a:t>
            </a:r>
            <a:r>
              <a:rPr lang="en-US" sz="2000" dirty="0" smtClean="0"/>
              <a:t>	Mexico </a:t>
            </a:r>
            <a:r>
              <a:rPr lang="en-US" sz="2000" dirty="0"/>
              <a:t>and cedes present day </a:t>
            </a:r>
            <a:r>
              <a:rPr lang="en-US" sz="2000" dirty="0" smtClean="0"/>
              <a:t>	territory </a:t>
            </a:r>
            <a:r>
              <a:rPr lang="en-US" sz="2000" dirty="0"/>
              <a:t>of California, New </a:t>
            </a:r>
            <a:r>
              <a:rPr lang="en-US" sz="2000" dirty="0" smtClean="0"/>
              <a:t>	Mexico</a:t>
            </a:r>
            <a:r>
              <a:rPr lang="en-US" sz="2000" dirty="0"/>
              <a:t>, Nevada, and parts of </a:t>
            </a:r>
            <a:r>
              <a:rPr lang="en-US" sz="2000" dirty="0" smtClean="0"/>
              <a:t>	Colorado</a:t>
            </a:r>
            <a:r>
              <a:rPr lang="en-US" sz="2000" dirty="0"/>
              <a:t>, Arizona, and Utah, to </a:t>
            </a:r>
            <a:r>
              <a:rPr lang="en-US" sz="2000" dirty="0" smtClean="0"/>
              <a:t>	the </a:t>
            </a:r>
            <a:r>
              <a:rPr lang="en-US" sz="2000" dirty="0"/>
              <a:t>United States</a:t>
            </a:r>
            <a:r>
              <a:rPr lang="en-US" sz="2000" dirty="0" smtClean="0"/>
              <a:t>.</a:t>
            </a:r>
          </a:p>
          <a:p>
            <a:r>
              <a:rPr lang="en-US" sz="2000" b="1" dirty="0" smtClean="0"/>
              <a:t>		</a:t>
            </a: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35" y="76470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a:t>
            </a:r>
            <a:r>
              <a:rPr lang="en-GB" sz="2000" b="1" u="sng" dirty="0">
                <a:solidFill>
                  <a:prstClr val="black"/>
                </a:solidFill>
              </a:rPr>
              <a:t>Texas and Mexican-American War</a:t>
            </a:r>
          </a:p>
        </p:txBody>
      </p:sp>
    </p:spTree>
    <p:extLst>
      <p:ext uri="{BB962C8B-B14F-4D97-AF65-F5344CB8AC3E}">
        <p14:creationId xmlns:p14="http://schemas.microsoft.com/office/powerpoint/2010/main" val="24253852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7" y="898773"/>
            <a:ext cx="9124499" cy="5343680"/>
          </a:xfrm>
          <a:prstGeom prst="rect">
            <a:avLst/>
          </a:prstGeom>
        </p:spPr>
        <p:txBody>
          <a:bodyPr wrap="square" lIns="540000" tIns="360000" rIns="540000" bIns="360000">
            <a:spAutoFit/>
          </a:bodyPr>
          <a:lstStyle/>
          <a:p>
            <a:pPr algn="just"/>
            <a:r>
              <a:rPr lang="en-GB" sz="2000" dirty="0" smtClean="0"/>
              <a:t>1846  </a:t>
            </a:r>
          </a:p>
          <a:p>
            <a:pPr algn="just"/>
            <a:r>
              <a:rPr lang="en-GB" sz="2000" dirty="0" smtClean="0"/>
              <a:t>Representative David Wilmot proposes prohibition of slavery in  any land acquired from Mexico</a:t>
            </a:r>
          </a:p>
          <a:p>
            <a:pPr algn="just"/>
            <a:endParaRPr lang="en-GB" sz="2000" dirty="0"/>
          </a:p>
          <a:p>
            <a:pPr marL="457200" indent="-457200" algn="just">
              <a:buAutoNum type="arabicPlain" startAt="1847"/>
            </a:pPr>
            <a:r>
              <a:rPr lang="en-GB" sz="2000" dirty="0" smtClean="0"/>
              <a:t> </a:t>
            </a:r>
            <a:endParaRPr lang="en-GB" sz="2000" dirty="0"/>
          </a:p>
          <a:p>
            <a:pPr algn="just"/>
            <a:r>
              <a:rPr lang="en-GB" sz="2000" dirty="0" smtClean="0"/>
              <a:t>Senator Stephen A Douglas  articulates the doctrine of  popular sovereignty</a:t>
            </a:r>
          </a:p>
          <a:p>
            <a:pPr marL="457200" indent="-457200" algn="just">
              <a:buAutoNum type="arabicPlain" startAt="1847"/>
            </a:pPr>
            <a:endParaRPr lang="en-GB" sz="2000" dirty="0" smtClean="0"/>
          </a:p>
          <a:p>
            <a:pPr algn="just"/>
            <a:r>
              <a:rPr lang="en-GB" sz="2000" dirty="0" smtClean="0"/>
              <a:t>1849</a:t>
            </a:r>
          </a:p>
          <a:p>
            <a:pPr algn="just"/>
            <a:r>
              <a:rPr lang="en-GB" sz="2000" dirty="0" smtClean="0"/>
              <a:t>California and New Mexico draft constitutions forbidding slavery  and apply for admission to Union, upsetting 15:15 free-slave state balance </a:t>
            </a:r>
            <a:endParaRPr lang="en-GB" sz="2000" dirty="0"/>
          </a:p>
          <a:p>
            <a:pPr algn="just"/>
            <a:endParaRPr lang="en-GB" sz="2000" dirty="0" smtClean="0"/>
          </a:p>
          <a:p>
            <a:pPr algn="ctr"/>
            <a:r>
              <a:rPr lang="en-GB" sz="2000" b="1" dirty="0" smtClean="0"/>
              <a:t>Wilmot Proviso </a:t>
            </a:r>
            <a:r>
              <a:rPr lang="en-GB" sz="2000" dirty="0" smtClean="0"/>
              <a:t>=</a:t>
            </a:r>
            <a:r>
              <a:rPr lang="en-GB" sz="2000" b="1" dirty="0" smtClean="0"/>
              <a:t> </a:t>
            </a:r>
            <a:r>
              <a:rPr lang="en-GB" sz="2000" dirty="0" smtClean="0"/>
              <a:t>ban on spread of slavery</a:t>
            </a:r>
            <a:endParaRPr lang="en-GB" sz="2000" b="1" dirty="0" smtClean="0"/>
          </a:p>
          <a:p>
            <a:pPr algn="ctr"/>
            <a:r>
              <a:rPr lang="en-US" sz="2000" dirty="0" smtClean="0"/>
              <a:t> v</a:t>
            </a:r>
          </a:p>
          <a:p>
            <a:pPr algn="ctr"/>
            <a:r>
              <a:rPr lang="en-US" sz="2000" b="1" dirty="0" smtClean="0"/>
              <a:t>Popular Sovereignty </a:t>
            </a:r>
            <a:r>
              <a:rPr lang="en-US" sz="2000" dirty="0" smtClean="0"/>
              <a:t>= states’ rights to self-determination on slave issue via democratic vote of the electorate</a:t>
            </a:r>
            <a:endParaRPr lang="en-GB" sz="2000" b="1" u="sng" dirty="0">
              <a:solidFill>
                <a:prstClr val="black"/>
              </a:solidFill>
            </a:endParaRP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a:t>
            </a:r>
            <a:r>
              <a:rPr lang="en-GB" sz="2000" b="1" u="sng" dirty="0">
                <a:solidFill>
                  <a:prstClr val="black"/>
                </a:solidFill>
              </a:rPr>
              <a:t>Texas and Mexican-American War</a:t>
            </a:r>
          </a:p>
        </p:txBody>
      </p:sp>
    </p:spTree>
    <p:extLst>
      <p:ext uri="{BB962C8B-B14F-4D97-AF65-F5344CB8AC3E}">
        <p14:creationId xmlns:p14="http://schemas.microsoft.com/office/powerpoint/2010/main" val="107780101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98773"/>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California admitted as a free state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Decree that popular sovereignty would decide whether slavery was permitted in New Mexico and Utah  - Texas relinquished claims to New Mexico territory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New Fugitive Slave Act – enabled slave-owners to arrest runaway slaves without warrant; runaways denied right to trial by jury; fines and jail terms as punishments for those assisting runaways</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Compromise of 1850</a:t>
            </a:r>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59" y="790526"/>
            <a:ext cx="4896546" cy="2864845"/>
          </a:xfrm>
          <a:prstGeom prst="rect">
            <a:avLst/>
          </a:prstGeom>
        </p:spPr>
      </p:pic>
    </p:spTree>
    <p:extLst>
      <p:ext uri="{BB962C8B-B14F-4D97-AF65-F5344CB8AC3E}">
        <p14:creationId xmlns:p14="http://schemas.microsoft.com/office/powerpoint/2010/main" val="270392793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98773"/>
            <a:ext cx="5613122"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Stephen A Douglas (1813–1861), Senator for Illinois, 1847–1861</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Supporter of planned transcontinental railroad; believed formal government in unorganised territories was necessary for its completion</a:t>
            </a:r>
          </a:p>
          <a:p>
            <a:pPr marL="342900" indent="-342900" algn="just">
              <a:buFont typeface="Arial" panose="020B0604020202020204" pitchFamily="34" charset="0"/>
              <a:buChar char="•"/>
            </a:pPr>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Advocated popular sovereignty – the directly-elected will of the people at a local level – as middle ground between northern and southern agitators </a:t>
            </a:r>
            <a:endParaRPr lang="en-GB" sz="2000" dirty="0">
              <a:solidFill>
                <a:prstClr val="black"/>
              </a:solidFill>
            </a:endParaRP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Stephen A Douglas and popular sovereignty </a:t>
            </a:r>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624" y="898767"/>
            <a:ext cx="3458937" cy="4609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598911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98777"/>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Douglas argued popular sovereignty trumped terms of the Missouri Compromise</a:t>
            </a:r>
          </a:p>
          <a:p>
            <a:pPr marL="342900" indent="-342900" algn="just">
              <a:buFont typeface="Arial" panose="020B0604020202020204" pitchFamily="34" charset="0"/>
              <a:buChar char="•"/>
            </a:pPr>
            <a:r>
              <a:rPr lang="en-GB" sz="2000" dirty="0" smtClean="0"/>
              <a:t>‘Bleeding Kansas’ violence on borders 1854–1861: Missourians cross border to vote for proslavery legislatures; rival pro- and antislavery constitutions put in place</a:t>
            </a:r>
          </a:p>
          <a:p>
            <a:pPr marL="342900" indent="-342900" algn="just">
              <a:buFont typeface="Arial" panose="020B0604020202020204" pitchFamily="34" charset="0"/>
              <a:buChar char="•"/>
            </a:pPr>
            <a:r>
              <a:rPr lang="en-GB" sz="2000" dirty="0" smtClean="0">
                <a:solidFill>
                  <a:prstClr val="black"/>
                </a:solidFill>
              </a:rPr>
              <a:t>Fractured unity of Democratic and Whig Parties along geographical/sectional lines </a:t>
            </a:r>
            <a:endParaRPr lang="en-GB" sz="2000"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The Kansas-Nebraska Act, 1854</a:t>
            </a:r>
            <a:endParaRPr lang="en-GB" sz="2000" b="1" u="sng"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802" y="711978"/>
            <a:ext cx="5796136" cy="3556985"/>
          </a:xfrm>
          <a:prstGeom prst="rect">
            <a:avLst/>
          </a:prstGeom>
        </p:spPr>
      </p:pic>
    </p:spTree>
    <p:extLst>
      <p:ext uri="{BB962C8B-B14F-4D97-AF65-F5344CB8AC3E}">
        <p14:creationId xmlns:p14="http://schemas.microsoft.com/office/powerpoint/2010/main" val="17645252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662020"/>
            <a:ext cx="7144786" cy="657478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US Supreme Court heard case of Dred Scott, a slave who was petitioning for freedom, on the basis that his master, John Emerson, had transported him across the state borders of Illinois, a free state, and the Wisconsin territory, where slavery was barred under the Missouri Compromise, before settling in Missouri</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For Chief Justice Roger B Taney, the case pertained to three key questions: </a:t>
            </a:r>
          </a:p>
          <a:p>
            <a:pPr marL="342900" indent="-342900" algn="just">
              <a:buFont typeface="Arial" panose="020B0604020202020204" pitchFamily="34" charset="0"/>
              <a:buChar char="•"/>
            </a:pPr>
            <a:endParaRPr lang="en-GB" sz="2000" dirty="0" smtClean="0"/>
          </a:p>
          <a:p>
            <a:pPr lvl="1"/>
            <a:r>
              <a:rPr lang="en-GB" sz="2000" dirty="0" smtClean="0"/>
              <a:t>1</a:t>
            </a:r>
            <a:r>
              <a:rPr lang="en-GB" sz="2000" dirty="0"/>
              <a:t>. Did the Supreme Court have jurisdiction to hear Scott's case?</a:t>
            </a:r>
          </a:p>
          <a:p>
            <a:pPr lvl="1"/>
            <a:r>
              <a:rPr lang="en-GB" sz="2000" dirty="0" smtClean="0"/>
              <a:t>2. Was the Missouri Compromise of 1820 in compliance with the Constitution or an overreach by Congress?</a:t>
            </a:r>
          </a:p>
          <a:p>
            <a:pPr lvl="1"/>
            <a:r>
              <a:rPr lang="en-GB" sz="2000" dirty="0" smtClean="0"/>
              <a:t>3. Did residency in free territories or states entitle a slave to freedom?</a:t>
            </a:r>
          </a:p>
          <a:p>
            <a:pPr lvl="1"/>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4. Territorial Expansion &amp; Sectional Conflict: Dred Scott case (1857) </a:t>
            </a:r>
            <a:endParaRPr lang="en-GB" sz="2000" b="1" u="sng" dirty="0">
              <a:solidFill>
                <a:prstClr val="black"/>
              </a:solidFill>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6096" y="869373"/>
            <a:ext cx="2065523" cy="2926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2" descr="https://upload.wikimedia.org/wikipedia/commons/4/48/TANEY,_Roger_B-Treasury_(BEP_engraved_portrait).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https://upload.wikimedia.org/wikipedia/commons/4/48/TANEY,_Roger_B-Treasury_(BEP_engraved_portrait).jpg"/>
          <p:cNvSpPr>
            <a:spLocks noChangeAspect="1" noChangeArrowheads="1"/>
          </p:cNvSpPr>
          <p:nvPr/>
        </p:nvSpPr>
        <p:spPr bwMode="auto">
          <a:xfrm>
            <a:off x="307975" y="7949"/>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267908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52930"/>
            <a:ext cx="9124498" cy="1004030"/>
          </a:xfrm>
          <a:prstGeom prst="rect">
            <a:avLst/>
          </a:prstGeom>
        </p:spPr>
        <p:txBody>
          <a:bodyPr wrap="square" lIns="540000" tIns="360000" rIns="540000" bIns="360000">
            <a:spAutoFit/>
          </a:bodyPr>
          <a:lstStyle/>
          <a:p>
            <a:pPr marL="457200" indent="-457200">
              <a:buAutoNum type="arabicPeriod"/>
            </a:pPr>
            <a:endParaRPr lang="en-GB" dirty="0" smtClean="0"/>
          </a:p>
        </p:txBody>
      </p:sp>
      <p:sp>
        <p:nvSpPr>
          <p:cNvPr id="4" name="Rectangle 3"/>
          <p:cNvSpPr/>
          <p:nvPr/>
        </p:nvSpPr>
        <p:spPr>
          <a:xfrm>
            <a:off x="-56886" y="7"/>
            <a:ext cx="9200886" cy="6759452"/>
          </a:xfrm>
          <a:prstGeom prst="rect">
            <a:avLst/>
          </a:prstGeom>
        </p:spPr>
        <p:txBody>
          <a:bodyPr wrap="square" lIns="540000" tIns="360000" rIns="540000" bIns="360000">
            <a:spAutoFit/>
          </a:bodyPr>
          <a:lstStyle/>
          <a:p>
            <a:r>
              <a:rPr lang="en-GB" sz="2000" b="1" u="sng" dirty="0" smtClean="0">
                <a:solidFill>
                  <a:prstClr val="black"/>
                </a:solidFill>
              </a:rPr>
              <a:t>1.Territorial </a:t>
            </a:r>
            <a:r>
              <a:rPr lang="en-GB" sz="2000" b="1" u="sng" dirty="0">
                <a:solidFill>
                  <a:prstClr val="black"/>
                </a:solidFill>
              </a:rPr>
              <a:t>expansion and the origins of sectional conflict: </a:t>
            </a:r>
            <a:r>
              <a:rPr lang="en-GB" sz="2000" b="1" u="sng" dirty="0" smtClean="0">
                <a:solidFill>
                  <a:prstClr val="black"/>
                </a:solidFill>
              </a:rPr>
              <a:t>Dred Scott case</a:t>
            </a:r>
          </a:p>
          <a:p>
            <a:pPr marL="457200" indent="-457200">
              <a:buAutoNum type="arabicPeriod"/>
            </a:pPr>
            <a:endParaRPr lang="en-GB" sz="1900" b="1" u="sng" dirty="0" smtClean="0">
              <a:solidFill>
                <a:prstClr val="black"/>
              </a:solidFill>
            </a:endParaRPr>
          </a:p>
          <a:p>
            <a:pPr marL="457200" indent="-457200">
              <a:buAutoNum type="arabicPeriod"/>
            </a:pPr>
            <a:r>
              <a:rPr lang="en-GB" sz="1900" b="1" dirty="0"/>
              <a:t>Did the Supreme Court have jurisdiction to hear Scott's case?</a:t>
            </a:r>
          </a:p>
          <a:p>
            <a:pPr algn="just"/>
            <a:endParaRPr lang="en-GB" sz="1000" dirty="0" smtClean="0"/>
          </a:p>
          <a:p>
            <a:pPr algn="just"/>
            <a:r>
              <a:rPr lang="en-GB" sz="1900" dirty="0" smtClean="0"/>
              <a:t>Ruled </a:t>
            </a:r>
            <a:r>
              <a:rPr lang="en-GB" sz="1900" dirty="0"/>
              <a:t>NO: that Scott was not a Missouri citizen and, further, could not have been recognised as a US citizen at time of Constitution being written when Africans were deemed “a subordinate and inferior class of beings ... and altogether unfit to associate with the white race, either in social or political relations, and so far inferior that they had no rights which the white man was bound to respect.”</a:t>
            </a:r>
          </a:p>
          <a:p>
            <a:endParaRPr lang="en-GB" sz="1900" dirty="0"/>
          </a:p>
          <a:p>
            <a:r>
              <a:rPr lang="en-GB" sz="1900" b="1" dirty="0"/>
              <a:t>2. Was the Missouri Compromise of 1820 in compliance with the Constitution or an overreach by Congress?</a:t>
            </a:r>
          </a:p>
          <a:p>
            <a:endParaRPr lang="en-GB" sz="1000" dirty="0" smtClean="0"/>
          </a:p>
          <a:p>
            <a:r>
              <a:rPr lang="en-GB" sz="1900" dirty="0" smtClean="0"/>
              <a:t>Ruled  </a:t>
            </a:r>
            <a:r>
              <a:rPr lang="en-GB" sz="1900" dirty="0"/>
              <a:t>NO:  ”nothing in this Constitution shall be so construed as to Prejudice any Claims of the United States, or of any particular State” regarding land and property</a:t>
            </a:r>
          </a:p>
          <a:p>
            <a:endParaRPr lang="en-GB" sz="1900" dirty="0"/>
          </a:p>
          <a:p>
            <a:r>
              <a:rPr lang="en-GB" sz="1900" b="1" dirty="0"/>
              <a:t>3. Did residency in free territories or states entitle a slave to freedom?</a:t>
            </a:r>
          </a:p>
          <a:p>
            <a:endParaRPr lang="en-GB" sz="1000" dirty="0" smtClean="0"/>
          </a:p>
          <a:p>
            <a:r>
              <a:rPr lang="en-GB" sz="1900" dirty="0" smtClean="0"/>
              <a:t>Ruled NO: “It </a:t>
            </a:r>
            <a:r>
              <a:rPr lang="en-GB" sz="1900" dirty="0"/>
              <a:t>is now firmly settled </a:t>
            </a:r>
            <a:r>
              <a:rPr lang="en-GB" sz="1900" dirty="0" smtClean="0"/>
              <a:t> that </a:t>
            </a:r>
            <a:r>
              <a:rPr lang="en-GB" sz="1900" dirty="0"/>
              <a:t>Scott and his family upon their return were not free, but were, by the laws of Missouri, the property of the defendant; and that the Circuit Court of the United States had no jurisdiction, when, by the laws of the State, the plaintiff was a slave, and not a citizen</a:t>
            </a:r>
            <a:r>
              <a:rPr lang="en-GB" dirty="0" smtClean="0"/>
              <a:t>.”</a:t>
            </a:r>
            <a:endParaRPr lang="en-GB" b="1" u="sng" dirty="0">
              <a:solidFill>
                <a:prstClr val="black"/>
              </a:solidFill>
            </a:endParaRPr>
          </a:p>
        </p:txBody>
      </p:sp>
    </p:spTree>
    <p:extLst>
      <p:ext uri="{BB962C8B-B14F-4D97-AF65-F5344CB8AC3E}">
        <p14:creationId xmlns:p14="http://schemas.microsoft.com/office/powerpoint/2010/main" val="162693474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52936"/>
            <a:ext cx="9124498" cy="257369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By 1804, all northern states of the union had abolished slavery (often by gradual means): Pennsylvania </a:t>
            </a:r>
            <a:r>
              <a:rPr lang="en-GB" sz="2000" dirty="0"/>
              <a:t>(1780), New Hampshire and Massachusetts (1783), Connecticut and Rhode Island (</a:t>
            </a:r>
            <a:r>
              <a:rPr lang="en-GB" sz="2000" dirty="0" smtClean="0"/>
              <a:t>1784), Vermont (1777; admitted as state 1791), New </a:t>
            </a:r>
            <a:r>
              <a:rPr lang="en-GB" sz="2000" dirty="0"/>
              <a:t>York (1799), New Jersey (1804</a:t>
            </a:r>
            <a:r>
              <a:rPr lang="en-GB" sz="2000" dirty="0" smtClean="0"/>
              <a:t>)</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1807 Jefferson signs Act Prohibiting Importation of Slaves to United States</a:t>
            </a:r>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Precursors</a:t>
            </a:r>
            <a:endParaRPr lang="en-GB" sz="2000" b="1" u="sng" dirty="0">
              <a:solidFill>
                <a:prstClr val="black"/>
              </a:solidFill>
            </a:endParaRPr>
          </a:p>
        </p:txBody>
      </p:sp>
    </p:spTree>
    <p:extLst>
      <p:ext uri="{BB962C8B-B14F-4D97-AF65-F5344CB8AC3E}">
        <p14:creationId xmlns:p14="http://schemas.microsoft.com/office/powerpoint/2010/main" val="29039917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4" y="1124745"/>
            <a:ext cx="9145016" cy="657478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‘The Great Awakening’ of early 19</a:t>
            </a:r>
            <a:r>
              <a:rPr lang="en-GB" sz="2000" baseline="30000" dirty="0" smtClean="0"/>
              <a:t>th</a:t>
            </a:r>
            <a:r>
              <a:rPr lang="en-GB" sz="2000" dirty="0" smtClean="0"/>
              <a:t> century, c. </a:t>
            </a:r>
            <a:r>
              <a:rPr lang="en-GB" altLang="en-US" sz="2000" dirty="0" smtClean="0"/>
              <a:t>1790–1840 </a:t>
            </a:r>
            <a:endParaRPr lang="en-GB" sz="2000" dirty="0" smtClean="0"/>
          </a:p>
          <a:p>
            <a:pPr marL="342900" indent="-342900" algn="just">
              <a:buFont typeface="Arial" panose="020B0604020202020204" pitchFamily="34" charset="0"/>
              <a:buChar char="•"/>
            </a:pPr>
            <a:r>
              <a:rPr lang="en-GB" sz="2000" dirty="0" smtClean="0"/>
              <a:t>Evangelical Christians (Baptists, Methodists) reject orthodox Calvinism and belief in predestination</a:t>
            </a:r>
          </a:p>
          <a:p>
            <a:pPr algn="just"/>
            <a:r>
              <a:rPr lang="en-GB" sz="2000" i="1" dirty="0" smtClean="0"/>
              <a:t>Rather </a:t>
            </a:r>
          </a:p>
          <a:p>
            <a:pPr marL="342900" indent="-342900" algn="just">
              <a:buFont typeface="Arial" panose="020B0604020202020204" pitchFamily="34" charset="0"/>
              <a:buChar char="•"/>
            </a:pPr>
            <a:r>
              <a:rPr lang="en-GB" sz="2000" dirty="0" smtClean="0"/>
              <a:t>Revivalists stressed importance of reform movements designed to remedy the evils of society before the anticipated Second Coming of Jesus Christ</a:t>
            </a:r>
          </a:p>
          <a:p>
            <a:pPr marL="342900" indent="-342900" algn="just">
              <a:buFont typeface="Arial" panose="020B0604020202020204" pitchFamily="34" charset="0"/>
              <a:buChar char="•"/>
            </a:pPr>
            <a:r>
              <a:rPr lang="en-GB" altLang="en-US" sz="2000" dirty="0" smtClean="0"/>
              <a:t>Belief in individuals’ capacity to change their life and fate – influence of Charles </a:t>
            </a:r>
            <a:r>
              <a:rPr lang="en-GB" altLang="en-US" sz="2000" dirty="0" err="1" smtClean="0"/>
              <a:t>Grandison</a:t>
            </a:r>
            <a:r>
              <a:rPr lang="en-GB" altLang="en-US" sz="2000" dirty="0" smtClean="0"/>
              <a:t> Finney</a:t>
            </a:r>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endParaRPr lang="en-GB" sz="20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2"/>
            <a:ext cx="8048902" cy="4024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886" y="0"/>
            <a:ext cx="9200886" cy="1342584"/>
          </a:xfrm>
          <a:prstGeom prst="rect">
            <a:avLst/>
          </a:prstGeom>
        </p:spPr>
        <p:txBody>
          <a:bodyPr wrap="square" lIns="540000" tIns="360000" rIns="540000" bIns="360000">
            <a:spAutoFit/>
          </a:bodyPr>
          <a:lstStyle/>
          <a:p>
            <a:r>
              <a:rPr lang="en-GB" sz="2000" b="1" u="sng" smtClean="0">
                <a:solidFill>
                  <a:srgbClr val="FFFF00"/>
                </a:solidFill>
                <a:effectLst>
                  <a:outerShdw blurRad="38100" dist="38100" dir="2700000" algn="tl">
                    <a:srgbClr val="000000">
                      <a:alpha val="43137"/>
                    </a:srgbClr>
                  </a:outerShdw>
                </a:effectLst>
              </a:rPr>
              <a:t>5. Abolitionism </a:t>
            </a:r>
            <a:r>
              <a:rPr lang="en-GB" sz="2000" b="1" u="sng" dirty="0" smtClean="0">
                <a:solidFill>
                  <a:srgbClr val="FFFF00"/>
                </a:solidFill>
                <a:effectLst>
                  <a:outerShdw blurRad="38100" dist="38100" dir="2700000" algn="tl">
                    <a:srgbClr val="000000">
                      <a:alpha val="43137"/>
                    </a:srgbClr>
                  </a:outerShdw>
                </a:effectLst>
              </a:rPr>
              <a:t>&amp; Reform: </a:t>
            </a:r>
          </a:p>
          <a:p>
            <a:r>
              <a:rPr lang="en-GB" sz="2000" b="1" u="sng" dirty="0" smtClean="0">
                <a:solidFill>
                  <a:srgbClr val="FFFF00"/>
                </a:solidFill>
                <a:effectLst>
                  <a:outerShdw blurRad="38100" dist="38100" dir="2700000" algn="tl">
                    <a:srgbClr val="000000">
                      <a:alpha val="43137"/>
                    </a:srgbClr>
                  </a:outerShdw>
                </a:effectLst>
              </a:rPr>
              <a:t>Reform</a:t>
            </a:r>
            <a:endParaRPr lang="en-GB" sz="2000" b="1" u="sng" dirty="0">
              <a:solidFill>
                <a:srgbClr val="FFFF00"/>
              </a:solidFill>
              <a:effectLst>
                <a:outerShdw blurRad="38100" dist="38100" dir="2700000" algn="tl">
                  <a:srgbClr val="000000">
                    <a:alpha val="43137"/>
                  </a:srgbClr>
                </a:outerShdw>
              </a:effectLst>
            </a:endParaRPr>
          </a:p>
        </p:txBody>
      </p:sp>
      <p:sp>
        <p:nvSpPr>
          <p:cNvPr id="2" name="Rectangle 1"/>
          <p:cNvSpPr/>
          <p:nvPr/>
        </p:nvSpPr>
        <p:spPr>
          <a:xfrm>
            <a:off x="-56886" y="2012224"/>
            <a:ext cx="1296144" cy="1477328"/>
          </a:xfrm>
          <a:prstGeom prst="rect">
            <a:avLst/>
          </a:prstGeom>
        </p:spPr>
        <p:txBody>
          <a:bodyPr wrap="square">
            <a:spAutoFit/>
          </a:bodyPr>
          <a:lstStyle/>
          <a:p>
            <a:r>
              <a:rPr lang="en-GB" dirty="0"/>
              <a:t>Methodist camp meeting, March </a:t>
            </a:r>
            <a:r>
              <a:rPr lang="en-GB" dirty="0" smtClean="0"/>
              <a:t>1 </a:t>
            </a:r>
            <a:r>
              <a:rPr lang="en-GB" dirty="0"/>
              <a:t>1819</a:t>
            </a:r>
          </a:p>
        </p:txBody>
      </p:sp>
    </p:spTree>
    <p:extLst>
      <p:ext uri="{BB962C8B-B14F-4D97-AF65-F5344CB8AC3E}">
        <p14:creationId xmlns:p14="http://schemas.microsoft.com/office/powerpoint/2010/main" val="381162362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52942"/>
            <a:ext cx="9124498" cy="472812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‘The Great Awakening’ of early 19</a:t>
            </a:r>
            <a:r>
              <a:rPr lang="en-GB" sz="2000" baseline="30000" dirty="0" smtClean="0"/>
              <a:t>th</a:t>
            </a:r>
            <a:r>
              <a:rPr lang="en-GB" sz="2000" dirty="0"/>
              <a:t> </a:t>
            </a:r>
            <a:r>
              <a:rPr lang="en-GB" sz="2000" dirty="0" smtClean="0"/>
              <a:t>century, c. </a:t>
            </a:r>
            <a:r>
              <a:rPr lang="en-GB" altLang="en-US" sz="2000" dirty="0" smtClean="0"/>
              <a:t>1790–1840 </a:t>
            </a:r>
            <a:endParaRPr lang="en-GB" sz="2000" dirty="0" smtClean="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altLang="en-US" sz="2000" dirty="0"/>
              <a:t>Coincided with the emergence of a distinctive and powerful middle class in the United States—what Americans of the time referred to as a ‘middling class</a:t>
            </a:r>
            <a:r>
              <a:rPr lang="en-GB" altLang="en-US" sz="2000" dirty="0" smtClean="0"/>
              <a:t>.’</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altLang="en-US" sz="2000" dirty="0"/>
              <a:t>This class was composed primarily of artisans, shopkeepers, bankers, farmers, clergy, teachers, insurance agents, and those on the lower rungs of the legal and medical professions. </a:t>
            </a:r>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r>
              <a:rPr lang="en-GB" altLang="en-US" sz="2000" dirty="0" smtClean="0"/>
              <a:t>Middling-classes concentrated in the north</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Reform</a:t>
            </a:r>
            <a:endParaRPr lang="en-GB" sz="2000" b="1" u="sng" dirty="0">
              <a:solidFill>
                <a:prstClr val="black"/>
              </a:solidFill>
            </a:endParaRPr>
          </a:p>
        </p:txBody>
      </p:sp>
    </p:spTree>
    <p:extLst>
      <p:ext uri="{BB962C8B-B14F-4D97-AF65-F5344CB8AC3E}">
        <p14:creationId xmlns:p14="http://schemas.microsoft.com/office/powerpoint/2010/main" val="36464745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5" y="692696"/>
            <a:ext cx="5853817" cy="6574786"/>
          </a:xfrm>
          <a:prstGeom prst="rect">
            <a:avLst/>
          </a:prstGeom>
        </p:spPr>
        <p:txBody>
          <a:bodyPr wrap="square" lIns="540000" tIns="360000" rIns="540000" bIns="360000">
            <a:spAutoFit/>
          </a:bodyPr>
          <a:lstStyle/>
          <a:p>
            <a:pPr algn="r"/>
            <a:r>
              <a:rPr lang="en-GB" sz="2000" i="1" dirty="0" smtClean="0"/>
              <a:t>Reform causes:</a:t>
            </a:r>
          </a:p>
          <a:p>
            <a:pPr marL="342900" indent="-342900" algn="just">
              <a:buFontTx/>
              <a:buChar char="-"/>
            </a:pPr>
            <a:r>
              <a:rPr lang="en-GB" sz="2000" dirty="0" smtClean="0"/>
              <a:t>Prison legislation</a:t>
            </a:r>
          </a:p>
          <a:p>
            <a:pPr marL="342900" indent="-342900" algn="just">
              <a:buFontTx/>
              <a:buChar char="-"/>
            </a:pPr>
            <a:r>
              <a:rPr lang="en-GB" sz="2000" dirty="0" smtClean="0"/>
              <a:t>Asylums for physically disabled people as well as those deemed “insane”</a:t>
            </a:r>
          </a:p>
          <a:p>
            <a:pPr marL="342900" indent="-342900" algn="just">
              <a:buFontTx/>
              <a:buChar char="-"/>
            </a:pPr>
            <a:r>
              <a:rPr lang="en-GB" sz="2000" dirty="0" smtClean="0"/>
              <a:t>Introduction of free public school system</a:t>
            </a:r>
          </a:p>
          <a:p>
            <a:pPr marL="342900" indent="-342900" algn="just">
              <a:buFontTx/>
              <a:buChar char="-"/>
            </a:pPr>
            <a:r>
              <a:rPr lang="en-GB" sz="2000" dirty="0" smtClean="0"/>
              <a:t>Sunday schools and religious education</a:t>
            </a:r>
          </a:p>
          <a:p>
            <a:pPr marL="342900" indent="-342900" algn="just">
              <a:buFontTx/>
              <a:buChar char="-"/>
            </a:pPr>
            <a:r>
              <a:rPr lang="en-GB" sz="2000" dirty="0" smtClean="0"/>
              <a:t>Temperance</a:t>
            </a:r>
          </a:p>
          <a:p>
            <a:pPr marL="342900" indent="-342900" algn="just">
              <a:buFontTx/>
              <a:buChar char="-"/>
            </a:pPr>
            <a:r>
              <a:rPr lang="en-GB" sz="2000" dirty="0" smtClean="0"/>
              <a:t>Pacifism</a:t>
            </a:r>
          </a:p>
          <a:p>
            <a:pPr marL="342900" indent="-342900" algn="just">
              <a:buFontTx/>
              <a:buChar char="-"/>
            </a:pPr>
            <a:r>
              <a:rPr lang="en-GB" sz="2000" dirty="0" smtClean="0"/>
              <a:t>Anti-prostitution (e.g. </a:t>
            </a:r>
            <a:r>
              <a:rPr lang="en-GB" altLang="en-US" sz="2000" dirty="0" smtClean="0"/>
              <a:t>Female </a:t>
            </a:r>
            <a:r>
              <a:rPr lang="en-GB" altLang="en-US" sz="2000" dirty="0"/>
              <a:t>Moral Reform </a:t>
            </a:r>
            <a:r>
              <a:rPr lang="en-GB" altLang="en-US" sz="2000" dirty="0" smtClean="0"/>
              <a:t>Society)</a:t>
            </a:r>
            <a:endParaRPr lang="en-GB" altLang="en-US" sz="2000" dirty="0"/>
          </a:p>
          <a:p>
            <a:pPr marL="342900" indent="-342900" algn="just">
              <a:buFontTx/>
              <a:buChar char="-"/>
            </a:pPr>
            <a:r>
              <a:rPr lang="en-GB" sz="2000" dirty="0" smtClean="0"/>
              <a:t>Missionary work (e.g. </a:t>
            </a:r>
            <a:r>
              <a:rPr lang="en-GB" sz="2000" dirty="0"/>
              <a:t>American Bible </a:t>
            </a:r>
            <a:r>
              <a:rPr lang="en-GB" sz="2000" dirty="0" smtClean="0"/>
              <a:t>Society – see Elias </a:t>
            </a:r>
            <a:r>
              <a:rPr lang="en-GB" sz="2000" dirty="0" err="1" smtClean="0"/>
              <a:t>Boudinot</a:t>
            </a:r>
            <a:r>
              <a:rPr lang="en-GB" sz="2000" dirty="0" smtClean="0"/>
              <a:t>)</a:t>
            </a:r>
          </a:p>
          <a:p>
            <a:pPr marL="342900" indent="-342900" algn="just">
              <a:buFontTx/>
              <a:buChar char="-"/>
            </a:pPr>
            <a:r>
              <a:rPr lang="en-GB" sz="2000" dirty="0" smtClean="0"/>
              <a:t>Women’s rights and women’s suffrage (e.g. Seneca Falls Declaration)</a:t>
            </a:r>
          </a:p>
          <a:p>
            <a:pPr marL="342900" indent="-342900" algn="just">
              <a:buFontTx/>
              <a:buChar char="-"/>
            </a:pPr>
            <a:r>
              <a:rPr lang="en-GB" sz="2000" dirty="0" smtClean="0"/>
              <a:t>Abolitionism</a:t>
            </a:r>
          </a:p>
          <a:p>
            <a:pPr marL="342900" indent="-342900" algn="just">
              <a:buFontTx/>
              <a:buChar char="-"/>
            </a:pPr>
            <a:r>
              <a:rPr lang="en-GB" sz="2000" dirty="0" smtClean="0"/>
              <a:t>Colonisation</a:t>
            </a:r>
            <a:endParaRPr lang="en-GB" sz="2000" dirty="0"/>
          </a:p>
          <a:p>
            <a:pPr marL="342900" indent="-342900" algn="just">
              <a:buFontTx/>
              <a:buChar char="-"/>
            </a:pPr>
            <a:endParaRPr lang="en-GB" sz="2000" dirty="0"/>
          </a:p>
          <a:p>
            <a:pPr marL="342900" indent="-342900" algn="just">
              <a:buFontTx/>
              <a:buChar char="-"/>
            </a:pPr>
            <a:endParaRPr lang="en-GB" sz="2000" dirty="0"/>
          </a:p>
          <a:p>
            <a:pPr marL="342900" indent="-342900" algn="just">
              <a:buFont typeface="Arial" panose="020B0604020202020204" pitchFamily="34" charset="0"/>
              <a:buChar char="•"/>
            </a:pPr>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Reform</a:t>
            </a:r>
            <a:endParaRPr lang="en-GB" sz="2000" b="1" u="sng" dirty="0">
              <a:solidFill>
                <a:prstClr val="black"/>
              </a:solidFill>
            </a:endParaRP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201" t="14903" r="4758" b="8404"/>
          <a:stretch/>
        </p:blipFill>
        <p:spPr bwMode="auto">
          <a:xfrm>
            <a:off x="5873320" y="1196756"/>
            <a:ext cx="3270680" cy="4256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463169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14" y="0"/>
            <a:ext cx="9165223" cy="1143000"/>
          </a:xfrm>
        </p:spPr>
        <p:txBody>
          <a:bodyPr/>
          <a:lstStyle/>
          <a:p>
            <a:r>
              <a:rPr lang="en-GB" sz="2000" b="1" smtClean="0"/>
              <a:t>5. Abolitionism </a:t>
            </a:r>
            <a:r>
              <a:rPr lang="en-GB" sz="2000" b="1" dirty="0" smtClean="0"/>
              <a:t>&amp; Reform: Women’s Movement</a:t>
            </a:r>
            <a:endParaRPr lang="en-GB" sz="3200" dirty="0"/>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6471" y="738664"/>
            <a:ext cx="4348170" cy="3253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5" descr="https://upload.wikimedia.org/wikipedia/commons/7/74/Lydia_Maria_Chil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6632"/>
            <a:ext cx="2061259" cy="246365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3635896" y="4289572"/>
            <a:ext cx="2021927" cy="2617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20"/>
          <p:cNvSpPr/>
          <p:nvPr/>
        </p:nvSpPr>
        <p:spPr>
          <a:xfrm>
            <a:off x="-75977" y="2567189"/>
            <a:ext cx="2137235" cy="923330"/>
          </a:xfrm>
          <a:prstGeom prst="rect">
            <a:avLst/>
          </a:prstGeom>
        </p:spPr>
        <p:txBody>
          <a:bodyPr wrap="square">
            <a:spAutoFit/>
          </a:bodyPr>
          <a:lstStyle/>
          <a:p>
            <a:pPr algn="ctr"/>
            <a:r>
              <a:rPr lang="en-GB" dirty="0" smtClean="0">
                <a:solidFill>
                  <a:prstClr val="black"/>
                </a:solidFill>
              </a:rPr>
              <a:t>Lydia Maria Child (1802-1880)</a:t>
            </a:r>
          </a:p>
          <a:p>
            <a:endParaRPr lang="en-GB" dirty="0">
              <a:solidFill>
                <a:prstClr val="black"/>
              </a:solidFill>
            </a:endParaRPr>
          </a:p>
        </p:txBody>
      </p:sp>
      <p:sp>
        <p:nvSpPr>
          <p:cNvPr id="22" name="Rectangle 21"/>
          <p:cNvSpPr/>
          <p:nvPr/>
        </p:nvSpPr>
        <p:spPr>
          <a:xfrm>
            <a:off x="2427767" y="5511892"/>
            <a:ext cx="1182497" cy="1477328"/>
          </a:xfrm>
          <a:prstGeom prst="rect">
            <a:avLst/>
          </a:prstGeom>
        </p:spPr>
        <p:txBody>
          <a:bodyPr wrap="square">
            <a:spAutoFit/>
          </a:bodyPr>
          <a:lstStyle/>
          <a:p>
            <a:r>
              <a:rPr lang="en-GB" dirty="0" smtClean="0">
                <a:solidFill>
                  <a:prstClr val="black"/>
                </a:solidFill>
              </a:rPr>
              <a:t>Sojourner Truth (c.1797–1883)</a:t>
            </a:r>
          </a:p>
          <a:p>
            <a:endParaRPr lang="en-GB" dirty="0">
              <a:solidFill>
                <a:prstClr val="black"/>
              </a:solidFill>
            </a:endParaRPr>
          </a:p>
        </p:txBody>
      </p:sp>
      <p:sp>
        <p:nvSpPr>
          <p:cNvPr id="25" name="Rectangle 24"/>
          <p:cNvSpPr/>
          <p:nvPr/>
        </p:nvSpPr>
        <p:spPr>
          <a:xfrm>
            <a:off x="5984687" y="4826678"/>
            <a:ext cx="1076079" cy="2031325"/>
          </a:xfrm>
          <a:prstGeom prst="rect">
            <a:avLst/>
          </a:prstGeom>
        </p:spPr>
        <p:txBody>
          <a:bodyPr wrap="square">
            <a:spAutoFit/>
          </a:bodyPr>
          <a:lstStyle/>
          <a:p>
            <a:r>
              <a:rPr lang="en-GB" dirty="0">
                <a:solidFill>
                  <a:prstClr val="black"/>
                </a:solidFill>
              </a:rPr>
              <a:t>Frances Dana Barker </a:t>
            </a:r>
            <a:r>
              <a:rPr lang="en-GB" dirty="0" smtClean="0">
                <a:solidFill>
                  <a:prstClr val="black"/>
                </a:solidFill>
              </a:rPr>
              <a:t>Gage (1808–1884)</a:t>
            </a:r>
          </a:p>
          <a:p>
            <a:endParaRPr lang="en-GB" dirty="0">
              <a:solidFill>
                <a:prstClr val="black"/>
              </a:solidFill>
            </a:endParaRPr>
          </a:p>
        </p:txBody>
      </p:sp>
      <p:pic>
        <p:nvPicPr>
          <p:cNvPr id="13" name="Picture 9" descr="Frances Dana Barker Gag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92305" y="4357793"/>
            <a:ext cx="2272918" cy="25002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98902" y="535041"/>
            <a:ext cx="2259724" cy="3777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Rectangle 16"/>
          <p:cNvSpPr/>
          <p:nvPr/>
        </p:nvSpPr>
        <p:spPr>
          <a:xfrm>
            <a:off x="7961503" y="0"/>
            <a:ext cx="1182497" cy="1477328"/>
          </a:xfrm>
          <a:prstGeom prst="rect">
            <a:avLst/>
          </a:prstGeom>
        </p:spPr>
        <p:txBody>
          <a:bodyPr wrap="square">
            <a:spAutoFit/>
          </a:bodyPr>
          <a:lstStyle/>
          <a:p>
            <a:pPr algn="r"/>
            <a:r>
              <a:rPr lang="en-GB" dirty="0" smtClean="0">
                <a:solidFill>
                  <a:prstClr val="black"/>
                </a:solidFill>
              </a:rPr>
              <a:t>Harriet Tubman (c.1822–1913)</a:t>
            </a:r>
          </a:p>
          <a:p>
            <a:endParaRPr lang="en-GB" dirty="0">
              <a:solidFill>
                <a:prstClr val="black"/>
              </a:solidFill>
            </a:endParaRPr>
          </a:p>
        </p:txBody>
      </p:sp>
      <p:pic>
        <p:nvPicPr>
          <p:cNvPr id="19"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520" y="3271550"/>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150479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208597" y="829258"/>
            <a:ext cx="3096344" cy="4893647"/>
          </a:xfrm>
          <a:prstGeom prst="rect">
            <a:avLst/>
          </a:prstGeom>
        </p:spPr>
        <p:txBody>
          <a:bodyPr wrap="square">
            <a:spAutoFit/>
          </a:bodyPr>
          <a:lstStyle/>
          <a:p>
            <a:pPr marL="342900" indent="-342900">
              <a:buFont typeface="Arial" panose="020B0604020202020204" pitchFamily="34" charset="0"/>
              <a:buChar char="•"/>
            </a:pPr>
            <a:r>
              <a:rPr lang="en-GB" sz="2400" b="1" dirty="0">
                <a:solidFill>
                  <a:prstClr val="black"/>
                </a:solidFill>
              </a:rPr>
              <a:t>What grievances do the different writers direct 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Do the writers deploy the language and rhetoric of the US Constitution and the Declaration of Independence to support their points?</a:t>
            </a:r>
          </a:p>
        </p:txBody>
      </p:sp>
      <p:pic>
        <p:nvPicPr>
          <p:cNvPr id="5124" name="Picture 4" descr="http://d3n8a8pro7vhmx.cloudfront.net/forwardfokus/pages/717/meta_images/original/Elizabeth.Cady.Stanton.png?14462428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5690" y="757780"/>
            <a:ext cx="22193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19334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671292"/>
            <a:ext cx="4001882" cy="6267009"/>
          </a:xfrm>
          <a:prstGeom prst="rect">
            <a:avLst/>
          </a:prstGeom>
        </p:spPr>
        <p:txBody>
          <a:bodyPr wrap="square" lIns="540000" tIns="360000" rIns="540000" bIns="360000">
            <a:spAutoFit/>
          </a:bodyPr>
          <a:lstStyle/>
          <a:p>
            <a:pPr algn="just"/>
            <a:r>
              <a:rPr lang="en-GB" dirty="0" smtClean="0"/>
              <a:t>“When, in the course of human events, it becomes necessary for one portion of the family of man to assume among the people of the earth a position different from that which they have hitherto occupied, but which the laws of nature and of nature's God entitle them, a decent respect to the opinions of mankind requires they should declare the causes that impel them to such a course.</a:t>
            </a:r>
          </a:p>
          <a:p>
            <a:pPr algn="just"/>
            <a:r>
              <a:rPr lang="en-GB" dirty="0"/>
              <a:t>	</a:t>
            </a:r>
            <a:r>
              <a:rPr lang="en-GB" dirty="0" smtClean="0"/>
              <a:t>“We hold these truths to be self-evident: that all men and women are created equal; that they are endowed by their Creator with certain inalienable rights …”</a:t>
            </a:r>
          </a:p>
          <a:p>
            <a:endParaRPr lang="en-GB" b="1"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5690" y="757780"/>
            <a:ext cx="22193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009280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757780"/>
            <a:ext cx="6192688" cy="6544008"/>
          </a:xfrm>
          <a:prstGeom prst="rect">
            <a:avLst/>
          </a:prstGeom>
        </p:spPr>
        <p:txBody>
          <a:bodyPr wrap="square" lIns="540000" tIns="360000" rIns="540000" bIns="360000">
            <a:spAutoFit/>
          </a:bodyPr>
          <a:lstStyle/>
          <a:p>
            <a:pPr algn="just"/>
            <a:r>
              <a:rPr lang="en-GB" dirty="0" smtClean="0">
                <a:solidFill>
                  <a:prstClr val="black"/>
                </a:solidFill>
              </a:rPr>
              <a:t>“ … H</a:t>
            </a:r>
            <a:r>
              <a:rPr lang="en-GB" dirty="0" smtClean="0"/>
              <a:t>e has withheld her from rights which are given to the most ignorant and degraded men.</a:t>
            </a:r>
          </a:p>
          <a:p>
            <a:pPr algn="just"/>
            <a:r>
              <a:rPr lang="en-GB" dirty="0" smtClean="0"/>
              <a:t> </a:t>
            </a:r>
            <a:r>
              <a:rPr lang="en-GB" dirty="0"/>
              <a:t>	</a:t>
            </a:r>
            <a:r>
              <a:rPr lang="en-GB" dirty="0" smtClean="0"/>
              <a:t>“Having deprived her of this first right as a citizen, the elective franchise, thereby leaving her without </a:t>
            </a:r>
            <a:r>
              <a:rPr lang="en-GB" b="1" dirty="0" smtClean="0">
                <a:solidFill>
                  <a:srgbClr val="FF0000"/>
                </a:solidFill>
              </a:rPr>
              <a:t>representation</a:t>
            </a:r>
            <a:r>
              <a:rPr lang="en-GB" dirty="0" smtClean="0"/>
              <a:t> in the halls of legislation, he has oppressed her on all sides</a:t>
            </a:r>
            <a:endParaRPr lang="en-GB" dirty="0">
              <a:solidFill>
                <a:prstClr val="black"/>
              </a:solidFill>
            </a:endParaRPr>
          </a:p>
          <a:p>
            <a:pPr algn="just"/>
            <a:r>
              <a:rPr lang="en-GB" dirty="0">
                <a:solidFill>
                  <a:prstClr val="black"/>
                </a:solidFill>
              </a:rPr>
              <a:t>	</a:t>
            </a:r>
            <a:r>
              <a:rPr lang="en-GB" dirty="0" smtClean="0">
                <a:solidFill>
                  <a:prstClr val="black"/>
                </a:solidFill>
              </a:rPr>
              <a:t>“ … </a:t>
            </a:r>
            <a:r>
              <a:rPr lang="en-GB" dirty="0" smtClean="0"/>
              <a:t>He has made her morally an irresponsible being as she can commit many crimes with impunity, provided they be done in the presence of her husband. In the covenant of marriage, she is compelled to promise obedience to her husband, he becoming, to all intents and purposes, her </a:t>
            </a:r>
            <a:r>
              <a:rPr lang="en-GB" b="1" dirty="0" smtClean="0"/>
              <a:t>master</a:t>
            </a:r>
            <a:r>
              <a:rPr lang="en-GB" dirty="0" smtClean="0"/>
              <a:t>—the law giving him power to </a:t>
            </a:r>
            <a:r>
              <a:rPr lang="en-GB" b="1" dirty="0" smtClean="0"/>
              <a:t>deprive her of her liberty</a:t>
            </a:r>
            <a:r>
              <a:rPr lang="en-GB" dirty="0" smtClean="0"/>
              <a:t>, and to administer chastisement.</a:t>
            </a:r>
          </a:p>
          <a:p>
            <a:pPr algn="just"/>
            <a:r>
              <a:rPr lang="en-GB" dirty="0">
                <a:solidFill>
                  <a:prstClr val="black"/>
                </a:solidFill>
              </a:rPr>
              <a:t>	</a:t>
            </a:r>
            <a:r>
              <a:rPr lang="en-GB" dirty="0" smtClean="0">
                <a:solidFill>
                  <a:prstClr val="black"/>
                </a:solidFill>
              </a:rPr>
              <a:t>“… </a:t>
            </a:r>
            <a:r>
              <a:rPr lang="en-GB" dirty="0" smtClean="0"/>
              <a:t>After depriving her of all rights as a married woman, if single and the owner of property, he has </a:t>
            </a:r>
            <a:r>
              <a:rPr lang="en-GB" b="1" dirty="0" smtClean="0">
                <a:solidFill>
                  <a:srgbClr val="0000CC"/>
                </a:solidFill>
              </a:rPr>
              <a:t>tax</a:t>
            </a:r>
            <a:r>
              <a:rPr lang="en-GB" dirty="0" smtClean="0"/>
              <a:t>ed her to support a government which recognizes her only when her property can be made profitable to it.” </a:t>
            </a:r>
          </a:p>
          <a:p>
            <a:pPr algn="just"/>
            <a:endParaRPr lang="en-GB" dirty="0">
              <a:solidFill>
                <a:prstClr val="black"/>
              </a:solidFill>
            </a:endParaRPr>
          </a:p>
          <a:p>
            <a:pPr algn="just"/>
            <a:endParaRPr lang="en-GB" dirty="0">
              <a:solidFill>
                <a:prstClr val="black"/>
              </a:solidFill>
            </a:endParaRPr>
          </a:p>
        </p:txBody>
      </p:sp>
    </p:spTree>
    <p:extLst>
      <p:ext uri="{BB962C8B-B14F-4D97-AF65-F5344CB8AC3E}">
        <p14:creationId xmlns:p14="http://schemas.microsoft.com/office/powerpoint/2010/main" val="42819756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0" y="671292"/>
            <a:ext cx="9144000" cy="6513231"/>
          </a:xfrm>
          <a:prstGeom prst="rect">
            <a:avLst/>
          </a:prstGeom>
        </p:spPr>
        <p:txBody>
          <a:bodyPr wrap="square" lIns="540000" tIns="360000" rIns="540000" bIns="360000">
            <a:spAutoFit/>
          </a:bodyPr>
          <a:lstStyle/>
          <a:p>
            <a:pPr algn="just"/>
            <a:r>
              <a:rPr lang="en-GB" sz="2000" dirty="0" smtClean="0"/>
              <a:t>“ … </a:t>
            </a:r>
            <a:r>
              <a:rPr lang="en-GB" sz="2000" dirty="0" smtClean="0">
                <a:solidFill>
                  <a:srgbClr val="0000CC"/>
                </a:solidFill>
              </a:rPr>
              <a:t>Resolved, that woman is man's </a:t>
            </a:r>
            <a:r>
              <a:rPr lang="en-GB" sz="2000" b="1" dirty="0" smtClean="0">
                <a:solidFill>
                  <a:srgbClr val="0000CC"/>
                </a:solidFill>
              </a:rPr>
              <a:t>equal</a:t>
            </a:r>
            <a:r>
              <a:rPr lang="en-GB" sz="2000" dirty="0" smtClean="0">
                <a:solidFill>
                  <a:srgbClr val="0000CC"/>
                </a:solidFill>
              </a:rPr>
              <a:t>, was intended to be so by the Creator, and the highest good of the race demands that she should be recognized as such.</a:t>
            </a:r>
          </a:p>
          <a:p>
            <a:pPr algn="just"/>
            <a:r>
              <a:rPr lang="en-GB" sz="2000" dirty="0"/>
              <a:t>	</a:t>
            </a:r>
            <a:r>
              <a:rPr lang="en-GB" sz="2000" dirty="0" smtClean="0"/>
              <a:t>“ … </a:t>
            </a:r>
            <a:r>
              <a:rPr lang="en-GB" sz="2000" dirty="0" smtClean="0">
                <a:solidFill>
                  <a:srgbClr val="FF0000"/>
                </a:solidFill>
              </a:rPr>
              <a:t>that the women of this country ought to be enlightened in regard to the laws under which they live </a:t>
            </a:r>
            <a:r>
              <a:rPr lang="en-GB" sz="2000" dirty="0" smtClean="0"/>
              <a:t>...</a:t>
            </a:r>
          </a:p>
          <a:p>
            <a:pPr algn="just"/>
            <a:r>
              <a:rPr lang="en-GB" sz="2000" dirty="0"/>
              <a:t>	</a:t>
            </a:r>
            <a:r>
              <a:rPr lang="en-GB" sz="2000" dirty="0" smtClean="0"/>
              <a:t>“ … </a:t>
            </a:r>
            <a:r>
              <a:rPr lang="en-GB" sz="2000" dirty="0" smtClean="0">
                <a:solidFill>
                  <a:srgbClr val="0000CC"/>
                </a:solidFill>
              </a:rPr>
              <a:t>that the same amount of virtue, delicacy, and refinement of </a:t>
            </a:r>
            <a:r>
              <a:rPr lang="en-GB" sz="2000" dirty="0" err="1" smtClean="0">
                <a:solidFill>
                  <a:srgbClr val="0000CC"/>
                </a:solidFill>
              </a:rPr>
              <a:t>behavior</a:t>
            </a:r>
            <a:r>
              <a:rPr lang="en-GB" sz="2000" dirty="0" smtClean="0">
                <a:solidFill>
                  <a:srgbClr val="0000CC"/>
                </a:solidFill>
              </a:rPr>
              <a:t> that is required of woman in the social state also be required of man, and the same transgressions should be visited with equal severity on both man and woman </a:t>
            </a:r>
            <a:r>
              <a:rPr lang="en-GB" sz="2000" dirty="0" smtClean="0"/>
              <a:t>…</a:t>
            </a:r>
          </a:p>
          <a:p>
            <a:pPr algn="just"/>
            <a:r>
              <a:rPr lang="en-GB" sz="2000" dirty="0">
                <a:solidFill>
                  <a:prstClr val="black"/>
                </a:solidFill>
              </a:rPr>
              <a:t>	</a:t>
            </a:r>
            <a:r>
              <a:rPr lang="en-GB" sz="2000" dirty="0" smtClean="0">
                <a:solidFill>
                  <a:prstClr val="black"/>
                </a:solidFill>
              </a:rPr>
              <a:t>“ …  </a:t>
            </a:r>
            <a:r>
              <a:rPr lang="en-GB" sz="2000" dirty="0" smtClean="0">
                <a:solidFill>
                  <a:srgbClr val="FF0000"/>
                </a:solidFill>
              </a:rPr>
              <a:t>that it is the </a:t>
            </a:r>
            <a:r>
              <a:rPr lang="en-GB" sz="2000" b="1" dirty="0" smtClean="0">
                <a:solidFill>
                  <a:srgbClr val="FF0000"/>
                </a:solidFill>
              </a:rPr>
              <a:t>duty</a:t>
            </a:r>
            <a:r>
              <a:rPr lang="en-GB" sz="2000" dirty="0" smtClean="0">
                <a:solidFill>
                  <a:srgbClr val="FF0000"/>
                </a:solidFill>
              </a:rPr>
              <a:t> of the women of this country </a:t>
            </a:r>
            <a:r>
              <a:rPr lang="en-GB" sz="2000" b="1" dirty="0" smtClean="0">
                <a:solidFill>
                  <a:srgbClr val="FF0000"/>
                </a:solidFill>
              </a:rPr>
              <a:t>to secure to themselves </a:t>
            </a:r>
            <a:r>
              <a:rPr lang="en-GB" sz="2000" dirty="0" smtClean="0">
                <a:solidFill>
                  <a:srgbClr val="FF0000"/>
                </a:solidFill>
              </a:rPr>
              <a:t>their sacred right to the elective franchise </a:t>
            </a:r>
            <a:r>
              <a:rPr lang="en-GB" sz="2000" dirty="0" smtClean="0"/>
              <a:t>…</a:t>
            </a:r>
          </a:p>
          <a:p>
            <a:pPr algn="just"/>
            <a:r>
              <a:rPr lang="en-GB" sz="2000" dirty="0"/>
              <a:t>	</a:t>
            </a:r>
            <a:r>
              <a:rPr lang="en-GB" sz="2000" dirty="0" smtClean="0"/>
              <a:t>“ … </a:t>
            </a:r>
            <a:r>
              <a:rPr lang="en-GB" sz="2000" dirty="0" smtClean="0">
                <a:solidFill>
                  <a:srgbClr val="0000CC"/>
                </a:solidFill>
              </a:rPr>
              <a:t>that the equality of </a:t>
            </a:r>
            <a:r>
              <a:rPr lang="en-GB" sz="2000" b="1" dirty="0" smtClean="0">
                <a:solidFill>
                  <a:srgbClr val="0000CC"/>
                </a:solidFill>
              </a:rPr>
              <a:t>human rights </a:t>
            </a:r>
            <a:r>
              <a:rPr lang="en-GB" sz="2000" dirty="0" smtClean="0">
                <a:solidFill>
                  <a:srgbClr val="0000CC"/>
                </a:solidFill>
              </a:rPr>
              <a:t>results necessarily from the fact of the identity of the race in capabilities and responsibilities</a:t>
            </a:r>
            <a:r>
              <a:rPr lang="en-GB" sz="2000" dirty="0" smtClean="0"/>
              <a:t>.</a:t>
            </a:r>
          </a:p>
          <a:p>
            <a:pPr algn="just"/>
            <a:r>
              <a:rPr lang="en-GB" sz="2000" dirty="0"/>
              <a:t>	</a:t>
            </a:r>
            <a:r>
              <a:rPr lang="en-GB" sz="2000" dirty="0" smtClean="0"/>
              <a:t>“  … </a:t>
            </a:r>
            <a:r>
              <a:rPr lang="en-GB" sz="2000" dirty="0" smtClean="0">
                <a:solidFill>
                  <a:srgbClr val="FF0000"/>
                </a:solidFill>
              </a:rPr>
              <a:t>that the speedy success of our cause depends upon the zealous and untiring efforts of both men and women for the </a:t>
            </a:r>
            <a:r>
              <a:rPr lang="en-GB" sz="2000" b="1" dirty="0" smtClean="0">
                <a:solidFill>
                  <a:srgbClr val="FF0000"/>
                </a:solidFill>
              </a:rPr>
              <a:t>overthrow of the monopoly of the pulpit</a:t>
            </a:r>
            <a:r>
              <a:rPr lang="en-GB" sz="2000" dirty="0" smtClean="0">
                <a:solidFill>
                  <a:srgbClr val="FF0000"/>
                </a:solidFill>
              </a:rPr>
              <a:t>, and for the securing to woman an </a:t>
            </a:r>
            <a:r>
              <a:rPr lang="en-GB" sz="2000" b="1" dirty="0" smtClean="0">
                <a:solidFill>
                  <a:srgbClr val="FF0000"/>
                </a:solidFill>
              </a:rPr>
              <a:t>equal participation with men in the various trades, professions, and commerce</a:t>
            </a:r>
            <a:r>
              <a:rPr lang="en-GB" sz="2000" dirty="0" smtClean="0"/>
              <a:t>.”</a:t>
            </a:r>
          </a:p>
          <a:p>
            <a:pPr algn="just"/>
            <a:endParaRPr lang="en-GB" dirty="0">
              <a:solidFill>
                <a:prstClr val="black"/>
              </a:solidFill>
            </a:endParaRPr>
          </a:p>
          <a:p>
            <a:pPr algn="just"/>
            <a:endParaRPr lang="en-GB" dirty="0">
              <a:solidFill>
                <a:prstClr val="black"/>
              </a:solidFill>
            </a:endParaRPr>
          </a:p>
        </p:txBody>
      </p:sp>
    </p:spTree>
    <p:extLst>
      <p:ext uri="{BB962C8B-B14F-4D97-AF65-F5344CB8AC3E}">
        <p14:creationId xmlns:p14="http://schemas.microsoft.com/office/powerpoint/2010/main" val="311444691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solidFill>
                <a:prstClr val="black"/>
              </a:solidFill>
            </a:endParaRPr>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671292"/>
            <a:ext cx="4248472" cy="5682234"/>
          </a:xfrm>
          <a:prstGeom prst="rect">
            <a:avLst/>
          </a:prstGeom>
        </p:spPr>
        <p:txBody>
          <a:bodyPr wrap="square" lIns="540000" tIns="360000" rIns="540000" bIns="360000">
            <a:spAutoFit/>
          </a:bodyPr>
          <a:lstStyle/>
          <a:p>
            <a:pPr lvl="0" algn="just"/>
            <a:r>
              <a:rPr lang="en-US" sz="1600" dirty="0" smtClean="0">
                <a:solidFill>
                  <a:prstClr val="black"/>
                </a:solidFill>
              </a:rPr>
              <a:t>“</a:t>
            </a:r>
            <a:r>
              <a:rPr lang="en-US" sz="1600" dirty="0">
                <a:solidFill>
                  <a:prstClr val="black"/>
                </a:solidFill>
              </a:rPr>
              <a:t>These were the hasty initiative steps of ‘</a:t>
            </a:r>
            <a:r>
              <a:rPr lang="en-US" sz="1600" b="1" dirty="0">
                <a:solidFill>
                  <a:prstClr val="black"/>
                </a:solidFill>
              </a:rPr>
              <a:t>the </a:t>
            </a:r>
            <a:r>
              <a:rPr lang="en-US" sz="1600" b="1" dirty="0">
                <a:solidFill>
                  <a:srgbClr val="7030A0"/>
                </a:solidFill>
              </a:rPr>
              <a:t>most momentous reform that had yet been launched on the world </a:t>
            </a:r>
            <a:r>
              <a:rPr lang="en-US" sz="1600" b="1" dirty="0">
                <a:solidFill>
                  <a:prstClr val="black"/>
                </a:solidFill>
              </a:rPr>
              <a:t>– the first organized protest against the injustice which had brooded for ages over the character and destiny of one-half the race</a:t>
            </a:r>
            <a:r>
              <a:rPr lang="en-US" sz="1600" dirty="0">
                <a:solidFill>
                  <a:prstClr val="black"/>
                </a:solidFill>
              </a:rPr>
              <a:t>.’ …  What seemed to us so timely, so rational, so sacred [was] subject for sarcasm and ridicule to the entire press of the nation. With our Declaration, it seemed as if every man who could wield a pen prepared a homily on ‘woman's sphere.’ …  The anti-slavery papers stood by us manfully and so did Frederick Douglass, both in the convention and in his paper.”</a:t>
            </a:r>
          </a:p>
          <a:p>
            <a:pPr marL="257175" lvl="0" indent="-257175" algn="just">
              <a:buFontTx/>
              <a:buChar char="-"/>
            </a:pPr>
            <a:r>
              <a:rPr lang="en-US" sz="1600" dirty="0">
                <a:solidFill>
                  <a:prstClr val="black"/>
                </a:solidFill>
              </a:rPr>
              <a:t>Stanton, </a:t>
            </a:r>
            <a:r>
              <a:rPr lang="en-US" sz="1600" i="1" dirty="0">
                <a:solidFill>
                  <a:prstClr val="black"/>
                </a:solidFill>
              </a:rPr>
              <a:t>Eight Years and More: Reminiscences </a:t>
            </a:r>
            <a:r>
              <a:rPr lang="en-US" sz="1600" dirty="0">
                <a:solidFill>
                  <a:prstClr val="black"/>
                </a:solidFill>
              </a:rPr>
              <a:t>(1898)</a:t>
            </a:r>
            <a:endParaRPr lang="en-US" sz="1600" i="1" dirty="0">
              <a:solidFill>
                <a:prstClr val="black"/>
              </a:solidFill>
            </a:endParaRPr>
          </a:p>
          <a:p>
            <a:pPr algn="just"/>
            <a:endParaRPr lang="en-GB" b="1"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5690" y="757780"/>
            <a:ext cx="22193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86468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2276878"/>
            <a:ext cx="9124498"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The </a:t>
            </a:r>
            <a:r>
              <a:rPr lang="en-GB" sz="2000" dirty="0"/>
              <a:t>Society for the Colonization of Free People of Color of </a:t>
            </a:r>
            <a:r>
              <a:rPr lang="en-GB" sz="2000" dirty="0" smtClean="0"/>
              <a:t>America (aka American Colonization Society est. 1816)</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Favoured resettling of freed African slaves in West Africa</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Private investors est. Liberia as colony for this purpose 1822 (Liberia granted independence 1847)</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12,000 Americans relocated under the scheme, supported by prominent Americans including Henry Clay, James Monroe and, latterly, Abraham Lincoln</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Colonisation</a:t>
            </a:r>
            <a:endParaRPr lang="en-GB" sz="2000" b="1" u="sng" dirty="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8" y="774588"/>
            <a:ext cx="3098377" cy="1630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116632"/>
            <a:ext cx="3720789" cy="2715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287567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7" y="852931"/>
            <a:ext cx="9092093" cy="5959233"/>
          </a:xfrm>
          <a:prstGeom prst="rect">
            <a:avLst/>
          </a:prstGeom>
        </p:spPr>
        <p:txBody>
          <a:bodyPr wrap="square" lIns="540000" tIns="360000" rIns="540000" bIns="360000">
            <a:spAutoFit/>
          </a:bodyPr>
          <a:lstStyle/>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r>
              <a:rPr lang="en-GB" altLang="en-US" sz="2000" dirty="0" smtClean="0"/>
              <a:t>William Lloyd Garrison (1805–1879) est. </a:t>
            </a:r>
            <a:r>
              <a:rPr lang="en-GB" altLang="en-US" sz="2000" i="1" dirty="0" smtClean="0"/>
              <a:t>The Liberator </a:t>
            </a:r>
            <a:r>
              <a:rPr lang="en-GB" altLang="en-US" sz="2000" dirty="0" smtClean="0"/>
              <a:t>as an abolitionist newspaper 1831</a:t>
            </a:r>
          </a:p>
          <a:p>
            <a:pPr algn="just"/>
            <a:r>
              <a:rPr lang="en-GB" altLang="en-US" sz="2000" dirty="0" smtClean="0"/>
              <a:t>“Assenting </a:t>
            </a:r>
            <a:r>
              <a:rPr lang="en-GB" altLang="en-US" sz="2000" dirty="0"/>
              <a:t>to the </a:t>
            </a:r>
            <a:r>
              <a:rPr lang="en-GB" altLang="en-US" sz="2000" dirty="0" smtClean="0"/>
              <a:t>‘self-evident truth that </a:t>
            </a:r>
            <a:r>
              <a:rPr lang="en-GB" altLang="en-US" sz="2000" dirty="0"/>
              <a:t>all men are created </a:t>
            </a:r>
            <a:r>
              <a:rPr lang="en-GB" altLang="en-US" sz="2000" dirty="0" smtClean="0"/>
              <a:t>equal’ ….  I </a:t>
            </a:r>
            <a:r>
              <a:rPr lang="en-GB" altLang="en-US" sz="2000" dirty="0"/>
              <a:t>shall strenuously contend for the immediate enfranchisement of our slave </a:t>
            </a:r>
            <a:r>
              <a:rPr lang="en-GB" altLang="en-US" sz="2000" dirty="0" smtClean="0"/>
              <a:t>population … [In this] I </a:t>
            </a:r>
            <a:r>
              <a:rPr lang="en-GB" altLang="en-US" sz="2000" dirty="0"/>
              <a:t>will be as harsh as truth, and as uncompromising as justice. On this subject, I do not wish to think, or speak, or write, with moderation. No! no</a:t>
            </a:r>
            <a:r>
              <a:rPr lang="en-GB" altLang="en-US" sz="2000" dirty="0" smtClean="0"/>
              <a:t>!. …I am in earnest—I will not equivocate—I will not excuse—I will not retreat a single inch—and I will be heard.”</a:t>
            </a:r>
          </a:p>
          <a:p>
            <a:pPr algn="just"/>
            <a:r>
              <a:rPr lang="en-GB" altLang="en-US" sz="2000" dirty="0" smtClean="0"/>
              <a:t>- </a:t>
            </a:r>
            <a:r>
              <a:rPr lang="en-GB" altLang="en-US" sz="1600" dirty="0" smtClean="0"/>
              <a:t>William Lloyd Garrison, </a:t>
            </a:r>
            <a:r>
              <a:rPr lang="en-GB" altLang="en-US" sz="1600" i="1" dirty="0" smtClean="0"/>
              <a:t>The Liberator</a:t>
            </a:r>
            <a:r>
              <a:rPr lang="en-GB" altLang="en-US" sz="1600" dirty="0" smtClean="0"/>
              <a:t>,  no. 1 1831</a:t>
            </a:r>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03541" y="848916"/>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507" y="737642"/>
            <a:ext cx="6699069" cy="276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43130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7072779" cy="1958138"/>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American </a:t>
            </a:r>
            <a:r>
              <a:rPr lang="en-GB" sz="2000" dirty="0"/>
              <a:t>Anti-Slavery </a:t>
            </a:r>
            <a:r>
              <a:rPr lang="en-GB" sz="2000" dirty="0" smtClean="0"/>
              <a:t>Society est. by Garrison 1833</a:t>
            </a:r>
          </a:p>
          <a:p>
            <a:pPr marL="342900" indent="-342900" algn="just">
              <a:buFont typeface="Arial" panose="020B0604020202020204" pitchFamily="34" charset="0"/>
              <a:buChar char="•"/>
            </a:pPr>
            <a:r>
              <a:rPr lang="en-GB" sz="2000" dirty="0" smtClean="0"/>
              <a:t>Links to other reformist causes – including feminism</a:t>
            </a:r>
          </a:p>
          <a:p>
            <a:pPr algn="just"/>
            <a:endParaRPr lang="en-GB" altLang="en-US" sz="2000" dirty="0" smtClean="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5944" y="776912"/>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9387" y="2276872"/>
            <a:ext cx="2892675" cy="4437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4" y="2636912"/>
            <a:ext cx="3023984" cy="295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7795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2573691"/>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p:txBody>
      </p:sp>
      <p:sp>
        <p:nvSpPr>
          <p:cNvPr id="4" name="Rectangle 3"/>
          <p:cNvSpPr/>
          <p:nvPr/>
        </p:nvSpPr>
        <p:spPr>
          <a:xfrm>
            <a:off x="-56886" y="12"/>
            <a:ext cx="9200886" cy="1650361"/>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African American role in abolition movement</a:t>
            </a:r>
          </a:p>
          <a:p>
            <a:endParaRPr lang="en-GB" sz="2000" b="1" dirty="0">
              <a:solidFill>
                <a:prstClr val="black"/>
              </a:solidFill>
            </a:endParaRPr>
          </a:p>
          <a:p>
            <a:r>
              <a:rPr lang="en-GB" sz="2000" b="1" dirty="0" smtClean="0">
                <a:solidFill>
                  <a:prstClr val="black"/>
                </a:solidFill>
              </a:rPr>
              <a:t>Nat Turner’s rebellion, 1831</a:t>
            </a:r>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5364088" y="686272"/>
            <a:ext cx="2736128" cy="1342584"/>
          </a:xfrm>
          <a:prstGeom prst="rect">
            <a:avLst/>
          </a:prstGeom>
        </p:spPr>
        <p:txBody>
          <a:bodyPr wrap="square" lIns="540000" tIns="360000" rIns="540000" bIns="360000">
            <a:spAutoFit/>
          </a:bodyPr>
          <a:lstStyle/>
          <a:p>
            <a:pPr algn="just"/>
            <a:endParaRPr lang="en-GB" sz="2000" dirty="0" smtClean="0"/>
          </a:p>
          <a:p>
            <a:pPr algn="just"/>
            <a:endParaRPr lang="en-GB" sz="2000" dirty="0"/>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979541"/>
            <a:ext cx="8316416" cy="43314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596729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92696"/>
            <a:ext cx="9144000" cy="629778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r>
              <a:rPr lang="en-GB" dirty="0" smtClean="0"/>
              <a:t>Frederick Douglass (1818–1895) prominent face of </a:t>
            </a:r>
            <a:r>
              <a:rPr lang="en-GB" dirty="0"/>
              <a:t>American Anti-Slavery Society</a:t>
            </a:r>
          </a:p>
          <a:p>
            <a:pPr marL="342900" indent="-342900" algn="just">
              <a:buFont typeface="Arial" panose="020B0604020202020204" pitchFamily="34" charset="0"/>
              <a:buChar char="•"/>
            </a:pPr>
            <a:r>
              <a:rPr lang="en-GB" altLang="en-US" dirty="0"/>
              <a:t>b</a:t>
            </a:r>
            <a:r>
              <a:rPr lang="en-GB" altLang="en-US" dirty="0" smtClean="0"/>
              <a:t>. as a slave in Maryland; became freeman in 1838</a:t>
            </a:r>
          </a:p>
          <a:p>
            <a:pPr marL="342900" indent="-342900" algn="just">
              <a:buFont typeface="Arial" panose="020B0604020202020204" pitchFamily="34" charset="0"/>
              <a:buChar char="•"/>
            </a:pPr>
            <a:r>
              <a:rPr lang="en-GB" altLang="en-US" dirty="0" smtClean="0"/>
              <a:t>Began preaching and public oratory: caught attention  of Garrison (and vice versa)</a:t>
            </a:r>
          </a:p>
          <a:p>
            <a:pPr marL="342900" indent="-342900" algn="just">
              <a:buFont typeface="Arial" panose="020B0604020202020204" pitchFamily="34" charset="0"/>
              <a:buChar char="•"/>
            </a:pPr>
            <a:r>
              <a:rPr lang="en-GB" altLang="en-US" dirty="0" smtClean="0"/>
              <a:t>Gave speeches at </a:t>
            </a:r>
            <a:r>
              <a:rPr lang="en-GB" dirty="0"/>
              <a:t>Anti-Slavery </a:t>
            </a:r>
            <a:r>
              <a:rPr lang="en-GB" dirty="0" smtClean="0"/>
              <a:t>Society rallies</a:t>
            </a:r>
            <a:endParaRPr lang="en-GB" dirty="0"/>
          </a:p>
          <a:p>
            <a:pPr marL="342900" indent="-342900" algn="just">
              <a:buFont typeface="Arial" panose="020B0604020202020204" pitchFamily="34" charset="0"/>
              <a:buChar char="•"/>
            </a:pPr>
            <a:r>
              <a:rPr lang="en-GB" altLang="en-US" i="1" dirty="0" smtClean="0"/>
              <a:t>Narrative </a:t>
            </a:r>
            <a:r>
              <a:rPr lang="en-GB" altLang="en-US" i="1" dirty="0"/>
              <a:t>of the Life of Frederick Douglass, an American </a:t>
            </a:r>
            <a:r>
              <a:rPr lang="en-GB" altLang="en-US" i="1" dirty="0" smtClean="0"/>
              <a:t>Slave </a:t>
            </a:r>
            <a:r>
              <a:rPr lang="en-GB" altLang="en-US" dirty="0" smtClean="0"/>
              <a:t>(1845) published with support of Garrison</a:t>
            </a:r>
          </a:p>
          <a:p>
            <a:pPr marL="342900" indent="-342900" algn="just">
              <a:buFont typeface="Arial" panose="020B0604020202020204" pitchFamily="34" charset="0"/>
              <a:buChar char="•"/>
            </a:pPr>
            <a:r>
              <a:rPr lang="en-GB" altLang="en-US" dirty="0" smtClean="0"/>
              <a:t>Attracted widespread acclaim;  toured Britain and Ireland to publicise abolitionism</a:t>
            </a:r>
          </a:p>
          <a:p>
            <a:pPr marL="342900" indent="-342900" algn="just">
              <a:buFont typeface="Arial" panose="020B0604020202020204" pitchFamily="34" charset="0"/>
              <a:buChar char="•"/>
            </a:pPr>
            <a:r>
              <a:rPr lang="en-GB" altLang="en-US" dirty="0" smtClean="0"/>
              <a:t>Only </a:t>
            </a:r>
            <a:r>
              <a:rPr lang="en-GB" altLang="en-US" dirty="0"/>
              <a:t>African American at Seneca Falls convention; signatory of Stanton’s </a:t>
            </a:r>
            <a:r>
              <a:rPr lang="en-GB" altLang="en-US" dirty="0" smtClean="0"/>
              <a:t>declaration</a:t>
            </a:r>
          </a:p>
          <a:p>
            <a:pPr marL="342900" indent="-342900" algn="just">
              <a:buFont typeface="Arial" panose="020B0604020202020204" pitchFamily="34" charset="0"/>
              <a:buChar char="•"/>
            </a:pPr>
            <a:r>
              <a:rPr lang="en-GB" altLang="en-US" dirty="0" smtClean="0"/>
              <a:t>Remained a public figure throughout his life</a:t>
            </a:r>
            <a:endParaRPr lang="en-GB" altLang="en-US" dirty="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Frederick Douglass</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212178"/>
            <a:ext cx="2572233" cy="3276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1898" y="699266"/>
            <a:ext cx="3427940" cy="2769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954320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6267009"/>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Harriet Tubman, organiser of ‘Underground Railway’ network for escaped slaves</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African American role 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81" y="692088"/>
            <a:ext cx="2175793" cy="36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7789" y="744695"/>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728275" y="744695"/>
            <a:ext cx="2459977" cy="5035903"/>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smtClean="0"/>
              <a:t>Sojourner Truth</a:t>
            </a:r>
          </a:p>
          <a:p>
            <a:endParaRPr lang="en-GB" sz="2000" dirty="0"/>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0140" y="749383"/>
            <a:ext cx="2670858" cy="3076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364088" y="686278"/>
            <a:ext cx="2736128" cy="4420350"/>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pPr algn="ctr"/>
            <a:endParaRPr lang="en-GB" sz="2000" dirty="0" smtClean="0"/>
          </a:p>
          <a:p>
            <a:pPr algn="ctr"/>
            <a:r>
              <a:rPr lang="en-GB" sz="2000" dirty="0" smtClean="0"/>
              <a:t>William Wells Brown</a:t>
            </a:r>
            <a:endParaRPr lang="en-GB" sz="2000" dirty="0"/>
          </a:p>
        </p:txBody>
      </p:sp>
    </p:spTree>
    <p:extLst>
      <p:ext uri="{BB962C8B-B14F-4D97-AF65-F5344CB8AC3E}">
        <p14:creationId xmlns:p14="http://schemas.microsoft.com/office/powerpoint/2010/main" val="210962563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African American role 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6" y="832641"/>
            <a:ext cx="2962275"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5378" y="832641"/>
            <a:ext cx="2456358" cy="3983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84168" y="819085"/>
            <a:ext cx="2870886" cy="4155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0679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smtClean="0">
                <a:solidFill>
                  <a:prstClr val="black"/>
                </a:solidFill>
              </a:rPr>
              <a:t>5. Abolitionism </a:t>
            </a:r>
            <a:r>
              <a:rPr lang="en-GB" sz="2000" b="1" u="sng" dirty="0" smtClean="0">
                <a:solidFill>
                  <a:prstClr val="black"/>
                </a:solidFill>
              </a:rPr>
              <a:t>&amp; Reform: </a:t>
            </a:r>
            <a:r>
              <a:rPr lang="en-GB" sz="2000" b="1" i="1" u="sng" dirty="0" smtClean="0">
                <a:solidFill>
                  <a:prstClr val="black"/>
                </a:solidFill>
              </a:rPr>
              <a:t>Uncle Tom’s Cabin </a:t>
            </a:r>
            <a:r>
              <a:rPr lang="en-GB" sz="2000" b="1" u="sng" dirty="0" smtClean="0">
                <a:solidFill>
                  <a:prstClr val="black"/>
                </a:solidFill>
              </a:rPr>
              <a:t>(1852)</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81" y="694343"/>
            <a:ext cx="2734327" cy="4750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3" y="692708"/>
            <a:ext cx="5210944" cy="3361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5816" y="3665147"/>
            <a:ext cx="2664801" cy="3157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12166" y="3705007"/>
            <a:ext cx="2500313"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38107" y="5496870"/>
            <a:ext cx="2377606" cy="923330"/>
          </a:xfrm>
          <a:prstGeom prst="rect">
            <a:avLst/>
          </a:prstGeom>
        </p:spPr>
        <p:txBody>
          <a:bodyPr wrap="square">
            <a:spAutoFit/>
          </a:bodyPr>
          <a:lstStyle/>
          <a:p>
            <a:r>
              <a:rPr lang="en-GB" b="1" dirty="0" smtClean="0">
                <a:solidFill>
                  <a:srgbClr val="FF0000"/>
                </a:solidFill>
              </a:rPr>
              <a:t>Stowe: “the </a:t>
            </a:r>
            <a:r>
              <a:rPr lang="en-GB" b="1" dirty="0">
                <a:solidFill>
                  <a:srgbClr val="FF0000"/>
                </a:solidFill>
              </a:rPr>
              <a:t>little lady who started this great </a:t>
            </a:r>
            <a:r>
              <a:rPr lang="en-GB" b="1" dirty="0" smtClean="0">
                <a:solidFill>
                  <a:srgbClr val="FF0000"/>
                </a:solidFill>
              </a:rPr>
              <a:t>war” (Lincoln)</a:t>
            </a:r>
            <a:endParaRPr lang="en-GB" dirty="0"/>
          </a:p>
        </p:txBody>
      </p:sp>
    </p:spTree>
    <p:extLst>
      <p:ext uri="{BB962C8B-B14F-4D97-AF65-F5344CB8AC3E}">
        <p14:creationId xmlns:p14="http://schemas.microsoft.com/office/powerpoint/2010/main" val="405211263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6"/>
            <a:ext cx="9200886" cy="5959233"/>
          </a:xfrm>
          <a:prstGeom prst="rect">
            <a:avLst/>
          </a:prstGeom>
        </p:spPr>
        <p:txBody>
          <a:bodyPr wrap="square" lIns="540000" tIns="360000" rIns="540000" bIns="360000">
            <a:spAutoFit/>
          </a:bodyPr>
          <a:lstStyle/>
          <a:p>
            <a:r>
              <a:rPr lang="en-GB" sz="2000" b="1" u="sng" dirty="0" smtClean="0">
                <a:solidFill>
                  <a:prstClr val="black"/>
                </a:solidFill>
              </a:rPr>
              <a:t>6. The Republican Party: Origins and makeup</a:t>
            </a:r>
          </a:p>
          <a:p>
            <a:endParaRPr lang="en-GB" sz="2000" b="1" u="sng" dirty="0">
              <a:solidFill>
                <a:prstClr val="black"/>
              </a:solidFill>
            </a:endParaRPr>
          </a:p>
          <a:p>
            <a:pPr marL="342900" indent="-342900">
              <a:buFont typeface="Arial" panose="020B0604020202020204" pitchFamily="34" charset="0"/>
              <a:buChar char="•"/>
            </a:pPr>
            <a:r>
              <a:rPr lang="en-GB" sz="2000" dirty="0" smtClean="0">
                <a:solidFill>
                  <a:prstClr val="black"/>
                </a:solidFill>
              </a:rPr>
              <a:t>Est. 1854, drawing members and support from Whig Party which had fractured as a result of the Kansas-Nebraska Act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Supplanted Free Soil Party which had stood presidential candidates in 1848, 1852</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Supported </a:t>
            </a:r>
            <a:r>
              <a:rPr lang="en-GB" sz="2000" i="1" dirty="0" smtClean="0">
                <a:solidFill>
                  <a:prstClr val="black"/>
                </a:solidFill>
              </a:rPr>
              <a:t>explicit </a:t>
            </a:r>
            <a:r>
              <a:rPr lang="en-GB" sz="2000" dirty="0" smtClean="0">
                <a:solidFill>
                  <a:prstClr val="black"/>
                </a:solidFill>
              </a:rPr>
              <a:t>forbidding of slavery in western territories; actively abolitionist; opposed to popular sovereignty argument and in favour of federal government control</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 mainly in north</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John </a:t>
            </a:r>
            <a:r>
              <a:rPr lang="en-GB" sz="2000" dirty="0">
                <a:solidFill>
                  <a:prstClr val="black"/>
                </a:solidFill>
              </a:rPr>
              <a:t>C. </a:t>
            </a:r>
            <a:r>
              <a:rPr lang="en-GB" sz="2000" dirty="0" smtClean="0">
                <a:solidFill>
                  <a:prstClr val="black"/>
                </a:solidFill>
              </a:rPr>
              <a:t>Frémont, an explorer, first </a:t>
            </a:r>
            <a:r>
              <a:rPr lang="en-GB" sz="2000" dirty="0">
                <a:solidFill>
                  <a:prstClr val="black"/>
                </a:solidFill>
              </a:rPr>
              <a:t>Republican nominee for President in 1856 </a:t>
            </a:r>
            <a:r>
              <a:rPr lang="en-GB" sz="2000" dirty="0" smtClean="0">
                <a:solidFill>
                  <a:prstClr val="black"/>
                </a:solidFill>
              </a:rPr>
              <a:t>with slogan</a:t>
            </a:r>
            <a:r>
              <a:rPr lang="en-GB" sz="2000" dirty="0">
                <a:solidFill>
                  <a:prstClr val="black"/>
                </a:solidFill>
              </a:rPr>
              <a:t>: "Free soil, free silver, free men, Frémont and victory!" </a:t>
            </a:r>
            <a:endParaRPr lang="en-GB" sz="2000" dirty="0" smtClean="0">
              <a:solidFill>
                <a:prstClr val="black"/>
              </a:solidFill>
            </a:endParaRPr>
          </a:p>
          <a:p>
            <a:pPr marL="342900" indent="-342900">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72404789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5997038" cy="6267009"/>
          </a:xfrm>
          <a:prstGeom prst="rect">
            <a:avLst/>
          </a:prstGeom>
        </p:spPr>
        <p:txBody>
          <a:bodyPr wrap="square" lIns="540000" tIns="360000" rIns="540000" bIns="360000">
            <a:spAutoFit/>
          </a:bodyPr>
          <a:lstStyle/>
          <a:p>
            <a:r>
              <a:rPr lang="en-GB" sz="2000" b="1" u="sng" dirty="0" smtClean="0">
                <a:solidFill>
                  <a:prstClr val="black"/>
                </a:solidFill>
              </a:rPr>
              <a:t>6. The Republican Party: Abraham Lincoln</a:t>
            </a:r>
          </a:p>
          <a:p>
            <a:endParaRPr lang="en-GB" sz="2000"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B. Kentucky 1809; settled in Illinois in 1820s</a:t>
            </a:r>
          </a:p>
          <a:p>
            <a:pPr marL="342900" indent="-342900" algn="just">
              <a:buFont typeface="Arial" panose="020B0604020202020204" pitchFamily="34" charset="0"/>
              <a:buChar char="•"/>
            </a:pPr>
            <a:r>
              <a:rPr lang="en-GB" sz="2000" dirty="0" smtClean="0">
                <a:solidFill>
                  <a:prstClr val="black"/>
                </a:solidFill>
              </a:rPr>
              <a:t>Representative in </a:t>
            </a:r>
            <a:r>
              <a:rPr lang="en-GB" sz="2000" dirty="0">
                <a:solidFill>
                  <a:prstClr val="black"/>
                </a:solidFill>
              </a:rPr>
              <a:t>state legislature </a:t>
            </a:r>
            <a:r>
              <a:rPr lang="en-GB" sz="2000" dirty="0" smtClean="0">
                <a:solidFill>
                  <a:prstClr val="black"/>
                </a:solidFill>
              </a:rPr>
              <a:t>1834–1842; in US House of Representatives 1847–1849; left to practice law</a:t>
            </a:r>
          </a:p>
          <a:p>
            <a:pPr marL="342900" indent="-342900" algn="just">
              <a:buFont typeface="Arial" panose="020B0604020202020204" pitchFamily="34" charset="0"/>
              <a:buChar char="•"/>
            </a:pPr>
            <a:r>
              <a:rPr lang="en-GB" sz="2000" dirty="0" smtClean="0">
                <a:solidFill>
                  <a:prstClr val="black"/>
                </a:solidFill>
              </a:rPr>
              <a:t>Previously a Whig and supporter of colonization movement – returned to politics in 1854 and joined newly-founded Republican Party</a:t>
            </a:r>
          </a:p>
          <a:p>
            <a:pPr marL="342900" indent="-342900" algn="just">
              <a:buFont typeface="Arial" panose="020B0604020202020204" pitchFamily="34" charset="0"/>
              <a:buChar char="•"/>
            </a:pPr>
            <a:r>
              <a:rPr lang="en-GB" sz="2000" dirty="0" smtClean="0">
                <a:solidFill>
                  <a:prstClr val="black"/>
                </a:solidFill>
              </a:rPr>
              <a:t>Opposition to Dred Scott verdict: “</a:t>
            </a:r>
            <a:r>
              <a:rPr lang="en-GB" sz="2000" dirty="0" smtClean="0"/>
              <a:t>The </a:t>
            </a:r>
            <a:r>
              <a:rPr lang="en-GB" sz="2000" dirty="0"/>
              <a:t>authors of the Declaration of Independence never intended 'to say all were equal in color, size, intellect, moral developments, or social capacity', but they 'did consider all men created equal—equal in certain inalienable rights, among which are life, liberty, and the pursuit of </a:t>
            </a:r>
            <a:r>
              <a:rPr lang="en-GB" sz="2000" dirty="0" smtClean="0"/>
              <a:t>happiness”</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04720" y="891519"/>
            <a:ext cx="2629481" cy="3329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591659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6974895"/>
          </a:xfrm>
          <a:prstGeom prst="rect">
            <a:avLst/>
          </a:prstGeom>
        </p:spPr>
        <p:txBody>
          <a:bodyPr wrap="square" lIns="540000" tIns="360000" rIns="540000" bIns="360000">
            <a:spAutoFit/>
          </a:bodyPr>
          <a:lstStyle/>
          <a:p>
            <a:r>
              <a:rPr lang="en-GB" sz="2000" b="1" u="sng" dirty="0" smtClean="0">
                <a:solidFill>
                  <a:prstClr val="black"/>
                </a:solidFill>
              </a:rPr>
              <a:t>6. The Republican Party: Lincoln-Douglas debates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b="1" u="sng" dirty="0" smtClean="0">
              <a:solidFill>
                <a:prstClr val="black"/>
              </a:solidFill>
            </a:endParaRPr>
          </a:p>
          <a:p>
            <a:endParaRPr lang="en-GB" b="1" u="sng" dirty="0">
              <a:solidFill>
                <a:prstClr val="black"/>
              </a:solidFill>
            </a:endParaRPr>
          </a:p>
          <a:p>
            <a:endParaRPr lang="en-GB" b="1" u="sng" dirty="0" smtClean="0">
              <a:solidFill>
                <a:prstClr val="black"/>
              </a:solidFill>
            </a:endParaRPr>
          </a:p>
          <a:p>
            <a:pPr marL="342900" indent="-342900">
              <a:buFont typeface="Arial" panose="020B0604020202020204" pitchFamily="34" charset="0"/>
              <a:buChar char="•"/>
            </a:pPr>
            <a:r>
              <a:rPr lang="en-GB" b="1" dirty="0" smtClean="0">
                <a:solidFill>
                  <a:prstClr val="black"/>
                </a:solidFill>
              </a:rPr>
              <a:t>Opposed to Douglas’s exercise of the popular sovereignty argument; stood against him in the 1858 Illinois Senatorial election </a:t>
            </a:r>
          </a:p>
          <a:p>
            <a:pPr marL="342900" indent="-342900">
              <a:buFont typeface="Arial" panose="020B0604020202020204" pitchFamily="34" charset="0"/>
              <a:buChar char="•"/>
            </a:pPr>
            <a:endParaRPr lang="en-GB" b="1" dirty="0" smtClean="0">
              <a:solidFill>
                <a:prstClr val="black"/>
              </a:solidFill>
            </a:endParaRPr>
          </a:p>
          <a:p>
            <a:pPr marL="342900" indent="-342900">
              <a:buFont typeface="Arial" panose="020B0604020202020204" pitchFamily="34" charset="0"/>
              <a:buChar char="•"/>
            </a:pPr>
            <a:r>
              <a:rPr lang="en-GB" b="1" dirty="0" smtClean="0">
                <a:solidFill>
                  <a:prstClr val="black"/>
                </a:solidFill>
              </a:rPr>
              <a:t>Challenged Douglas to series of debates which received national attention, and won Lincoln a reputation for oratory. Response to increased secessionist sentiments in South:</a:t>
            </a:r>
          </a:p>
          <a:p>
            <a:pPr marL="342900" indent="-342900">
              <a:buFont typeface="Arial" panose="020B0604020202020204" pitchFamily="34" charset="0"/>
              <a:buChar char="•"/>
            </a:pPr>
            <a:endParaRPr lang="en-GB" b="1" dirty="0">
              <a:solidFill>
                <a:prstClr val="black"/>
              </a:solidFill>
            </a:endParaRPr>
          </a:p>
          <a:p>
            <a:pPr algn="just"/>
            <a:r>
              <a:rPr lang="en-GB" dirty="0" smtClean="0">
                <a:solidFill>
                  <a:srgbClr val="FF0000"/>
                </a:solidFill>
              </a:rPr>
              <a:t>A </a:t>
            </a:r>
            <a:r>
              <a:rPr lang="en-GB" dirty="0">
                <a:solidFill>
                  <a:srgbClr val="FF0000"/>
                </a:solidFill>
              </a:rPr>
              <a:t>house divided against itself cannot stand</a:t>
            </a:r>
            <a:r>
              <a:rPr lang="en-GB" dirty="0">
                <a:solidFill>
                  <a:prstClr val="black"/>
                </a:solidFill>
              </a:rPr>
              <a:t>. </a:t>
            </a:r>
            <a:r>
              <a:rPr lang="en-GB" b="1" dirty="0">
                <a:solidFill>
                  <a:srgbClr val="FF0000"/>
                </a:solidFill>
              </a:rPr>
              <a:t>I believe this government cannot endure, permanently, half slave and half free</a:t>
            </a:r>
            <a:r>
              <a:rPr lang="en-GB" dirty="0">
                <a:solidFill>
                  <a:prstClr val="black"/>
                </a:solidFill>
              </a:rPr>
              <a:t>. I do not expect the Union to be dissolved — I do not expect the house to fall — but I do expect it will cease to be divided. </a:t>
            </a:r>
            <a:r>
              <a:rPr lang="en-GB" dirty="0">
                <a:solidFill>
                  <a:srgbClr val="FF0000"/>
                </a:solidFill>
              </a:rPr>
              <a:t>It will become all one thing or all the other</a:t>
            </a:r>
            <a:r>
              <a:rPr lang="en-GB" dirty="0">
                <a:solidFill>
                  <a:prstClr val="black"/>
                </a:solidFill>
              </a:rPr>
              <a:t>. Either the opponents of slavery will arrest the further spread of it, and place it where the public mind shall rest in the belief that it is in the course of ultimate extinction; or its advocates will push it forward, till it shall become lawful in all the States, old as well as new — North as well as South</a:t>
            </a:r>
            <a:r>
              <a:rPr lang="en-GB" dirty="0" smtClean="0">
                <a:solidFill>
                  <a:prstClr val="black"/>
                </a:solidFill>
              </a:rPr>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0741" y="767052"/>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477414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
            <a:ext cx="9200886" cy="6882563"/>
          </a:xfrm>
          <a:prstGeom prst="rect">
            <a:avLst/>
          </a:prstGeom>
        </p:spPr>
        <p:txBody>
          <a:bodyPr wrap="square" lIns="540000" tIns="360000" rIns="540000" bIns="360000">
            <a:spAutoFit/>
          </a:bodyPr>
          <a:lstStyle/>
          <a:p>
            <a:r>
              <a:rPr lang="en-GB" sz="2000" b="1" u="sng" dirty="0" smtClean="0">
                <a:solidFill>
                  <a:prstClr val="black"/>
                </a:solidFill>
              </a:rPr>
              <a:t>6. The Republican Party: 1860 Election</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Lincoln the Republican nominee for November 1860 presidential election</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r>
              <a:rPr lang="en-GB" sz="2000" b="1" dirty="0" smtClean="0">
                <a:solidFill>
                  <a:prstClr val="black"/>
                </a:solidFill>
              </a:rPr>
              <a:t>Democratic candidacy split between John C Breckinridge (‘Southern Democrats’) and Douglas, </a:t>
            </a:r>
            <a:r>
              <a:rPr lang="en-GB" sz="2000" b="1" dirty="0">
                <a:solidFill>
                  <a:prstClr val="black"/>
                </a:solidFill>
              </a:rPr>
              <a:t>plus Constitutional Union </a:t>
            </a:r>
            <a:r>
              <a:rPr lang="en-GB" sz="2000" b="1" dirty="0" smtClean="0">
                <a:solidFill>
                  <a:prstClr val="black"/>
                </a:solidFill>
              </a:rPr>
              <a:t>Party of non-secessionist southern ex-Whigs and Democrats</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Exaggerating sectional differences: polarization between North/West (Republican) and South (Democrats of various stripes)</a:t>
            </a:r>
            <a:endParaRPr lang="en-GB" sz="2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75" y="764716"/>
            <a:ext cx="3764790" cy="30031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14" y="678533"/>
            <a:ext cx="3412819" cy="3175527"/>
          </a:xfrm>
          <a:prstGeom prst="rect">
            <a:avLst/>
          </a:prstGeom>
        </p:spPr>
      </p:pic>
      <p:sp>
        <p:nvSpPr>
          <p:cNvPr id="6" name="Rectangle 5"/>
          <p:cNvSpPr/>
          <p:nvPr/>
        </p:nvSpPr>
        <p:spPr>
          <a:xfrm>
            <a:off x="1043608" y="958136"/>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76062" y="908732"/>
            <a:ext cx="1108907" cy="783869"/>
          </a:xfrm>
          <a:prstGeom prst="rect">
            <a:avLst/>
          </a:prstGeom>
        </p:spPr>
        <p:txBody>
          <a:bodyPr wrap="square">
            <a:spAutoFit/>
          </a:bodyPr>
          <a:lstStyle/>
          <a:p>
            <a:pPr algn="r">
              <a:lnSpc>
                <a:spcPct val="107000"/>
              </a:lnSpc>
              <a:spcAft>
                <a:spcPts val="800"/>
              </a:spcAft>
            </a:pPr>
            <a:r>
              <a:rPr lang="en-GB" sz="14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1806 </a:t>
            </a: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569455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6"/>
            <a:ext cx="6429086" cy="5866900"/>
          </a:xfrm>
          <a:prstGeom prst="rect">
            <a:avLst/>
          </a:prstGeom>
        </p:spPr>
        <p:txBody>
          <a:bodyPr wrap="square" lIns="540000" tIns="360000" rIns="540000" bIns="360000">
            <a:spAutoFit/>
          </a:bodyPr>
          <a:lstStyle/>
          <a:p>
            <a:r>
              <a:rPr lang="en-GB" sz="2000" b="1" u="sng" dirty="0">
                <a:solidFill>
                  <a:prstClr val="black"/>
                </a:solidFill>
              </a:rPr>
              <a:t>6. The Republican Party: </a:t>
            </a:r>
            <a:r>
              <a:rPr lang="en-GB" sz="2000" b="1" u="sng" dirty="0" smtClean="0">
                <a:solidFill>
                  <a:prstClr val="black"/>
                </a:solidFill>
              </a:rPr>
              <a:t>Secession </a:t>
            </a:r>
            <a:endParaRPr lang="en-GB" sz="2000" b="1" u="sng" dirty="0">
              <a:solidFill>
                <a:prstClr val="black"/>
              </a:solidFill>
            </a:endParaRPr>
          </a:p>
          <a:p>
            <a:endParaRPr lang="en-GB" sz="2000" b="1" u="sng" dirty="0" smtClean="0">
              <a:solidFill>
                <a:prstClr val="black"/>
              </a:solidFill>
            </a:endParaRPr>
          </a:p>
          <a:p>
            <a:pPr algn="just"/>
            <a:r>
              <a:rPr lang="en-GB" sz="2000" dirty="0" smtClean="0">
                <a:solidFill>
                  <a:prstClr val="black"/>
                </a:solidFill>
              </a:rPr>
              <a:t>“The </a:t>
            </a:r>
            <a:r>
              <a:rPr lang="en-GB" sz="2000" dirty="0">
                <a:solidFill>
                  <a:prstClr val="black"/>
                </a:solidFill>
              </a:rPr>
              <a:t>people of the State of South Carolina, in Convention assembled, on the 26th day of April, </a:t>
            </a:r>
            <a:r>
              <a:rPr lang="en-GB" sz="2000" dirty="0" smtClean="0">
                <a:solidFill>
                  <a:prstClr val="black"/>
                </a:solidFill>
              </a:rPr>
              <a:t>AD </a:t>
            </a:r>
            <a:r>
              <a:rPr lang="en-GB" sz="2000" dirty="0">
                <a:solidFill>
                  <a:prstClr val="black"/>
                </a:solidFill>
              </a:rPr>
              <a:t>1852, declared that the </a:t>
            </a:r>
            <a:r>
              <a:rPr lang="en-GB" sz="2000" b="1" dirty="0">
                <a:solidFill>
                  <a:prstClr val="black"/>
                </a:solidFill>
              </a:rPr>
              <a:t>frequent violations of the Constitution of the United </a:t>
            </a:r>
            <a:r>
              <a:rPr lang="en-GB" sz="2000" b="1" dirty="0" smtClean="0">
                <a:solidFill>
                  <a:prstClr val="black"/>
                </a:solidFill>
              </a:rPr>
              <a:t>States </a:t>
            </a:r>
            <a:r>
              <a:rPr lang="en-GB" sz="2000" b="1" dirty="0">
                <a:solidFill>
                  <a:prstClr val="black"/>
                </a:solidFill>
              </a:rPr>
              <a:t>by the Federal Government, and its encroachments upon the reserved rights of the States, fully justified this State in then withdrawing from the Federal Union</a:t>
            </a:r>
            <a:r>
              <a:rPr lang="en-GB" sz="2000" dirty="0">
                <a:solidFill>
                  <a:prstClr val="black"/>
                </a:solidFill>
              </a:rPr>
              <a:t>; but in deference to the opinions and wishes of the other </a:t>
            </a:r>
            <a:r>
              <a:rPr lang="en-GB" sz="2000" b="1" dirty="0">
                <a:solidFill>
                  <a:prstClr val="black"/>
                </a:solidFill>
              </a:rPr>
              <a:t>slaveholding States</a:t>
            </a:r>
            <a:r>
              <a:rPr lang="en-GB" sz="2000" dirty="0">
                <a:solidFill>
                  <a:prstClr val="black"/>
                </a:solidFill>
              </a:rPr>
              <a:t>, she forbore at that time to exercise this right. Since that time, these </a:t>
            </a:r>
            <a:r>
              <a:rPr lang="en-GB" sz="2000" b="1" dirty="0">
                <a:solidFill>
                  <a:prstClr val="black"/>
                </a:solidFill>
              </a:rPr>
              <a:t>encroachments have continued to increase, and further forbearance ceases to be a virtue</a:t>
            </a:r>
            <a:r>
              <a:rPr lang="en-GB" sz="2000" dirty="0" smtClean="0">
                <a:solidFill>
                  <a:prstClr val="black"/>
                </a:solidFill>
              </a:rPr>
              <a:t>.”</a:t>
            </a:r>
          </a:p>
          <a:p>
            <a:pPr marL="342900" indent="-342900" algn="r">
              <a:buFontTx/>
              <a:buChar char="-"/>
            </a:pPr>
            <a:r>
              <a:rPr lang="en-GB" i="1" dirty="0" smtClean="0"/>
              <a:t>Declaration </a:t>
            </a:r>
            <a:r>
              <a:rPr lang="en-GB" i="1" dirty="0"/>
              <a:t>of the Immediate Causes Which Induce and Justify the Secession of South Carolina from the Federal </a:t>
            </a:r>
            <a:r>
              <a:rPr lang="en-GB" i="1" dirty="0" smtClean="0"/>
              <a:t>Union</a:t>
            </a:r>
            <a:r>
              <a:rPr lang="en-GB" dirty="0" smtClean="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7"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123586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6712717" cy="6836396"/>
          </a:xfrm>
          <a:prstGeom prst="rect">
            <a:avLst/>
          </a:prstGeom>
        </p:spPr>
        <p:txBody>
          <a:bodyPr wrap="square" lIns="540000" tIns="360000" rIns="540000" bIns="360000">
            <a:spAutoFit/>
          </a:bodyPr>
          <a:lstStyle/>
          <a:p>
            <a:r>
              <a:rPr lang="en-GB" sz="2000" b="1" u="sng" dirty="0">
                <a:solidFill>
                  <a:prstClr val="black"/>
                </a:solidFill>
              </a:rPr>
              <a:t>6. The Republican Party: Secession </a:t>
            </a:r>
          </a:p>
          <a:p>
            <a:endParaRPr lang="en-GB" sz="2000" b="1" u="sng" dirty="0" smtClean="0">
              <a:solidFill>
                <a:prstClr val="black"/>
              </a:solidFill>
            </a:endParaRPr>
          </a:p>
          <a:p>
            <a:pPr algn="just"/>
            <a:r>
              <a:rPr lang="en-GB" sz="1700" dirty="0" smtClean="0">
                <a:solidFill>
                  <a:prstClr val="black"/>
                </a:solidFill>
              </a:rPr>
              <a:t>“A</a:t>
            </a:r>
            <a:r>
              <a:rPr lang="en-GB" sz="1700" b="1" dirty="0" smtClean="0">
                <a:solidFill>
                  <a:prstClr val="black"/>
                </a:solidFill>
              </a:rPr>
              <a:t>n </a:t>
            </a:r>
            <a:r>
              <a:rPr lang="en-GB" sz="1700" b="1" dirty="0">
                <a:solidFill>
                  <a:prstClr val="black"/>
                </a:solidFill>
              </a:rPr>
              <a:t>increasing hostility on the part of the non-slaveholding States to the institution of slavery</a:t>
            </a:r>
            <a:r>
              <a:rPr lang="en-GB" sz="1700" dirty="0">
                <a:solidFill>
                  <a:prstClr val="black"/>
                </a:solidFill>
              </a:rPr>
              <a:t>, has led to a disregard of their </a:t>
            </a:r>
            <a:r>
              <a:rPr lang="en-GB" sz="1700" dirty="0" smtClean="0">
                <a:solidFill>
                  <a:prstClr val="black"/>
                </a:solidFill>
              </a:rPr>
              <a:t>obligations [to other slave states], </a:t>
            </a:r>
            <a:r>
              <a:rPr lang="en-GB" sz="1700" dirty="0">
                <a:solidFill>
                  <a:prstClr val="black"/>
                </a:solidFill>
              </a:rPr>
              <a:t>and the laws of the General Government have ceased to effect the objects of the Constitution</a:t>
            </a:r>
            <a:r>
              <a:rPr lang="en-GB" sz="1700" dirty="0" smtClean="0">
                <a:solidFill>
                  <a:prstClr val="black"/>
                </a:solidFill>
              </a:rPr>
              <a:t>.</a:t>
            </a:r>
          </a:p>
          <a:p>
            <a:pPr algn="just"/>
            <a:r>
              <a:rPr lang="en-GB" sz="1700" i="1" dirty="0" smtClean="0">
                <a:solidFill>
                  <a:prstClr val="black"/>
                </a:solidFill>
              </a:rPr>
              <a:t>	“</a:t>
            </a:r>
            <a:r>
              <a:rPr lang="en-GB" sz="1700" dirty="0" smtClean="0">
                <a:solidFill>
                  <a:prstClr val="black"/>
                </a:solidFill>
              </a:rPr>
              <a:t>The </a:t>
            </a:r>
            <a:r>
              <a:rPr lang="en-GB" sz="1700" dirty="0" smtClean="0"/>
              <a:t>ends </a:t>
            </a:r>
            <a:r>
              <a:rPr lang="en-GB" sz="1700" dirty="0"/>
              <a:t>for which the </a:t>
            </a:r>
            <a:r>
              <a:rPr lang="en-GB" sz="1700" dirty="0" smtClean="0"/>
              <a:t>Constitution was </a:t>
            </a:r>
            <a:r>
              <a:rPr lang="en-GB" sz="1700" dirty="0"/>
              <a:t>framed are declared by itself to be </a:t>
            </a:r>
            <a:r>
              <a:rPr lang="en-GB" sz="1700" dirty="0" smtClean="0"/>
              <a:t>‘to </a:t>
            </a:r>
            <a:r>
              <a:rPr lang="en-GB" sz="1700" dirty="0"/>
              <a:t>form a more perfect union, establish justice, insure domestic </a:t>
            </a:r>
            <a:r>
              <a:rPr lang="en-GB" sz="1700" dirty="0" smtClean="0"/>
              <a:t>tranquillity, </a:t>
            </a:r>
            <a:r>
              <a:rPr lang="en-GB" sz="1700" dirty="0"/>
              <a:t>provide for the common defence, promote the general welfare, and secure the blessings of liberty to ourselves and our posterity</a:t>
            </a:r>
            <a:r>
              <a:rPr lang="en-GB" sz="1700" dirty="0" smtClean="0"/>
              <a:t>.’</a:t>
            </a:r>
            <a:endParaRPr lang="en-GB" sz="1700" dirty="0"/>
          </a:p>
          <a:p>
            <a:pPr algn="just"/>
            <a:r>
              <a:rPr lang="en-GB" sz="1700" dirty="0" smtClean="0"/>
              <a:t>	“These </a:t>
            </a:r>
            <a:r>
              <a:rPr lang="en-GB" sz="1700" dirty="0"/>
              <a:t>ends it endeavored to accomplish by a Federal Government, in which each State was recognized as an equal, and had separate control over its own institutions. </a:t>
            </a:r>
            <a:r>
              <a:rPr lang="en-GB" sz="1700" b="1" dirty="0"/>
              <a:t>The right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a:t>
            </a:r>
            <a:r>
              <a:rPr lang="en-GB" sz="1700" b="1" dirty="0" smtClean="0"/>
              <a:t>labour</a:t>
            </a:r>
            <a:r>
              <a:rPr lang="en-GB" sz="1700" dirty="0" smtClean="0"/>
              <a:t>.”</a:t>
            </a:r>
            <a:endParaRPr lang="en-GB" sz="1700" i="1" dirty="0">
              <a:solidFill>
                <a:prstClr val="black"/>
              </a:solidFill>
            </a:endParaRPr>
          </a:p>
          <a:p>
            <a:pPr marL="285750" indent="-285750" algn="r">
              <a:buFontTx/>
              <a:buChar char="-"/>
            </a:pPr>
            <a:r>
              <a:rPr lang="en-GB" sz="1700" i="1" dirty="0" smtClean="0"/>
              <a:t>Declaration </a:t>
            </a:r>
            <a:r>
              <a:rPr lang="en-GB" sz="1700" i="1" dirty="0"/>
              <a:t>of </a:t>
            </a:r>
            <a:r>
              <a:rPr lang="en-GB" sz="1700" i="1" dirty="0" smtClean="0"/>
              <a:t>… the </a:t>
            </a:r>
            <a:r>
              <a:rPr lang="en-GB" sz="1700" i="1" dirty="0"/>
              <a:t>Secession of South Carolina from the Federal </a:t>
            </a:r>
            <a:r>
              <a:rPr lang="en-GB" sz="1700" i="1" dirty="0" smtClean="0"/>
              <a:t>Union</a:t>
            </a:r>
            <a:r>
              <a:rPr lang="en-GB" sz="1700" dirty="0" smtClean="0"/>
              <a:t>, December 20 1860</a:t>
            </a:r>
            <a:endParaRPr lang="en-GB" sz="16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7"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707009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6"/>
            <a:ext cx="9200887" cy="6697897"/>
          </a:xfrm>
          <a:prstGeom prst="rect">
            <a:avLst/>
          </a:prstGeom>
        </p:spPr>
        <p:txBody>
          <a:bodyPr wrap="square" lIns="540000" tIns="360000" rIns="540000" bIns="360000">
            <a:spAutoFit/>
          </a:bodyPr>
          <a:lstStyle/>
          <a:p>
            <a:pPr lvl="0"/>
            <a:r>
              <a:rPr lang="en-GB" sz="2000" b="1" dirty="0" smtClean="0">
                <a:solidFill>
                  <a:srgbClr val="FF0000"/>
                </a:solidFill>
                <a:effectLst>
                  <a:outerShdw blurRad="38100" dist="38100" dir="2700000" algn="tl">
                    <a:srgbClr val="000000">
                      <a:alpha val="43137"/>
                    </a:srgbClr>
                  </a:outerShdw>
                </a:effectLst>
              </a:rPr>
              <a:t>Week 5 ‘In </a:t>
            </a:r>
            <a:r>
              <a:rPr lang="en-GB" sz="2000" b="1" dirty="0">
                <a:solidFill>
                  <a:srgbClr val="FF0000"/>
                </a:solidFill>
                <a:effectLst>
                  <a:outerShdw blurRad="38100" dist="38100" dir="2700000" algn="tl">
                    <a:srgbClr val="000000">
                      <a:alpha val="43137"/>
                    </a:srgbClr>
                  </a:outerShdw>
                </a:effectLst>
              </a:rPr>
              <a:t>focus</a:t>
            </a:r>
            <a:r>
              <a:rPr lang="en-GB" sz="2000" b="1" dirty="0" smtClean="0">
                <a:solidFill>
                  <a:srgbClr val="FF0000"/>
                </a:solidFill>
                <a:effectLst>
                  <a:outerShdw blurRad="38100" dist="38100" dir="2700000" algn="tl">
                    <a:srgbClr val="000000">
                      <a:alpha val="43137"/>
                    </a:srgbClr>
                  </a:outerShdw>
                </a:effectLst>
              </a:rPr>
              <a:t>’: </a:t>
            </a:r>
            <a:r>
              <a:rPr lang="en-GB" sz="2000" b="1" dirty="0">
                <a:solidFill>
                  <a:srgbClr val="FF0000"/>
                </a:solidFill>
                <a:effectLst>
                  <a:outerShdw blurRad="38100" dist="38100" dir="2700000" algn="tl">
                    <a:srgbClr val="000000">
                      <a:alpha val="43137"/>
                    </a:srgbClr>
                  </a:outerShdw>
                </a:effectLst>
              </a:rPr>
              <a:t>Narratives of Slavery and </a:t>
            </a:r>
            <a:r>
              <a:rPr lang="en-GB" sz="2000" b="1" dirty="0" smtClean="0">
                <a:solidFill>
                  <a:srgbClr val="FF0000"/>
                </a:solidFill>
                <a:effectLst>
                  <a:outerShdw blurRad="38100" dist="38100" dir="2700000" algn="tl">
                    <a:srgbClr val="000000">
                      <a:alpha val="43137"/>
                    </a:srgbClr>
                  </a:outerShdw>
                </a:effectLst>
              </a:rPr>
              <a:t>Freedom</a:t>
            </a:r>
          </a:p>
          <a:p>
            <a:endParaRPr lang="en-GB" sz="2000" u="sng" dirty="0" smtClean="0"/>
          </a:p>
          <a:p>
            <a:r>
              <a:rPr lang="en-GB" sz="2000" u="sng" dirty="0" smtClean="0"/>
              <a:t>Required </a:t>
            </a:r>
            <a:r>
              <a:rPr lang="en-GB" sz="2000" u="sng" dirty="0"/>
              <a:t>workshop readings:</a:t>
            </a:r>
            <a:endParaRPr lang="en-GB" sz="2000" dirty="0"/>
          </a:p>
          <a:p>
            <a:pPr lvl="0"/>
            <a:r>
              <a:rPr lang="en-GB" sz="2000" dirty="0"/>
              <a:t>Frederick Douglass, </a:t>
            </a:r>
            <a:r>
              <a:rPr lang="en-GB" sz="2000" i="1" dirty="0"/>
              <a:t>Narrative of the Life of Frederick Douglass, an American Slave </a:t>
            </a:r>
            <a:r>
              <a:rPr lang="en-GB" sz="2000" dirty="0"/>
              <a:t>(1845), chapters 1, 2, 6, 7, 10 and </a:t>
            </a:r>
            <a:r>
              <a:rPr lang="en-GB" sz="2000" dirty="0" smtClean="0"/>
              <a:t>11</a:t>
            </a:r>
            <a:endParaRPr lang="en-GB" sz="2000" dirty="0"/>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t>Douglass </a:t>
            </a:r>
            <a:r>
              <a:rPr lang="en-GB" sz="1600" b="1" dirty="0"/>
              <a:t>opens his </a:t>
            </a:r>
            <a:r>
              <a:rPr lang="en-GB" sz="1600" b="1" i="1" dirty="0"/>
              <a:t>Narrative </a:t>
            </a:r>
            <a:r>
              <a:rPr lang="en-GB" sz="1600" b="1" dirty="0"/>
              <a:t>by telling readers that he is troubled by not knowing when he was born. Why do you think slave owners kept slaves ignorant about their birthdays and parentage?</a:t>
            </a:r>
            <a:endParaRPr lang="en-GB" sz="1600" dirty="0"/>
          </a:p>
          <a:p>
            <a:pPr marL="285750" indent="-285750">
              <a:buFont typeface="Arial" panose="020B0604020202020204" pitchFamily="34" charset="0"/>
              <a:buChar char="•"/>
            </a:pPr>
            <a:endParaRPr lang="en-GB" sz="1600" dirty="0"/>
          </a:p>
          <a:p>
            <a:pPr marL="285750" lvl="0" indent="-285750">
              <a:buFont typeface="Arial" panose="020B0604020202020204" pitchFamily="34" charset="0"/>
              <a:buChar char="•"/>
            </a:pPr>
            <a:r>
              <a:rPr lang="en-GB" sz="1600" b="1" dirty="0"/>
              <a:t>What does Douglass list as some of the most important the turning points in his life, and why?</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What virtues, attributes or phenomena does Douglass associate with freedom? In what sorts of activities does he think a slave might engage in order to become free? Is freedom defined by legal or moral arguments?</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Several times in his </a:t>
            </a:r>
            <a:r>
              <a:rPr lang="en-GB" sz="1600" b="1" i="1" dirty="0"/>
              <a:t>Narrative, </a:t>
            </a:r>
            <a:r>
              <a:rPr lang="en-GB" sz="1600" b="1" dirty="0"/>
              <a:t>Douglass expresses his view that slavery is bad for both whites and blacks. In what ways does he suggest that slavery detrimental to the South and to southerners?</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What is your opinion of Douglass as a writer? Do you find his style effective and why? Is he a persuasive writer?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56412359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1284</TotalTime>
  <Words>4897</Words>
  <Application>Microsoft Office PowerPoint</Application>
  <PresentationFormat>On-screen Show (4:3)</PresentationFormat>
  <Paragraphs>773</Paragraphs>
  <Slides>61</Slides>
  <Notes>60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61</vt:i4>
      </vt:variant>
    </vt:vector>
  </HeadingPairs>
  <TitlesOfParts>
    <vt:vector size="66" baseType="lpstr">
      <vt:lpstr>Arial</vt:lpstr>
      <vt:lpstr>Calibri</vt:lpstr>
      <vt:lpstr>Times New Roman</vt:lpstr>
      <vt:lpstr>1_Office Theme</vt:lpstr>
      <vt:lpstr>2_Office Theme</vt:lpstr>
      <vt:lpstr>PowerPoint Presentation</vt:lpstr>
      <vt:lpstr>PowerPoint Presentation</vt:lpstr>
      <vt:lpstr>1.  Debating the Early Republic: Women and the Revolutionary War </vt:lpstr>
      <vt:lpstr>1.  Debating the Early Republic: Abigail Adams–John Adams letters </vt:lpstr>
      <vt:lpstr>1.  Debating the Early Republic: Abigail Adams–John Adams letters </vt:lpstr>
      <vt:lpstr>1. Debating the Early Republic: Abigail Adams–John Adams letters </vt:lpstr>
      <vt:lpstr>1.  Debating the Early Republic: Abigail Adams–John Adams letters </vt:lpstr>
      <vt:lpstr>PowerPoint Presentation</vt:lpstr>
      <vt:lpstr>PowerPoint Presentation</vt:lpstr>
      <vt:lpstr>1.  Debating the Early Republic:  Mid-19th-Century Women’s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 Abolitionism &amp; Reform: Women’s Movement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76</cp:revision>
  <cp:lastPrinted>2017-10-23T08:58:49Z</cp:lastPrinted>
  <dcterms:created xsi:type="dcterms:W3CDTF">2016-02-15T13:20:03Z</dcterms:created>
  <dcterms:modified xsi:type="dcterms:W3CDTF">2017-10-23T08:58:59Z</dcterms:modified>
</cp:coreProperties>
</file>