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936AE8-CC54-4EA1-90C6-530E30C074C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C06F0CD-558B-4028-BDCE-BAACB6A5C70C}">
      <dgm:prSet/>
      <dgm:spPr/>
      <dgm:t>
        <a:bodyPr/>
        <a:lstStyle/>
        <a:p>
          <a:r>
            <a:rPr lang="en-GB" b="1" dirty="0"/>
            <a:t>Strengths:                                                                         </a:t>
          </a:r>
          <a:endParaRPr lang="en-US" dirty="0"/>
        </a:p>
      </dgm:t>
    </dgm:pt>
    <dgm:pt modelId="{6FBA431F-8D65-4075-8AD8-B7B5CF7EF683}" type="parTrans" cxnId="{214A233D-43F9-42EE-BF02-9DACBD55872A}">
      <dgm:prSet/>
      <dgm:spPr/>
      <dgm:t>
        <a:bodyPr/>
        <a:lstStyle/>
        <a:p>
          <a:endParaRPr lang="en-US"/>
        </a:p>
      </dgm:t>
    </dgm:pt>
    <dgm:pt modelId="{5C04B665-672C-4B9D-B47A-D5AB82F7E30C}" type="sibTrans" cxnId="{214A233D-43F9-42EE-BF02-9DACBD55872A}">
      <dgm:prSet/>
      <dgm:spPr/>
      <dgm:t>
        <a:bodyPr/>
        <a:lstStyle/>
        <a:p>
          <a:endParaRPr lang="en-US"/>
        </a:p>
      </dgm:t>
    </dgm:pt>
    <dgm:pt modelId="{5B42EE71-7E42-403B-AA88-23B9E3BBE9DC}">
      <dgm:prSet/>
      <dgm:spPr/>
      <dgm:t>
        <a:bodyPr/>
        <a:lstStyle/>
        <a:p>
          <a:r>
            <a:rPr lang="en-GB" dirty="0"/>
            <a:t>Eco-Friendly, small batch                                      </a:t>
          </a:r>
          <a:endParaRPr lang="en-US" dirty="0"/>
        </a:p>
      </dgm:t>
    </dgm:pt>
    <dgm:pt modelId="{1985CE31-0B49-4F90-9A1B-27F3AA1F2C46}" type="parTrans" cxnId="{D6958394-7E89-4D69-BD41-D7F5E11A775F}">
      <dgm:prSet/>
      <dgm:spPr/>
      <dgm:t>
        <a:bodyPr/>
        <a:lstStyle/>
        <a:p>
          <a:endParaRPr lang="en-US"/>
        </a:p>
      </dgm:t>
    </dgm:pt>
    <dgm:pt modelId="{86EA3F64-48FF-4F91-8839-5F10D345B41E}" type="sibTrans" cxnId="{D6958394-7E89-4D69-BD41-D7F5E11A775F}">
      <dgm:prSet/>
      <dgm:spPr/>
      <dgm:t>
        <a:bodyPr/>
        <a:lstStyle/>
        <a:p>
          <a:endParaRPr lang="en-US"/>
        </a:p>
      </dgm:t>
    </dgm:pt>
    <dgm:pt modelId="{389F0C5C-F7E0-401F-AE71-C4ACB7C55EDA}">
      <dgm:prSet/>
      <dgm:spPr/>
      <dgm:t>
        <a:bodyPr/>
        <a:lstStyle/>
        <a:p>
          <a:r>
            <a:rPr lang="en-GB" dirty="0"/>
            <a:t>High quality Eco ingredients</a:t>
          </a:r>
          <a:endParaRPr lang="en-US" dirty="0"/>
        </a:p>
      </dgm:t>
    </dgm:pt>
    <dgm:pt modelId="{B3655F33-1F05-49BE-86D6-132761511F47}" type="parTrans" cxnId="{7CFBBF68-EE76-4871-814E-5C0DA95525F3}">
      <dgm:prSet/>
      <dgm:spPr/>
      <dgm:t>
        <a:bodyPr/>
        <a:lstStyle/>
        <a:p>
          <a:endParaRPr lang="en-US"/>
        </a:p>
      </dgm:t>
    </dgm:pt>
    <dgm:pt modelId="{0073293F-72AE-4894-B5B4-B98927081D03}" type="sibTrans" cxnId="{7CFBBF68-EE76-4871-814E-5C0DA95525F3}">
      <dgm:prSet/>
      <dgm:spPr/>
      <dgm:t>
        <a:bodyPr/>
        <a:lstStyle/>
        <a:p>
          <a:endParaRPr lang="en-US"/>
        </a:p>
      </dgm:t>
    </dgm:pt>
    <dgm:pt modelId="{5610AA2E-2BE9-483D-8769-F266141743CC}">
      <dgm:prSet/>
      <dgm:spPr/>
      <dgm:t>
        <a:bodyPr/>
        <a:lstStyle/>
        <a:p>
          <a:r>
            <a:rPr lang="en-GB"/>
            <a:t>Strong brand story&amp; price appeal</a:t>
          </a:r>
          <a:endParaRPr lang="en-US"/>
        </a:p>
      </dgm:t>
    </dgm:pt>
    <dgm:pt modelId="{24882C83-A870-4B20-BA4C-382B7EBC98A7}" type="parTrans" cxnId="{94128885-F171-4AE8-AB8E-A5482D9844E0}">
      <dgm:prSet/>
      <dgm:spPr/>
      <dgm:t>
        <a:bodyPr/>
        <a:lstStyle/>
        <a:p>
          <a:endParaRPr lang="en-US"/>
        </a:p>
      </dgm:t>
    </dgm:pt>
    <dgm:pt modelId="{BDA0EF65-234C-432F-BFE8-08DAABFF4A53}" type="sibTrans" cxnId="{94128885-F171-4AE8-AB8E-A5482D9844E0}">
      <dgm:prSet/>
      <dgm:spPr/>
      <dgm:t>
        <a:bodyPr/>
        <a:lstStyle/>
        <a:p>
          <a:endParaRPr lang="en-US"/>
        </a:p>
      </dgm:t>
    </dgm:pt>
    <dgm:pt modelId="{934C63BC-683E-420E-9120-CF5604919F52}">
      <dgm:prSet/>
      <dgm:spPr/>
      <dgm:t>
        <a:bodyPr/>
        <a:lstStyle/>
        <a:p>
          <a:r>
            <a:rPr lang="en-GB" b="1" dirty="0"/>
            <a:t>Opportunities:</a:t>
          </a:r>
          <a:endParaRPr lang="en-US" dirty="0"/>
        </a:p>
      </dgm:t>
    </dgm:pt>
    <dgm:pt modelId="{C9F5A9C5-48F2-4DFA-A70C-1128DE1CB2F0}" type="parTrans" cxnId="{49A1331E-A334-4E8C-B08E-2751036F6011}">
      <dgm:prSet/>
      <dgm:spPr/>
      <dgm:t>
        <a:bodyPr/>
        <a:lstStyle/>
        <a:p>
          <a:endParaRPr lang="en-US"/>
        </a:p>
      </dgm:t>
    </dgm:pt>
    <dgm:pt modelId="{8A945D3D-DB36-4077-98D2-A3C399F045F4}" type="sibTrans" cxnId="{49A1331E-A334-4E8C-B08E-2751036F6011}">
      <dgm:prSet/>
      <dgm:spPr/>
      <dgm:t>
        <a:bodyPr/>
        <a:lstStyle/>
        <a:p>
          <a:endParaRPr lang="en-US"/>
        </a:p>
      </dgm:t>
    </dgm:pt>
    <dgm:pt modelId="{C200BBC2-387D-450C-BCDC-D132906ED5BF}">
      <dgm:prSet/>
      <dgm:spPr/>
      <dgm:t>
        <a:bodyPr/>
        <a:lstStyle/>
        <a:p>
          <a:r>
            <a:rPr lang="en-GB" dirty="0"/>
            <a:t>Wellness &amp; self-care market growth</a:t>
          </a:r>
          <a:endParaRPr lang="en-US" dirty="0"/>
        </a:p>
      </dgm:t>
    </dgm:pt>
    <dgm:pt modelId="{39FCF555-2A60-4580-BAF8-1349D08B2524}" type="parTrans" cxnId="{ACE2D9FC-04E0-4F16-B487-AE3A8CC5CD3A}">
      <dgm:prSet/>
      <dgm:spPr/>
      <dgm:t>
        <a:bodyPr/>
        <a:lstStyle/>
        <a:p>
          <a:endParaRPr lang="en-US"/>
        </a:p>
      </dgm:t>
    </dgm:pt>
    <dgm:pt modelId="{54E7839F-8C70-4295-83C7-80E34D23D92D}" type="sibTrans" cxnId="{ACE2D9FC-04E0-4F16-B487-AE3A8CC5CD3A}">
      <dgm:prSet/>
      <dgm:spPr/>
      <dgm:t>
        <a:bodyPr/>
        <a:lstStyle/>
        <a:p>
          <a:endParaRPr lang="en-US"/>
        </a:p>
      </dgm:t>
    </dgm:pt>
    <dgm:pt modelId="{195650D5-4B4A-4E0D-83CE-680471E88F96}">
      <dgm:prSet/>
      <dgm:spPr/>
      <dgm:t>
        <a:bodyPr/>
        <a:lstStyle/>
        <a:p>
          <a:r>
            <a:rPr lang="en-GB"/>
            <a:t>Local retail partnerships</a:t>
          </a:r>
          <a:endParaRPr lang="en-US"/>
        </a:p>
      </dgm:t>
    </dgm:pt>
    <dgm:pt modelId="{340EC053-90C9-41DD-8F20-7E0D791BA6D5}" type="parTrans" cxnId="{E8F99D4F-7399-441F-85A0-39D382D9CF03}">
      <dgm:prSet/>
      <dgm:spPr/>
      <dgm:t>
        <a:bodyPr/>
        <a:lstStyle/>
        <a:p>
          <a:endParaRPr lang="en-US"/>
        </a:p>
      </dgm:t>
    </dgm:pt>
    <dgm:pt modelId="{4078319C-A47B-44DC-B443-72E0FE23B0E7}" type="sibTrans" cxnId="{E8F99D4F-7399-441F-85A0-39D382D9CF03}">
      <dgm:prSet/>
      <dgm:spPr/>
      <dgm:t>
        <a:bodyPr/>
        <a:lstStyle/>
        <a:p>
          <a:endParaRPr lang="en-US"/>
        </a:p>
      </dgm:t>
    </dgm:pt>
    <dgm:pt modelId="{0E18178B-57AC-42A4-A736-B7C4DE0D6F28}">
      <dgm:prSet/>
      <dgm:spPr/>
      <dgm:t>
        <a:bodyPr/>
        <a:lstStyle/>
        <a:p>
          <a:r>
            <a:rPr lang="en-GB" b="1"/>
            <a:t>Weaknesses:</a:t>
          </a:r>
          <a:endParaRPr lang="en-US"/>
        </a:p>
      </dgm:t>
    </dgm:pt>
    <dgm:pt modelId="{4A1F4746-51A8-425F-A66D-E729D94E186D}" type="parTrans" cxnId="{8486A460-867A-41B6-8DEE-2CF9503A7460}">
      <dgm:prSet/>
      <dgm:spPr/>
      <dgm:t>
        <a:bodyPr/>
        <a:lstStyle/>
        <a:p>
          <a:endParaRPr lang="en-US"/>
        </a:p>
      </dgm:t>
    </dgm:pt>
    <dgm:pt modelId="{060BA8A6-5F16-4CAB-B6E8-6960EBD41A71}" type="sibTrans" cxnId="{8486A460-867A-41B6-8DEE-2CF9503A7460}">
      <dgm:prSet/>
      <dgm:spPr/>
      <dgm:t>
        <a:bodyPr/>
        <a:lstStyle/>
        <a:p>
          <a:endParaRPr lang="en-US"/>
        </a:p>
      </dgm:t>
    </dgm:pt>
    <dgm:pt modelId="{70398D49-5840-4DC7-807F-78DB8C02A8A2}">
      <dgm:prSet/>
      <dgm:spPr/>
      <dgm:t>
        <a:bodyPr/>
        <a:lstStyle/>
        <a:p>
          <a:r>
            <a:rPr lang="en-GB"/>
            <a:t>Limited production captivity</a:t>
          </a:r>
          <a:endParaRPr lang="en-US"/>
        </a:p>
      </dgm:t>
    </dgm:pt>
    <dgm:pt modelId="{F2DE3877-7BEA-47C8-9369-6BB30AB907D9}" type="parTrans" cxnId="{6ECB1D89-055E-4DF0-8F29-37C21A501A96}">
      <dgm:prSet/>
      <dgm:spPr/>
      <dgm:t>
        <a:bodyPr/>
        <a:lstStyle/>
        <a:p>
          <a:endParaRPr lang="en-US"/>
        </a:p>
      </dgm:t>
    </dgm:pt>
    <dgm:pt modelId="{AFFBA8F2-E07B-4561-965F-49BB44075989}" type="sibTrans" cxnId="{6ECB1D89-055E-4DF0-8F29-37C21A501A96}">
      <dgm:prSet/>
      <dgm:spPr/>
      <dgm:t>
        <a:bodyPr/>
        <a:lstStyle/>
        <a:p>
          <a:endParaRPr lang="en-US"/>
        </a:p>
      </dgm:t>
    </dgm:pt>
    <dgm:pt modelId="{887CE588-2D8C-4B86-B108-6A1D797774A6}">
      <dgm:prSet/>
      <dgm:spPr/>
      <dgm:t>
        <a:bodyPr/>
        <a:lstStyle/>
        <a:p>
          <a:r>
            <a:rPr lang="en-GB"/>
            <a:t>Low market awareness</a:t>
          </a:r>
          <a:endParaRPr lang="en-US"/>
        </a:p>
      </dgm:t>
    </dgm:pt>
    <dgm:pt modelId="{FDDE0BED-4D0E-425B-8844-CE4215B84291}" type="parTrans" cxnId="{E18B591D-A628-4482-8B4E-5CB1E6E44D59}">
      <dgm:prSet/>
      <dgm:spPr/>
      <dgm:t>
        <a:bodyPr/>
        <a:lstStyle/>
        <a:p>
          <a:endParaRPr lang="en-US"/>
        </a:p>
      </dgm:t>
    </dgm:pt>
    <dgm:pt modelId="{70843970-6397-4637-B8B4-D80F82B2E467}" type="sibTrans" cxnId="{E18B591D-A628-4482-8B4E-5CB1E6E44D59}">
      <dgm:prSet/>
      <dgm:spPr/>
      <dgm:t>
        <a:bodyPr/>
        <a:lstStyle/>
        <a:p>
          <a:endParaRPr lang="en-US"/>
        </a:p>
      </dgm:t>
    </dgm:pt>
    <dgm:pt modelId="{591AFCD7-C9EE-41E7-ADE4-3762D925DE41}">
      <dgm:prSet/>
      <dgm:spPr/>
      <dgm:t>
        <a:bodyPr/>
        <a:lstStyle/>
        <a:p>
          <a:r>
            <a:rPr lang="en-GB" b="1"/>
            <a:t>Threats:</a:t>
          </a:r>
          <a:endParaRPr lang="en-US"/>
        </a:p>
      </dgm:t>
    </dgm:pt>
    <dgm:pt modelId="{580E6855-37F1-4499-A92F-4003234C05B9}" type="parTrans" cxnId="{9A85E8C0-E292-4EEF-ABD3-749A814AD894}">
      <dgm:prSet/>
      <dgm:spPr/>
      <dgm:t>
        <a:bodyPr/>
        <a:lstStyle/>
        <a:p>
          <a:endParaRPr lang="en-US"/>
        </a:p>
      </dgm:t>
    </dgm:pt>
    <dgm:pt modelId="{8A0DDC4B-3774-43B5-A03F-5F2BAA57D581}" type="sibTrans" cxnId="{9A85E8C0-E292-4EEF-ABD3-749A814AD894}">
      <dgm:prSet/>
      <dgm:spPr/>
      <dgm:t>
        <a:bodyPr/>
        <a:lstStyle/>
        <a:p>
          <a:endParaRPr lang="en-US"/>
        </a:p>
      </dgm:t>
    </dgm:pt>
    <dgm:pt modelId="{13B38724-3D63-4601-8387-3D8EC8F402C2}">
      <dgm:prSet/>
      <dgm:spPr/>
      <dgm:t>
        <a:bodyPr/>
        <a:lstStyle/>
        <a:p>
          <a:r>
            <a:rPr lang="en-GB"/>
            <a:t>Established big brands</a:t>
          </a:r>
          <a:endParaRPr lang="en-US"/>
        </a:p>
      </dgm:t>
    </dgm:pt>
    <dgm:pt modelId="{3C0DD5EB-ABAE-4BD8-8C44-36C10E31AFE4}" type="parTrans" cxnId="{B64CA5EC-7C42-4B09-8AAF-FEE2C327EA4F}">
      <dgm:prSet/>
      <dgm:spPr/>
      <dgm:t>
        <a:bodyPr/>
        <a:lstStyle/>
        <a:p>
          <a:endParaRPr lang="en-US"/>
        </a:p>
      </dgm:t>
    </dgm:pt>
    <dgm:pt modelId="{5EE4424C-50C0-42E0-B455-92CFED7BB47A}" type="sibTrans" cxnId="{B64CA5EC-7C42-4B09-8AAF-FEE2C327EA4F}">
      <dgm:prSet/>
      <dgm:spPr/>
      <dgm:t>
        <a:bodyPr/>
        <a:lstStyle/>
        <a:p>
          <a:endParaRPr lang="en-US"/>
        </a:p>
      </dgm:t>
    </dgm:pt>
    <dgm:pt modelId="{C58A90B5-8CDD-406A-9D55-0050CC5831C5}">
      <dgm:prSet/>
      <dgm:spPr/>
      <dgm:t>
        <a:bodyPr/>
        <a:lstStyle/>
        <a:p>
          <a:r>
            <a:rPr lang="en-GB"/>
            <a:t>Rising raw material costs</a:t>
          </a:r>
          <a:endParaRPr lang="en-US"/>
        </a:p>
      </dgm:t>
    </dgm:pt>
    <dgm:pt modelId="{8F362A85-AC6A-425F-BF25-24DBEFE63DC0}" type="parTrans" cxnId="{CBD880B0-1F67-4F23-AEC5-E11B10BAEAA6}">
      <dgm:prSet/>
      <dgm:spPr/>
      <dgm:t>
        <a:bodyPr/>
        <a:lstStyle/>
        <a:p>
          <a:endParaRPr lang="en-US"/>
        </a:p>
      </dgm:t>
    </dgm:pt>
    <dgm:pt modelId="{ABD32904-7A02-4FFF-AEF9-370951866508}" type="sibTrans" cxnId="{CBD880B0-1F67-4F23-AEC5-E11B10BAEAA6}">
      <dgm:prSet/>
      <dgm:spPr/>
      <dgm:t>
        <a:bodyPr/>
        <a:lstStyle/>
        <a:p>
          <a:endParaRPr lang="en-US"/>
        </a:p>
      </dgm:t>
    </dgm:pt>
    <dgm:pt modelId="{B903220E-947E-4FB0-9301-2000837BCF11}" type="pres">
      <dgm:prSet presAssocID="{5B936AE8-CC54-4EA1-90C6-530E30C074CF}" presName="diagram" presStyleCnt="0">
        <dgm:presLayoutVars>
          <dgm:dir/>
          <dgm:resizeHandles val="exact"/>
        </dgm:presLayoutVars>
      </dgm:prSet>
      <dgm:spPr/>
    </dgm:pt>
    <dgm:pt modelId="{0F376BF5-9EEB-49B4-8430-E5C59EBFF3DD}" type="pres">
      <dgm:prSet presAssocID="{CC06F0CD-558B-4028-BDCE-BAACB6A5C70C}" presName="node" presStyleLbl="node1" presStyleIdx="0" presStyleCnt="4" custScaleX="81107" custScaleY="95485" custLinFactNeighborX="47869" custLinFactNeighborY="-20">
        <dgm:presLayoutVars>
          <dgm:bulletEnabled val="1"/>
        </dgm:presLayoutVars>
      </dgm:prSet>
      <dgm:spPr/>
    </dgm:pt>
    <dgm:pt modelId="{ABE36144-178B-42DB-87A6-878B37C7E0F0}" type="pres">
      <dgm:prSet presAssocID="{5C04B665-672C-4B9D-B47A-D5AB82F7E30C}" presName="sibTrans" presStyleCnt="0"/>
      <dgm:spPr/>
    </dgm:pt>
    <dgm:pt modelId="{8C06BE1A-FF99-49FF-B642-367515C1CBFD}" type="pres">
      <dgm:prSet presAssocID="{934C63BC-683E-420E-9120-CF5604919F52}" presName="node" presStyleLbl="node1" presStyleIdx="1" presStyleCnt="4" custScaleX="75790" custScaleY="93965" custLinFactNeighborX="39691" custLinFactNeighborY="-3128">
        <dgm:presLayoutVars>
          <dgm:bulletEnabled val="1"/>
        </dgm:presLayoutVars>
      </dgm:prSet>
      <dgm:spPr/>
    </dgm:pt>
    <dgm:pt modelId="{8BB1B8E5-A3AE-4D18-A293-E004632936E0}" type="pres">
      <dgm:prSet presAssocID="{8A945D3D-DB36-4077-98D2-A3C399F045F4}" presName="sibTrans" presStyleCnt="0"/>
      <dgm:spPr/>
    </dgm:pt>
    <dgm:pt modelId="{F0A8ED31-0B93-411B-81E8-C1A0E1236BC2}" type="pres">
      <dgm:prSet presAssocID="{0E18178B-57AC-42A4-A736-B7C4DE0D6F28}" presName="node" presStyleLbl="node1" presStyleIdx="2" presStyleCnt="4" custLinFactNeighborX="37149" custLinFactNeighborY="-18513">
        <dgm:presLayoutVars>
          <dgm:bulletEnabled val="1"/>
        </dgm:presLayoutVars>
      </dgm:prSet>
      <dgm:spPr/>
    </dgm:pt>
    <dgm:pt modelId="{5E29421E-BC56-4304-95E4-79BCF83BDFD0}" type="pres">
      <dgm:prSet presAssocID="{060BA8A6-5F16-4CAB-B6E8-6960EBD41A71}" presName="sibTrans" presStyleCnt="0"/>
      <dgm:spPr/>
    </dgm:pt>
    <dgm:pt modelId="{618C0D75-78E2-42BD-8692-3499EA74F634}" type="pres">
      <dgm:prSet presAssocID="{591AFCD7-C9EE-41E7-ADE4-3762D925DE41}" presName="node" presStyleLbl="node1" presStyleIdx="3" presStyleCnt="4" custLinFactNeighborX="27880" custLinFactNeighborY="-18138">
        <dgm:presLayoutVars>
          <dgm:bulletEnabled val="1"/>
        </dgm:presLayoutVars>
      </dgm:prSet>
      <dgm:spPr/>
    </dgm:pt>
  </dgm:ptLst>
  <dgm:cxnLst>
    <dgm:cxn modelId="{C08CED06-9227-4502-B8BD-153BA690402A}" type="presOf" srcId="{934C63BC-683E-420E-9120-CF5604919F52}" destId="{8C06BE1A-FF99-49FF-B642-367515C1CBFD}" srcOrd="0" destOrd="0" presId="urn:microsoft.com/office/officeart/2005/8/layout/default"/>
    <dgm:cxn modelId="{EE890F0E-DAFD-4E62-AA12-E6E382378EDC}" type="presOf" srcId="{0E18178B-57AC-42A4-A736-B7C4DE0D6F28}" destId="{F0A8ED31-0B93-411B-81E8-C1A0E1236BC2}" srcOrd="0" destOrd="0" presId="urn:microsoft.com/office/officeart/2005/8/layout/default"/>
    <dgm:cxn modelId="{FC3FD510-573A-42D5-9467-63DB90690290}" type="presOf" srcId="{195650D5-4B4A-4E0D-83CE-680471E88F96}" destId="{8C06BE1A-FF99-49FF-B642-367515C1CBFD}" srcOrd="0" destOrd="2" presId="urn:microsoft.com/office/officeart/2005/8/layout/default"/>
    <dgm:cxn modelId="{C4F1DB16-9677-42E8-944C-A31C0C2204E1}" type="presOf" srcId="{70398D49-5840-4DC7-807F-78DB8C02A8A2}" destId="{F0A8ED31-0B93-411B-81E8-C1A0E1236BC2}" srcOrd="0" destOrd="1" presId="urn:microsoft.com/office/officeart/2005/8/layout/default"/>
    <dgm:cxn modelId="{E18B591D-A628-4482-8B4E-5CB1E6E44D59}" srcId="{0E18178B-57AC-42A4-A736-B7C4DE0D6F28}" destId="{887CE588-2D8C-4B86-B108-6A1D797774A6}" srcOrd="1" destOrd="0" parTransId="{FDDE0BED-4D0E-425B-8844-CE4215B84291}" sibTransId="{70843970-6397-4637-B8B4-D80F82B2E467}"/>
    <dgm:cxn modelId="{49A1331E-A334-4E8C-B08E-2751036F6011}" srcId="{5B936AE8-CC54-4EA1-90C6-530E30C074CF}" destId="{934C63BC-683E-420E-9120-CF5604919F52}" srcOrd="1" destOrd="0" parTransId="{C9F5A9C5-48F2-4DFA-A70C-1128DE1CB2F0}" sibTransId="{8A945D3D-DB36-4077-98D2-A3C399F045F4}"/>
    <dgm:cxn modelId="{2FAC9A24-FB57-4B19-B0B2-0869C7F4C99D}" type="presOf" srcId="{CC06F0CD-558B-4028-BDCE-BAACB6A5C70C}" destId="{0F376BF5-9EEB-49B4-8430-E5C59EBFF3DD}" srcOrd="0" destOrd="0" presId="urn:microsoft.com/office/officeart/2005/8/layout/default"/>
    <dgm:cxn modelId="{214A233D-43F9-42EE-BF02-9DACBD55872A}" srcId="{5B936AE8-CC54-4EA1-90C6-530E30C074CF}" destId="{CC06F0CD-558B-4028-BDCE-BAACB6A5C70C}" srcOrd="0" destOrd="0" parTransId="{6FBA431F-8D65-4075-8AD8-B7B5CF7EF683}" sibTransId="{5C04B665-672C-4B9D-B47A-D5AB82F7E30C}"/>
    <dgm:cxn modelId="{8486A460-867A-41B6-8DEE-2CF9503A7460}" srcId="{5B936AE8-CC54-4EA1-90C6-530E30C074CF}" destId="{0E18178B-57AC-42A4-A736-B7C4DE0D6F28}" srcOrd="2" destOrd="0" parTransId="{4A1F4746-51A8-425F-A66D-E729D94E186D}" sibTransId="{060BA8A6-5F16-4CAB-B6E8-6960EBD41A71}"/>
    <dgm:cxn modelId="{A4B3E044-9540-415E-8595-C8271F4B33CD}" type="presOf" srcId="{13B38724-3D63-4601-8387-3D8EC8F402C2}" destId="{618C0D75-78E2-42BD-8692-3499EA74F634}" srcOrd="0" destOrd="1" presId="urn:microsoft.com/office/officeart/2005/8/layout/default"/>
    <dgm:cxn modelId="{7CFBBF68-EE76-4871-814E-5C0DA95525F3}" srcId="{CC06F0CD-558B-4028-BDCE-BAACB6A5C70C}" destId="{389F0C5C-F7E0-401F-AE71-C4ACB7C55EDA}" srcOrd="1" destOrd="0" parTransId="{B3655F33-1F05-49BE-86D6-132761511F47}" sibTransId="{0073293F-72AE-4894-B5B4-B98927081D03}"/>
    <dgm:cxn modelId="{CDB89C69-42A1-4EE2-8F01-3B58B5F8799B}" type="presOf" srcId="{C58A90B5-8CDD-406A-9D55-0050CC5831C5}" destId="{618C0D75-78E2-42BD-8692-3499EA74F634}" srcOrd="0" destOrd="2" presId="urn:microsoft.com/office/officeart/2005/8/layout/default"/>
    <dgm:cxn modelId="{E8F99D4F-7399-441F-85A0-39D382D9CF03}" srcId="{934C63BC-683E-420E-9120-CF5604919F52}" destId="{195650D5-4B4A-4E0D-83CE-680471E88F96}" srcOrd="1" destOrd="0" parTransId="{340EC053-90C9-41DD-8F20-7E0D791BA6D5}" sibTransId="{4078319C-A47B-44DC-B443-72E0FE23B0E7}"/>
    <dgm:cxn modelId="{C7344E7A-1071-4D72-9FFD-022CB63A3FB2}" type="presOf" srcId="{5B42EE71-7E42-403B-AA88-23B9E3BBE9DC}" destId="{0F376BF5-9EEB-49B4-8430-E5C59EBFF3DD}" srcOrd="0" destOrd="1" presId="urn:microsoft.com/office/officeart/2005/8/layout/default"/>
    <dgm:cxn modelId="{94128885-F171-4AE8-AB8E-A5482D9844E0}" srcId="{CC06F0CD-558B-4028-BDCE-BAACB6A5C70C}" destId="{5610AA2E-2BE9-483D-8769-F266141743CC}" srcOrd="2" destOrd="0" parTransId="{24882C83-A870-4B20-BA4C-382B7EBC98A7}" sibTransId="{BDA0EF65-234C-432F-BFE8-08DAABFF4A53}"/>
    <dgm:cxn modelId="{427E7C88-D1CB-4257-9CD7-331C53C60A69}" type="presOf" srcId="{389F0C5C-F7E0-401F-AE71-C4ACB7C55EDA}" destId="{0F376BF5-9EEB-49B4-8430-E5C59EBFF3DD}" srcOrd="0" destOrd="2" presId="urn:microsoft.com/office/officeart/2005/8/layout/default"/>
    <dgm:cxn modelId="{6ECB1D89-055E-4DF0-8F29-37C21A501A96}" srcId="{0E18178B-57AC-42A4-A736-B7C4DE0D6F28}" destId="{70398D49-5840-4DC7-807F-78DB8C02A8A2}" srcOrd="0" destOrd="0" parTransId="{F2DE3877-7BEA-47C8-9369-6BB30AB907D9}" sibTransId="{AFFBA8F2-E07B-4561-965F-49BB44075989}"/>
    <dgm:cxn modelId="{52AC0E8F-56B8-4FE7-BAA2-0229A812AAB2}" type="presOf" srcId="{C200BBC2-387D-450C-BCDC-D132906ED5BF}" destId="{8C06BE1A-FF99-49FF-B642-367515C1CBFD}" srcOrd="0" destOrd="1" presId="urn:microsoft.com/office/officeart/2005/8/layout/default"/>
    <dgm:cxn modelId="{D6958394-7E89-4D69-BD41-D7F5E11A775F}" srcId="{CC06F0CD-558B-4028-BDCE-BAACB6A5C70C}" destId="{5B42EE71-7E42-403B-AA88-23B9E3BBE9DC}" srcOrd="0" destOrd="0" parTransId="{1985CE31-0B49-4F90-9A1B-27F3AA1F2C46}" sibTransId="{86EA3F64-48FF-4F91-8839-5F10D345B41E}"/>
    <dgm:cxn modelId="{946305AF-8212-481E-A5EF-A86C4F9916AC}" type="presOf" srcId="{887CE588-2D8C-4B86-B108-6A1D797774A6}" destId="{F0A8ED31-0B93-411B-81E8-C1A0E1236BC2}" srcOrd="0" destOrd="2" presId="urn:microsoft.com/office/officeart/2005/8/layout/default"/>
    <dgm:cxn modelId="{CBD880B0-1F67-4F23-AEC5-E11B10BAEAA6}" srcId="{591AFCD7-C9EE-41E7-ADE4-3762D925DE41}" destId="{C58A90B5-8CDD-406A-9D55-0050CC5831C5}" srcOrd="1" destOrd="0" parTransId="{8F362A85-AC6A-425F-BF25-24DBEFE63DC0}" sibTransId="{ABD32904-7A02-4FFF-AEF9-370951866508}"/>
    <dgm:cxn modelId="{9A85E8C0-E292-4EEF-ABD3-749A814AD894}" srcId="{5B936AE8-CC54-4EA1-90C6-530E30C074CF}" destId="{591AFCD7-C9EE-41E7-ADE4-3762D925DE41}" srcOrd="3" destOrd="0" parTransId="{580E6855-37F1-4499-A92F-4003234C05B9}" sibTransId="{8A0DDC4B-3774-43B5-A03F-5F2BAA57D581}"/>
    <dgm:cxn modelId="{B8B425DE-1466-4FF5-ADE4-483CCEF1A531}" type="presOf" srcId="{591AFCD7-C9EE-41E7-ADE4-3762D925DE41}" destId="{618C0D75-78E2-42BD-8692-3499EA74F634}" srcOrd="0" destOrd="0" presId="urn:microsoft.com/office/officeart/2005/8/layout/default"/>
    <dgm:cxn modelId="{B64CA5EC-7C42-4B09-8AAF-FEE2C327EA4F}" srcId="{591AFCD7-C9EE-41E7-ADE4-3762D925DE41}" destId="{13B38724-3D63-4601-8387-3D8EC8F402C2}" srcOrd="0" destOrd="0" parTransId="{3C0DD5EB-ABAE-4BD8-8C44-36C10E31AFE4}" sibTransId="{5EE4424C-50C0-42E0-B455-92CFED7BB47A}"/>
    <dgm:cxn modelId="{CE70D8EF-30BE-411B-AD65-1624F400857D}" type="presOf" srcId="{5B936AE8-CC54-4EA1-90C6-530E30C074CF}" destId="{B903220E-947E-4FB0-9301-2000837BCF11}" srcOrd="0" destOrd="0" presId="urn:microsoft.com/office/officeart/2005/8/layout/default"/>
    <dgm:cxn modelId="{B113C1F0-554C-4755-A2C5-44DDB8045361}" type="presOf" srcId="{5610AA2E-2BE9-483D-8769-F266141743CC}" destId="{0F376BF5-9EEB-49B4-8430-E5C59EBFF3DD}" srcOrd="0" destOrd="3" presId="urn:microsoft.com/office/officeart/2005/8/layout/default"/>
    <dgm:cxn modelId="{ACE2D9FC-04E0-4F16-B487-AE3A8CC5CD3A}" srcId="{934C63BC-683E-420E-9120-CF5604919F52}" destId="{C200BBC2-387D-450C-BCDC-D132906ED5BF}" srcOrd="0" destOrd="0" parTransId="{39FCF555-2A60-4580-BAF8-1349D08B2524}" sibTransId="{54E7839F-8C70-4295-83C7-80E34D23D92D}"/>
    <dgm:cxn modelId="{9EFD75C5-F751-4EC4-B336-B628734B93FB}" type="presParOf" srcId="{B903220E-947E-4FB0-9301-2000837BCF11}" destId="{0F376BF5-9EEB-49B4-8430-E5C59EBFF3DD}" srcOrd="0" destOrd="0" presId="urn:microsoft.com/office/officeart/2005/8/layout/default"/>
    <dgm:cxn modelId="{A8F95A0E-C3B4-4DD7-93F7-3D84EBFBCA32}" type="presParOf" srcId="{B903220E-947E-4FB0-9301-2000837BCF11}" destId="{ABE36144-178B-42DB-87A6-878B37C7E0F0}" srcOrd="1" destOrd="0" presId="urn:microsoft.com/office/officeart/2005/8/layout/default"/>
    <dgm:cxn modelId="{612B5F31-32EC-4C09-B540-C21179DA57C3}" type="presParOf" srcId="{B903220E-947E-4FB0-9301-2000837BCF11}" destId="{8C06BE1A-FF99-49FF-B642-367515C1CBFD}" srcOrd="2" destOrd="0" presId="urn:microsoft.com/office/officeart/2005/8/layout/default"/>
    <dgm:cxn modelId="{9F56B26A-917F-4C3D-9B41-6CC22B59C5B0}" type="presParOf" srcId="{B903220E-947E-4FB0-9301-2000837BCF11}" destId="{8BB1B8E5-A3AE-4D18-A293-E004632936E0}" srcOrd="3" destOrd="0" presId="urn:microsoft.com/office/officeart/2005/8/layout/default"/>
    <dgm:cxn modelId="{5E9C6C84-28FC-4BC6-89A6-FF36C4CD8E8E}" type="presParOf" srcId="{B903220E-947E-4FB0-9301-2000837BCF11}" destId="{F0A8ED31-0B93-411B-81E8-C1A0E1236BC2}" srcOrd="4" destOrd="0" presId="urn:microsoft.com/office/officeart/2005/8/layout/default"/>
    <dgm:cxn modelId="{01924768-7D3C-45F5-8D1D-5F8532E14387}" type="presParOf" srcId="{B903220E-947E-4FB0-9301-2000837BCF11}" destId="{5E29421E-BC56-4304-95E4-79BCF83BDFD0}" srcOrd="5" destOrd="0" presId="urn:microsoft.com/office/officeart/2005/8/layout/default"/>
    <dgm:cxn modelId="{2AEA1386-89BF-4531-BF73-0A4115160F6E}" type="presParOf" srcId="{B903220E-947E-4FB0-9301-2000837BCF11}" destId="{618C0D75-78E2-42BD-8692-3499EA74F63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376BF5-9EEB-49B4-8430-E5C59EBFF3DD}">
      <dsp:nvSpPr>
        <dsp:cNvPr id="0" name=""/>
        <dsp:cNvSpPr/>
      </dsp:nvSpPr>
      <dsp:spPr>
        <a:xfrm>
          <a:off x="3873389" y="0"/>
          <a:ext cx="3311595" cy="23391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Strengths:                                                                         </a:t>
          </a:r>
          <a:endParaRPr lang="en-US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Eco-Friendly, small batch                                      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High quality Eco ingredients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Strong brand story&amp; price appeal</a:t>
          </a:r>
          <a:endParaRPr lang="en-US" sz="2000" kern="1200"/>
        </a:p>
      </dsp:txBody>
      <dsp:txXfrm>
        <a:off x="3873389" y="0"/>
        <a:ext cx="3311595" cy="2339189"/>
      </dsp:txXfrm>
    </dsp:sp>
    <dsp:sp modelId="{8C06BE1A-FF99-49FF-B642-367515C1CBFD}">
      <dsp:nvSpPr>
        <dsp:cNvPr id="0" name=""/>
        <dsp:cNvSpPr/>
      </dsp:nvSpPr>
      <dsp:spPr>
        <a:xfrm>
          <a:off x="7259377" y="0"/>
          <a:ext cx="3094502" cy="2301952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Opportunities:</a:t>
          </a:r>
          <a:endParaRPr lang="en-US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Wellness &amp; self-care market growth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Local retail partnerships</a:t>
          </a:r>
          <a:endParaRPr lang="en-US" sz="2000" kern="1200"/>
        </a:p>
      </dsp:txBody>
      <dsp:txXfrm>
        <a:off x="7259377" y="0"/>
        <a:ext cx="3094502" cy="2301952"/>
      </dsp:txXfrm>
    </dsp:sp>
    <dsp:sp modelId="{F0A8ED31-0B93-411B-81E8-C1A0E1236BC2}">
      <dsp:nvSpPr>
        <dsp:cNvPr id="0" name=""/>
        <dsp:cNvSpPr/>
      </dsp:nvSpPr>
      <dsp:spPr>
        <a:xfrm>
          <a:off x="2555745" y="2294439"/>
          <a:ext cx="4082996" cy="2449797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Weaknesses: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Limited production captivity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Low market awareness</a:t>
          </a:r>
          <a:endParaRPr lang="en-US" sz="2000" kern="1200"/>
        </a:p>
      </dsp:txBody>
      <dsp:txXfrm>
        <a:off x="2555745" y="2294439"/>
        <a:ext cx="4082996" cy="2449797"/>
      </dsp:txXfrm>
    </dsp:sp>
    <dsp:sp modelId="{618C0D75-78E2-42BD-8692-3499EA74F634}">
      <dsp:nvSpPr>
        <dsp:cNvPr id="0" name=""/>
        <dsp:cNvSpPr/>
      </dsp:nvSpPr>
      <dsp:spPr>
        <a:xfrm>
          <a:off x="6569202" y="2303626"/>
          <a:ext cx="4082996" cy="244979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Threats:</a:t>
          </a:r>
          <a:endParaRPr lang="en-US" sz="26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Established big brands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Rising raw material costs</a:t>
          </a:r>
          <a:endParaRPr lang="en-US" sz="2000" kern="1200"/>
        </a:p>
      </dsp:txBody>
      <dsp:txXfrm>
        <a:off x="6569202" y="2303626"/>
        <a:ext cx="4082996" cy="2449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F8591F-C22C-4F60-AA5B-CA541617C853}" type="datetimeFigureOut">
              <a:rPr lang="en-GB" smtClean="0"/>
              <a:t>02/07/2025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E06A72-701A-4EFC-BC98-979A137FE7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472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E06A72-701A-4EFC-BC98-979A137FE73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68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FFD86-56F9-58C2-54F3-7111A4C8C1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3CA451-700A-0FD7-F30F-500103C3FA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EF620-0BCD-73EA-70B9-127F9F95D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l"/>
            <a:fld id="{A5B0A250-5CC0-1746-B209-08E8B0DAE6AF}" type="datetimeFigureOut">
              <a:rPr lang="en-US" smtClean="0"/>
              <a:pPr algn="l"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73328-35B2-1634-E29B-9DF4292D1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8C458-65B6-E6EB-EF82-9B80E900A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48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9AC52-F207-63A3-BE45-39B916A85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22C5B-A767-A0E7-A299-9B1CD45DF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8ACE6-24F2-71C3-A42E-80F2B2433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62D8E-C62C-FEB0-132E-CFEF38A23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76B3C-6E54-CB27-9CBA-1EC3AE08D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773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9FEDE-B613-F714-E851-FAA8705CE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4B2EBB-DE6F-5498-6149-079435F03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C0A132-25B7-4C89-2488-51A8C98BC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B4D97-DDA7-337E-18EB-24104605C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B33A4-6A59-A13D-3DED-208FD5312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337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8CF42-827B-A2AF-8686-A98C25576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05D58-D3D8-CE6E-CD5C-93D63D94FE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E9F32C-AF36-3C2B-641E-90E2CE9737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BCAF8-BF8C-1360-01D9-74791370E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222C3F-BD67-8BA9-DCF9-1708AFC40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FE3C67-BCEF-0718-2D79-EAC84F97B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01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E131C-280C-4CB3-C6A6-0224CC978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E63798-4673-CC32-D56B-E951F3609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DE7345-8CE3-B1BE-D14C-576BDDEFB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AF545-6C57-96FE-BFCA-FF50D3CC5A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7EC7F8-9B5F-34D9-52B7-E2BCE4F3F3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83C0B4-982C-3DB0-DD97-4F33C9478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C4ABF5-D9D0-FA1F-0FD0-A05447376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CD3FBD-DA9F-E1E9-6F37-01DBB1B69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16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CABC2-9617-2485-E064-460D338ED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09AD07-E578-FF56-5727-9D7BFE8C9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97C8AB-8FDF-E40E-2C37-4ED444D44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AE6BD2-1834-AC4C-8A6B-4DBF0D165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305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2E7D9A-C1BA-5375-0CA7-BB4C3C4D6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7/2/2025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0821C2-6EB8-AA1E-FCBE-5D016E715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27C25E-0D00-C468-87FC-8960480CB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724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9FA53-DE78-3552-9E39-2FE533B61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82658-A3BF-17EE-ED0E-6A19F37F3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CAD419-C6AE-7201-5358-A3D64FC33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34F655-3999-BCC7-827A-9A9DEA4F3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011E3-3BE6-58E9-AAFD-DAC9F69CA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154E96-FF2E-2A42-461C-AB7D1B8CF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8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E0B87-051A-7A51-DDA6-939375A96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049D51-250E-553E-E300-C2DEC2A9F0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C195C-999E-4741-DA5E-C599607282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BF11EC-2382-6F65-D98E-6A993F018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4F0766-D012-427D-8E60-1669A57E4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BE14E8-62A7-A5FF-3FEF-6E7917D14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372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8F418-727B-4F57-7EFD-2C39E2083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431DB2-4BDD-EF68-3B48-AC046A3676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60AF1-E1B5-63BD-FA55-448B71370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9FDD4A-521A-D3DD-5191-6865852F0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2AE6F-9AC7-C675-FD74-B7EF3AE8B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316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546131-5DC6-1C4D-1710-271446215D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8D53D0-5E99-0B90-79D5-E18E771842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913ED-C6F2-EDA5-83B1-56ED2E82D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7CE11F-7108-A6DD-57C2-8A7600C81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35524-2CB0-384A-6C00-2B4F9075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716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79B288-190E-6078-59CC-038E28735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8740E6-C84C-73E4-69AD-66AA1F0696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6B0B9-02E0-4B26-B80A-D59E11301A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B0A250-5CC0-1746-B209-08E8B0DAE6AF}" type="datetimeFigureOut">
              <a:rPr lang="en-US" smtClean="0"/>
              <a:pPr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69ED0-6C96-F69A-CB06-4FB3635249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04529A-392D-3079-9C4A-10FE4D78DE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46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Monique@Candles.co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A logo with a flower and text&#10;&#10;AI-generated content may be incorrect.">
            <a:extLst>
              <a:ext uri="{FF2B5EF4-FFF2-40B4-BE49-F238E27FC236}">
                <a16:creationId xmlns:a16="http://schemas.microsoft.com/office/drawing/2014/main" id="{A0AC8638-3D5A-189A-9BE8-787E0205CA3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80"/>
          <a:stretch>
            <a:fillRect/>
          </a:stretch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61A707EF-8231-3C73-7CC7-DCA016831C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692" r="-1" b="23687"/>
          <a:stretch>
            <a:fillRect/>
          </a:stretch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01705-548A-DA87-C2BC-1D185A7BE0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Managing Enterprise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BMSW4011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Monika Janiszewska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2413466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July 2025</a:t>
            </a:r>
            <a:br>
              <a:rPr lang="en-GB" sz="2400">
                <a:solidFill>
                  <a:schemeClr val="bg1"/>
                </a:solidFill>
              </a:rPr>
            </a:br>
            <a:endParaRPr lang="en-GB" sz="24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3858B4-55F0-AA94-C92E-A42CAD7810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Presentation</a:t>
            </a:r>
          </a:p>
          <a:p>
            <a:pPr algn="l"/>
            <a:endParaRPr lang="en-GB" sz="2000" dirty="0">
              <a:solidFill>
                <a:schemeClr val="bg1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269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E318F-56FA-393A-AEFA-F5CEB7994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453409"/>
            <a:ext cx="3926946" cy="126898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Product/Service Description</a:t>
            </a:r>
            <a:endParaRPr lang="en-US" sz="3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359CB6-CB80-5924-ED9C-F1BF088C418F}"/>
              </a:ext>
            </a:extLst>
          </p:cNvPr>
          <p:cNvSpPr txBox="1"/>
          <p:nvPr/>
        </p:nvSpPr>
        <p:spPr>
          <a:xfrm>
            <a:off x="565151" y="1628394"/>
            <a:ext cx="3926946" cy="36012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dirty="0"/>
              <a:t>Monique Candles: hand‑poured, eco‑friendly soy wax candles </a:t>
            </a:r>
            <a:r>
              <a:rPr lang="en-GB" dirty="0"/>
              <a:t>in reusable glass jars</a:t>
            </a:r>
            <a:endParaRPr lang="en-US" dirty="0"/>
          </a:p>
          <a:p>
            <a:pPr marL="28575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dirty="0"/>
              <a:t>Unique scents. Floral, Fresh, Woody</a:t>
            </a:r>
          </a:p>
          <a:p>
            <a:pPr marL="28575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dirty="0"/>
              <a:t>Price Point. Starting at 9£</a:t>
            </a:r>
          </a:p>
          <a:p>
            <a:pPr marL="57150">
              <a:spcBef>
                <a:spcPts val="900"/>
              </a:spcBef>
            </a:pPr>
            <a:r>
              <a:rPr lang="en-US" dirty="0"/>
              <a:t>   </a:t>
            </a:r>
            <a:r>
              <a:rPr lang="en-US" b="1" dirty="0"/>
              <a:t>Mission &amp; Vision</a:t>
            </a:r>
            <a:endParaRPr lang="en-US" dirty="0"/>
          </a:p>
          <a:p>
            <a:pPr marL="34290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b="1" dirty="0"/>
              <a:t>Mission:  ‘’</a:t>
            </a:r>
            <a:r>
              <a:rPr lang="en-US" dirty="0"/>
              <a:t>To bring calm, natural luxury into everyday life.”</a:t>
            </a:r>
          </a:p>
          <a:p>
            <a:pPr marL="34290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b="1" dirty="0"/>
              <a:t>Vision: </a:t>
            </a:r>
            <a:r>
              <a:rPr lang="en-US" dirty="0"/>
              <a:t>“Become the UK’s go‑to eco‑friendly candle brand by 2026.”</a:t>
            </a:r>
          </a:p>
          <a:p>
            <a:pPr marL="342900" indent="-28575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b="1" dirty="0"/>
              <a:t>Core Values: </a:t>
            </a:r>
            <a:r>
              <a:rPr lang="en-GB" dirty="0"/>
              <a:t>Sustainability, Quality, Community</a:t>
            </a:r>
          </a:p>
          <a:p>
            <a:pPr marL="57150">
              <a:spcBef>
                <a:spcPts val="900"/>
              </a:spcBef>
            </a:pPr>
            <a:endParaRPr lang="en-US" b="1" dirty="0"/>
          </a:p>
        </p:txBody>
      </p:sp>
      <p:pic>
        <p:nvPicPr>
          <p:cNvPr id="5" name="Picture 4" descr="A candle in a green container">
            <a:extLst>
              <a:ext uri="{FF2B5EF4-FFF2-40B4-BE49-F238E27FC236}">
                <a16:creationId xmlns:a16="http://schemas.microsoft.com/office/drawing/2014/main" id="{BFEB361D-0C02-E984-CC91-8828DCC1AF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13" b="12708"/>
          <a:stretch>
            <a:fillRect/>
          </a:stretch>
        </p:blipFill>
        <p:spPr>
          <a:xfrm>
            <a:off x="5264837" y="1"/>
            <a:ext cx="6927163" cy="68579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72076C-8470-7D13-3AA7-F962BFAAB699}"/>
              </a:ext>
            </a:extLst>
          </p:cNvPr>
          <p:cNvSpPr txBox="1"/>
          <p:nvPr/>
        </p:nvSpPr>
        <p:spPr>
          <a:xfrm>
            <a:off x="156332" y="5473866"/>
            <a:ext cx="42440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Brands with clear eco‑missions outperform peers by 20% Euromonitor, (2022).”</a:t>
            </a:r>
          </a:p>
          <a:p>
            <a:r>
              <a:rPr lang="en-US" altLang="en-US" sz="1400"/>
              <a:t>Mintel (2023) </a:t>
            </a:r>
            <a:r>
              <a:rPr lang="en-US" altLang="en-US" sz="1400" i="1"/>
              <a:t>Clean Beauty Trends</a:t>
            </a:r>
            <a:r>
              <a:rPr lang="en-US" altLang="en-US" sz="1400"/>
              <a:t>, Mintel Group.</a:t>
            </a:r>
          </a:p>
          <a:p>
            <a:endParaRPr lang="en-GB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BF2485-B883-7988-ED96-05DC3872356A}"/>
              </a:ext>
            </a:extLst>
          </p:cNvPr>
          <p:cNvSpPr txBox="1"/>
          <p:nvPr/>
        </p:nvSpPr>
        <p:spPr>
          <a:xfrm>
            <a:off x="-708163" y="157142"/>
            <a:ext cx="6097656" cy="592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14997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4728C-46F9-05ED-0838-15BBFFEE4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dirty="0"/>
              <a:t>Business Aims &amp; Objectives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C761F8-F713-DD04-1EF4-80E526AC0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07" b="17914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2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onnsiteX0" fmla="*/ 0 w 1371600"/>
              <a:gd name="connsiteY0" fmla="*/ 0 h 18288"/>
              <a:gd name="connsiteX1" fmla="*/ 685800 w 1371600"/>
              <a:gd name="connsiteY1" fmla="*/ 0 h 18288"/>
              <a:gd name="connsiteX2" fmla="*/ 1371600 w 1371600"/>
              <a:gd name="connsiteY2" fmla="*/ 0 h 18288"/>
              <a:gd name="connsiteX3" fmla="*/ 1371600 w 1371600"/>
              <a:gd name="connsiteY3" fmla="*/ 18288 h 18288"/>
              <a:gd name="connsiteX4" fmla="*/ 713232 w 1371600"/>
              <a:gd name="connsiteY4" fmla="*/ 18288 h 18288"/>
              <a:gd name="connsiteX5" fmla="*/ 0 w 1371600"/>
              <a:gd name="connsiteY5" fmla="*/ 18288 h 18288"/>
              <a:gd name="connsiteX6" fmla="*/ 0 w 1371600"/>
              <a:gd name="connsiteY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2FCA64-E75A-E1F5-ABA8-2C079A53FBCD}"/>
              </a:ext>
            </a:extLst>
          </p:cNvPr>
          <p:cNvSpPr txBox="1"/>
          <p:nvPr/>
        </p:nvSpPr>
        <p:spPr>
          <a:xfrm>
            <a:off x="4654294" y="4777739"/>
            <a:ext cx="6897626" cy="1399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indent="-228600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sz="1900" b="1" dirty="0"/>
              <a:t> 1.Aim: </a:t>
            </a:r>
          </a:p>
          <a:p>
            <a:pPr marL="285750" indent="-228600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sz="1900" dirty="0"/>
              <a:t>Achieve £100k revenue in Year 1</a:t>
            </a:r>
          </a:p>
          <a:p>
            <a:pPr indent="-228600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sz="1900" b="1" dirty="0"/>
              <a:t>2. Objectives:</a:t>
            </a:r>
          </a:p>
          <a:p>
            <a:pPr marL="342900" indent="-228600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sz="1900" dirty="0"/>
              <a:t>Reach 10k Instagram followers by end off 2025</a:t>
            </a:r>
          </a:p>
          <a:p>
            <a:pPr marL="342900" indent="-228600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US" sz="1900" dirty="0"/>
              <a:t>Launch e-commerce site by end 2025</a:t>
            </a:r>
          </a:p>
          <a:p>
            <a:pPr indent="-228600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342900" indent="-228600">
              <a:lnSpc>
                <a:spcPct val="90000"/>
              </a:lnSpc>
              <a:spcBef>
                <a:spcPts val="900"/>
              </a:spcBef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2CD486D-F674-15AA-1832-416C13F3AEB9}"/>
              </a:ext>
            </a:extLst>
          </p:cNvPr>
          <p:cNvSpPr txBox="1"/>
          <p:nvPr/>
        </p:nvSpPr>
        <p:spPr>
          <a:xfrm>
            <a:off x="5883965" y="6062870"/>
            <a:ext cx="6082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Based on 10% of UK millennials purchasing candles monthly Statista, (2024).”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14874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lit candle and a white flower">
            <a:extLst>
              <a:ext uri="{FF2B5EF4-FFF2-40B4-BE49-F238E27FC236}">
                <a16:creationId xmlns:a16="http://schemas.microsoft.com/office/drawing/2014/main" id="{75114DC0-88A5-09FA-01C2-67A60C02BE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768" b="196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BE5A86-B552-9F1B-0FE7-E271CD459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8333"/>
            <a:ext cx="4134537" cy="454788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lvl="0" fontAlgn="base">
              <a:lnSpc>
                <a:spcPct val="90000"/>
              </a:lnSpc>
              <a:spcAft>
                <a:spcPct val="0"/>
              </a:spcAft>
            </a:pPr>
            <a:r>
              <a:rPr lang="en-US" sz="2200" b="0" dirty="0"/>
              <a:t>Unique Selling Proposition (USP)</a:t>
            </a:r>
            <a:br>
              <a:rPr lang="en-US" sz="2200" b="0" dirty="0"/>
            </a:br>
            <a:br>
              <a:rPr lang="en-US" sz="2200" b="0" dirty="0"/>
            </a:br>
            <a:br>
              <a:rPr lang="en-US" sz="2200" b="0" dirty="0"/>
            </a:br>
            <a:r>
              <a:rPr lang="en-US" sz="2200" b="0" dirty="0"/>
              <a:t>1.100% natural soy wax &amp; phthalate‑free oils</a:t>
            </a:r>
            <a:br>
              <a:rPr lang="en-US" sz="2200" b="0" dirty="0"/>
            </a:br>
            <a:r>
              <a:rPr lang="en-US" sz="2200" b="0" dirty="0"/>
              <a:t>2.Exclusive floral‑fresh scent profiles</a:t>
            </a:r>
            <a:br>
              <a:rPr lang="en-US" sz="2200" b="0" dirty="0"/>
            </a:br>
            <a:r>
              <a:rPr lang="en-US" sz="2200" b="0" dirty="0"/>
              <a:t>3.Affordable luxury: £9–£15 </a:t>
            </a:r>
            <a:br>
              <a:rPr lang="en-US" sz="2200" b="0" dirty="0"/>
            </a:br>
            <a:r>
              <a:rPr lang="en-US" sz="2200" b="0" dirty="0"/>
              <a:t>4.Handcrafted in my home </a:t>
            </a:r>
            <a:br>
              <a:rPr lang="en-US" sz="2200" b="0" dirty="0"/>
            </a:br>
            <a:br>
              <a:rPr lang="en-US" sz="2200" b="0" dirty="0"/>
            </a:br>
            <a:r>
              <a:rPr lang="en-US" sz="2200" b="0" dirty="0"/>
              <a:t>Legal Structure &amp; Location:</a:t>
            </a:r>
            <a:br>
              <a:rPr lang="en-US" sz="2200" b="0" dirty="0"/>
            </a:br>
            <a:br>
              <a:rPr lang="en-US" sz="2200" b="0" dirty="0"/>
            </a:br>
            <a:r>
              <a:rPr lang="en-US" sz="2200" b="0" dirty="0"/>
              <a:t>1.</a:t>
            </a:r>
            <a:r>
              <a:rPr lang="en-US" altLang="en-US" sz="2200" b="0" dirty="0"/>
              <a:t> Sole Trader (Monique Candle Com.)</a:t>
            </a:r>
            <a:br>
              <a:rPr lang="en-US" altLang="en-US" sz="2200" b="0" dirty="0"/>
            </a:br>
            <a:r>
              <a:rPr lang="en-US" altLang="en-US" sz="2200" b="0" dirty="0"/>
              <a:t>2.Registered address: Bristol, UK</a:t>
            </a:r>
            <a:br>
              <a:rPr lang="en-US" altLang="en-US" sz="2200" b="0" dirty="0"/>
            </a:br>
            <a:r>
              <a:rPr lang="en-US" altLang="en-US" sz="2200" b="0" dirty="0"/>
              <a:t>3.Production: Home‑studio with room to scale</a:t>
            </a:r>
            <a:br>
              <a:rPr lang="en-US" altLang="en-US" sz="1800" b="0" dirty="0"/>
            </a:br>
            <a:br>
              <a:rPr lang="en-US" altLang="en-US" sz="1400" b="0" dirty="0"/>
            </a:b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endParaRPr lang="en-US" sz="1400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EBDAA0E-1F78-34E2-40D8-22BF6B23CC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06331D-4B10-A205-69E7-B3FD3D0D398B}"/>
              </a:ext>
            </a:extLst>
          </p:cNvPr>
          <p:cNvSpPr txBox="1"/>
          <p:nvPr/>
        </p:nvSpPr>
        <p:spPr>
          <a:xfrm>
            <a:off x="6470374" y="5039139"/>
            <a:ext cx="50093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Consumers pay +15% for eco‑credentials Smith &amp; Jones, (2024).”</a:t>
            </a:r>
          </a:p>
          <a:p>
            <a:r>
              <a:rPr lang="en-US" altLang="en-US" dirty="0"/>
              <a:t>Gov.uk (2024) </a:t>
            </a:r>
            <a:r>
              <a:rPr lang="en-US" altLang="en-US" i="1" dirty="0"/>
              <a:t>Business Location Benefits</a:t>
            </a:r>
            <a:r>
              <a:rPr lang="en-US" altLang="en-US" dirty="0"/>
              <a:t>, UK Government.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1818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CC2262-4783-5D88-316E-8B7A2EEB3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2731" y="1534887"/>
            <a:ext cx="5684812" cy="326571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342900" lvl="0" indent="-342900" fontAlgn="base">
              <a:lnSpc>
                <a:spcPct val="100000"/>
              </a:lnSpc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HRM Strategy:</a:t>
            </a:r>
            <a:br>
              <a:rPr lang="en-US" sz="2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1.Year 1 team: Founder + 1 PT artisans + 1 marketing intern</a:t>
            </a:r>
            <a:b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2.Recruitment via local art schools &amp; eco‑networks</a:t>
            </a:r>
            <a:b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3.Culture: Sustainability, quality, customer focus</a:t>
            </a:r>
            <a:b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Financial Overview:</a:t>
            </a:r>
            <a:b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alt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Start‑up costs: £30k (equipment, materials, website)</a:t>
            </a:r>
            <a:br>
              <a:rPr lang="en-US" alt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alt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Operating costs: £10k (rent, utilities, marketing)</a:t>
            </a:r>
            <a:br>
              <a:rPr lang="en-US" alt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alt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Projected revenue: £100k; Gross margin: 60%</a:t>
            </a:r>
            <a:br>
              <a:rPr lang="en-US" alt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altLang="en-US" sz="1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Break‑even: Month 8</a:t>
            </a:r>
            <a:br>
              <a:rPr lang="en-US" altLang="en-US" sz="2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20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Rectangle 1">
            <a:extLst>
              <a:ext uri="{FF2B5EF4-FFF2-40B4-BE49-F238E27FC236}">
                <a16:creationId xmlns:a16="http://schemas.microsoft.com/office/drawing/2014/main" id="{DADA9F53-D0C0-421D-A6B2-C260D7C85E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857190-20A6-61CD-A85C-D69E3EA1C00F}"/>
              </a:ext>
            </a:extLst>
          </p:cNvPr>
          <p:cNvSpPr txBox="1"/>
          <p:nvPr/>
        </p:nvSpPr>
        <p:spPr>
          <a:xfrm>
            <a:off x="6430617" y="5665304"/>
            <a:ext cx="47925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60% margin aligns with industry benchmarks Deloitte, (2023).”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C332DA-C887-B926-662D-8768D5A95D9C}"/>
              </a:ext>
            </a:extLst>
          </p:cNvPr>
          <p:cNvSpPr txBox="1"/>
          <p:nvPr/>
        </p:nvSpPr>
        <p:spPr>
          <a:xfrm>
            <a:off x="6430617" y="4910103"/>
            <a:ext cx="46214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“Flexible staffing reduces fixed costs ACAS, (2023).”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364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0052887-459E-2BA5-9BC2-5E4E27AEB2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49503"/>
              </p:ext>
            </p:extLst>
          </p:nvPr>
        </p:nvGraphicFramePr>
        <p:xfrm>
          <a:off x="565150" y="562788"/>
          <a:ext cx="10652199" cy="519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0A8B797-A7E8-EEEF-8AAB-67DE5FC70D41}"/>
              </a:ext>
            </a:extLst>
          </p:cNvPr>
          <p:cNvSpPr txBox="1"/>
          <p:nvPr/>
        </p:nvSpPr>
        <p:spPr>
          <a:xfrm>
            <a:off x="900296" y="462484"/>
            <a:ext cx="2464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Swot Analysis</a:t>
            </a:r>
            <a:r>
              <a:rPr lang="en-GB" dirty="0"/>
              <a:t>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7C1EA2-F315-3390-3380-BE91A087066A}"/>
              </a:ext>
            </a:extLst>
          </p:cNvPr>
          <p:cNvSpPr txBox="1"/>
          <p:nvPr/>
        </p:nvSpPr>
        <p:spPr>
          <a:xfrm>
            <a:off x="900296" y="6351104"/>
            <a:ext cx="10652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“UK home fragrance market is ~£300 m and growing KPMG, (2024).”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743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BDCCC0-44FB-5B73-FE64-548B769CBD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810" t="17824" r="29911" b="4245"/>
          <a:stretch>
            <a:fillRect/>
          </a:stretch>
        </p:blipFill>
        <p:spPr>
          <a:xfrm>
            <a:off x="6895332" y="576072"/>
            <a:ext cx="3769112" cy="51184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B8D5DC5-46EA-F862-A721-9B3993E63620}"/>
              </a:ext>
            </a:extLst>
          </p:cNvPr>
          <p:cNvSpPr txBox="1"/>
          <p:nvPr/>
        </p:nvSpPr>
        <p:spPr>
          <a:xfrm>
            <a:off x="585216" y="576072"/>
            <a:ext cx="5646619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12-Months Marketing Strategy</a:t>
            </a:r>
            <a:r>
              <a:rPr lang="en-GB" sz="2000" dirty="0"/>
              <a:t>:</a:t>
            </a:r>
          </a:p>
          <a:p>
            <a:r>
              <a:rPr lang="en-GB" sz="2000" b="1" dirty="0"/>
              <a:t>Slide Content (screenshots of posts):</a:t>
            </a:r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Website, SEO, google ads</a:t>
            </a:r>
          </a:p>
          <a:p>
            <a:r>
              <a:rPr lang="en-GB" sz="2000" dirty="0"/>
              <a:t>Instagram, TikTok ads, </a:t>
            </a:r>
            <a:r>
              <a:rPr lang="en-GB" sz="2000" i="1" dirty="0"/>
              <a:t>Social Media Engagement</a:t>
            </a:r>
            <a:br>
              <a:rPr lang="en-GB" sz="2000" dirty="0"/>
            </a:br>
            <a:r>
              <a:rPr lang="en-GB" sz="2000" dirty="0"/>
              <a:t>Instagram Post: Candle in a cozy living room with scent description</a:t>
            </a:r>
          </a:p>
          <a:p>
            <a:r>
              <a:rPr lang="en-GB" sz="2000" dirty="0"/>
              <a:t>TikTok Ad: 15s video – “Behind the Scenes: How It’s Made”</a:t>
            </a:r>
          </a:p>
          <a:p>
            <a:r>
              <a:rPr lang="en-GB" sz="2000" dirty="0"/>
              <a:t>Reels: Customer testimonials with the #MoniqueMoments hashtag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E-mail locality program </a:t>
            </a:r>
          </a:p>
          <a:p>
            <a:r>
              <a:rPr lang="en-US" sz="2000" b="1" dirty="0"/>
              <a:t>Subtitle:</a:t>
            </a:r>
            <a:r>
              <a:rPr lang="en-US" sz="2000" dirty="0"/>
              <a:t> Driving Growth Through Digital &amp; Community Engagement</a:t>
            </a:r>
          </a:p>
          <a:p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US" dirty="0"/>
              <a:t>“Digital marketing ROI is 2× initial spend PwC, (2024).</a:t>
            </a:r>
          </a:p>
          <a:p>
            <a:r>
              <a:rPr lang="en-US" dirty="0"/>
              <a:t>Campaign (2024) TikTok Advertising Best Practices. Available at: www.campaignlive.co.uk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0904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standing on one leg with her arms outstretched">
            <a:extLst>
              <a:ext uri="{FF2B5EF4-FFF2-40B4-BE49-F238E27FC236}">
                <a16:creationId xmlns:a16="http://schemas.microsoft.com/office/drawing/2014/main" id="{2BEF3FC4-D1C9-21EA-4DAE-278268AB3E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64" t="10497" r="1964" b="-3112"/>
          <a:stretch>
            <a:fillRect/>
          </a:stretch>
        </p:blipFill>
        <p:spPr>
          <a:xfrm>
            <a:off x="138109" y="1438898"/>
            <a:ext cx="7147136" cy="47647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701F88-140A-9024-45CF-100A5CABDFE6}"/>
              </a:ext>
            </a:extLst>
          </p:cNvPr>
          <p:cNvSpPr txBox="1"/>
          <p:nvPr/>
        </p:nvSpPr>
        <p:spPr>
          <a:xfrm>
            <a:off x="707923" y="884902"/>
            <a:ext cx="6007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 of Marketing Materials: Website: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8EC8E1-297F-8D55-ACEE-C4956659E7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575" t="15093" r="30076" b="6208"/>
          <a:stretch>
            <a:fillRect/>
          </a:stretch>
        </p:blipFill>
        <p:spPr>
          <a:xfrm>
            <a:off x="8056799" y="417443"/>
            <a:ext cx="3687628" cy="52578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24365F-A49A-DDAA-DE42-F7615335B240}"/>
              </a:ext>
            </a:extLst>
          </p:cNvPr>
          <p:cNvSpPr txBox="1"/>
          <p:nvPr/>
        </p:nvSpPr>
        <p:spPr>
          <a:xfrm>
            <a:off x="3906980" y="6255891"/>
            <a:ext cx="7593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dirty="0"/>
              <a:t>PwC (2024) </a:t>
            </a:r>
            <a:r>
              <a:rPr lang="en-US" altLang="en-US" i="1" dirty="0"/>
              <a:t>Digital Marketing Allocations</a:t>
            </a:r>
            <a:r>
              <a:rPr lang="en-US" altLang="en-US" dirty="0"/>
              <a:t>, PwC 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627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1134A48-D7E7-064A-8CF8-62B6E96E7D5C}"/>
              </a:ext>
            </a:extLst>
          </p:cNvPr>
          <p:cNvSpPr txBox="1"/>
          <p:nvPr/>
        </p:nvSpPr>
        <p:spPr>
          <a:xfrm>
            <a:off x="868680" y="146304"/>
            <a:ext cx="10005797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Why Invest in </a:t>
            </a:r>
            <a:r>
              <a:rPr lang="en-GB" sz="2000" b="1" dirty="0" err="1"/>
              <a:t>Me&amp;Monique</a:t>
            </a:r>
            <a:r>
              <a:rPr lang="en-GB" sz="2000" b="1" dirty="0"/>
              <a:t>?</a:t>
            </a:r>
          </a:p>
          <a:p>
            <a:r>
              <a:rPr lang="en-GB" dirty="0"/>
              <a:t>Thank you for the opportunity. Monique Candle Company is a growing home-based business that’s creates hand-poured, eco-friendly soy candles with unique scents, and elegant packaging-affordable luxury for everyday living. Trough recent market research, I found that 64% of respondents prefer unique scents, and affordability remains a key driver in purchase decisions. My candle meet this demand by combining distinctive fragrances with elegant design,  and price starting from just 9£.</a:t>
            </a:r>
          </a:p>
          <a:p>
            <a:endParaRPr lang="en-GB" dirty="0"/>
          </a:p>
          <a:p>
            <a:r>
              <a:rPr lang="en-GB" dirty="0"/>
              <a:t>Your £50,000 investment will be used strategically to grow the business will be used strategically to grow the business: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£15,000 for bulk materials to lower costs and increase profits,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£12,000 for branding, marketing, and social media reach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£10,000 for better equipment  and workplace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£8,000 to launch a professional e-commerce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And £5,000 for new seasonal product range</a:t>
            </a:r>
          </a:p>
          <a:p>
            <a:endParaRPr lang="en-GB" dirty="0"/>
          </a:p>
          <a:p>
            <a:r>
              <a:rPr lang="en-GB" dirty="0"/>
              <a:t>With my dedication, a growing customer base and a clear strategy, Monique Candle Company is well positioned to grow into a recognised brand un the UK home fragrance market. I have a vision, drive, and a clear plan. With your support I can move from a successful home-based startup to a scalable, premium brand that delivers real returns-both financially and emotionally.</a:t>
            </a:r>
          </a:p>
          <a:p>
            <a:r>
              <a:rPr lang="en-GB" dirty="0"/>
              <a:t>Thank You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588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022B995-3F5F-46C5-2E4E-C88826D763E6}"/>
              </a:ext>
            </a:extLst>
          </p:cNvPr>
          <p:cNvSpPr txBox="1"/>
          <p:nvPr/>
        </p:nvSpPr>
        <p:spPr>
          <a:xfrm>
            <a:off x="456405" y="778433"/>
            <a:ext cx="8675370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Closing &amp; Call to Action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“With your investment, we’ll light up the UK eco‑candle market.”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“Join Monique Candle Co. on this sustainable growth journey.”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Contact:</a:t>
            </a:r>
            <a:r>
              <a:rPr lang="en-US" dirty="0"/>
              <a:t> </a:t>
            </a:r>
            <a:r>
              <a:rPr lang="en-US" dirty="0">
                <a:hlinkClick r:id="rId2"/>
              </a:rPr>
              <a:t>Monique@Candles.com</a:t>
            </a:r>
            <a:r>
              <a:rPr lang="en-US" dirty="0"/>
              <a:t>. ( 07460478964)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2400" dirty="0"/>
              <a:t>References: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/>
              <a:t>ACAS (2023) </a:t>
            </a:r>
            <a:r>
              <a:rPr lang="en-US" altLang="en-US" sz="1600" i="1" dirty="0"/>
              <a:t>Flexible Working in SMEs</a:t>
            </a:r>
            <a:r>
              <a:rPr lang="en-US" altLang="en-US" sz="1600" dirty="0"/>
              <a:t>, ACAS.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/>
              <a:t>Deloitte (2023) </a:t>
            </a:r>
            <a:r>
              <a:rPr lang="en-US" altLang="en-US" sz="1600" i="1" dirty="0"/>
              <a:t>Home Fragrance Market Report</a:t>
            </a:r>
            <a:r>
              <a:rPr lang="en-US" altLang="en-US" sz="1600" dirty="0"/>
              <a:t>, Deloitte Insights.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/>
              <a:t>Euromonitor (2022) </a:t>
            </a:r>
            <a:r>
              <a:rPr lang="en-US" altLang="en-US" sz="1600" i="1" dirty="0"/>
              <a:t>Wellness Products in the UK</a:t>
            </a:r>
            <a:r>
              <a:rPr lang="en-US" altLang="en-US" sz="1600" dirty="0"/>
              <a:t>, Euromonitor Intl.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/>
              <a:t>Gov.uk (2024) </a:t>
            </a:r>
            <a:r>
              <a:rPr lang="en-US" altLang="en-US" sz="1600" i="1" dirty="0"/>
              <a:t>Business Location Benefits</a:t>
            </a:r>
            <a:r>
              <a:rPr lang="en-US" altLang="en-US" sz="1600" dirty="0"/>
              <a:t>, UK Government.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/>
              <a:t>KPMG (2024) </a:t>
            </a:r>
            <a:r>
              <a:rPr lang="en-US" altLang="en-US" sz="1600" i="1" dirty="0"/>
              <a:t>UK Home Fragrance Market Analysis</a:t>
            </a:r>
            <a:r>
              <a:rPr lang="en-US" altLang="en-US" sz="1600" dirty="0"/>
              <a:t>, KPMG.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/>
              <a:t>Mintel (2023) </a:t>
            </a:r>
            <a:r>
              <a:rPr lang="en-US" altLang="en-US" sz="1600" i="1" dirty="0"/>
              <a:t>Clean Beauty Trends</a:t>
            </a:r>
            <a:r>
              <a:rPr lang="en-US" altLang="en-US" sz="1600" dirty="0"/>
              <a:t>, Mintel Group.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/>
              <a:t>PwC (2024) </a:t>
            </a:r>
            <a:r>
              <a:rPr lang="en-US" altLang="en-US" sz="1600" i="1" dirty="0"/>
              <a:t>Digital Marketing Allocations</a:t>
            </a:r>
            <a:r>
              <a:rPr lang="en-US" altLang="en-US" sz="1600" dirty="0"/>
              <a:t>, PwC UK.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/>
              <a:t>Smith, A. &amp; Jones, B. (2024) ‘Sustainability in Retail’, </a:t>
            </a:r>
            <a:r>
              <a:rPr lang="en-US" altLang="en-US" sz="1600" i="1" dirty="0"/>
              <a:t>Journal of Eco‑Business</a:t>
            </a:r>
            <a:r>
              <a:rPr lang="en-US" altLang="en-US" sz="1600" dirty="0"/>
              <a:t>, 12(1), pp. 45–60.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/>
              <a:t>Statista (2024) </a:t>
            </a:r>
            <a:r>
              <a:rPr lang="en-US" altLang="en-US" sz="1600" i="1" dirty="0"/>
              <a:t>Millennial Purchasing Habits</a:t>
            </a:r>
            <a:r>
              <a:rPr lang="en-US" altLang="en-US" sz="1600" dirty="0"/>
              <a:t>, Statista.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600" dirty="0"/>
              <a:t>Campaign (2024) TikTok Advertising Best Practices. Available at: www.campaignlive.co.uk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600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D98EECCF-8265-D68C-1427-F19CAD0F8E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3675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Mel PowerPoint Business-Monia" id="{95DBDFB8-2645-47DC-97AA-0012B39F91F0}" vid="{6AE44F6C-C459-4A3F-A349-0924FBEB776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547</TotalTime>
  <Words>1002</Words>
  <Application>Microsoft Office PowerPoint</Application>
  <PresentationFormat>Widescreen</PresentationFormat>
  <Paragraphs>86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Managing Enterprise BMSW4011 Monika Janiszewska 2413466 July 2025 </vt:lpstr>
      <vt:lpstr>Product/Service Description</vt:lpstr>
      <vt:lpstr>Business Aims &amp; Objectives</vt:lpstr>
      <vt:lpstr>Unique Selling Proposition (USP)   1.100% natural soy wax &amp; phthalate‑free oils 2.Exclusive floral‑fresh scent profiles 3.Affordable luxury: £9–£15  4.Handcrafted in my home   Legal Structure &amp; Location:  1. Sole Trader (Monique Candle Com.) 2.Registered address: Bristol, UK 3.Production: Home‑studio with room to scale      </vt:lpstr>
      <vt:lpstr>HRM Strategy:  1.Year 1 team: Founder + 1 PT artisans + 1 marketing intern 2.Recruitment via local art schools &amp; eco‑networks 3.Culture: Sustainability, quality, customer focus  Financial Overview:  Start‑up costs: £30k (equipment, materials, website) Operating costs: £10k (rent, utilities, marketing) Projected revenue: £100k; Gross margin: 60% Break‑even: Month 8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Monika Janiszewska</dc:creator>
  <cp:lastModifiedBy>Monika Janiszewska</cp:lastModifiedBy>
  <cp:revision>2</cp:revision>
  <dcterms:created xsi:type="dcterms:W3CDTF">2025-07-01T10:40:26Z</dcterms:created>
  <dcterms:modified xsi:type="dcterms:W3CDTF">2025-07-02T20:20:29Z</dcterms:modified>
</cp:coreProperties>
</file>