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44"/>
  </p:notesMasterIdLst>
  <p:handoutMasterIdLst>
    <p:handoutMasterId r:id="rId45"/>
  </p:handoutMasterIdLst>
  <p:sldIdLst>
    <p:sldId id="363" r:id="rId2"/>
    <p:sldId id="461" r:id="rId3"/>
    <p:sldId id="462" r:id="rId4"/>
    <p:sldId id="481" r:id="rId5"/>
    <p:sldId id="482" r:id="rId6"/>
    <p:sldId id="506" r:id="rId7"/>
    <p:sldId id="507" r:id="rId8"/>
    <p:sldId id="508" r:id="rId9"/>
    <p:sldId id="534" r:id="rId10"/>
    <p:sldId id="509" r:id="rId11"/>
    <p:sldId id="510" r:id="rId12"/>
    <p:sldId id="535" r:id="rId13"/>
    <p:sldId id="536" r:id="rId14"/>
    <p:sldId id="511" r:id="rId15"/>
    <p:sldId id="512" r:id="rId16"/>
    <p:sldId id="513" r:id="rId17"/>
    <p:sldId id="518" r:id="rId18"/>
    <p:sldId id="514" r:id="rId19"/>
    <p:sldId id="515" r:id="rId20"/>
    <p:sldId id="519" r:id="rId21"/>
    <p:sldId id="517" r:id="rId22"/>
    <p:sldId id="533" r:id="rId23"/>
    <p:sldId id="470" r:id="rId24"/>
    <p:sldId id="471" r:id="rId25"/>
    <p:sldId id="523" r:id="rId26"/>
    <p:sldId id="524" r:id="rId27"/>
    <p:sldId id="525" r:id="rId28"/>
    <p:sldId id="526" r:id="rId29"/>
    <p:sldId id="527" r:id="rId30"/>
    <p:sldId id="529" r:id="rId31"/>
    <p:sldId id="530" r:id="rId32"/>
    <p:sldId id="531" r:id="rId33"/>
    <p:sldId id="384" r:id="rId34"/>
    <p:sldId id="522" r:id="rId35"/>
    <p:sldId id="520" r:id="rId36"/>
    <p:sldId id="516" r:id="rId37"/>
    <p:sldId id="521" r:id="rId38"/>
    <p:sldId id="532" r:id="rId39"/>
    <p:sldId id="479" r:id="rId40"/>
    <p:sldId id="480" r:id="rId41"/>
    <p:sldId id="369" r:id="rId42"/>
    <p:sldId id="475" r:id="rId43"/>
  </p:sldIdLst>
  <p:sldSz cx="12192000" cy="6858000"/>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C1ED042-D007-0B06-1BC5-679C394D65DB}" v="496" dt="2024-10-30T15:29:53.86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8934" autoAdjust="0"/>
    <p:restoredTop sz="96247" autoAdjust="0"/>
  </p:normalViewPr>
  <p:slideViewPr>
    <p:cSldViewPr>
      <p:cViewPr varScale="1">
        <p:scale>
          <a:sx n="111" d="100"/>
          <a:sy n="111" d="100"/>
        </p:scale>
        <p:origin x="942" y="108"/>
      </p:cViewPr>
      <p:guideLst>
        <p:guide orient="horz" pos="2160"/>
        <p:guide pos="384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viewProps" Target="viewProps.xml"/><Relationship Id="rId50" Type="http://schemas.microsoft.com/office/2015/10/relationships/revisionInfo" Target="revisionInfo.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presProps" Target="presProps.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diagrams/colors1.xml><?xml version="1.0" encoding="utf-8"?>
<dgm:colorsDef xmlns:dgm="http://schemas.openxmlformats.org/drawingml/2006/diagram" xmlns:a="http://schemas.openxmlformats.org/drawingml/2006/main" uniqueId="urn:microsoft.com/office/officeart/2005/8/colors/accent1_2#1">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B85033A-6562-42B8-8A7D-5FE4A4377965}" type="doc">
      <dgm:prSet loTypeId="urn:microsoft.com/office/officeart/2005/8/layout/chevron1" loCatId="process" qsTypeId="urn:microsoft.com/office/officeart/2005/8/quickstyle/simple1#1" qsCatId="simple" csTypeId="urn:microsoft.com/office/officeart/2005/8/colors/accent1_2#1" csCatId="accent1" phldr="1"/>
      <dgm:spPr/>
    </dgm:pt>
    <dgm:pt modelId="{513D0B5F-634A-4398-AEE6-8AE6278CAB0E}">
      <dgm:prSet phldrT="[Text]"/>
      <dgm:spPr/>
      <dgm:t>
        <a:bodyPr/>
        <a:lstStyle/>
        <a:p>
          <a:r>
            <a:rPr lang="en-GB" dirty="0"/>
            <a:t>Identify	</a:t>
          </a:r>
        </a:p>
      </dgm:t>
    </dgm:pt>
    <dgm:pt modelId="{196290B1-8D8D-414F-A6A2-E752AFB987B2}" type="parTrans" cxnId="{1DD5DEB6-E3F3-4FB5-AE0F-4A955EC59ECD}">
      <dgm:prSet/>
      <dgm:spPr/>
      <dgm:t>
        <a:bodyPr/>
        <a:lstStyle/>
        <a:p>
          <a:endParaRPr lang="en-GB"/>
        </a:p>
      </dgm:t>
    </dgm:pt>
    <dgm:pt modelId="{290E628B-D187-47D8-8038-4151BC2EED9E}" type="sibTrans" cxnId="{1DD5DEB6-E3F3-4FB5-AE0F-4A955EC59ECD}">
      <dgm:prSet/>
      <dgm:spPr/>
      <dgm:t>
        <a:bodyPr/>
        <a:lstStyle/>
        <a:p>
          <a:endParaRPr lang="en-GB"/>
        </a:p>
      </dgm:t>
    </dgm:pt>
    <dgm:pt modelId="{A8FE9AA3-5797-4DFD-ADB8-31D07193328A}">
      <dgm:prSet phldrT="[Text]"/>
      <dgm:spPr/>
      <dgm:t>
        <a:bodyPr/>
        <a:lstStyle/>
        <a:p>
          <a:r>
            <a:rPr lang="en-GB" dirty="0"/>
            <a:t>Assess</a:t>
          </a:r>
        </a:p>
      </dgm:t>
    </dgm:pt>
    <dgm:pt modelId="{368ABA04-8124-4402-8F20-B667A656156D}" type="parTrans" cxnId="{905ABF0A-6FD6-4130-BF8C-8D91BE1FB1D3}">
      <dgm:prSet/>
      <dgm:spPr/>
      <dgm:t>
        <a:bodyPr/>
        <a:lstStyle/>
        <a:p>
          <a:endParaRPr lang="en-GB"/>
        </a:p>
      </dgm:t>
    </dgm:pt>
    <dgm:pt modelId="{C72B0743-DD1D-4E58-A68C-FFCFAAAFECD0}" type="sibTrans" cxnId="{905ABF0A-6FD6-4130-BF8C-8D91BE1FB1D3}">
      <dgm:prSet/>
      <dgm:spPr/>
      <dgm:t>
        <a:bodyPr/>
        <a:lstStyle/>
        <a:p>
          <a:endParaRPr lang="en-GB"/>
        </a:p>
      </dgm:t>
    </dgm:pt>
    <dgm:pt modelId="{6A371F00-4B19-4364-83B0-B95D71B9F530}">
      <dgm:prSet phldrT="[Text]"/>
      <dgm:spPr/>
      <dgm:t>
        <a:bodyPr/>
        <a:lstStyle/>
        <a:p>
          <a:r>
            <a:rPr lang="en-GB" dirty="0"/>
            <a:t>Evaluate </a:t>
          </a:r>
        </a:p>
      </dgm:t>
    </dgm:pt>
    <dgm:pt modelId="{2A0260F3-9FD2-4203-9DA6-E740BE32D541}" type="parTrans" cxnId="{298C1F4F-39FC-46F3-BF9E-66072B01C752}">
      <dgm:prSet/>
      <dgm:spPr/>
      <dgm:t>
        <a:bodyPr/>
        <a:lstStyle/>
        <a:p>
          <a:endParaRPr lang="en-GB"/>
        </a:p>
      </dgm:t>
    </dgm:pt>
    <dgm:pt modelId="{8BF1BAD1-7AC9-430A-BC3B-9B2536439A26}" type="sibTrans" cxnId="{298C1F4F-39FC-46F3-BF9E-66072B01C752}">
      <dgm:prSet/>
      <dgm:spPr/>
      <dgm:t>
        <a:bodyPr/>
        <a:lstStyle/>
        <a:p>
          <a:endParaRPr lang="en-GB"/>
        </a:p>
      </dgm:t>
    </dgm:pt>
    <dgm:pt modelId="{F07A8696-C77B-44CC-B2C9-88D87C00831B}">
      <dgm:prSet/>
      <dgm:spPr/>
      <dgm:t>
        <a:bodyPr/>
        <a:lstStyle/>
        <a:p>
          <a:r>
            <a:rPr lang="en-GB" dirty="0"/>
            <a:t>Engage</a:t>
          </a:r>
        </a:p>
      </dgm:t>
    </dgm:pt>
    <dgm:pt modelId="{E771F6A7-A28F-4A09-9E2B-A8E116AE1B63}" type="parTrans" cxnId="{E9BF1389-DE18-4B9A-8C2A-6F0E1BA15313}">
      <dgm:prSet/>
      <dgm:spPr/>
    </dgm:pt>
    <dgm:pt modelId="{BB4B9EF6-4BCB-43FE-AE3B-6B47E466D7A0}" type="sibTrans" cxnId="{E9BF1389-DE18-4B9A-8C2A-6F0E1BA15313}">
      <dgm:prSet/>
      <dgm:spPr/>
    </dgm:pt>
    <dgm:pt modelId="{720DA0EC-61E6-49AC-8250-42AD051CA46E}" type="pres">
      <dgm:prSet presAssocID="{CB85033A-6562-42B8-8A7D-5FE4A4377965}" presName="Name0" presStyleCnt="0">
        <dgm:presLayoutVars>
          <dgm:dir/>
          <dgm:animLvl val="lvl"/>
          <dgm:resizeHandles val="exact"/>
        </dgm:presLayoutVars>
      </dgm:prSet>
      <dgm:spPr/>
    </dgm:pt>
    <dgm:pt modelId="{D4FDC704-44E9-4083-922A-2073E030157E}" type="pres">
      <dgm:prSet presAssocID="{513D0B5F-634A-4398-AEE6-8AE6278CAB0E}" presName="parTxOnly" presStyleLbl="node1" presStyleIdx="0" presStyleCnt="4">
        <dgm:presLayoutVars>
          <dgm:chMax val="0"/>
          <dgm:chPref val="0"/>
          <dgm:bulletEnabled val="1"/>
        </dgm:presLayoutVars>
      </dgm:prSet>
      <dgm:spPr/>
    </dgm:pt>
    <dgm:pt modelId="{C6A5040E-9EDE-48FF-8BC5-127E920FE777}" type="pres">
      <dgm:prSet presAssocID="{290E628B-D187-47D8-8038-4151BC2EED9E}" presName="parTxOnlySpace" presStyleCnt="0"/>
      <dgm:spPr/>
    </dgm:pt>
    <dgm:pt modelId="{6C48E540-73A3-45F3-9B18-3F28E4E2135A}" type="pres">
      <dgm:prSet presAssocID="{A8FE9AA3-5797-4DFD-ADB8-31D07193328A}" presName="parTxOnly" presStyleLbl="node1" presStyleIdx="1" presStyleCnt="4">
        <dgm:presLayoutVars>
          <dgm:chMax val="0"/>
          <dgm:chPref val="0"/>
          <dgm:bulletEnabled val="1"/>
        </dgm:presLayoutVars>
      </dgm:prSet>
      <dgm:spPr/>
    </dgm:pt>
    <dgm:pt modelId="{8CC94D22-960A-4111-8E32-1C5E917DCDCC}" type="pres">
      <dgm:prSet presAssocID="{C72B0743-DD1D-4E58-A68C-FFCFAAAFECD0}" presName="parTxOnlySpace" presStyleCnt="0"/>
      <dgm:spPr/>
    </dgm:pt>
    <dgm:pt modelId="{984EB1B5-7C5F-4442-B25F-21E973CA94D7}" type="pres">
      <dgm:prSet presAssocID="{F07A8696-C77B-44CC-B2C9-88D87C00831B}" presName="parTxOnly" presStyleLbl="node1" presStyleIdx="2" presStyleCnt="4">
        <dgm:presLayoutVars>
          <dgm:chMax val="0"/>
          <dgm:chPref val="0"/>
          <dgm:bulletEnabled val="1"/>
        </dgm:presLayoutVars>
      </dgm:prSet>
      <dgm:spPr/>
    </dgm:pt>
    <dgm:pt modelId="{9DE3BB71-DA8B-4DCD-BF0A-A055F6A4B7C1}" type="pres">
      <dgm:prSet presAssocID="{BB4B9EF6-4BCB-43FE-AE3B-6B47E466D7A0}" presName="parTxOnlySpace" presStyleCnt="0"/>
      <dgm:spPr/>
    </dgm:pt>
    <dgm:pt modelId="{F53796F0-80D8-4C0E-958B-9EBA69044383}" type="pres">
      <dgm:prSet presAssocID="{6A371F00-4B19-4364-83B0-B95D71B9F530}" presName="parTxOnly" presStyleLbl="node1" presStyleIdx="3" presStyleCnt="4">
        <dgm:presLayoutVars>
          <dgm:chMax val="0"/>
          <dgm:chPref val="0"/>
          <dgm:bulletEnabled val="1"/>
        </dgm:presLayoutVars>
      </dgm:prSet>
      <dgm:spPr/>
    </dgm:pt>
  </dgm:ptLst>
  <dgm:cxnLst>
    <dgm:cxn modelId="{905ABF0A-6FD6-4130-BF8C-8D91BE1FB1D3}" srcId="{CB85033A-6562-42B8-8A7D-5FE4A4377965}" destId="{A8FE9AA3-5797-4DFD-ADB8-31D07193328A}" srcOrd="1" destOrd="0" parTransId="{368ABA04-8124-4402-8F20-B667A656156D}" sibTransId="{C72B0743-DD1D-4E58-A68C-FFCFAAAFECD0}"/>
    <dgm:cxn modelId="{765AEF0C-AB18-4DEE-B0A3-7E34B3651046}" type="presOf" srcId="{CB85033A-6562-42B8-8A7D-5FE4A4377965}" destId="{720DA0EC-61E6-49AC-8250-42AD051CA46E}" srcOrd="0" destOrd="0" presId="urn:microsoft.com/office/officeart/2005/8/layout/chevron1"/>
    <dgm:cxn modelId="{298C1F4F-39FC-46F3-BF9E-66072B01C752}" srcId="{CB85033A-6562-42B8-8A7D-5FE4A4377965}" destId="{6A371F00-4B19-4364-83B0-B95D71B9F530}" srcOrd="3" destOrd="0" parTransId="{2A0260F3-9FD2-4203-9DA6-E740BE32D541}" sibTransId="{8BF1BAD1-7AC9-430A-BC3B-9B2536439A26}"/>
    <dgm:cxn modelId="{74945F56-4023-4537-AFDE-09CF1F0113C9}" type="presOf" srcId="{F07A8696-C77B-44CC-B2C9-88D87C00831B}" destId="{984EB1B5-7C5F-4442-B25F-21E973CA94D7}" srcOrd="0" destOrd="0" presId="urn:microsoft.com/office/officeart/2005/8/layout/chevron1"/>
    <dgm:cxn modelId="{E9BF1389-DE18-4B9A-8C2A-6F0E1BA15313}" srcId="{CB85033A-6562-42B8-8A7D-5FE4A4377965}" destId="{F07A8696-C77B-44CC-B2C9-88D87C00831B}" srcOrd="2" destOrd="0" parTransId="{E771F6A7-A28F-4A09-9E2B-A8E116AE1B63}" sibTransId="{BB4B9EF6-4BCB-43FE-AE3B-6B47E466D7A0}"/>
    <dgm:cxn modelId="{50B252A1-C675-4F4F-99DB-C7F182E8CE9D}" type="presOf" srcId="{6A371F00-4B19-4364-83B0-B95D71B9F530}" destId="{F53796F0-80D8-4C0E-958B-9EBA69044383}" srcOrd="0" destOrd="0" presId="urn:microsoft.com/office/officeart/2005/8/layout/chevron1"/>
    <dgm:cxn modelId="{1DD5DEB6-E3F3-4FB5-AE0F-4A955EC59ECD}" srcId="{CB85033A-6562-42B8-8A7D-5FE4A4377965}" destId="{513D0B5F-634A-4398-AEE6-8AE6278CAB0E}" srcOrd="0" destOrd="0" parTransId="{196290B1-8D8D-414F-A6A2-E752AFB987B2}" sibTransId="{290E628B-D187-47D8-8038-4151BC2EED9E}"/>
    <dgm:cxn modelId="{D21ABCB7-9405-41AF-8171-51FC6A229A62}" type="presOf" srcId="{513D0B5F-634A-4398-AEE6-8AE6278CAB0E}" destId="{D4FDC704-44E9-4083-922A-2073E030157E}" srcOrd="0" destOrd="0" presId="urn:microsoft.com/office/officeart/2005/8/layout/chevron1"/>
    <dgm:cxn modelId="{455F42BC-0D2F-46C8-A099-EF675BB476B3}" type="presOf" srcId="{A8FE9AA3-5797-4DFD-ADB8-31D07193328A}" destId="{6C48E540-73A3-45F3-9B18-3F28E4E2135A}" srcOrd="0" destOrd="0" presId="urn:microsoft.com/office/officeart/2005/8/layout/chevron1"/>
    <dgm:cxn modelId="{FEFA6BBF-DB8C-4542-A2A9-C39CD9654624}" type="presParOf" srcId="{720DA0EC-61E6-49AC-8250-42AD051CA46E}" destId="{D4FDC704-44E9-4083-922A-2073E030157E}" srcOrd="0" destOrd="0" presId="urn:microsoft.com/office/officeart/2005/8/layout/chevron1"/>
    <dgm:cxn modelId="{C33688EF-EB96-4FAF-BAB3-47E19D885ADF}" type="presParOf" srcId="{720DA0EC-61E6-49AC-8250-42AD051CA46E}" destId="{C6A5040E-9EDE-48FF-8BC5-127E920FE777}" srcOrd="1" destOrd="0" presId="urn:microsoft.com/office/officeart/2005/8/layout/chevron1"/>
    <dgm:cxn modelId="{6D757E28-6D9A-41D8-AA16-8EBDAE8A5010}" type="presParOf" srcId="{720DA0EC-61E6-49AC-8250-42AD051CA46E}" destId="{6C48E540-73A3-45F3-9B18-3F28E4E2135A}" srcOrd="2" destOrd="0" presId="urn:microsoft.com/office/officeart/2005/8/layout/chevron1"/>
    <dgm:cxn modelId="{2DE44C96-FF2F-480D-BDBF-2B8D197A40D3}" type="presParOf" srcId="{720DA0EC-61E6-49AC-8250-42AD051CA46E}" destId="{8CC94D22-960A-4111-8E32-1C5E917DCDCC}" srcOrd="3" destOrd="0" presId="urn:microsoft.com/office/officeart/2005/8/layout/chevron1"/>
    <dgm:cxn modelId="{96A413BE-E085-4934-8E5E-6F33EA01F5C6}" type="presParOf" srcId="{720DA0EC-61E6-49AC-8250-42AD051CA46E}" destId="{984EB1B5-7C5F-4442-B25F-21E973CA94D7}" srcOrd="4" destOrd="0" presId="urn:microsoft.com/office/officeart/2005/8/layout/chevron1"/>
    <dgm:cxn modelId="{C3E21F5F-CA68-4366-BD97-C666EEF1C4B6}" type="presParOf" srcId="{720DA0EC-61E6-49AC-8250-42AD051CA46E}" destId="{9DE3BB71-DA8B-4DCD-BF0A-A055F6A4B7C1}" srcOrd="5" destOrd="0" presId="urn:microsoft.com/office/officeart/2005/8/layout/chevron1"/>
    <dgm:cxn modelId="{8D4DEF9B-2E9E-4D30-AFF7-7F41E6B7D4DC}" type="presParOf" srcId="{720DA0EC-61E6-49AC-8250-42AD051CA46E}" destId="{F53796F0-80D8-4C0E-958B-9EBA69044383}" srcOrd="6" destOrd="0" presId="urn:microsoft.com/office/officeart/2005/8/layout/chevron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FC328F7-A194-4E42-BFC9-9BB282AE4F73}" type="doc">
      <dgm:prSet loTypeId="urn:microsoft.com/office/officeart/2005/8/layout/radial6" loCatId="cycle" qsTypeId="urn:microsoft.com/office/officeart/2005/8/quickstyle/simple1#2" qsCatId="simple" csTypeId="urn:microsoft.com/office/officeart/2005/8/colors/accent1_2#2" csCatId="accent1" phldr="1"/>
      <dgm:spPr/>
      <dgm:t>
        <a:bodyPr/>
        <a:lstStyle/>
        <a:p>
          <a:endParaRPr lang="en-GB"/>
        </a:p>
      </dgm:t>
    </dgm:pt>
    <dgm:pt modelId="{6F65E829-2D07-47CC-9BAF-D2B7E86F2CC3}">
      <dgm:prSet phldrT="[Text]"/>
      <dgm:spPr/>
      <dgm:t>
        <a:bodyPr/>
        <a:lstStyle/>
        <a:p>
          <a:r>
            <a:rPr lang="en-GB" dirty="0"/>
            <a:t>Identify</a:t>
          </a:r>
        </a:p>
      </dgm:t>
    </dgm:pt>
    <dgm:pt modelId="{66D63720-37C9-4519-B3B9-5B9578642E29}" type="parTrans" cxnId="{28FC2F9F-261A-4716-A0F4-32F0DAC1E3C7}">
      <dgm:prSet/>
      <dgm:spPr/>
      <dgm:t>
        <a:bodyPr/>
        <a:lstStyle/>
        <a:p>
          <a:endParaRPr lang="en-GB"/>
        </a:p>
      </dgm:t>
    </dgm:pt>
    <dgm:pt modelId="{5D1E6CD6-A272-4990-A7B2-23A4FD0B31A1}" type="sibTrans" cxnId="{28FC2F9F-261A-4716-A0F4-32F0DAC1E3C7}">
      <dgm:prSet/>
      <dgm:spPr/>
      <dgm:t>
        <a:bodyPr/>
        <a:lstStyle/>
        <a:p>
          <a:endParaRPr lang="en-GB"/>
        </a:p>
      </dgm:t>
    </dgm:pt>
    <dgm:pt modelId="{C3BA927F-C35B-4CC9-9D17-A25721914685}">
      <dgm:prSet phldrT="[Text]"/>
      <dgm:spPr/>
      <dgm:t>
        <a:bodyPr/>
        <a:lstStyle/>
        <a:p>
          <a:r>
            <a:rPr lang="en-GB" dirty="0"/>
            <a:t>Interested </a:t>
          </a:r>
        </a:p>
      </dgm:t>
    </dgm:pt>
    <dgm:pt modelId="{A7903E7C-190C-4656-A653-3EBF5FDA9622}" type="parTrans" cxnId="{8B28F093-B099-42CE-BEBF-7EA421F35569}">
      <dgm:prSet/>
      <dgm:spPr/>
      <dgm:t>
        <a:bodyPr/>
        <a:lstStyle/>
        <a:p>
          <a:endParaRPr lang="en-GB"/>
        </a:p>
      </dgm:t>
    </dgm:pt>
    <dgm:pt modelId="{6B1B0A76-8E25-4529-A1E3-BDD328232D4F}" type="sibTrans" cxnId="{8B28F093-B099-42CE-BEBF-7EA421F35569}">
      <dgm:prSet/>
      <dgm:spPr/>
      <dgm:t>
        <a:bodyPr/>
        <a:lstStyle/>
        <a:p>
          <a:endParaRPr lang="en-GB"/>
        </a:p>
      </dgm:t>
    </dgm:pt>
    <dgm:pt modelId="{E6102363-1D21-4493-8E7F-A9553884B59B}">
      <dgm:prSet phldrT="[Text]"/>
      <dgm:spPr/>
      <dgm:t>
        <a:bodyPr/>
        <a:lstStyle/>
        <a:p>
          <a:r>
            <a:rPr lang="en-GB" dirty="0"/>
            <a:t>Involved </a:t>
          </a:r>
        </a:p>
      </dgm:t>
    </dgm:pt>
    <dgm:pt modelId="{18D87A4E-9359-465C-8156-788444E557F2}" type="parTrans" cxnId="{1FF1E70F-C975-4B63-B9A1-7A40E03A3663}">
      <dgm:prSet/>
      <dgm:spPr/>
      <dgm:t>
        <a:bodyPr/>
        <a:lstStyle/>
        <a:p>
          <a:endParaRPr lang="en-GB"/>
        </a:p>
      </dgm:t>
    </dgm:pt>
    <dgm:pt modelId="{DBD8A611-F2CF-4541-920B-5CDD5D51CBE2}" type="sibTrans" cxnId="{1FF1E70F-C975-4B63-B9A1-7A40E03A3663}">
      <dgm:prSet/>
      <dgm:spPr/>
      <dgm:t>
        <a:bodyPr/>
        <a:lstStyle/>
        <a:p>
          <a:endParaRPr lang="en-GB"/>
        </a:p>
      </dgm:t>
    </dgm:pt>
    <dgm:pt modelId="{A4E66209-1953-48B9-A6F9-982F23C1A277}">
      <dgm:prSet phldrT="[Text]"/>
      <dgm:spPr/>
      <dgm:t>
        <a:bodyPr/>
        <a:lstStyle/>
        <a:p>
          <a:r>
            <a:rPr lang="en-GB" dirty="0"/>
            <a:t>Impacted </a:t>
          </a:r>
        </a:p>
      </dgm:t>
    </dgm:pt>
    <dgm:pt modelId="{334CE8CA-F9EF-4477-BA9C-C29C95C27CBB}" type="parTrans" cxnId="{0D714BB8-4481-4345-9A85-30ACBCA720D0}">
      <dgm:prSet/>
      <dgm:spPr/>
      <dgm:t>
        <a:bodyPr/>
        <a:lstStyle/>
        <a:p>
          <a:endParaRPr lang="en-GB"/>
        </a:p>
      </dgm:t>
    </dgm:pt>
    <dgm:pt modelId="{6A57C970-A8A2-4841-930D-1A5FE1AFFD86}" type="sibTrans" cxnId="{0D714BB8-4481-4345-9A85-30ACBCA720D0}">
      <dgm:prSet/>
      <dgm:spPr/>
      <dgm:t>
        <a:bodyPr/>
        <a:lstStyle/>
        <a:p>
          <a:endParaRPr lang="en-GB"/>
        </a:p>
      </dgm:t>
    </dgm:pt>
    <dgm:pt modelId="{1489B36A-4A09-4222-9A3E-577B6DCD6D05}">
      <dgm:prSet phldrT="[Text]"/>
      <dgm:spPr/>
      <dgm:t>
        <a:bodyPr/>
        <a:lstStyle/>
        <a:p>
          <a:r>
            <a:rPr lang="en-GB" dirty="0"/>
            <a:t>Influential </a:t>
          </a:r>
        </a:p>
      </dgm:t>
    </dgm:pt>
    <dgm:pt modelId="{9BC8C1FC-2F82-461F-9080-9D92C5C2CA9D}" type="parTrans" cxnId="{4E633B84-311C-4D58-8841-739AE5772579}">
      <dgm:prSet/>
      <dgm:spPr/>
      <dgm:t>
        <a:bodyPr/>
        <a:lstStyle/>
        <a:p>
          <a:endParaRPr lang="en-GB"/>
        </a:p>
      </dgm:t>
    </dgm:pt>
    <dgm:pt modelId="{731FEB89-8D28-4B0D-9DB0-72DE34F1B9FE}" type="sibTrans" cxnId="{4E633B84-311C-4D58-8841-739AE5772579}">
      <dgm:prSet/>
      <dgm:spPr/>
      <dgm:t>
        <a:bodyPr/>
        <a:lstStyle/>
        <a:p>
          <a:endParaRPr lang="en-GB"/>
        </a:p>
      </dgm:t>
    </dgm:pt>
    <dgm:pt modelId="{83C1631F-B288-4953-A972-BA086AC914A2}" type="pres">
      <dgm:prSet presAssocID="{6FC328F7-A194-4E42-BFC9-9BB282AE4F73}" presName="Name0" presStyleCnt="0">
        <dgm:presLayoutVars>
          <dgm:chMax val="1"/>
          <dgm:dir/>
          <dgm:animLvl val="ctr"/>
          <dgm:resizeHandles val="exact"/>
        </dgm:presLayoutVars>
      </dgm:prSet>
      <dgm:spPr/>
    </dgm:pt>
    <dgm:pt modelId="{14F35686-44C5-4377-A546-823E9C4CAFC2}" type="pres">
      <dgm:prSet presAssocID="{6F65E829-2D07-47CC-9BAF-D2B7E86F2CC3}" presName="centerShape" presStyleLbl="node0" presStyleIdx="0" presStyleCnt="1"/>
      <dgm:spPr/>
    </dgm:pt>
    <dgm:pt modelId="{FC6D097F-80FB-4255-ADDB-A98AD4318FFB}" type="pres">
      <dgm:prSet presAssocID="{C3BA927F-C35B-4CC9-9D17-A25721914685}" presName="node" presStyleLbl="node1" presStyleIdx="0" presStyleCnt="4">
        <dgm:presLayoutVars>
          <dgm:bulletEnabled val="1"/>
        </dgm:presLayoutVars>
      </dgm:prSet>
      <dgm:spPr/>
    </dgm:pt>
    <dgm:pt modelId="{1DA43752-B7E0-4C4C-B842-C4418B3E296A}" type="pres">
      <dgm:prSet presAssocID="{C3BA927F-C35B-4CC9-9D17-A25721914685}" presName="dummy" presStyleCnt="0"/>
      <dgm:spPr/>
    </dgm:pt>
    <dgm:pt modelId="{ED1AF3FA-D222-45DD-945F-B769A226A0ED}" type="pres">
      <dgm:prSet presAssocID="{6B1B0A76-8E25-4529-A1E3-BDD328232D4F}" presName="sibTrans" presStyleLbl="sibTrans2D1" presStyleIdx="0" presStyleCnt="4"/>
      <dgm:spPr/>
    </dgm:pt>
    <dgm:pt modelId="{E74B00E0-8B1E-46A1-8748-0DB6AC001A43}" type="pres">
      <dgm:prSet presAssocID="{E6102363-1D21-4493-8E7F-A9553884B59B}" presName="node" presStyleLbl="node1" presStyleIdx="1" presStyleCnt="4">
        <dgm:presLayoutVars>
          <dgm:bulletEnabled val="1"/>
        </dgm:presLayoutVars>
      </dgm:prSet>
      <dgm:spPr/>
    </dgm:pt>
    <dgm:pt modelId="{898F04FE-5CDF-4BEE-8328-60F65E10B886}" type="pres">
      <dgm:prSet presAssocID="{E6102363-1D21-4493-8E7F-A9553884B59B}" presName="dummy" presStyleCnt="0"/>
      <dgm:spPr/>
    </dgm:pt>
    <dgm:pt modelId="{77C3BBFD-E69E-47C9-8689-814125807FFC}" type="pres">
      <dgm:prSet presAssocID="{DBD8A611-F2CF-4541-920B-5CDD5D51CBE2}" presName="sibTrans" presStyleLbl="sibTrans2D1" presStyleIdx="1" presStyleCnt="4"/>
      <dgm:spPr/>
    </dgm:pt>
    <dgm:pt modelId="{C0940053-E892-48C3-8EDC-CD2C7D8023C3}" type="pres">
      <dgm:prSet presAssocID="{A4E66209-1953-48B9-A6F9-982F23C1A277}" presName="node" presStyleLbl="node1" presStyleIdx="2" presStyleCnt="4">
        <dgm:presLayoutVars>
          <dgm:bulletEnabled val="1"/>
        </dgm:presLayoutVars>
      </dgm:prSet>
      <dgm:spPr/>
    </dgm:pt>
    <dgm:pt modelId="{841BB21D-CA4D-4E56-A66B-BCB97949B31E}" type="pres">
      <dgm:prSet presAssocID="{A4E66209-1953-48B9-A6F9-982F23C1A277}" presName="dummy" presStyleCnt="0"/>
      <dgm:spPr/>
    </dgm:pt>
    <dgm:pt modelId="{4FAAD8A8-048D-42C6-A147-4286FCE880F5}" type="pres">
      <dgm:prSet presAssocID="{6A57C970-A8A2-4841-930D-1A5FE1AFFD86}" presName="sibTrans" presStyleLbl="sibTrans2D1" presStyleIdx="2" presStyleCnt="4"/>
      <dgm:spPr/>
    </dgm:pt>
    <dgm:pt modelId="{7EFB9D53-F6D2-4D39-AA1B-19BED0FD8641}" type="pres">
      <dgm:prSet presAssocID="{1489B36A-4A09-4222-9A3E-577B6DCD6D05}" presName="node" presStyleLbl="node1" presStyleIdx="3" presStyleCnt="4">
        <dgm:presLayoutVars>
          <dgm:bulletEnabled val="1"/>
        </dgm:presLayoutVars>
      </dgm:prSet>
      <dgm:spPr/>
    </dgm:pt>
    <dgm:pt modelId="{FF18E7C9-F769-4561-B8AB-A8F2D11282AD}" type="pres">
      <dgm:prSet presAssocID="{1489B36A-4A09-4222-9A3E-577B6DCD6D05}" presName="dummy" presStyleCnt="0"/>
      <dgm:spPr/>
    </dgm:pt>
    <dgm:pt modelId="{642EF112-FD23-4003-A192-03510E6D0024}" type="pres">
      <dgm:prSet presAssocID="{731FEB89-8D28-4B0D-9DB0-72DE34F1B9FE}" presName="sibTrans" presStyleLbl="sibTrans2D1" presStyleIdx="3" presStyleCnt="4"/>
      <dgm:spPr/>
    </dgm:pt>
  </dgm:ptLst>
  <dgm:cxnLst>
    <dgm:cxn modelId="{1FF1E70F-C975-4B63-B9A1-7A40E03A3663}" srcId="{6F65E829-2D07-47CC-9BAF-D2B7E86F2CC3}" destId="{E6102363-1D21-4493-8E7F-A9553884B59B}" srcOrd="1" destOrd="0" parTransId="{18D87A4E-9359-465C-8156-788444E557F2}" sibTransId="{DBD8A611-F2CF-4541-920B-5CDD5D51CBE2}"/>
    <dgm:cxn modelId="{DB7A3134-1CE9-4CDA-9ED5-042E8C92F636}" type="presOf" srcId="{1489B36A-4A09-4222-9A3E-577B6DCD6D05}" destId="{7EFB9D53-F6D2-4D39-AA1B-19BED0FD8641}" srcOrd="0" destOrd="0" presId="urn:microsoft.com/office/officeart/2005/8/layout/radial6"/>
    <dgm:cxn modelId="{C117DB35-03D6-462F-B5A7-280C1C71EA74}" type="presOf" srcId="{A4E66209-1953-48B9-A6F9-982F23C1A277}" destId="{C0940053-E892-48C3-8EDC-CD2C7D8023C3}" srcOrd="0" destOrd="0" presId="urn:microsoft.com/office/officeart/2005/8/layout/radial6"/>
    <dgm:cxn modelId="{C3721143-9E66-44F1-ABD8-67852F5422DE}" type="presOf" srcId="{731FEB89-8D28-4B0D-9DB0-72DE34F1B9FE}" destId="{642EF112-FD23-4003-A192-03510E6D0024}" srcOrd="0" destOrd="0" presId="urn:microsoft.com/office/officeart/2005/8/layout/radial6"/>
    <dgm:cxn modelId="{54F81344-150F-4938-B6E3-26EFA5B4DAF4}" type="presOf" srcId="{DBD8A611-F2CF-4541-920B-5CDD5D51CBE2}" destId="{77C3BBFD-E69E-47C9-8689-814125807FFC}" srcOrd="0" destOrd="0" presId="urn:microsoft.com/office/officeart/2005/8/layout/radial6"/>
    <dgm:cxn modelId="{4E560048-0A14-467D-A023-6B626ACDCA99}" type="presOf" srcId="{6F65E829-2D07-47CC-9BAF-D2B7E86F2CC3}" destId="{14F35686-44C5-4377-A546-823E9C4CAFC2}" srcOrd="0" destOrd="0" presId="urn:microsoft.com/office/officeart/2005/8/layout/radial6"/>
    <dgm:cxn modelId="{D3F9B954-F4C5-4A08-B144-37D7E285A877}" type="presOf" srcId="{6B1B0A76-8E25-4529-A1E3-BDD328232D4F}" destId="{ED1AF3FA-D222-45DD-945F-B769A226A0ED}" srcOrd="0" destOrd="0" presId="urn:microsoft.com/office/officeart/2005/8/layout/radial6"/>
    <dgm:cxn modelId="{F8B0B377-58D8-4656-BDEE-C9BE3FC3118E}" type="presOf" srcId="{E6102363-1D21-4493-8E7F-A9553884B59B}" destId="{E74B00E0-8B1E-46A1-8748-0DB6AC001A43}" srcOrd="0" destOrd="0" presId="urn:microsoft.com/office/officeart/2005/8/layout/radial6"/>
    <dgm:cxn modelId="{4E633B84-311C-4D58-8841-739AE5772579}" srcId="{6F65E829-2D07-47CC-9BAF-D2B7E86F2CC3}" destId="{1489B36A-4A09-4222-9A3E-577B6DCD6D05}" srcOrd="3" destOrd="0" parTransId="{9BC8C1FC-2F82-461F-9080-9D92C5C2CA9D}" sibTransId="{731FEB89-8D28-4B0D-9DB0-72DE34F1B9FE}"/>
    <dgm:cxn modelId="{4A715193-509E-471E-B708-4B6AD544D351}" type="presOf" srcId="{6A57C970-A8A2-4841-930D-1A5FE1AFFD86}" destId="{4FAAD8A8-048D-42C6-A147-4286FCE880F5}" srcOrd="0" destOrd="0" presId="urn:microsoft.com/office/officeart/2005/8/layout/radial6"/>
    <dgm:cxn modelId="{8B28F093-B099-42CE-BEBF-7EA421F35569}" srcId="{6F65E829-2D07-47CC-9BAF-D2B7E86F2CC3}" destId="{C3BA927F-C35B-4CC9-9D17-A25721914685}" srcOrd="0" destOrd="0" parTransId="{A7903E7C-190C-4656-A653-3EBF5FDA9622}" sibTransId="{6B1B0A76-8E25-4529-A1E3-BDD328232D4F}"/>
    <dgm:cxn modelId="{28FC2F9F-261A-4716-A0F4-32F0DAC1E3C7}" srcId="{6FC328F7-A194-4E42-BFC9-9BB282AE4F73}" destId="{6F65E829-2D07-47CC-9BAF-D2B7E86F2CC3}" srcOrd="0" destOrd="0" parTransId="{66D63720-37C9-4519-B3B9-5B9578642E29}" sibTransId="{5D1E6CD6-A272-4990-A7B2-23A4FD0B31A1}"/>
    <dgm:cxn modelId="{0D714BB8-4481-4345-9A85-30ACBCA720D0}" srcId="{6F65E829-2D07-47CC-9BAF-D2B7E86F2CC3}" destId="{A4E66209-1953-48B9-A6F9-982F23C1A277}" srcOrd="2" destOrd="0" parTransId="{334CE8CA-F9EF-4477-BA9C-C29C95C27CBB}" sibTransId="{6A57C970-A8A2-4841-930D-1A5FE1AFFD86}"/>
    <dgm:cxn modelId="{1ABE59E3-874C-48FA-858F-FC218CD558C3}" type="presOf" srcId="{6FC328F7-A194-4E42-BFC9-9BB282AE4F73}" destId="{83C1631F-B288-4953-A972-BA086AC914A2}" srcOrd="0" destOrd="0" presId="urn:microsoft.com/office/officeart/2005/8/layout/radial6"/>
    <dgm:cxn modelId="{9388C3F1-6B3B-4DC6-B3A8-01D667CD4A58}" type="presOf" srcId="{C3BA927F-C35B-4CC9-9D17-A25721914685}" destId="{FC6D097F-80FB-4255-ADDB-A98AD4318FFB}" srcOrd="0" destOrd="0" presId="urn:microsoft.com/office/officeart/2005/8/layout/radial6"/>
    <dgm:cxn modelId="{4495FBC5-48F1-449F-A36D-54370B7A325A}" type="presParOf" srcId="{83C1631F-B288-4953-A972-BA086AC914A2}" destId="{14F35686-44C5-4377-A546-823E9C4CAFC2}" srcOrd="0" destOrd="0" presId="urn:microsoft.com/office/officeart/2005/8/layout/radial6"/>
    <dgm:cxn modelId="{F424581A-C998-4220-AD30-587A13779558}" type="presParOf" srcId="{83C1631F-B288-4953-A972-BA086AC914A2}" destId="{FC6D097F-80FB-4255-ADDB-A98AD4318FFB}" srcOrd="1" destOrd="0" presId="urn:microsoft.com/office/officeart/2005/8/layout/radial6"/>
    <dgm:cxn modelId="{F64A31BB-3FBC-43EB-8912-110DEA303DC0}" type="presParOf" srcId="{83C1631F-B288-4953-A972-BA086AC914A2}" destId="{1DA43752-B7E0-4C4C-B842-C4418B3E296A}" srcOrd="2" destOrd="0" presId="urn:microsoft.com/office/officeart/2005/8/layout/radial6"/>
    <dgm:cxn modelId="{D14ED3EE-04D3-408C-9F02-9EA95394C858}" type="presParOf" srcId="{83C1631F-B288-4953-A972-BA086AC914A2}" destId="{ED1AF3FA-D222-45DD-945F-B769A226A0ED}" srcOrd="3" destOrd="0" presId="urn:microsoft.com/office/officeart/2005/8/layout/radial6"/>
    <dgm:cxn modelId="{C9ABFF92-B3BB-4E1D-A2EA-928FE9EDF8D7}" type="presParOf" srcId="{83C1631F-B288-4953-A972-BA086AC914A2}" destId="{E74B00E0-8B1E-46A1-8748-0DB6AC001A43}" srcOrd="4" destOrd="0" presId="urn:microsoft.com/office/officeart/2005/8/layout/radial6"/>
    <dgm:cxn modelId="{944645D7-3B58-4E93-9E22-E395895229ED}" type="presParOf" srcId="{83C1631F-B288-4953-A972-BA086AC914A2}" destId="{898F04FE-5CDF-4BEE-8328-60F65E10B886}" srcOrd="5" destOrd="0" presId="urn:microsoft.com/office/officeart/2005/8/layout/radial6"/>
    <dgm:cxn modelId="{82B31A7F-53C0-44BC-B093-5056035FAF8C}" type="presParOf" srcId="{83C1631F-B288-4953-A972-BA086AC914A2}" destId="{77C3BBFD-E69E-47C9-8689-814125807FFC}" srcOrd="6" destOrd="0" presId="urn:microsoft.com/office/officeart/2005/8/layout/radial6"/>
    <dgm:cxn modelId="{CCDB06E2-B99F-425E-BDC3-4F97083EFB0F}" type="presParOf" srcId="{83C1631F-B288-4953-A972-BA086AC914A2}" destId="{C0940053-E892-48C3-8EDC-CD2C7D8023C3}" srcOrd="7" destOrd="0" presId="urn:microsoft.com/office/officeart/2005/8/layout/radial6"/>
    <dgm:cxn modelId="{72776B24-E479-4B09-B861-72DAA658C19C}" type="presParOf" srcId="{83C1631F-B288-4953-A972-BA086AC914A2}" destId="{841BB21D-CA4D-4E56-A66B-BCB97949B31E}" srcOrd="8" destOrd="0" presId="urn:microsoft.com/office/officeart/2005/8/layout/radial6"/>
    <dgm:cxn modelId="{32569909-B43E-451B-940E-AAA0B9697139}" type="presParOf" srcId="{83C1631F-B288-4953-A972-BA086AC914A2}" destId="{4FAAD8A8-048D-42C6-A147-4286FCE880F5}" srcOrd="9" destOrd="0" presId="urn:microsoft.com/office/officeart/2005/8/layout/radial6"/>
    <dgm:cxn modelId="{68578482-CE6F-49B9-BE71-36CC70392351}" type="presParOf" srcId="{83C1631F-B288-4953-A972-BA086AC914A2}" destId="{7EFB9D53-F6D2-4D39-AA1B-19BED0FD8641}" srcOrd="10" destOrd="0" presId="urn:microsoft.com/office/officeart/2005/8/layout/radial6"/>
    <dgm:cxn modelId="{535FCAF1-B786-42B6-A1FB-C4CCEF6D250C}" type="presParOf" srcId="{83C1631F-B288-4953-A972-BA086AC914A2}" destId="{FF18E7C9-F769-4561-B8AB-A8F2D11282AD}" srcOrd="11" destOrd="0" presId="urn:microsoft.com/office/officeart/2005/8/layout/radial6"/>
    <dgm:cxn modelId="{42CBF9FF-68C8-4711-99CA-7217DA107647}" type="presParOf" srcId="{83C1631F-B288-4953-A972-BA086AC914A2}" destId="{642EF112-FD23-4003-A192-03510E6D0024}" srcOrd="12" destOrd="0" presId="urn:microsoft.com/office/officeart/2005/8/layout/radial6"/>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4FDC704-44E9-4083-922A-2073E030157E}">
      <dsp:nvSpPr>
        <dsp:cNvPr id="0" name=""/>
        <dsp:cNvSpPr/>
      </dsp:nvSpPr>
      <dsp:spPr>
        <a:xfrm>
          <a:off x="5089" y="1365607"/>
          <a:ext cx="2962870" cy="1185148"/>
        </a:xfrm>
        <a:prstGeom prst="chevron">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6017" tIns="45339" rIns="45339" bIns="45339" numCol="1" spcCol="1270" anchor="ctr" anchorCtr="0">
          <a:noAutofit/>
        </a:bodyPr>
        <a:lstStyle/>
        <a:p>
          <a:pPr marL="0" lvl="0" indent="0" algn="ctr" defTabSz="1511300">
            <a:lnSpc>
              <a:spcPct val="90000"/>
            </a:lnSpc>
            <a:spcBef>
              <a:spcPct val="0"/>
            </a:spcBef>
            <a:spcAft>
              <a:spcPct val="35000"/>
            </a:spcAft>
            <a:buNone/>
          </a:pPr>
          <a:r>
            <a:rPr lang="en-GB" sz="3400" kern="1200" dirty="0"/>
            <a:t>Identify	</a:t>
          </a:r>
        </a:p>
      </dsp:txBody>
      <dsp:txXfrm>
        <a:off x="597663" y="1365607"/>
        <a:ext cx="1777722" cy="1185148"/>
      </dsp:txXfrm>
    </dsp:sp>
    <dsp:sp modelId="{6C48E540-73A3-45F3-9B18-3F28E4E2135A}">
      <dsp:nvSpPr>
        <dsp:cNvPr id="0" name=""/>
        <dsp:cNvSpPr/>
      </dsp:nvSpPr>
      <dsp:spPr>
        <a:xfrm>
          <a:off x="2671673" y="1365607"/>
          <a:ext cx="2962870" cy="1185148"/>
        </a:xfrm>
        <a:prstGeom prst="chevron">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6017" tIns="45339" rIns="45339" bIns="45339" numCol="1" spcCol="1270" anchor="ctr" anchorCtr="0">
          <a:noAutofit/>
        </a:bodyPr>
        <a:lstStyle/>
        <a:p>
          <a:pPr marL="0" lvl="0" indent="0" algn="ctr" defTabSz="1511300">
            <a:lnSpc>
              <a:spcPct val="90000"/>
            </a:lnSpc>
            <a:spcBef>
              <a:spcPct val="0"/>
            </a:spcBef>
            <a:spcAft>
              <a:spcPct val="35000"/>
            </a:spcAft>
            <a:buNone/>
          </a:pPr>
          <a:r>
            <a:rPr lang="en-GB" sz="3400" kern="1200" dirty="0"/>
            <a:t>Assess</a:t>
          </a:r>
        </a:p>
      </dsp:txBody>
      <dsp:txXfrm>
        <a:off x="3264247" y="1365607"/>
        <a:ext cx="1777722" cy="1185148"/>
      </dsp:txXfrm>
    </dsp:sp>
    <dsp:sp modelId="{984EB1B5-7C5F-4442-B25F-21E973CA94D7}">
      <dsp:nvSpPr>
        <dsp:cNvPr id="0" name=""/>
        <dsp:cNvSpPr/>
      </dsp:nvSpPr>
      <dsp:spPr>
        <a:xfrm>
          <a:off x="5338256" y="1365607"/>
          <a:ext cx="2962870" cy="1185148"/>
        </a:xfrm>
        <a:prstGeom prst="chevron">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6017" tIns="45339" rIns="45339" bIns="45339" numCol="1" spcCol="1270" anchor="ctr" anchorCtr="0">
          <a:noAutofit/>
        </a:bodyPr>
        <a:lstStyle/>
        <a:p>
          <a:pPr marL="0" lvl="0" indent="0" algn="ctr" defTabSz="1511300">
            <a:lnSpc>
              <a:spcPct val="90000"/>
            </a:lnSpc>
            <a:spcBef>
              <a:spcPct val="0"/>
            </a:spcBef>
            <a:spcAft>
              <a:spcPct val="35000"/>
            </a:spcAft>
            <a:buNone/>
          </a:pPr>
          <a:r>
            <a:rPr lang="en-GB" sz="3400" kern="1200" dirty="0"/>
            <a:t>Engage</a:t>
          </a:r>
        </a:p>
      </dsp:txBody>
      <dsp:txXfrm>
        <a:off x="5930830" y="1365607"/>
        <a:ext cx="1777722" cy="1185148"/>
      </dsp:txXfrm>
    </dsp:sp>
    <dsp:sp modelId="{F53796F0-80D8-4C0E-958B-9EBA69044383}">
      <dsp:nvSpPr>
        <dsp:cNvPr id="0" name=""/>
        <dsp:cNvSpPr/>
      </dsp:nvSpPr>
      <dsp:spPr>
        <a:xfrm>
          <a:off x="8004839" y="1365607"/>
          <a:ext cx="2962870" cy="1185148"/>
        </a:xfrm>
        <a:prstGeom prst="chevron">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6017" tIns="45339" rIns="45339" bIns="45339" numCol="1" spcCol="1270" anchor="ctr" anchorCtr="0">
          <a:noAutofit/>
        </a:bodyPr>
        <a:lstStyle/>
        <a:p>
          <a:pPr marL="0" lvl="0" indent="0" algn="ctr" defTabSz="1511300">
            <a:lnSpc>
              <a:spcPct val="90000"/>
            </a:lnSpc>
            <a:spcBef>
              <a:spcPct val="0"/>
            </a:spcBef>
            <a:spcAft>
              <a:spcPct val="35000"/>
            </a:spcAft>
            <a:buNone/>
          </a:pPr>
          <a:r>
            <a:rPr lang="en-GB" sz="3400" kern="1200" dirty="0"/>
            <a:t>Evaluate </a:t>
          </a:r>
        </a:p>
      </dsp:txBody>
      <dsp:txXfrm>
        <a:off x="8597413" y="1365607"/>
        <a:ext cx="1777722" cy="118514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42EF112-FD23-4003-A192-03510E6D0024}">
      <dsp:nvSpPr>
        <dsp:cNvPr id="0" name=""/>
        <dsp:cNvSpPr/>
      </dsp:nvSpPr>
      <dsp:spPr>
        <a:xfrm>
          <a:off x="3979467" y="451249"/>
          <a:ext cx="3013864" cy="3013864"/>
        </a:xfrm>
        <a:prstGeom prst="blockArc">
          <a:avLst>
            <a:gd name="adj1" fmla="val 10800000"/>
            <a:gd name="adj2" fmla="val 16200000"/>
            <a:gd name="adj3" fmla="val 4641"/>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4FAAD8A8-048D-42C6-A147-4286FCE880F5}">
      <dsp:nvSpPr>
        <dsp:cNvPr id="0" name=""/>
        <dsp:cNvSpPr/>
      </dsp:nvSpPr>
      <dsp:spPr>
        <a:xfrm>
          <a:off x="3979467" y="451249"/>
          <a:ext cx="3013864" cy="3013864"/>
        </a:xfrm>
        <a:prstGeom prst="blockArc">
          <a:avLst>
            <a:gd name="adj1" fmla="val 5400000"/>
            <a:gd name="adj2" fmla="val 10800000"/>
            <a:gd name="adj3" fmla="val 4641"/>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77C3BBFD-E69E-47C9-8689-814125807FFC}">
      <dsp:nvSpPr>
        <dsp:cNvPr id="0" name=""/>
        <dsp:cNvSpPr/>
      </dsp:nvSpPr>
      <dsp:spPr>
        <a:xfrm>
          <a:off x="3979467" y="451249"/>
          <a:ext cx="3013864" cy="3013864"/>
        </a:xfrm>
        <a:prstGeom prst="blockArc">
          <a:avLst>
            <a:gd name="adj1" fmla="val 0"/>
            <a:gd name="adj2" fmla="val 5400000"/>
            <a:gd name="adj3" fmla="val 4641"/>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ED1AF3FA-D222-45DD-945F-B769A226A0ED}">
      <dsp:nvSpPr>
        <dsp:cNvPr id="0" name=""/>
        <dsp:cNvSpPr/>
      </dsp:nvSpPr>
      <dsp:spPr>
        <a:xfrm>
          <a:off x="3979467" y="451249"/>
          <a:ext cx="3013864" cy="3013864"/>
        </a:xfrm>
        <a:prstGeom prst="blockArc">
          <a:avLst>
            <a:gd name="adj1" fmla="val 16200000"/>
            <a:gd name="adj2" fmla="val 0"/>
            <a:gd name="adj3" fmla="val 4641"/>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14F35686-44C5-4377-A546-823E9C4CAFC2}">
      <dsp:nvSpPr>
        <dsp:cNvPr id="0" name=""/>
        <dsp:cNvSpPr/>
      </dsp:nvSpPr>
      <dsp:spPr>
        <a:xfrm>
          <a:off x="4792563" y="1264344"/>
          <a:ext cx="1387673" cy="1387673"/>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933450">
            <a:lnSpc>
              <a:spcPct val="90000"/>
            </a:lnSpc>
            <a:spcBef>
              <a:spcPct val="0"/>
            </a:spcBef>
            <a:spcAft>
              <a:spcPct val="35000"/>
            </a:spcAft>
            <a:buNone/>
          </a:pPr>
          <a:r>
            <a:rPr lang="en-GB" sz="2100" kern="1200" dirty="0"/>
            <a:t>Identify</a:t>
          </a:r>
        </a:p>
      </dsp:txBody>
      <dsp:txXfrm>
        <a:off x="4995783" y="1467564"/>
        <a:ext cx="981233" cy="981233"/>
      </dsp:txXfrm>
    </dsp:sp>
    <dsp:sp modelId="{FC6D097F-80FB-4255-ADDB-A98AD4318FFB}">
      <dsp:nvSpPr>
        <dsp:cNvPr id="0" name=""/>
        <dsp:cNvSpPr/>
      </dsp:nvSpPr>
      <dsp:spPr>
        <a:xfrm>
          <a:off x="5000714" y="532"/>
          <a:ext cx="971371" cy="971371"/>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GB" sz="1100" kern="1200" dirty="0"/>
            <a:t>Interested </a:t>
          </a:r>
        </a:p>
      </dsp:txBody>
      <dsp:txXfrm>
        <a:off x="5142968" y="142786"/>
        <a:ext cx="686863" cy="686863"/>
      </dsp:txXfrm>
    </dsp:sp>
    <dsp:sp modelId="{E74B00E0-8B1E-46A1-8748-0DB6AC001A43}">
      <dsp:nvSpPr>
        <dsp:cNvPr id="0" name=""/>
        <dsp:cNvSpPr/>
      </dsp:nvSpPr>
      <dsp:spPr>
        <a:xfrm>
          <a:off x="6472677" y="1472495"/>
          <a:ext cx="971371" cy="971371"/>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GB" sz="1100" kern="1200" dirty="0"/>
            <a:t>Involved </a:t>
          </a:r>
        </a:p>
      </dsp:txBody>
      <dsp:txXfrm>
        <a:off x="6614931" y="1614749"/>
        <a:ext cx="686863" cy="686863"/>
      </dsp:txXfrm>
    </dsp:sp>
    <dsp:sp modelId="{C0940053-E892-48C3-8EDC-CD2C7D8023C3}">
      <dsp:nvSpPr>
        <dsp:cNvPr id="0" name=""/>
        <dsp:cNvSpPr/>
      </dsp:nvSpPr>
      <dsp:spPr>
        <a:xfrm>
          <a:off x="5000714" y="2944458"/>
          <a:ext cx="971371" cy="971371"/>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GB" sz="1100" kern="1200" dirty="0"/>
            <a:t>Impacted </a:t>
          </a:r>
        </a:p>
      </dsp:txBody>
      <dsp:txXfrm>
        <a:off x="5142968" y="3086712"/>
        <a:ext cx="686863" cy="686863"/>
      </dsp:txXfrm>
    </dsp:sp>
    <dsp:sp modelId="{7EFB9D53-F6D2-4D39-AA1B-19BED0FD8641}">
      <dsp:nvSpPr>
        <dsp:cNvPr id="0" name=""/>
        <dsp:cNvSpPr/>
      </dsp:nvSpPr>
      <dsp:spPr>
        <a:xfrm>
          <a:off x="3528751" y="1472495"/>
          <a:ext cx="971371" cy="971371"/>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GB" sz="1100" kern="1200" dirty="0"/>
            <a:t>Influential </a:t>
          </a:r>
        </a:p>
      </dsp:txBody>
      <dsp:txXfrm>
        <a:off x="3671005" y="1614749"/>
        <a:ext cx="686863" cy="686863"/>
      </dsp:txXfrm>
    </dsp:sp>
  </dsp:spTree>
</dsp:drawing>
</file>

<file path=ppt/diagrams/layout1.xml><?xml version="1.0" encoding="utf-8"?>
<dgm:layoutDef xmlns:dgm="http://schemas.openxmlformats.org/drawingml/2006/diagram" xmlns:a="http://schemas.openxmlformats.org/drawingml/2006/main" uniqueId="urn:microsoft.com/office/officeart/2005/8/layout/chevron1">
  <dgm:title val=""/>
  <dgm:desc val=""/>
  <dgm:catLst>
    <dgm:cat type="process" pri="9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des" func="maxDepth" op="gte" val="2">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1.5"/>
          <dgm:constr type="h" for="des" forName="desTx" refType="primFontSz" refFor="des" refForName="parTx" fact="0.5"/>
          <dgm:constr type="w" for="ch" forName="space" op="equ" val="-6"/>
        </dgm:constrLst>
        <dgm:ruleLst>
          <dgm:rule type="w" for="ch" forName="composite" val="0" fact="NaN" max="NaN"/>
          <dgm:rule type="primFontSz" for="des" forName="parTx" val="5" fact="NaN" max="NaN"/>
        </dgm:ruleLst>
        <dgm:forEach name="Name6" axis="ch" ptType="node">
          <dgm:layoutNode name="composite">
            <dgm:alg type="composite"/>
            <dgm:shape xmlns:r="http://schemas.openxmlformats.org/officeDocument/2006/relationships" r:blip="">
              <dgm:adjLst/>
            </dgm:shape>
            <dgm:presOf/>
            <dgm:choose name="Name7">
              <dgm:if name="Name8" func="var" arg="dir" op="equ" val="norm">
                <dgm:constrLst>
                  <dgm:constr type="l" for="ch" forName="parTx"/>
                  <dgm:constr type="w" for="ch" forName="parTx" refType="w"/>
                  <dgm:constr type="t" for="ch" forName="parTx"/>
                  <dgm:constr type="l" for="ch" forName="desTx"/>
                  <dgm:constr type="w" for="ch" forName="desTx" refType="w" refFor="ch" refForName="parTx" fact="0.8"/>
                  <dgm:constr type="t" for="ch" forName="desTx" refType="h" refFor="ch" refForName="parTx" fact="1.125"/>
                </dgm:constrLst>
              </dgm:if>
              <dgm:else name="Name9">
                <dgm:constrLst>
                  <dgm:constr type="l" for="ch" forName="parTx"/>
                  <dgm:constr type="w" for="ch" forName="parTx" refType="w"/>
                  <dgm:constr type="t" for="ch" forName="parTx"/>
                  <dgm:constr type="l" for="ch" forName="desTx" refType="w" fact="0.2"/>
                  <dgm:constr type="w" for="ch" forName="desTx" refType="w" refFor="ch" refForName="parTx" fact="0.8"/>
                  <dgm:constr type="t" for="ch" forName="desTx" refType="h" refFor="ch" refForName="parTx" fact="1.125"/>
                </dgm:constrLst>
              </dgm:else>
            </dgm:choose>
            <dgm:ruleLst>
              <dgm:rule type="h" val="INF" fact="NaN" max="NaN"/>
            </dgm:ruleLst>
            <dgm:layoutNode name="parTx">
              <dgm:varLst>
                <dgm:chMax val="0"/>
                <dgm:chPref val="0"/>
                <dgm:bulletEnabled val="1"/>
              </dgm:varLst>
              <dgm:alg type="tx"/>
              <dgm:choose name="Name10">
                <dgm:if name="Name11" func="var" arg="dir" op="equ" val="norm">
                  <dgm:shape xmlns:r="http://schemas.openxmlformats.org/officeDocument/2006/relationships" type="chevron" r:blip="">
                    <dgm:adjLst/>
                  </dgm:shape>
                </dgm:if>
                <dgm:else name="Name12">
                  <dgm:shape xmlns:r="http://schemas.openxmlformats.org/officeDocument/2006/relationships" rot="180" type="chevron" r:blip="">
                    <dgm:adjLst/>
                  </dgm:shape>
                </dgm:else>
              </dgm:choose>
              <dgm:presOf axis="self" ptType="node"/>
              <dgm:choose name="Name13">
                <dgm:if name="Name14" func="var" arg="dir" op="equ" val="norm">
                  <dgm:constrLst>
                    <dgm:constr type="h" refType="w" op="lte" fact="0.4"/>
                    <dgm:constr type="h"/>
                    <dgm:constr type="tMarg" refType="primFontSz" fact="0.105"/>
                    <dgm:constr type="bMarg" refType="primFontSz" fact="0.105"/>
                    <dgm:constr type="lMarg" refType="primFontSz" fact="0.315"/>
                    <dgm:constr type="rMarg" refType="primFontSz" fact="0.105"/>
                  </dgm:constrLst>
                </dgm:if>
                <dgm:else name="Name15">
                  <dgm:constrLst>
                    <dgm:constr type="h" refType="w" op="lte" fact="0.4"/>
                    <dgm:constr type="h"/>
                    <dgm:constr type="tMarg" refType="primFontSz" fact="0.105"/>
                    <dgm:constr type="bMarg" refType="primFontSz" fact="0.105"/>
                    <dgm:constr type="lMarg" refType="primFontSz" fact="0.105"/>
                    <dgm:constr type="rMarg" refType="primFontSz" fact="0.315"/>
                  </dgm:constrLst>
                </dgm:else>
              </dgm:choose>
              <dgm:ruleLst>
                <dgm:rule type="h" val="INF" fact="NaN" max="NaN"/>
              </dgm:ruleLst>
            </dgm:layoutNode>
            <dgm:layoutNode name="desTx" styleLbl="revTx">
              <dgm:varLst>
                <dgm:bulletEnabled val="1"/>
              </dgm:varLst>
              <dgm:alg type="tx">
                <dgm:param type="stBulletLvl" val="1"/>
              </dgm:alg>
              <dgm:choose name="Name16">
                <dgm:if name="Name17" axis="ch" ptType="node" func="cnt" op="gte" val="1">
                  <dgm:shape xmlns:r="http://schemas.openxmlformats.org/officeDocument/2006/relationships" type="rect" r:blip="">
                    <dgm:adjLst/>
                  </dgm:shape>
                </dgm:if>
                <dgm:else name="Name18">
                  <dgm:shape xmlns:r="http://schemas.openxmlformats.org/officeDocument/2006/relationships" type="rect" r:blip="" hideGeom="1">
                    <dgm:adjLst/>
                  </dgm:shape>
                </dgm:else>
              </dgm:choose>
              <dgm:presOf axis="des" ptType="node"/>
              <dgm:constrLst>
                <dgm:constr type="secFontSz" val="65"/>
                <dgm:constr type="primFontSz" refType="secFontSz"/>
                <dgm:constr type="h"/>
                <dgm:constr type="tMarg"/>
                <dgm:constr type="bMarg"/>
                <dgm:constr type="rMarg"/>
                <dgm:constr type="lMarg"/>
              </dgm:constrLst>
              <dgm:ruleLst>
                <dgm:rule type="h" val="INF"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if>
      <dgm:else name="Name20">
        <dgm:constrLst>
          <dgm:constr type="w" for="ch" forName="parTxOnly" refType="w"/>
          <dgm:constr type="h" for="des" forName="parTxOnly" op="equ"/>
          <dgm:constr type="primFontSz" for="des" forName="parTxOnly" op="equ" val="65"/>
          <dgm:constr type="w" for="ch" forName="parTxOnlySpace" refType="w" refFor="ch" refForName="parTxOnly" fact="-0.1"/>
        </dgm:constrLst>
        <dgm:ruleLst/>
        <dgm:forEach name="Name21" axis="ch" ptType="node">
          <dgm:layoutNode name="parTxOnly">
            <dgm:varLst>
              <dgm:chMax val="0"/>
              <dgm:chPref val="0"/>
              <dgm:bulletEnabled val="1"/>
            </dgm:varLst>
            <dgm:alg type="tx"/>
            <dgm:choose name="Name22">
              <dgm:if name="Name23" func="var" arg="dir" op="equ" val="norm">
                <dgm:shape xmlns:r="http://schemas.openxmlformats.org/officeDocument/2006/relationships" type="chevron" r:blip="">
                  <dgm:adjLst/>
                </dgm:shape>
              </dgm:if>
              <dgm:else name="Name24">
                <dgm:shape xmlns:r="http://schemas.openxmlformats.org/officeDocument/2006/relationships" rot="180" type="chevron" r:blip="">
                  <dgm:adjLst/>
                </dgm:shape>
              </dgm:else>
            </dgm:choose>
            <dgm:presOf axis="self" ptType="node"/>
            <dgm:choose name="Name25">
              <dgm:if name="Name26" func="var" arg="dir" op="equ" val="norm">
                <dgm:constrLst>
                  <dgm:constr type="h" refType="w" op="equ" fact="0.4"/>
                  <dgm:constr type="tMarg" refType="primFontSz" fact="0.105"/>
                  <dgm:constr type="bMarg" refType="primFontSz" fact="0.105"/>
                  <dgm:constr type="lMarg" refType="primFontSz" fact="0.315"/>
                  <dgm:constr type="rMarg" refType="primFontSz" fact="0.105"/>
                </dgm:constrLst>
              </dgm:if>
              <dgm:else name="Name27">
                <dgm:constrLst>
                  <dgm:constr type="h" refType="w" op="equ" fact="0.4"/>
                  <dgm:constr type="tMarg" refType="primFontSz" fact="0.105"/>
                  <dgm:constr type="bMarg" refType="primFontSz" fact="0.105"/>
                  <dgm:constr type="lMarg" refType="primFontSz" fact="0.105"/>
                  <dgm:constr type="rMarg" refType="primFontSz" fact="0.315"/>
                </dgm:constrLst>
              </dgm:else>
            </dgm:choose>
            <dgm:ruleLst>
              <dgm:rule type="primFontSz" val="5" fact="NaN" max="NaN"/>
            </dgm:ruleLst>
          </dgm:layoutNode>
          <dgm:forEach name="Name28" axis="followSib" ptType="sibTrans" cnt="1">
            <dgm:layoutNode name="parTxOnlySpace">
              <dgm:alg type="sp"/>
              <dgm:shape xmlns:r="http://schemas.openxmlformats.org/officeDocument/2006/relationships" r:blip="">
                <dgm:adjLst/>
              </dgm:shape>
              <dgm:presOf/>
              <dgm:constrLst/>
              <dgm:ruleLst/>
            </dgm:layoutNode>
          </dgm:forEach>
        </dgm:forEach>
      </dgm:else>
    </dgm:choose>
  </dgm:layoutNode>
</dgm:layoutDef>
</file>

<file path=ppt/diagrams/layout2.xml><?xml version="1.0" encoding="utf-8"?>
<dgm:layoutDef xmlns:dgm="http://schemas.openxmlformats.org/drawingml/2006/diagram" xmlns:a="http://schemas.openxmlformats.org/drawingml/2006/main" uniqueId="urn:microsoft.com/office/officeart/2005/8/layout/radial6">
  <dgm:title val=""/>
  <dgm:desc val=""/>
  <dgm:catLst>
    <dgm:cat type="cycle" pri="9000"/>
    <dgm:cat type="relationship" pri="21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Name0">
    <dgm:varLst>
      <dgm:chMax val="1"/>
      <dgm:dir/>
      <dgm:animLvl val="ctr"/>
      <dgm:resizeHandles val="exact"/>
    </dgm:varLst>
    <dgm:choose name="Name1">
      <dgm:if name="Name2" func="var" arg="dir" op="equ" val="norm">
        <dgm:choose name="Name3">
          <dgm:if name="Name4" axis="ch ch" ptType="node node" st="1 1" cnt="1 0" func="cnt" op="lte" val="1">
            <dgm:alg type="cycle">
              <dgm:param type="stAng" val="90"/>
              <dgm:param type="spanAng" val="360"/>
              <dgm:param type="ctrShpMap" val="fNode"/>
            </dgm:alg>
          </dgm:if>
          <dgm:else name="Name5">
            <dgm:alg type="cycle">
              <dgm:param type="stAng" val="0"/>
              <dgm:param type="spanAng" val="360"/>
              <dgm:param type="ctrShpMap" val="fNode"/>
            </dgm:alg>
          </dgm:else>
        </dgm:choose>
      </dgm:if>
      <dgm:else name="Name6">
        <dgm:choose name="Name7">
          <dgm:if name="Name8" axis="ch ch" ptType="node node" st="1 1" cnt="1 0" func="cnt" op="lte" val="1">
            <dgm:alg type="cycle">
              <dgm:param type="stAng" val="-90"/>
              <dgm:param type="spanAng" val="360"/>
              <dgm:param type="ctrShpMap" val="fNode"/>
            </dgm:alg>
          </dgm:if>
          <dgm:else name="Name9">
            <dgm:alg type="cycle">
              <dgm:param type="stAng" val="0"/>
              <dgm:param type="spanAng" val="-360"/>
              <dgm:param type="ctrShpMap" val="fNode"/>
            </dgm:alg>
          </dgm:else>
        </dgm:choose>
      </dgm:else>
    </dgm:choose>
    <dgm:shape xmlns:r="http://schemas.openxmlformats.org/officeDocument/2006/relationships" r:blip="">
      <dgm:adjLst/>
    </dgm:shape>
    <dgm:presOf/>
    <dgm:choose name="Name10">
      <dgm:if name="Name11" func="var" arg="dir" op="equ" val="norm">
        <dgm:choose name="Name12">
          <dgm:if name="Name13"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des" forName="oneNode" refType="primFontSz" refFor="ch" refForName="centerShape" op="lte" fact="0.95"/>
              <dgm:constr type="diam" for="ch" forName="singleconn" refType="diam" op="equ" fact="-1"/>
              <dgm:constr type="h" for="ch" forName="singleconn" refType="w" refFor="ch" refForName="oneComp" fact="0.24"/>
              <dgm:constr type="w" for="ch" forName="dummya" refType="w" refFor="ch" refForName="oneComp" op="equ"/>
              <dgm:constr type="w" for="ch" forName="dummyb" refType="w" refFor="ch" refForName="oneComp" op="equ"/>
              <dgm:constr type="w" for="ch" forName="dummyc" refType="w" refFor="ch" refForName="oneComp" op="equ"/>
            </dgm:constrLst>
          </dgm:if>
          <dgm:else name="Name14">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forName="sibTrans" refType="diam" op="equ"/>
              <dgm:constr type="h" for="ch" forName="sibTrans" refType="w" refFor="ch" refForName="node" fact="0.24"/>
              <dgm:constr type="w" for="ch" forName="dummy" val="1"/>
            </dgm:constrLst>
          </dgm:else>
        </dgm:choose>
      </dgm:if>
      <dgm:else name="Name15">
        <dgm:choose name="Name16">
          <dgm:if name="Name17"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ch" forName="oneNode" refType="primFontSz" refFor="ch" refForName="centerShape" op="lte" fact="0.95"/>
              <dgm:constr type="diam" for="ch" forName="singleconn" refType="diam"/>
              <dgm:constr type="h" for="ch" forName="singleconn" refType="w" refFor="ch" refForName="oneComp" fact="0.24"/>
              <dgm:constr type="diam" for="ch" refType="diam" op="equ"/>
              <dgm:constr type="w" for="ch" forName="dummya" refType="w" refFor="ch" refForName="oneComp" op="equ"/>
              <dgm:constr type="w" for="ch" forName="dummyb" refType="w" refFor="ch" refForName="oneComp" op="equ"/>
              <dgm:constr type="w" for="ch" forName="dummyc" refType="w" refFor="ch" refForName="oneComp" op="equ"/>
            </dgm:constrLst>
          </dgm:if>
          <dgm:else name="Name18">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ptType="sibTrans" refType="diam" fact="-1"/>
              <dgm:constr type="h" for="ch" forName="sibTrans" refType="w" refFor="ch" refForName="node" fact="0.24"/>
              <dgm:constr type="diam" for="ch" refType="diam" op="equ" fact="-1"/>
              <dgm:constr type="w" for="ch" forName="dummy" val="1"/>
            </dgm:constrLst>
          </dgm:else>
        </dgm:choose>
      </dgm:else>
    </dgm:choose>
    <dgm:ruleLst>
      <dgm:rule type="diam" val="INF" fact="NaN" max="NaN"/>
    </dgm:ruleLst>
    <dgm:forEach name="Name19"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20" axis="ch">
        <dgm:forEach name="Name21" axis="self" ptType="node">
          <dgm:choose name="Name22">
            <dgm:if name="Name23" axis="par ch" ptType="node node" func="cnt" op="gt" val="1">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dummy">
                <dgm:alg type="sp"/>
                <dgm:shape xmlns:r="http://schemas.openxmlformats.org/officeDocument/2006/relationships" r:blip="">
                  <dgm:adjLst/>
                </dgm:shape>
                <dgm:presOf/>
                <dgm:constrLst>
                  <dgm:constr type="h" refType="w"/>
                </dgm:constrLst>
                <dgm:ruleLst/>
              </dgm:layoutNode>
              <dgm:forEach name="sibTransForEach" axis="followSib" ptType="sibTrans" hideLastTrans="0" cnt="1">
                <dgm:layoutNode name="sibTrans" styleLbl="sibTrans2D1">
                  <dgm:alg type="conn">
                    <dgm:param type="connRout" val="curve"/>
                    <dgm:param type="begPts" val="ctr"/>
                    <dgm:param type="endPts" val="ctr"/>
                    <dgm:param type="begSty" val="noArr"/>
                    <dgm:param type="endSty" val="noArr"/>
                    <dgm:param type="dstNode" val="node"/>
                  </dgm:alg>
                  <dgm:shape xmlns:r="http://schemas.openxmlformats.org/officeDocument/2006/relationships" type="conn" r:blip="" zOrderOff="-999">
                    <dgm:adjLst/>
                  </dgm:shape>
                  <dgm:presOf axis="self"/>
                  <dgm:constrLst>
                    <dgm:constr type="begPad"/>
                    <dgm:constr type="endPad"/>
                  </dgm:constrLst>
                  <dgm:ruleLst/>
                </dgm:layoutNode>
              </dgm:forEach>
            </dgm:if>
            <dgm:if name="Name24" axis="par ch" ptType="node node" func="cnt" op="equ" val="1">
              <dgm:layoutNode name="oneComp">
                <dgm:alg type="composite">
                  <dgm:param type="ar" val="1"/>
                </dgm:alg>
                <dgm:shape xmlns:r="http://schemas.openxmlformats.org/officeDocument/2006/relationships" r:blip="">
                  <dgm:adjLst/>
                </dgm:shape>
                <dgm:presOf/>
                <dgm:constrLst>
                  <dgm:constr type="h" refType="w"/>
                  <dgm:constr type="l" for="ch" forName="dummyConnPt" refType="w" fact="0.5"/>
                  <dgm:constr type="t" for="ch" forName="dummyConnPt" refType="w" fact="0.5"/>
                  <dgm:constr type="l" for="ch" forName="oneNode"/>
                  <dgm:constr type="t" for="ch" forName="oneNode"/>
                  <dgm:constr type="h" for="ch" forName="oneNode" refType="h"/>
                  <dgm:constr type="w" for="ch" forName="oneNode" refType="w"/>
                </dgm:constrLst>
                <dgm:ruleLst/>
                <dgm:layoutNode name="dummyConnPt" styleLbl="node1">
                  <dgm:alg type="sp"/>
                  <dgm:shape xmlns:r="http://schemas.openxmlformats.org/officeDocument/2006/relationships" r:blip="">
                    <dgm:adjLst/>
                  </dgm:shape>
                  <dgm:presOf/>
                  <dgm:constrLst>
                    <dgm:constr type="w" val="1"/>
                    <dgm:constr type="h" val="1"/>
                  </dgm:constrLst>
                  <dgm:ruleLst/>
                </dgm:layoutNode>
                <dgm:layoutNode name="on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dgm:layoutNode name="dummya">
                <dgm:alg type="sp"/>
                <dgm:shape xmlns:r="http://schemas.openxmlformats.org/officeDocument/2006/relationships" r:blip="">
                  <dgm:adjLst/>
                </dgm:shape>
                <dgm:presOf/>
                <dgm:constrLst>
                  <dgm:constr type="h" refType="w"/>
                </dgm:constrLst>
                <dgm:ruleLst/>
              </dgm:layoutNode>
              <dgm:layoutNode name="dummyb">
                <dgm:alg type="sp"/>
                <dgm:shape xmlns:r="http://schemas.openxmlformats.org/officeDocument/2006/relationships" r:blip="">
                  <dgm:adjLst/>
                </dgm:shape>
                <dgm:presOf/>
                <dgm:constrLst>
                  <dgm:constr type="h" refType="w"/>
                </dgm:constrLst>
                <dgm:ruleLst/>
              </dgm:layoutNode>
              <dgm:layoutNode name="dummyc">
                <dgm:alg type="sp"/>
                <dgm:shape xmlns:r="http://schemas.openxmlformats.org/officeDocument/2006/relationships" r:blip="">
                  <dgm:adjLst/>
                </dgm:shape>
                <dgm:presOf/>
                <dgm:constrLst>
                  <dgm:constr type="h" refType="w"/>
                </dgm:constrLst>
                <dgm:ruleLst/>
              </dgm:layoutNode>
              <dgm:forEach name="sibTransForEach1" axis="followSib" ptType="sibTrans" hideLastTrans="0" cnt="1">
                <dgm:layoutNode name="singleconn" styleLbl="sibTrans2D1">
                  <dgm:alg type="conn">
                    <dgm:param type="connRout" val="longCurve"/>
                    <dgm:param type="begPts" val="bCtr"/>
                    <dgm:param type="endPts" val="tCtr"/>
                    <dgm:param type="begSty" val="noArr"/>
                    <dgm:param type="endSty" val="noArr"/>
                    <dgm:param type="srcNode" val="dummyConnPt"/>
                    <dgm:param type="dstNode" val="dummyConnPt"/>
                  </dgm:alg>
                  <dgm:shape xmlns:r="http://schemas.openxmlformats.org/officeDocument/2006/relationships" type="conn" r:blip="" zOrderOff="-999">
                    <dgm:adjLst/>
                  </dgm:shape>
                  <dgm:presOf axis="self"/>
                  <dgm:constrLst>
                    <dgm:constr type="begPad"/>
                    <dgm:constr type="endPad"/>
                  </dgm:constrLst>
                  <dgm:ruleLst/>
                </dgm:layoutNode>
              </dgm:forEach>
            </dgm:if>
            <dgm:else name="Name25"/>
          </dgm:choose>
        </dgm:forEach>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2">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dirty="0"/>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dirty="0"/>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dirty="0"/>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dirty="0"/>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dirty="0"/>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dirty="0"/>
          </a:p>
        </p:txBody>
      </p:sp>
      <p:sp>
        <p:nvSpPr>
          <p:cNvPr id="4100" name="Rectangle 4"/>
          <p:cNvSpPr>
            <a:spLocks noGrp="1" noRot="1" noChangeAspect="1" noChangeArrowheads="1" noTextEdit="1"/>
          </p:cNvSpPr>
          <p:nvPr>
            <p:ph type="sldImg" idx="2"/>
          </p:nvPr>
        </p:nvSpPr>
        <p:spPr bwMode="auto">
          <a:xfrm>
            <a:off x="82550" y="730250"/>
            <a:ext cx="65039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dirty="0"/>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dirty="0"/>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20</a:t>
            </a:fld>
            <a:endParaRPr lang="en-GB" altLang="en-US" dirty="0"/>
          </a:p>
        </p:txBody>
      </p:sp>
    </p:spTree>
    <p:extLst>
      <p:ext uri="{BB962C8B-B14F-4D97-AF65-F5344CB8AC3E}">
        <p14:creationId xmlns:p14="http://schemas.microsoft.com/office/powerpoint/2010/main" val="102553760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33</a:t>
            </a:fld>
            <a:endParaRPr kumimoji="0" lang="en-GB" altLang="en-US" dirty="0"/>
          </a:p>
        </p:txBody>
      </p:sp>
    </p:spTree>
    <p:extLst>
      <p:ext uri="{BB962C8B-B14F-4D97-AF65-F5344CB8AC3E}">
        <p14:creationId xmlns:p14="http://schemas.microsoft.com/office/powerpoint/2010/main" val="300275458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41</a:t>
            </a:fld>
            <a:endParaRPr kumimoji="0" lang="en-GB" altLang="en-US" dirty="0"/>
          </a:p>
        </p:txBody>
      </p:sp>
    </p:spTree>
    <p:extLst>
      <p:ext uri="{BB962C8B-B14F-4D97-AF65-F5344CB8AC3E}">
        <p14:creationId xmlns:p14="http://schemas.microsoft.com/office/powerpoint/2010/main" val="246553572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527051" y="6524626"/>
            <a:ext cx="1295400" cy="219075"/>
          </a:xfrm>
        </p:spPr>
        <p:txBody>
          <a:bodyPr/>
          <a:lstStyle>
            <a:lvl1pPr>
              <a:defRPr/>
            </a:lvl1pPr>
          </a:lstStyle>
          <a:p>
            <a:pPr>
              <a:defRPr/>
            </a:pPr>
            <a:fld id="{953126BE-2B11-4C15-9167-0AEA0ED2A25D}" type="datetime1">
              <a:rPr lang="en-GB" altLang="en-US" smtClean="0"/>
              <a:t>25/10/2026</a:t>
            </a:fld>
            <a:endParaRPr lang="en-GB" altLang="en-US" dirty="0"/>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dirty="0"/>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dirty="0"/>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4B939ABA-8476-47D9-80A0-5033786BCB72}" type="datetime1">
              <a:rPr lang="en-GB" altLang="en-US" smtClean="0"/>
              <a:t>25/10/2026</a:t>
            </a:fld>
            <a:endParaRPr lang="en-GB" altLang="en-US" dirty="0"/>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dirty="0"/>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dirty="0"/>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A80D81D-633B-4627-A562-25F3E6B64B11}" type="datetime1">
              <a:rPr lang="en-GB" altLang="en-US" smtClean="0"/>
              <a:t>25/10/2026</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dirty="0"/>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C8156C84-0050-45C6-A153-D430B4C0D6FF}" type="datetime1">
              <a:rPr lang="en-GB" altLang="en-US" smtClean="0"/>
              <a:t>25/10/2026</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dirty="0"/>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52E9540D-0AA9-4962-9475-E8ADC6DD4930}" type="datetime1">
              <a:rPr lang="en-GB" altLang="en-US" smtClean="0"/>
              <a:t>25/10/2026</a:t>
            </a:fld>
            <a:endParaRPr lang="en-GB" altLang="en-US" dirty="0"/>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dirty="0"/>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418B36E-4321-400C-8E7A-4FCB9118D968}" type="datetime1">
              <a:rPr lang="en-GB" altLang="en-US" smtClean="0"/>
              <a:t>25/10/2026</a:t>
            </a:fld>
            <a:endParaRPr lang="en-GB" altLang="en-US" dirty="0"/>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dirty="0"/>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EBCCEA-FF61-4260-ACFE-7F7C23F62991}" type="datetime1">
              <a:rPr lang="en-GB" altLang="en-US" smtClean="0"/>
              <a:t>25/10/2026</a:t>
            </a:fld>
            <a:endParaRPr lang="en-GB" altLang="en-US" dirty="0"/>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dirty="0"/>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D0D050C-C869-4CC5-9D78-7F483CBE7183}" type="datetime1">
              <a:rPr lang="en-GB" altLang="en-US" smtClean="0"/>
              <a:t>25/10/2026</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dirty="0"/>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a:t>Click icon to add picture</a:t>
            </a:r>
            <a:endParaRPr lang="en-GB" noProof="0" dirty="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C634482C-3897-478C-BB79-23A31000D5CF}" type="datetime1">
              <a:rPr lang="en-GB" altLang="en-US" smtClean="0"/>
              <a:t>25/10/2026</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dirty="0"/>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81E1161B-8EB7-4236-A7DB-8E6C420692B9}" type="datetime1">
              <a:rPr lang="en-GB" altLang="en-US" smtClean="0"/>
              <a:t>25/10/2026</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dirty="0"/>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4D4FE7E7-A98C-4CEB-A79A-5015CF368AA9}" type="datetime1">
              <a:rPr lang="en-GB" altLang="en-US" smtClean="0"/>
              <a:t>25/10/2026</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dirty="0"/>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633D1104-0316-455E-BAFF-BC38C56D81EE}" type="datetime1">
              <a:rPr lang="en-GB" altLang="en-US" smtClean="0"/>
              <a:t>25/10/2026</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dirty="0"/>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sldNum="0" hdr="0" ft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slideLayout" Target="../slideLayouts/slideLayout2.xml"/><Relationship Id="rId1" Type="http://schemas.openxmlformats.org/officeDocument/2006/relationships/video" Target="https://www.youtube.com/embed/2f5m-jBf81Q?feature=oembed" TargetMode="Externa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slideLayout" Target="../slideLayouts/slideLayout2.xml"/><Relationship Id="rId1" Type="http://schemas.openxmlformats.org/officeDocument/2006/relationships/video" Target="https://www.youtube.com/embed/5VrHeEfRceo?feature=oembed" TargetMode="Externa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slideLayout" Target="../slideLayouts/slideLayout2.xml"/><Relationship Id="rId1" Type="http://schemas.openxmlformats.org/officeDocument/2006/relationships/video" Target="https://www.youtube.com/embed/bV9yUQV6D60?feature=oembed" TargetMode="External"/></Relationships>
</file>

<file path=ppt/slides/_rels/slide2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36.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4.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2209800" y="404664"/>
            <a:ext cx="7772400" cy="1512888"/>
          </a:xfrm>
        </p:spPr>
        <p:txBody>
          <a:bodyPr/>
          <a:lstStyle/>
          <a:p>
            <a:pPr eaLnBrk="1" hangingPunct="1"/>
            <a:r>
              <a:rPr lang="en-GB" altLang="en-US" b="1" dirty="0"/>
              <a:t>LCLM5001</a:t>
            </a:r>
            <a:endParaRPr lang="en-GB" altLang="en-US" dirty="0"/>
          </a:p>
        </p:txBody>
      </p:sp>
      <p:sp>
        <p:nvSpPr>
          <p:cNvPr id="5" name="Subtitle 4">
            <a:extLst>
              <a:ext uri="{FF2B5EF4-FFF2-40B4-BE49-F238E27FC236}">
                <a16:creationId xmlns:a16="http://schemas.microsoft.com/office/drawing/2014/main" id="{E8FBFAA6-7D53-4F46-B4FA-B6E25AA48337}"/>
              </a:ext>
            </a:extLst>
          </p:cNvPr>
          <p:cNvSpPr txBox="1">
            <a:spLocks/>
          </p:cNvSpPr>
          <p:nvPr/>
        </p:nvSpPr>
        <p:spPr bwMode="auto">
          <a:xfrm>
            <a:off x="695400" y="4437112"/>
            <a:ext cx="10801200" cy="16561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altLang="en-US" b="1" dirty="0">
                <a:solidFill>
                  <a:srgbClr val="FFFF00"/>
                </a:solidFill>
              </a:rPr>
              <a:t>Week 4 Lesson 4</a:t>
            </a:r>
          </a:p>
          <a:p>
            <a:pPr eaLnBrk="1" hangingPunct="1"/>
            <a:r>
              <a:rPr lang="en-GB" altLang="en-US" sz="4000" dirty="0">
                <a:solidFill>
                  <a:srgbClr val="FFFF00"/>
                </a:solidFill>
              </a:rPr>
              <a:t>Stakeholder engagement </a:t>
            </a:r>
            <a:endParaRPr lang="en-GB" altLang="en-US" dirty="0">
              <a:solidFill>
                <a:schemeClr val="tx1"/>
              </a:solidFill>
            </a:endParaRPr>
          </a:p>
        </p:txBody>
      </p:sp>
      <p:sp>
        <p:nvSpPr>
          <p:cNvPr id="7" name="Subtitle 4">
            <a:extLst>
              <a:ext uri="{FF2B5EF4-FFF2-40B4-BE49-F238E27FC236}">
                <a16:creationId xmlns:a16="http://schemas.microsoft.com/office/drawing/2014/main" id="{673C1525-F3A6-4A8D-B8F9-227D18C2359A}"/>
              </a:ext>
            </a:extLst>
          </p:cNvPr>
          <p:cNvSpPr txBox="1">
            <a:spLocks/>
          </p:cNvSpPr>
          <p:nvPr/>
        </p:nvSpPr>
        <p:spPr bwMode="auto">
          <a:xfrm>
            <a:off x="479376" y="2276872"/>
            <a:ext cx="10945216" cy="14401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sz="40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rPr>
              <a:t> Understanding and Engaging Stakeholders</a:t>
            </a:r>
            <a:endParaRPr lang="en-GB" altLang="en-US" sz="36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endParaRPr>
          </a:p>
        </p:txBody>
      </p:sp>
    </p:spTree>
    <p:extLst>
      <p:ext uri="{BB962C8B-B14F-4D97-AF65-F5344CB8AC3E}">
        <p14:creationId xmlns:p14="http://schemas.microsoft.com/office/powerpoint/2010/main" val="237010043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CB6D42-59FA-6053-CD7A-456D79EB832F}"/>
              </a:ext>
            </a:extLst>
          </p:cNvPr>
          <p:cNvSpPr>
            <a:spLocks noGrp="1"/>
          </p:cNvSpPr>
          <p:nvPr>
            <p:ph type="title"/>
          </p:nvPr>
        </p:nvSpPr>
        <p:spPr>
          <a:xfrm>
            <a:off x="609601" y="273050"/>
            <a:ext cx="4011084" cy="1162050"/>
          </a:xfrm>
        </p:spPr>
        <p:txBody>
          <a:bodyPr wrap="square" anchor="b">
            <a:normAutofit/>
          </a:bodyPr>
          <a:lstStyle/>
          <a:p>
            <a:r>
              <a:rPr lang="en-GB" dirty="0"/>
              <a:t>Class Management </a:t>
            </a:r>
          </a:p>
        </p:txBody>
      </p:sp>
      <p:pic>
        <p:nvPicPr>
          <p:cNvPr id="4" name="Picture 3">
            <a:extLst>
              <a:ext uri="{FF2B5EF4-FFF2-40B4-BE49-F238E27FC236}">
                <a16:creationId xmlns:a16="http://schemas.microsoft.com/office/drawing/2014/main" id="{9924DD39-B083-9520-4381-FDF667A5F6AD}"/>
              </a:ext>
            </a:extLst>
          </p:cNvPr>
          <p:cNvPicPr>
            <a:picLocks noChangeAspect="1"/>
          </p:cNvPicPr>
          <p:nvPr/>
        </p:nvPicPr>
        <p:blipFill>
          <a:blip r:embed="rId2"/>
          <a:stretch>
            <a:fillRect/>
          </a:stretch>
        </p:blipFill>
        <p:spPr>
          <a:xfrm>
            <a:off x="4766733" y="587248"/>
            <a:ext cx="6815667" cy="4543778"/>
          </a:xfrm>
          <a:prstGeom prst="rect">
            <a:avLst/>
          </a:prstGeom>
          <a:noFill/>
        </p:spPr>
      </p:pic>
      <p:sp>
        <p:nvSpPr>
          <p:cNvPr id="3" name="Content Placeholder 2">
            <a:extLst>
              <a:ext uri="{FF2B5EF4-FFF2-40B4-BE49-F238E27FC236}">
                <a16:creationId xmlns:a16="http://schemas.microsoft.com/office/drawing/2014/main" id="{8A611D49-8BA0-A501-DE57-91F93F5AEC4E}"/>
              </a:ext>
            </a:extLst>
          </p:cNvPr>
          <p:cNvSpPr>
            <a:spLocks noGrp="1"/>
          </p:cNvSpPr>
          <p:nvPr>
            <p:ph type="body" sz="half" idx="2"/>
          </p:nvPr>
        </p:nvSpPr>
        <p:spPr>
          <a:xfrm>
            <a:off x="609601" y="1435101"/>
            <a:ext cx="4011084" cy="4029891"/>
          </a:xfrm>
        </p:spPr>
        <p:txBody>
          <a:bodyPr wrap="square" anchor="t">
            <a:normAutofit/>
          </a:bodyPr>
          <a:lstStyle/>
          <a:p>
            <a:r>
              <a:rPr lang="en-GB" dirty="0"/>
              <a:t>Please arrive to your class on time </a:t>
            </a:r>
          </a:p>
          <a:p>
            <a:r>
              <a:rPr lang="en-GB" dirty="0"/>
              <a:t>Do not get distracted with your phone</a:t>
            </a:r>
          </a:p>
          <a:p>
            <a:r>
              <a:rPr lang="en-US" b="0" i="0">
                <a:effectLst/>
              </a:rPr>
              <a:t>Respect and listen to your classmates</a:t>
            </a:r>
          </a:p>
          <a:p>
            <a:r>
              <a:rPr lang="en-GB" b="0" i="0">
                <a:effectLst/>
              </a:rPr>
              <a:t>Ask questions</a:t>
            </a:r>
          </a:p>
          <a:p>
            <a:r>
              <a:rPr lang="en-US" b="0" i="0">
                <a:effectLst/>
              </a:rPr>
              <a:t>Raise your hand to speak</a:t>
            </a:r>
          </a:p>
          <a:p>
            <a:r>
              <a:rPr lang="en-GB" b="0" i="0">
                <a:effectLst/>
              </a:rPr>
              <a:t>Contribute to discussions</a:t>
            </a:r>
            <a:endParaRPr lang="en-US" b="0" i="0">
              <a:effectLst/>
            </a:endParaRPr>
          </a:p>
          <a:p>
            <a:r>
              <a:rPr lang="en-GB" b="0" i="0">
                <a:effectLst/>
              </a:rPr>
              <a:t>Always do your best</a:t>
            </a:r>
          </a:p>
          <a:p>
            <a:endParaRPr lang="en-GB" dirty="0"/>
          </a:p>
          <a:p>
            <a:endParaRPr lang="en-GB" dirty="0"/>
          </a:p>
        </p:txBody>
      </p:sp>
    </p:spTree>
    <p:extLst>
      <p:ext uri="{BB962C8B-B14F-4D97-AF65-F5344CB8AC3E}">
        <p14:creationId xmlns:p14="http://schemas.microsoft.com/office/powerpoint/2010/main" val="319286401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887E67-DDA1-2858-5351-87DE6C68452F}"/>
              </a:ext>
            </a:extLst>
          </p:cNvPr>
          <p:cNvSpPr>
            <a:spLocks noGrp="1"/>
          </p:cNvSpPr>
          <p:nvPr>
            <p:ph type="title"/>
          </p:nvPr>
        </p:nvSpPr>
        <p:spPr/>
        <p:txBody>
          <a:bodyPr/>
          <a:lstStyle/>
          <a:p>
            <a:r>
              <a:rPr lang="en-GB" dirty="0"/>
              <a:t>Learning outcome </a:t>
            </a:r>
          </a:p>
        </p:txBody>
      </p:sp>
      <p:sp>
        <p:nvSpPr>
          <p:cNvPr id="3" name="Content Placeholder 2">
            <a:extLst>
              <a:ext uri="{FF2B5EF4-FFF2-40B4-BE49-F238E27FC236}">
                <a16:creationId xmlns:a16="http://schemas.microsoft.com/office/drawing/2014/main" id="{E5E5FDC8-6B76-3DEC-3196-504ACE8C349D}"/>
              </a:ext>
            </a:extLst>
          </p:cNvPr>
          <p:cNvSpPr>
            <a:spLocks noGrp="1"/>
          </p:cNvSpPr>
          <p:nvPr>
            <p:ph idx="1"/>
          </p:nvPr>
        </p:nvSpPr>
        <p:spPr/>
        <p:txBody>
          <a:bodyPr/>
          <a:lstStyle/>
          <a:p>
            <a:pPr marL="0" indent="0">
              <a:lnSpc>
                <a:spcPct val="107000"/>
              </a:lnSpc>
              <a:spcAft>
                <a:spcPts val="800"/>
              </a:spcAft>
              <a:buSzPts val="1000"/>
              <a:buNone/>
              <a:tabLst>
                <a:tab pos="457200" algn="l"/>
              </a:tabLst>
            </a:pPr>
            <a:r>
              <a:rPr lang="en-GB" sz="18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Upon the successful completion of this module, you should be able to: </a:t>
            </a:r>
          </a:p>
          <a:p>
            <a:pPr lvl="0" fontAlgn="base">
              <a:lnSpc>
                <a:spcPct val="107000"/>
              </a:lnSpc>
              <a:spcAft>
                <a:spcPts val="800"/>
              </a:spcAft>
              <a:buSzPts val="1000"/>
              <a:buFont typeface="Wingdings" panose="05000000000000000000" pitchFamily="2" charset="2"/>
              <a:buChar char="Ø"/>
              <a:tabLst>
                <a:tab pos="457200" algn="l"/>
              </a:tabLst>
            </a:pPr>
            <a:r>
              <a:rPr lang="en-GB" sz="18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Demonstrate the ability to establish mechanisms of engagement with identified stakeholders;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lvl="0" fontAlgn="base">
              <a:lnSpc>
                <a:spcPct val="107000"/>
              </a:lnSpc>
              <a:spcAft>
                <a:spcPts val="800"/>
              </a:spcAft>
              <a:buSzPts val="1000"/>
              <a:buFont typeface="Wingdings" panose="05000000000000000000" pitchFamily="2" charset="2"/>
              <a:buChar char="Ø"/>
              <a:tabLst>
                <a:tab pos="457200" algn="l"/>
              </a:tabLst>
            </a:pPr>
            <a:r>
              <a:rPr lang="en-GB" sz="18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Critically evaluate the benefits and challenges of sustainable stakeholder engagement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35237407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99EE52-6E33-7479-7E27-2E4E7F46E4A5}"/>
              </a:ext>
            </a:extLst>
          </p:cNvPr>
          <p:cNvSpPr>
            <a:spLocks noGrp="1"/>
          </p:cNvSpPr>
          <p:nvPr>
            <p:ph type="title"/>
          </p:nvPr>
        </p:nvSpPr>
        <p:spPr/>
        <p:txBody>
          <a:bodyPr/>
          <a:lstStyle/>
          <a:p>
            <a:r>
              <a:rPr lang="en-GB" dirty="0"/>
              <a:t>Lesson Planning  </a:t>
            </a:r>
          </a:p>
        </p:txBody>
      </p:sp>
      <p:sp>
        <p:nvSpPr>
          <p:cNvPr id="3" name="Content Placeholder 2">
            <a:extLst>
              <a:ext uri="{FF2B5EF4-FFF2-40B4-BE49-F238E27FC236}">
                <a16:creationId xmlns:a16="http://schemas.microsoft.com/office/drawing/2014/main" id="{1FF2253F-AE8D-78B5-0016-244E56B254D7}"/>
              </a:ext>
            </a:extLst>
          </p:cNvPr>
          <p:cNvSpPr>
            <a:spLocks noGrp="1"/>
          </p:cNvSpPr>
          <p:nvPr>
            <p:ph idx="1"/>
          </p:nvPr>
        </p:nvSpPr>
        <p:spPr>
          <a:xfrm>
            <a:off x="551384" y="1600200"/>
            <a:ext cx="11031016" cy="4565103"/>
          </a:xfrm>
        </p:spPr>
        <p:txBody>
          <a:bodyPr/>
          <a:lstStyle/>
          <a:p>
            <a:pPr lvl="0" fontAlgn="base">
              <a:lnSpc>
                <a:spcPct val="107000"/>
              </a:lnSpc>
              <a:spcAft>
                <a:spcPts val="800"/>
              </a:spcAft>
              <a:buSzPts val="1000"/>
              <a:buFont typeface="Wingdings" panose="05000000000000000000" pitchFamily="2" charset="2"/>
              <a:buChar char="q"/>
              <a:tabLst>
                <a:tab pos="457200" algn="l"/>
              </a:tabLst>
            </a:pPr>
            <a:r>
              <a:rPr lang="en-GB" sz="1600" b="1" kern="0" dirty="0">
                <a:solidFill>
                  <a:srgbClr val="000000"/>
                </a:solidFill>
                <a:highlight>
                  <a:srgbClr val="FFFF00"/>
                </a:highlight>
                <a:latin typeface="Arial" panose="020B0604020202020204" pitchFamily="34" charset="0"/>
                <a:ea typeface="Times New Roman" panose="02020603050405020304" pitchFamily="18" charset="0"/>
                <a:cs typeface="Times New Roman" panose="02020603050405020304" pitchFamily="18" charset="0"/>
              </a:rPr>
              <a:t>Introduction Week 1 </a:t>
            </a:r>
            <a:endParaRPr lang="en-GB" sz="1600" b="1" kern="0" dirty="0">
              <a:solidFill>
                <a:srgbClr val="000000"/>
              </a:solidFill>
              <a:effectLst/>
              <a:highlight>
                <a:srgbClr val="FFFF00"/>
              </a:highlight>
              <a:latin typeface="Arial" panose="020B0604020202020204" pitchFamily="34" charset="0"/>
              <a:ea typeface="Times New Roman" panose="02020603050405020304" pitchFamily="18" charset="0"/>
              <a:cs typeface="Times New Roman" panose="02020603050405020304" pitchFamily="18" charset="0"/>
            </a:endParaRPr>
          </a:p>
          <a:p>
            <a:pPr lvl="0" fontAlgn="base">
              <a:lnSpc>
                <a:spcPct val="107000"/>
              </a:lnSpc>
              <a:spcAft>
                <a:spcPts val="800"/>
              </a:spcAft>
              <a:buSzPts val="1000"/>
              <a:buFont typeface="Wingdings" panose="05000000000000000000" pitchFamily="2" charset="2"/>
              <a:buChar char="q"/>
              <a:tabLst>
                <a:tab pos="457200" algn="l"/>
              </a:tabLst>
            </a:pPr>
            <a:r>
              <a:rPr lang="en-GB" sz="1600" b="1" kern="0" dirty="0">
                <a:solidFill>
                  <a:srgbClr val="000000"/>
                </a:solidFill>
                <a:effectLst/>
                <a:highlight>
                  <a:srgbClr val="FFFF00"/>
                </a:highlight>
                <a:latin typeface="Arial" panose="020B0604020202020204" pitchFamily="34" charset="0"/>
                <a:ea typeface="Times New Roman" panose="02020603050405020304" pitchFamily="18" charset="0"/>
                <a:cs typeface="Times New Roman" panose="02020603050405020304" pitchFamily="18" charset="0"/>
              </a:rPr>
              <a:t>Business objectives and Identifying stakeholders of an organisation Week 2 </a:t>
            </a:r>
            <a:endParaRPr lang="en-GB" sz="1600" b="1" kern="100" dirty="0">
              <a:effectLst/>
              <a:highlight>
                <a:srgbClr val="FFFF00"/>
              </a:highlight>
              <a:latin typeface="Calibri" panose="020F0502020204030204" pitchFamily="34" charset="0"/>
              <a:ea typeface="Calibri" panose="020F0502020204030204" pitchFamily="34" charset="0"/>
              <a:cs typeface="Times New Roman" panose="02020603050405020304" pitchFamily="18" charset="0"/>
            </a:endParaRPr>
          </a:p>
          <a:p>
            <a:pPr lvl="0" fontAlgn="base">
              <a:lnSpc>
                <a:spcPct val="107000"/>
              </a:lnSpc>
              <a:spcAft>
                <a:spcPts val="800"/>
              </a:spcAft>
              <a:buSzPts val="1000"/>
              <a:buFont typeface="Wingdings" panose="05000000000000000000" pitchFamily="2" charset="2"/>
              <a:buChar char="q"/>
              <a:tabLst>
                <a:tab pos="457200" algn="l"/>
              </a:tabLst>
            </a:pPr>
            <a:r>
              <a:rPr lang="en-GB" sz="1600" kern="0" dirty="0">
                <a:solidFill>
                  <a:srgbClr val="000000"/>
                </a:solidFill>
                <a:effectLst/>
                <a:highlight>
                  <a:srgbClr val="FFFF00"/>
                </a:highlight>
                <a:latin typeface="Arial" panose="020B0604020202020204" pitchFamily="34" charset="0"/>
                <a:ea typeface="Times New Roman" panose="02020603050405020304" pitchFamily="18" charset="0"/>
                <a:cs typeface="Times New Roman" panose="02020603050405020304" pitchFamily="18" charset="0"/>
              </a:rPr>
              <a:t>Stakeholder relationships – Benefits and challenges  and assessment discussion </a:t>
            </a:r>
            <a:r>
              <a:rPr lang="en-GB" sz="1600" b="1" kern="0" dirty="0">
                <a:solidFill>
                  <a:srgbClr val="000000"/>
                </a:solidFill>
                <a:effectLst/>
                <a:highlight>
                  <a:srgbClr val="FFFF00"/>
                </a:highlight>
                <a:latin typeface="Arial" panose="020B0604020202020204" pitchFamily="34" charset="0"/>
                <a:ea typeface="Times New Roman" panose="02020603050405020304" pitchFamily="18" charset="0"/>
                <a:cs typeface="Times New Roman" panose="02020603050405020304" pitchFamily="18" charset="0"/>
              </a:rPr>
              <a:t>Week 3 </a:t>
            </a:r>
            <a:endParaRPr lang="en-GB" sz="1600" b="1" kern="100" dirty="0">
              <a:effectLst/>
              <a:highlight>
                <a:srgbClr val="FFFF00"/>
              </a:highlight>
              <a:latin typeface="Calibri" panose="020F0502020204030204" pitchFamily="34" charset="0"/>
              <a:ea typeface="Calibri" panose="020F0502020204030204" pitchFamily="34" charset="0"/>
              <a:cs typeface="Times New Roman" panose="02020603050405020304" pitchFamily="18" charset="0"/>
            </a:endParaRPr>
          </a:p>
          <a:p>
            <a:pPr lvl="0" fontAlgn="base">
              <a:lnSpc>
                <a:spcPct val="107000"/>
              </a:lnSpc>
              <a:spcAft>
                <a:spcPts val="800"/>
              </a:spcAft>
              <a:buSzPts val="1000"/>
              <a:buFont typeface="Wingdings" panose="05000000000000000000" pitchFamily="2" charset="2"/>
              <a:buChar char="q"/>
              <a:tabLst>
                <a:tab pos="457200" algn="l"/>
              </a:tabLst>
            </a:pPr>
            <a:r>
              <a:rPr lang="en-GB" sz="1600" kern="0" dirty="0">
                <a:solidFill>
                  <a:srgbClr val="000000"/>
                </a:solidFill>
                <a:effectLst/>
                <a:highlight>
                  <a:srgbClr val="00FF00"/>
                </a:highlight>
                <a:latin typeface="Arial" panose="020B0604020202020204" pitchFamily="34" charset="0"/>
                <a:ea typeface="Times New Roman" panose="02020603050405020304" pitchFamily="18" charset="0"/>
                <a:cs typeface="Times New Roman" panose="02020603050405020304" pitchFamily="18" charset="0"/>
              </a:rPr>
              <a:t>Frameworks/models/theories for stakeholder engagement and management </a:t>
            </a:r>
            <a:r>
              <a:rPr lang="en-GB" sz="1600" b="1" kern="0" dirty="0">
                <a:solidFill>
                  <a:srgbClr val="000000"/>
                </a:solidFill>
                <a:effectLst/>
                <a:highlight>
                  <a:srgbClr val="00FF00"/>
                </a:highlight>
                <a:latin typeface="Arial" panose="020B0604020202020204" pitchFamily="34" charset="0"/>
                <a:ea typeface="Times New Roman" panose="02020603050405020304" pitchFamily="18" charset="0"/>
                <a:cs typeface="Times New Roman" panose="02020603050405020304" pitchFamily="18" charset="0"/>
              </a:rPr>
              <a:t>Week 4 </a:t>
            </a:r>
            <a:endParaRPr lang="en-GB" sz="1600" b="1" kern="100" dirty="0">
              <a:effectLst/>
              <a:highlight>
                <a:srgbClr val="00FF00"/>
              </a:highlight>
              <a:latin typeface="Calibri" panose="020F0502020204030204" pitchFamily="34" charset="0"/>
              <a:ea typeface="Calibri" panose="020F0502020204030204" pitchFamily="34" charset="0"/>
              <a:cs typeface="Times New Roman" panose="02020603050405020304" pitchFamily="18" charset="0"/>
            </a:endParaRPr>
          </a:p>
          <a:p>
            <a:pPr lvl="0" fontAlgn="base">
              <a:lnSpc>
                <a:spcPct val="107000"/>
              </a:lnSpc>
              <a:spcAft>
                <a:spcPts val="800"/>
              </a:spcAft>
              <a:buSzPts val="1000"/>
              <a:buFont typeface="Wingdings" panose="05000000000000000000" pitchFamily="2" charset="2"/>
              <a:buChar char="q"/>
              <a:tabLst>
                <a:tab pos="457200" algn="l"/>
              </a:tabLst>
            </a:pPr>
            <a:r>
              <a:rPr lang="en-GB" sz="16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Stakeholder engagement process </a:t>
            </a:r>
            <a:r>
              <a:rPr lang="en-GB" sz="1600" b="1"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Week 5 </a:t>
            </a:r>
            <a:endParaRPr lang="en-GB" sz="1600" b="1" kern="100" dirty="0">
              <a:effectLst/>
              <a:latin typeface="Calibri" panose="020F0502020204030204" pitchFamily="34" charset="0"/>
              <a:ea typeface="Calibri" panose="020F0502020204030204" pitchFamily="34" charset="0"/>
              <a:cs typeface="Times New Roman" panose="02020603050405020304" pitchFamily="18" charset="0"/>
            </a:endParaRPr>
          </a:p>
          <a:p>
            <a:pPr lvl="0" fontAlgn="base">
              <a:lnSpc>
                <a:spcPct val="107000"/>
              </a:lnSpc>
              <a:spcAft>
                <a:spcPts val="800"/>
              </a:spcAft>
              <a:buSzPts val="1000"/>
              <a:buFont typeface="Wingdings" panose="05000000000000000000" pitchFamily="2" charset="2"/>
              <a:buChar char="q"/>
              <a:tabLst>
                <a:tab pos="457200" algn="l"/>
              </a:tabLst>
            </a:pPr>
            <a:r>
              <a:rPr lang="en-GB" sz="16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Role of the manager in stakeholder engagement </a:t>
            </a:r>
            <a:r>
              <a:rPr lang="en-GB" sz="1600" b="1"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Week 6</a:t>
            </a:r>
            <a:endParaRPr lang="en-GB" sz="1600" b="1" kern="100" dirty="0">
              <a:effectLst/>
              <a:latin typeface="Calibri" panose="020F0502020204030204" pitchFamily="34" charset="0"/>
              <a:ea typeface="Calibri" panose="020F0502020204030204" pitchFamily="34" charset="0"/>
              <a:cs typeface="Times New Roman" panose="02020603050405020304" pitchFamily="18" charset="0"/>
            </a:endParaRPr>
          </a:p>
          <a:p>
            <a:pPr lvl="0" fontAlgn="base">
              <a:lnSpc>
                <a:spcPct val="107000"/>
              </a:lnSpc>
              <a:spcAft>
                <a:spcPts val="800"/>
              </a:spcAft>
              <a:buSzPts val="1000"/>
              <a:buFont typeface="Wingdings" panose="05000000000000000000" pitchFamily="2" charset="2"/>
              <a:buChar char="q"/>
              <a:tabLst>
                <a:tab pos="457200" algn="l"/>
              </a:tabLst>
            </a:pPr>
            <a:r>
              <a:rPr lang="en-GB" sz="16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Methods of managing conflicts of stakeholder expectations </a:t>
            </a:r>
            <a:r>
              <a:rPr lang="en-GB" sz="1600" b="1"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Week 7</a:t>
            </a:r>
            <a:r>
              <a:rPr lang="en-GB" sz="16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pPr lvl="0" fontAlgn="base">
              <a:lnSpc>
                <a:spcPct val="107000"/>
              </a:lnSpc>
              <a:spcAft>
                <a:spcPts val="800"/>
              </a:spcAft>
              <a:buSzPts val="1000"/>
              <a:buFont typeface="Wingdings" panose="05000000000000000000" pitchFamily="2" charset="2"/>
              <a:buChar char="q"/>
              <a:tabLst>
                <a:tab pos="457200" algn="l"/>
              </a:tabLst>
            </a:pPr>
            <a:r>
              <a:rPr lang="en-GB" sz="16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Evaluating the impact of stakeholder engagement on organisational performance  </a:t>
            </a:r>
            <a:r>
              <a:rPr lang="en-GB" sz="1600" b="1"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Week 8 </a:t>
            </a:r>
          </a:p>
          <a:p>
            <a:pPr lvl="0" fontAlgn="base">
              <a:lnSpc>
                <a:spcPct val="107000"/>
              </a:lnSpc>
              <a:spcAft>
                <a:spcPts val="800"/>
              </a:spcAft>
              <a:buSzPts val="1000"/>
              <a:buFont typeface="Wingdings" panose="05000000000000000000" pitchFamily="2" charset="2"/>
              <a:buChar char="q"/>
              <a:tabLst>
                <a:tab pos="457200" algn="l"/>
              </a:tabLst>
            </a:pPr>
            <a:r>
              <a:rPr lang="en-GB" sz="1600" b="1" kern="0" dirty="0">
                <a:solidFill>
                  <a:srgbClr val="000000"/>
                </a:solidFill>
                <a:highlight>
                  <a:srgbClr val="C0C0C0"/>
                </a:highlight>
                <a:latin typeface="Arial" panose="020B0604020202020204" pitchFamily="34" charset="0"/>
                <a:ea typeface="Calibri" panose="020F0502020204030204" pitchFamily="34" charset="0"/>
                <a:cs typeface="Times New Roman" panose="02020603050405020304" pitchFamily="18" charset="0"/>
              </a:rPr>
              <a:t>Revision Week 9 </a:t>
            </a:r>
          </a:p>
          <a:p>
            <a:pPr lvl="0" fontAlgn="base">
              <a:lnSpc>
                <a:spcPct val="107000"/>
              </a:lnSpc>
              <a:spcAft>
                <a:spcPts val="800"/>
              </a:spcAft>
              <a:buSzPts val="1000"/>
              <a:buFont typeface="Wingdings" panose="05000000000000000000" pitchFamily="2" charset="2"/>
              <a:buChar char="q"/>
              <a:tabLst>
                <a:tab pos="457200" algn="l"/>
              </a:tabLst>
            </a:pPr>
            <a:r>
              <a:rPr lang="en-GB" sz="1600" b="1" kern="0" dirty="0">
                <a:solidFill>
                  <a:srgbClr val="000000"/>
                </a:solidFill>
                <a:effectLst/>
                <a:highlight>
                  <a:srgbClr val="C0C0C0"/>
                </a:highlight>
                <a:latin typeface="Arial" panose="020B0604020202020204" pitchFamily="34" charset="0"/>
                <a:ea typeface="Calibri" panose="020F0502020204030204" pitchFamily="34" charset="0"/>
                <a:cs typeface="Times New Roman" panose="02020603050405020304" pitchFamily="18" charset="0"/>
              </a:rPr>
              <a:t>Feedback and assessment Workshop Week 10 </a:t>
            </a:r>
            <a:endParaRPr lang="en-GB" sz="1600" b="1" kern="100" dirty="0">
              <a:effectLst/>
              <a:highlight>
                <a:srgbClr val="C0C0C0"/>
              </a:highligh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311113702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546E84-EAB2-439E-BFC6-DA989C108B5B}"/>
              </a:ext>
            </a:extLst>
          </p:cNvPr>
          <p:cNvSpPr>
            <a:spLocks noGrp="1"/>
          </p:cNvSpPr>
          <p:nvPr>
            <p:ph type="ctrTitle"/>
          </p:nvPr>
        </p:nvSpPr>
        <p:spPr>
          <a:xfrm>
            <a:off x="911424" y="1988841"/>
            <a:ext cx="10363200" cy="1470025"/>
          </a:xfrm>
        </p:spPr>
        <p:txBody>
          <a:bodyPr wrap="square" anchor="ctr">
            <a:normAutofit/>
          </a:bodyPr>
          <a:lstStyle/>
          <a:p>
            <a:r>
              <a:rPr lang="en-GB" dirty="0"/>
              <a:t>Session Recap </a:t>
            </a:r>
          </a:p>
        </p:txBody>
      </p:sp>
      <p:sp>
        <p:nvSpPr>
          <p:cNvPr id="8" name="Subtitle 2">
            <a:extLst>
              <a:ext uri="{FF2B5EF4-FFF2-40B4-BE49-F238E27FC236}">
                <a16:creationId xmlns:a16="http://schemas.microsoft.com/office/drawing/2014/main" id="{A119E8E1-C2DF-04C0-FF61-F5F60F2F5984}"/>
              </a:ext>
            </a:extLst>
          </p:cNvPr>
          <p:cNvSpPr>
            <a:spLocks noGrp="1"/>
          </p:cNvSpPr>
          <p:nvPr>
            <p:ph type="subTitle" idx="1"/>
          </p:nvPr>
        </p:nvSpPr>
        <p:spPr>
          <a:xfrm>
            <a:off x="1825824" y="3744615"/>
            <a:ext cx="8534400" cy="1752600"/>
          </a:xfrm>
        </p:spPr>
        <p:txBody>
          <a:bodyPr/>
          <a:lstStyle/>
          <a:p>
            <a:r>
              <a:rPr lang="en-US" b="1" dirty="0">
                <a:solidFill>
                  <a:schemeClr val="bg1"/>
                </a:solidFill>
              </a:rPr>
              <a:t>Recap from previous week  -  Any question ?  </a:t>
            </a:r>
          </a:p>
        </p:txBody>
      </p:sp>
    </p:spTree>
    <p:extLst>
      <p:ext uri="{BB962C8B-B14F-4D97-AF65-F5344CB8AC3E}">
        <p14:creationId xmlns:p14="http://schemas.microsoft.com/office/powerpoint/2010/main" val="130214223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544C4E-085C-6F57-CA0B-429B2924730D}"/>
              </a:ext>
            </a:extLst>
          </p:cNvPr>
          <p:cNvSpPr>
            <a:spLocks noGrp="1"/>
          </p:cNvSpPr>
          <p:nvPr>
            <p:ph type="ctrTitle"/>
          </p:nvPr>
        </p:nvSpPr>
        <p:spPr>
          <a:xfrm>
            <a:off x="911424" y="1988841"/>
            <a:ext cx="10363200" cy="1470025"/>
          </a:xfrm>
        </p:spPr>
        <p:txBody>
          <a:bodyPr wrap="square" anchor="ctr">
            <a:normAutofit/>
          </a:bodyPr>
          <a:lstStyle/>
          <a:p>
            <a:r>
              <a:rPr lang="en-GB" b="1" dirty="0">
                <a:solidFill>
                  <a:schemeClr val="bg1"/>
                </a:solidFill>
              </a:rPr>
              <a:t>Understanding Stakeholder Engagement </a:t>
            </a:r>
          </a:p>
        </p:txBody>
      </p:sp>
      <p:sp>
        <p:nvSpPr>
          <p:cNvPr id="8" name="Subtitle 2">
            <a:extLst>
              <a:ext uri="{FF2B5EF4-FFF2-40B4-BE49-F238E27FC236}">
                <a16:creationId xmlns:a16="http://schemas.microsoft.com/office/drawing/2014/main" id="{0F38E6FE-E984-ABBD-8C53-9E81CA697B53}"/>
              </a:ext>
            </a:extLst>
          </p:cNvPr>
          <p:cNvSpPr>
            <a:spLocks noGrp="1"/>
          </p:cNvSpPr>
          <p:nvPr>
            <p:ph type="subTitle" idx="1"/>
          </p:nvPr>
        </p:nvSpPr>
        <p:spPr>
          <a:xfrm>
            <a:off x="1825824" y="3744615"/>
            <a:ext cx="8534400" cy="1752600"/>
          </a:xfrm>
        </p:spPr>
        <p:txBody>
          <a:bodyPr/>
          <a:lstStyle/>
          <a:p>
            <a:r>
              <a:rPr lang="en-US" b="1" dirty="0">
                <a:solidFill>
                  <a:schemeClr val="bg1"/>
                </a:solidFill>
              </a:rPr>
              <a:t>Week 4 </a:t>
            </a:r>
          </a:p>
        </p:txBody>
      </p:sp>
    </p:spTree>
    <p:extLst>
      <p:ext uri="{BB962C8B-B14F-4D97-AF65-F5344CB8AC3E}">
        <p14:creationId xmlns:p14="http://schemas.microsoft.com/office/powerpoint/2010/main" val="270187554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2DB193-FE03-B843-E87B-67887386EE1A}"/>
              </a:ext>
            </a:extLst>
          </p:cNvPr>
          <p:cNvSpPr>
            <a:spLocks noGrp="1"/>
          </p:cNvSpPr>
          <p:nvPr>
            <p:ph type="title"/>
          </p:nvPr>
        </p:nvSpPr>
        <p:spPr>
          <a:solidFill>
            <a:schemeClr val="accent1"/>
          </a:solidFill>
        </p:spPr>
        <p:txBody>
          <a:bodyPr/>
          <a:lstStyle/>
          <a:p>
            <a:r>
              <a:rPr lang="en-GB" dirty="0"/>
              <a:t>What is stakeholder engagement ?</a:t>
            </a:r>
          </a:p>
        </p:txBody>
      </p:sp>
      <p:sp>
        <p:nvSpPr>
          <p:cNvPr id="3" name="Content Placeholder 2">
            <a:extLst>
              <a:ext uri="{FF2B5EF4-FFF2-40B4-BE49-F238E27FC236}">
                <a16:creationId xmlns:a16="http://schemas.microsoft.com/office/drawing/2014/main" id="{0AC6840E-A976-C856-3F69-B7B032C92825}"/>
              </a:ext>
            </a:extLst>
          </p:cNvPr>
          <p:cNvSpPr>
            <a:spLocks noGrp="1"/>
          </p:cNvSpPr>
          <p:nvPr>
            <p:ph idx="1"/>
          </p:nvPr>
        </p:nvSpPr>
        <p:spPr/>
        <p:txBody>
          <a:bodyPr/>
          <a:lstStyle/>
          <a:p>
            <a:pPr>
              <a:buFont typeface="Wingdings" panose="05000000000000000000" pitchFamily="2" charset="2"/>
              <a:buChar char="Ø"/>
            </a:pPr>
            <a:r>
              <a:rPr lang="en-GB" dirty="0"/>
              <a:t>It is a process by which an organisation involves </a:t>
            </a:r>
            <a:r>
              <a:rPr lang="en-GB" b="1" i="1" dirty="0"/>
              <a:t>individuals or groups </a:t>
            </a:r>
            <a:r>
              <a:rPr lang="en-GB" dirty="0"/>
              <a:t>who may positively or negatively influence the decisions. </a:t>
            </a:r>
          </a:p>
          <a:p>
            <a:pPr>
              <a:buFont typeface="Wingdings" panose="05000000000000000000" pitchFamily="2" charset="2"/>
              <a:buChar char="Ø"/>
            </a:pPr>
            <a:r>
              <a:rPr lang="en-GB" dirty="0"/>
              <a:t>The process is the most important subject of any organisations’ </a:t>
            </a:r>
            <a:r>
              <a:rPr lang="en-GB" b="1" i="1" dirty="0"/>
              <a:t>CSR or corporate social responsibility </a:t>
            </a:r>
            <a:r>
              <a:rPr lang="en-GB" dirty="0"/>
              <a:t>that involves in achieving the </a:t>
            </a:r>
            <a:r>
              <a:rPr lang="en-GB" b="1" dirty="0"/>
              <a:t>three bottom </a:t>
            </a:r>
            <a:r>
              <a:rPr lang="en-GB" dirty="0"/>
              <a:t>lines otherwise known as </a:t>
            </a:r>
            <a:r>
              <a:rPr lang="en-GB" b="1" i="1" dirty="0"/>
              <a:t>TBL</a:t>
            </a:r>
          </a:p>
        </p:txBody>
      </p:sp>
    </p:spTree>
    <p:extLst>
      <p:ext uri="{BB962C8B-B14F-4D97-AF65-F5344CB8AC3E}">
        <p14:creationId xmlns:p14="http://schemas.microsoft.com/office/powerpoint/2010/main" val="140125592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DE73DF-DB39-5B81-A06A-30ED69D2A440}"/>
              </a:ext>
            </a:extLst>
          </p:cNvPr>
          <p:cNvSpPr>
            <a:spLocks noGrp="1"/>
          </p:cNvSpPr>
          <p:nvPr>
            <p:ph type="title"/>
          </p:nvPr>
        </p:nvSpPr>
        <p:spPr>
          <a:solidFill>
            <a:schemeClr val="accent1"/>
          </a:solidFill>
        </p:spPr>
        <p:txBody>
          <a:bodyPr/>
          <a:lstStyle/>
          <a:p>
            <a:r>
              <a:rPr lang="en-GB" b="1" dirty="0"/>
              <a:t>TBL or Triple Bottom line </a:t>
            </a:r>
          </a:p>
        </p:txBody>
      </p:sp>
      <p:sp>
        <p:nvSpPr>
          <p:cNvPr id="3" name="Content Placeholder 2">
            <a:extLst>
              <a:ext uri="{FF2B5EF4-FFF2-40B4-BE49-F238E27FC236}">
                <a16:creationId xmlns:a16="http://schemas.microsoft.com/office/drawing/2014/main" id="{3A0DE424-A13A-320D-B36C-B65D5412E24A}"/>
              </a:ext>
            </a:extLst>
          </p:cNvPr>
          <p:cNvSpPr>
            <a:spLocks noGrp="1"/>
          </p:cNvSpPr>
          <p:nvPr>
            <p:ph idx="1"/>
          </p:nvPr>
        </p:nvSpPr>
        <p:spPr/>
        <p:txBody>
          <a:bodyPr/>
          <a:lstStyle/>
          <a:p>
            <a:pPr marL="0" indent="0">
              <a:buNone/>
            </a:pPr>
            <a:r>
              <a:rPr lang="en-GB" dirty="0"/>
              <a:t>TBL includes social ( </a:t>
            </a:r>
            <a:r>
              <a:rPr lang="en-GB" b="1" dirty="0"/>
              <a:t>people</a:t>
            </a:r>
            <a:r>
              <a:rPr lang="en-GB" dirty="0"/>
              <a:t>) environmental/ecological</a:t>
            </a:r>
          </a:p>
          <a:p>
            <a:pPr marL="0" indent="0">
              <a:buNone/>
            </a:pPr>
            <a:r>
              <a:rPr lang="en-GB" b="1" dirty="0"/>
              <a:t>(planet)</a:t>
            </a:r>
            <a:r>
              <a:rPr lang="en-GB" dirty="0"/>
              <a:t> and financial </a:t>
            </a:r>
            <a:r>
              <a:rPr lang="en-GB" b="1" dirty="0"/>
              <a:t>( profit )</a:t>
            </a:r>
            <a:r>
              <a:rPr lang="en-GB" dirty="0"/>
              <a:t> framework </a:t>
            </a:r>
          </a:p>
          <a:p>
            <a:pPr marL="0" indent="0">
              <a:buNone/>
            </a:pPr>
            <a:r>
              <a:rPr lang="en-GB" i="1" dirty="0"/>
              <a:t>Companies identify and engage their stakeholders who in turn help the company identify which environmental and social matters are most important to them in terms of their performance to make profit </a:t>
            </a:r>
          </a:p>
        </p:txBody>
      </p:sp>
    </p:spTree>
    <p:extLst>
      <p:ext uri="{BB962C8B-B14F-4D97-AF65-F5344CB8AC3E}">
        <p14:creationId xmlns:p14="http://schemas.microsoft.com/office/powerpoint/2010/main" val="15771783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C65891-1650-92B5-678C-07F6743A0A44}"/>
              </a:ext>
            </a:extLst>
          </p:cNvPr>
          <p:cNvSpPr>
            <a:spLocks noGrp="1"/>
          </p:cNvSpPr>
          <p:nvPr>
            <p:ph type="title"/>
          </p:nvPr>
        </p:nvSpPr>
        <p:spPr>
          <a:solidFill>
            <a:schemeClr val="accent1"/>
          </a:solidFill>
        </p:spPr>
        <p:txBody>
          <a:bodyPr/>
          <a:lstStyle/>
          <a:p>
            <a:r>
              <a:rPr lang="en-GB" b="1" dirty="0"/>
              <a:t>Understanding TBL for a better engagement </a:t>
            </a:r>
          </a:p>
        </p:txBody>
      </p:sp>
      <p:pic>
        <p:nvPicPr>
          <p:cNvPr id="4" name="Online Media 3" title="Triple bottom line (3 pillars): sustainability in business">
            <a:hlinkClick r:id="" action="ppaction://media"/>
            <a:extLst>
              <a:ext uri="{FF2B5EF4-FFF2-40B4-BE49-F238E27FC236}">
                <a16:creationId xmlns:a16="http://schemas.microsoft.com/office/drawing/2014/main" id="{A3B7C758-77CD-7436-26ED-B0C78AA90C5B}"/>
              </a:ext>
            </a:extLst>
          </p:cNvPr>
          <p:cNvPicPr>
            <a:picLocks noGrp="1" noRot="1" noChangeAspect="1"/>
          </p:cNvPicPr>
          <p:nvPr>
            <p:ph idx="1"/>
            <a:videoFile r:link="rId1"/>
          </p:nvPr>
        </p:nvPicPr>
        <p:blipFill>
          <a:blip r:embed="rId3"/>
          <a:stretch>
            <a:fillRect/>
          </a:stretch>
        </p:blipFill>
        <p:spPr>
          <a:xfrm>
            <a:off x="2630488" y="1600200"/>
            <a:ext cx="6931025" cy="3916363"/>
          </a:xfrm>
          <a:prstGeom prst="rect">
            <a:avLst/>
          </a:prstGeom>
        </p:spPr>
      </p:pic>
    </p:spTree>
    <p:extLst>
      <p:ext uri="{BB962C8B-B14F-4D97-AF65-F5344CB8AC3E}">
        <p14:creationId xmlns:p14="http://schemas.microsoft.com/office/powerpoint/2010/main" val="41809115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BA0471-5A42-277B-5DCD-D25BBF3E3322}"/>
              </a:ext>
            </a:extLst>
          </p:cNvPr>
          <p:cNvSpPr>
            <a:spLocks noGrp="1"/>
          </p:cNvSpPr>
          <p:nvPr>
            <p:ph type="title"/>
          </p:nvPr>
        </p:nvSpPr>
        <p:spPr>
          <a:solidFill>
            <a:schemeClr val="accent1"/>
          </a:solidFill>
        </p:spPr>
        <p:txBody>
          <a:bodyPr/>
          <a:lstStyle/>
          <a:p>
            <a:r>
              <a:rPr lang="en-GB" b="1" dirty="0"/>
              <a:t>Stakeholder engagement requirement </a:t>
            </a:r>
          </a:p>
        </p:txBody>
      </p:sp>
      <p:sp>
        <p:nvSpPr>
          <p:cNvPr id="3" name="Content Placeholder 2">
            <a:extLst>
              <a:ext uri="{FF2B5EF4-FFF2-40B4-BE49-F238E27FC236}">
                <a16:creationId xmlns:a16="http://schemas.microsoft.com/office/drawing/2014/main" id="{A0D056F0-993C-153E-C97A-CE7C7D349C51}"/>
              </a:ext>
            </a:extLst>
          </p:cNvPr>
          <p:cNvSpPr>
            <a:spLocks noGrp="1"/>
          </p:cNvSpPr>
          <p:nvPr>
            <p:ph idx="1"/>
          </p:nvPr>
        </p:nvSpPr>
        <p:spPr/>
        <p:txBody>
          <a:bodyPr/>
          <a:lstStyle/>
          <a:p>
            <a:pPr>
              <a:lnSpc>
                <a:spcPct val="200000"/>
              </a:lnSpc>
              <a:buFont typeface="Wingdings" panose="05000000000000000000" pitchFamily="2" charset="2"/>
              <a:buChar char="Ø"/>
            </a:pPr>
            <a:r>
              <a:rPr lang="en-GB" sz="2800" dirty="0"/>
              <a:t>Stakeholder engagement is also a requirement for certain certification , standards organisations , auditing and governing bodies such as </a:t>
            </a:r>
            <a:r>
              <a:rPr lang="en-GB" sz="2800" b="1" i="1" dirty="0"/>
              <a:t>Global Reporting Initiative (GRI) </a:t>
            </a:r>
            <a:r>
              <a:rPr lang="en-GB" sz="2800" dirty="0"/>
              <a:t>an International </a:t>
            </a:r>
            <a:r>
              <a:rPr lang="en-GB" sz="2800" b="1" i="1" dirty="0"/>
              <a:t>Organisation for standardisation (ISO)</a:t>
            </a:r>
          </a:p>
        </p:txBody>
      </p:sp>
    </p:spTree>
    <p:extLst>
      <p:ext uri="{BB962C8B-B14F-4D97-AF65-F5344CB8AC3E}">
        <p14:creationId xmlns:p14="http://schemas.microsoft.com/office/powerpoint/2010/main" val="249346589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C071AA-21F0-AADA-D884-965339F6AD77}"/>
              </a:ext>
            </a:extLst>
          </p:cNvPr>
          <p:cNvSpPr>
            <a:spLocks noGrp="1"/>
          </p:cNvSpPr>
          <p:nvPr>
            <p:ph type="title"/>
          </p:nvPr>
        </p:nvSpPr>
        <p:spPr>
          <a:solidFill>
            <a:schemeClr val="accent1"/>
          </a:solidFill>
        </p:spPr>
        <p:txBody>
          <a:bodyPr/>
          <a:lstStyle/>
          <a:p>
            <a:r>
              <a:rPr lang="en-GB" b="1" dirty="0"/>
              <a:t>Advantage of stakeholder engagement </a:t>
            </a:r>
          </a:p>
        </p:txBody>
      </p:sp>
      <p:sp>
        <p:nvSpPr>
          <p:cNvPr id="3" name="Content Placeholder 2">
            <a:extLst>
              <a:ext uri="{FF2B5EF4-FFF2-40B4-BE49-F238E27FC236}">
                <a16:creationId xmlns:a16="http://schemas.microsoft.com/office/drawing/2014/main" id="{C31BC03B-5CEC-BC8B-045C-A18ED47CDCE0}"/>
              </a:ext>
            </a:extLst>
          </p:cNvPr>
          <p:cNvSpPr>
            <a:spLocks noGrp="1"/>
          </p:cNvSpPr>
          <p:nvPr>
            <p:ph idx="1"/>
          </p:nvPr>
        </p:nvSpPr>
        <p:spPr/>
        <p:txBody>
          <a:bodyPr/>
          <a:lstStyle/>
          <a:p>
            <a:pPr marL="0" indent="0">
              <a:buNone/>
            </a:pPr>
            <a:r>
              <a:rPr lang="en-GB" dirty="0"/>
              <a:t>An opportunity to be part of the </a:t>
            </a:r>
            <a:r>
              <a:rPr lang="en-GB" b="1" dirty="0"/>
              <a:t>decision-making process </a:t>
            </a:r>
            <a:r>
              <a:rPr lang="en-GB" dirty="0"/>
              <a:t>of both public and private sector organisations, which can have long term effects ad solutions for complex issues or issues of concern </a:t>
            </a:r>
          </a:p>
          <a:p>
            <a:pPr marL="0" indent="0">
              <a:buNone/>
            </a:pPr>
            <a:r>
              <a:rPr lang="en-GB" dirty="0"/>
              <a:t>Stakeholder engagement provides an ability to the organisation to influence and interact with their </a:t>
            </a:r>
            <a:r>
              <a:rPr lang="en-GB" b="1" dirty="0"/>
              <a:t>key players </a:t>
            </a:r>
            <a:r>
              <a:rPr lang="en-GB" dirty="0"/>
              <a:t>for the overall benefit of their ventures and its sponsors </a:t>
            </a:r>
          </a:p>
        </p:txBody>
      </p:sp>
    </p:spTree>
    <p:extLst>
      <p:ext uri="{BB962C8B-B14F-4D97-AF65-F5344CB8AC3E}">
        <p14:creationId xmlns:p14="http://schemas.microsoft.com/office/powerpoint/2010/main" val="215159174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9210F3-DF40-9DCE-D216-32C62568AC91}"/>
              </a:ext>
            </a:extLst>
          </p:cNvPr>
          <p:cNvSpPr>
            <a:spLocks noGrp="1"/>
          </p:cNvSpPr>
          <p:nvPr>
            <p:ph type="title"/>
          </p:nvPr>
        </p:nvSpPr>
        <p:spPr/>
        <p:txBody>
          <a:bodyPr/>
          <a:lstStyle/>
          <a:p>
            <a:r>
              <a:rPr lang="en-GB" dirty="0">
                <a:solidFill>
                  <a:schemeClr val="accent1"/>
                </a:solidFill>
              </a:rPr>
              <a:t>Class Activity – individual 10 Minutes</a:t>
            </a:r>
          </a:p>
        </p:txBody>
      </p:sp>
      <p:sp>
        <p:nvSpPr>
          <p:cNvPr id="3" name="Content Placeholder 2">
            <a:extLst>
              <a:ext uri="{FF2B5EF4-FFF2-40B4-BE49-F238E27FC236}">
                <a16:creationId xmlns:a16="http://schemas.microsoft.com/office/drawing/2014/main" id="{3DB56AB3-B903-481A-E3CE-8D76F4655ED6}"/>
              </a:ext>
            </a:extLst>
          </p:cNvPr>
          <p:cNvSpPr>
            <a:spLocks noGrp="1"/>
          </p:cNvSpPr>
          <p:nvPr>
            <p:ph idx="1"/>
          </p:nvPr>
        </p:nvSpPr>
        <p:spPr/>
        <p:txBody>
          <a:bodyPr/>
          <a:lstStyle/>
          <a:p>
            <a:endParaRPr lang="en-GB" dirty="0"/>
          </a:p>
          <a:p>
            <a:endParaRPr lang="en-GB" dirty="0"/>
          </a:p>
          <a:p>
            <a:r>
              <a:rPr lang="en-GB" dirty="0"/>
              <a:t>Discuss benefits of engaging stakeholders and share with the students:</a:t>
            </a:r>
          </a:p>
          <a:p>
            <a:endParaRPr lang="en-GB" dirty="0"/>
          </a:p>
        </p:txBody>
      </p:sp>
    </p:spTree>
    <p:extLst>
      <p:ext uri="{BB962C8B-B14F-4D97-AF65-F5344CB8AC3E}">
        <p14:creationId xmlns:p14="http://schemas.microsoft.com/office/powerpoint/2010/main" val="74080703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925C70-AFAA-EE89-871C-F32F65E06BF8}"/>
              </a:ext>
            </a:extLst>
          </p:cNvPr>
          <p:cNvSpPr>
            <a:spLocks noGrp="1"/>
          </p:cNvSpPr>
          <p:nvPr>
            <p:ph type="title"/>
          </p:nvPr>
        </p:nvSpPr>
        <p:spPr/>
        <p:txBody>
          <a:bodyPr/>
          <a:lstStyle/>
          <a:p>
            <a:r>
              <a:rPr lang="en-GB" dirty="0"/>
              <a:t>Benefits of </a:t>
            </a:r>
            <a:r>
              <a:rPr lang="en-GB"/>
              <a:t>stakeholder engagement</a:t>
            </a:r>
          </a:p>
        </p:txBody>
      </p:sp>
      <p:sp>
        <p:nvSpPr>
          <p:cNvPr id="3" name="Content Placeholder 2">
            <a:extLst>
              <a:ext uri="{FF2B5EF4-FFF2-40B4-BE49-F238E27FC236}">
                <a16:creationId xmlns:a16="http://schemas.microsoft.com/office/drawing/2014/main" id="{CBF320CA-C6EE-25FA-32C0-1D96D47FD6AD}"/>
              </a:ext>
            </a:extLst>
          </p:cNvPr>
          <p:cNvSpPr>
            <a:spLocks noGrp="1"/>
          </p:cNvSpPr>
          <p:nvPr>
            <p:ph idx="1"/>
          </p:nvPr>
        </p:nvSpPr>
        <p:spPr/>
        <p:txBody>
          <a:bodyPr/>
          <a:lstStyle/>
          <a:p>
            <a:r>
              <a:rPr lang="en-GB" sz="2400" dirty="0"/>
              <a:t>reduced conflict and risk</a:t>
            </a:r>
          </a:p>
          <a:p>
            <a:r>
              <a:rPr lang="en-GB" sz="2400" dirty="0"/>
              <a:t>increased stakeholder engagement and project support</a:t>
            </a:r>
          </a:p>
          <a:p>
            <a:r>
              <a:rPr lang="en-GB" sz="2400" dirty="0"/>
              <a:t>increased clarity of role and focus</a:t>
            </a:r>
          </a:p>
          <a:p>
            <a:r>
              <a:rPr lang="en-GB" sz="2400" dirty="0"/>
              <a:t>better communication and collaboration</a:t>
            </a:r>
          </a:p>
          <a:p>
            <a:r>
              <a:rPr lang="en-GB" sz="2400" dirty="0"/>
              <a:t>increased opportunities</a:t>
            </a:r>
          </a:p>
          <a:p>
            <a:r>
              <a:rPr lang="en-GB" sz="2400" dirty="0"/>
              <a:t>increased competitive advantage</a:t>
            </a:r>
          </a:p>
          <a:p>
            <a:r>
              <a:rPr lang="en-GB" sz="2400" dirty="0"/>
              <a:t>better overall project outcomes</a:t>
            </a:r>
          </a:p>
          <a:p>
            <a:endParaRPr lang="en-GB" dirty="0"/>
          </a:p>
        </p:txBody>
      </p:sp>
    </p:spTree>
    <p:extLst>
      <p:ext uri="{BB962C8B-B14F-4D97-AF65-F5344CB8AC3E}">
        <p14:creationId xmlns:p14="http://schemas.microsoft.com/office/powerpoint/2010/main" val="166491194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DD9CF7-08A7-1454-2382-F9ED50E8E5C8}"/>
              </a:ext>
            </a:extLst>
          </p:cNvPr>
          <p:cNvSpPr>
            <a:spLocks noGrp="1"/>
          </p:cNvSpPr>
          <p:nvPr>
            <p:ph type="title"/>
          </p:nvPr>
        </p:nvSpPr>
        <p:spPr>
          <a:solidFill>
            <a:schemeClr val="accent1"/>
          </a:solidFill>
        </p:spPr>
        <p:txBody>
          <a:bodyPr/>
          <a:lstStyle/>
          <a:p>
            <a:r>
              <a:rPr lang="en-GB" sz="3600" b="1" dirty="0"/>
              <a:t>7 Core Principles of the achievement of successful engagement of stakeholders </a:t>
            </a:r>
          </a:p>
        </p:txBody>
      </p:sp>
      <p:sp>
        <p:nvSpPr>
          <p:cNvPr id="3" name="Content Placeholder 2">
            <a:extLst>
              <a:ext uri="{FF2B5EF4-FFF2-40B4-BE49-F238E27FC236}">
                <a16:creationId xmlns:a16="http://schemas.microsoft.com/office/drawing/2014/main" id="{2EE96383-E5C8-2835-3637-D30A26E2CAD7}"/>
              </a:ext>
            </a:extLst>
          </p:cNvPr>
          <p:cNvSpPr>
            <a:spLocks noGrp="1"/>
          </p:cNvSpPr>
          <p:nvPr>
            <p:ph idx="1"/>
          </p:nvPr>
        </p:nvSpPr>
        <p:spPr/>
        <p:txBody>
          <a:bodyPr/>
          <a:lstStyle/>
          <a:p>
            <a:pPr marL="514350" indent="-514350">
              <a:buAutoNum type="arabicPeriod"/>
            </a:pPr>
            <a:r>
              <a:rPr lang="en-GB" dirty="0"/>
              <a:t>Plan stakeholder engagement, collect and incorporate key stakeholders' feedback and communicate with stakeholders regarding implementation of feedback or measure </a:t>
            </a:r>
            <a:r>
              <a:rPr lang="en-GB" b="1" dirty="0"/>
              <a:t>taken/not taken </a:t>
            </a:r>
            <a:r>
              <a:rPr lang="en-GB" dirty="0"/>
              <a:t>and reasons for it </a:t>
            </a:r>
            <a:endParaRPr lang="en-US" dirty="0"/>
          </a:p>
          <a:p>
            <a:pPr marL="514350" indent="-514350">
              <a:buAutoNum type="arabicPeriod"/>
            </a:pPr>
            <a:r>
              <a:rPr lang="en-GB" dirty="0"/>
              <a:t>Understand or identify the </a:t>
            </a:r>
            <a:r>
              <a:rPr lang="en-GB" b="1" dirty="0"/>
              <a:t>key stakeholders</a:t>
            </a:r>
          </a:p>
          <a:p>
            <a:pPr marL="514350" indent="-514350">
              <a:buAutoNum type="arabicPeriod"/>
            </a:pPr>
            <a:r>
              <a:rPr lang="en-GB" dirty="0"/>
              <a:t>Management and alignment of the stakeholders, conflict resolution </a:t>
            </a:r>
            <a:r>
              <a:rPr lang="en-GB" dirty="0" err="1"/>
              <a:t>e.g</a:t>
            </a:r>
            <a:r>
              <a:rPr lang="en-GB" dirty="0"/>
              <a:t> </a:t>
            </a:r>
            <a:r>
              <a:rPr lang="en-GB" b="1" dirty="0"/>
              <a:t>through meetings </a:t>
            </a:r>
          </a:p>
          <a:p>
            <a:pPr>
              <a:buAutoNum type="arabicPeriod"/>
            </a:pPr>
            <a:endParaRPr lang="en-GB" dirty="0"/>
          </a:p>
        </p:txBody>
      </p:sp>
    </p:spTree>
    <p:extLst>
      <p:ext uri="{BB962C8B-B14F-4D97-AF65-F5344CB8AC3E}">
        <p14:creationId xmlns:p14="http://schemas.microsoft.com/office/powerpoint/2010/main" val="276218762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DD9CF7-08A7-1454-2382-F9ED50E8E5C8}"/>
              </a:ext>
            </a:extLst>
          </p:cNvPr>
          <p:cNvSpPr>
            <a:spLocks noGrp="1"/>
          </p:cNvSpPr>
          <p:nvPr>
            <p:ph type="title"/>
          </p:nvPr>
        </p:nvSpPr>
        <p:spPr>
          <a:solidFill>
            <a:schemeClr val="accent1"/>
          </a:solidFill>
        </p:spPr>
        <p:txBody>
          <a:bodyPr/>
          <a:lstStyle/>
          <a:p>
            <a:r>
              <a:rPr lang="en-GB" sz="3600" b="1" dirty="0"/>
              <a:t>7 Core Principles of the achievement of successful engagement of stakeholders,  </a:t>
            </a:r>
            <a:r>
              <a:rPr lang="en-GB" sz="3600" b="1" dirty="0" err="1"/>
              <a:t>ctnd</a:t>
            </a:r>
            <a:r>
              <a:rPr lang="en-GB" sz="3600" b="1" dirty="0"/>
              <a:t>…</a:t>
            </a:r>
          </a:p>
        </p:txBody>
      </p:sp>
      <p:sp>
        <p:nvSpPr>
          <p:cNvPr id="3" name="Content Placeholder 2">
            <a:extLst>
              <a:ext uri="{FF2B5EF4-FFF2-40B4-BE49-F238E27FC236}">
                <a16:creationId xmlns:a16="http://schemas.microsoft.com/office/drawing/2014/main" id="{2EE96383-E5C8-2835-3637-D30A26E2CAD7}"/>
              </a:ext>
            </a:extLst>
          </p:cNvPr>
          <p:cNvSpPr>
            <a:spLocks noGrp="1"/>
          </p:cNvSpPr>
          <p:nvPr>
            <p:ph idx="1"/>
          </p:nvPr>
        </p:nvSpPr>
        <p:spPr/>
        <p:txBody>
          <a:bodyPr/>
          <a:lstStyle/>
          <a:p>
            <a:pPr marL="0" indent="0">
              <a:buNone/>
            </a:pPr>
            <a:r>
              <a:rPr lang="en-GB" dirty="0"/>
              <a:t>4. </a:t>
            </a:r>
            <a:r>
              <a:rPr lang="en-GB" b="1" dirty="0"/>
              <a:t>Building trust </a:t>
            </a:r>
            <a:r>
              <a:rPr lang="en-GB" dirty="0"/>
              <a:t>with the stakeholders</a:t>
            </a:r>
            <a:endParaRPr lang="en-US" dirty="0"/>
          </a:p>
          <a:p>
            <a:pPr marL="0" indent="0">
              <a:buNone/>
            </a:pPr>
            <a:r>
              <a:rPr lang="en-GB" dirty="0"/>
              <a:t>5. </a:t>
            </a:r>
            <a:r>
              <a:rPr lang="en-GB" b="1" dirty="0"/>
              <a:t>Consulting</a:t>
            </a:r>
            <a:r>
              <a:rPr lang="en-GB" dirty="0"/>
              <a:t> with the stakeholders</a:t>
            </a:r>
            <a:endParaRPr lang="en-US" dirty="0"/>
          </a:p>
          <a:p>
            <a:pPr marL="0" indent="0">
              <a:buNone/>
            </a:pPr>
            <a:r>
              <a:rPr lang="en-GB" dirty="0"/>
              <a:t>6. Respond and implement </a:t>
            </a:r>
            <a:r>
              <a:rPr lang="en-GB" b="1" dirty="0"/>
              <a:t>corrective or preventive actions </a:t>
            </a:r>
          </a:p>
          <a:p>
            <a:pPr marL="0" indent="0">
              <a:buNone/>
            </a:pPr>
            <a:r>
              <a:rPr lang="en-GB" dirty="0"/>
              <a:t>7. </a:t>
            </a:r>
            <a:r>
              <a:rPr lang="en-GB" b="1" dirty="0"/>
              <a:t>Monitor and evaluate </a:t>
            </a:r>
            <a:r>
              <a:rPr lang="en-GB" dirty="0"/>
              <a:t>as well as documenting stakeholder engagement </a:t>
            </a:r>
          </a:p>
          <a:p>
            <a:endParaRPr lang="en-GB" dirty="0"/>
          </a:p>
          <a:p>
            <a:endParaRPr lang="en-GB" dirty="0"/>
          </a:p>
        </p:txBody>
      </p:sp>
    </p:spTree>
    <p:extLst>
      <p:ext uri="{BB962C8B-B14F-4D97-AF65-F5344CB8AC3E}">
        <p14:creationId xmlns:p14="http://schemas.microsoft.com/office/powerpoint/2010/main" val="8838935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D8D3B5-87D7-8707-2C61-F267458CFB67}"/>
              </a:ext>
            </a:extLst>
          </p:cNvPr>
          <p:cNvSpPr>
            <a:spLocks noGrp="1"/>
          </p:cNvSpPr>
          <p:nvPr>
            <p:ph type="title"/>
          </p:nvPr>
        </p:nvSpPr>
        <p:spPr>
          <a:solidFill>
            <a:schemeClr val="accent1"/>
          </a:solidFill>
        </p:spPr>
        <p:txBody>
          <a:bodyPr/>
          <a:lstStyle/>
          <a:p>
            <a:r>
              <a:rPr lang="en-GB" b="1" dirty="0"/>
              <a:t>Business failure or success </a:t>
            </a:r>
          </a:p>
        </p:txBody>
      </p:sp>
      <p:sp>
        <p:nvSpPr>
          <p:cNvPr id="3" name="Content Placeholder 2">
            <a:extLst>
              <a:ext uri="{FF2B5EF4-FFF2-40B4-BE49-F238E27FC236}">
                <a16:creationId xmlns:a16="http://schemas.microsoft.com/office/drawing/2014/main" id="{A2615D49-0B18-8422-B583-0C305D48EF15}"/>
              </a:ext>
            </a:extLst>
          </p:cNvPr>
          <p:cNvSpPr>
            <a:spLocks noGrp="1"/>
          </p:cNvSpPr>
          <p:nvPr>
            <p:ph idx="1"/>
          </p:nvPr>
        </p:nvSpPr>
        <p:spPr/>
        <p:txBody>
          <a:bodyPr/>
          <a:lstStyle/>
          <a:p>
            <a:pPr>
              <a:lnSpc>
                <a:spcPct val="150000"/>
              </a:lnSpc>
            </a:pPr>
            <a:r>
              <a:rPr lang="en-GB" dirty="0"/>
              <a:t>The difference between a </a:t>
            </a:r>
            <a:r>
              <a:rPr lang="en-GB" b="1" dirty="0"/>
              <a:t>business’ success </a:t>
            </a:r>
            <a:r>
              <a:rPr lang="en-GB" dirty="0"/>
              <a:t>and </a:t>
            </a:r>
            <a:r>
              <a:rPr lang="en-GB" b="1" dirty="0"/>
              <a:t>failure </a:t>
            </a:r>
            <a:r>
              <a:rPr lang="en-GB" dirty="0"/>
              <a:t>depends on the management and the team to properly identify and engage the stakeholders in orderly fashion. </a:t>
            </a:r>
          </a:p>
          <a:p>
            <a:pPr>
              <a:lnSpc>
                <a:spcPct val="150000"/>
              </a:lnSpc>
            </a:pPr>
            <a:r>
              <a:rPr lang="en-GB" dirty="0"/>
              <a:t>It is for this reason that stakeholder engagement should commence immediately after they have been identified </a:t>
            </a:r>
          </a:p>
        </p:txBody>
      </p:sp>
    </p:spTree>
    <p:extLst>
      <p:ext uri="{BB962C8B-B14F-4D97-AF65-F5344CB8AC3E}">
        <p14:creationId xmlns:p14="http://schemas.microsoft.com/office/powerpoint/2010/main" val="392221248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C7EA62-60B2-2680-BB15-B069C92660C7}"/>
              </a:ext>
            </a:extLst>
          </p:cNvPr>
          <p:cNvSpPr>
            <a:spLocks noGrp="1"/>
          </p:cNvSpPr>
          <p:nvPr>
            <p:ph type="title"/>
          </p:nvPr>
        </p:nvSpPr>
        <p:spPr>
          <a:solidFill>
            <a:schemeClr val="accent1"/>
          </a:solidFill>
        </p:spPr>
        <p:txBody>
          <a:bodyPr/>
          <a:lstStyle/>
          <a:p>
            <a:r>
              <a:rPr lang="en-GB" b="1" dirty="0"/>
              <a:t>Key steps in the project life cycle </a:t>
            </a:r>
          </a:p>
        </p:txBody>
      </p:sp>
      <p:graphicFrame>
        <p:nvGraphicFramePr>
          <p:cNvPr id="5" name="Content Placeholder 4">
            <a:extLst>
              <a:ext uri="{FF2B5EF4-FFF2-40B4-BE49-F238E27FC236}">
                <a16:creationId xmlns:a16="http://schemas.microsoft.com/office/drawing/2014/main" id="{3C74CDCB-675D-13D9-188C-5A0153AD90A9}"/>
              </a:ext>
            </a:extLst>
          </p:cNvPr>
          <p:cNvGraphicFramePr>
            <a:graphicFrameLocks noGrp="1"/>
          </p:cNvGraphicFramePr>
          <p:nvPr>
            <p:ph idx="1"/>
          </p:nvPr>
        </p:nvGraphicFramePr>
        <p:xfrm>
          <a:off x="609600" y="1600200"/>
          <a:ext cx="10972800" cy="39163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4634384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47CD1C-5BD9-8B83-9395-6CC284720316}"/>
              </a:ext>
            </a:extLst>
          </p:cNvPr>
          <p:cNvSpPr>
            <a:spLocks noGrp="1"/>
          </p:cNvSpPr>
          <p:nvPr>
            <p:ph type="title"/>
          </p:nvPr>
        </p:nvSpPr>
        <p:spPr>
          <a:solidFill>
            <a:schemeClr val="accent1"/>
          </a:solidFill>
        </p:spPr>
        <p:txBody>
          <a:bodyPr/>
          <a:lstStyle/>
          <a:p>
            <a:r>
              <a:rPr lang="en-GB" b="1" dirty="0"/>
              <a:t>Identify stakeholders</a:t>
            </a:r>
          </a:p>
        </p:txBody>
      </p:sp>
      <p:sp>
        <p:nvSpPr>
          <p:cNvPr id="3" name="Content Placeholder 2">
            <a:extLst>
              <a:ext uri="{FF2B5EF4-FFF2-40B4-BE49-F238E27FC236}">
                <a16:creationId xmlns:a16="http://schemas.microsoft.com/office/drawing/2014/main" id="{A8306745-FBFC-7F66-1497-D7D084D0B438}"/>
              </a:ext>
            </a:extLst>
          </p:cNvPr>
          <p:cNvSpPr>
            <a:spLocks noGrp="1"/>
          </p:cNvSpPr>
          <p:nvPr>
            <p:ph idx="1"/>
          </p:nvPr>
        </p:nvSpPr>
        <p:spPr/>
        <p:txBody>
          <a:bodyPr/>
          <a:lstStyle/>
          <a:p>
            <a:pPr marL="0" indent="0">
              <a:buNone/>
            </a:pPr>
            <a:r>
              <a:rPr lang="en-GB" sz="2800" dirty="0"/>
              <a:t>This is the </a:t>
            </a:r>
            <a:r>
              <a:rPr lang="en-GB" sz="2800" b="1" dirty="0"/>
              <a:t>first step </a:t>
            </a:r>
            <a:r>
              <a:rPr lang="en-GB" sz="2800" dirty="0"/>
              <a:t>to identify all stakeholders who have </a:t>
            </a:r>
            <a:r>
              <a:rPr lang="en-GB" sz="2800" b="1" dirty="0"/>
              <a:t>an interest </a:t>
            </a:r>
            <a:r>
              <a:rPr lang="en-GB" sz="2800" dirty="0"/>
              <a:t>and </a:t>
            </a:r>
            <a:r>
              <a:rPr lang="en-GB" sz="2800" i="1" dirty="0">
                <a:highlight>
                  <a:srgbClr val="FFFF00"/>
                </a:highlight>
              </a:rPr>
              <a:t>can and will be impacted </a:t>
            </a:r>
            <a:r>
              <a:rPr lang="en-GB" sz="2800" dirty="0"/>
              <a:t>by the organisational efforts. It is a process of </a:t>
            </a:r>
            <a:r>
              <a:rPr lang="en-GB" sz="2800" b="1" dirty="0"/>
              <a:t>evaluating and recording all relevant information regarding the stakeholders, their influence, interdependencies, involvement , impact and interests on the project success</a:t>
            </a:r>
            <a:r>
              <a:rPr lang="en-GB" sz="2800" dirty="0"/>
              <a:t>. The process enable the organisation to identify the right strategies for engaging each individual or group and it is the key to the management success </a:t>
            </a:r>
          </a:p>
        </p:txBody>
      </p:sp>
    </p:spTree>
    <p:extLst>
      <p:ext uri="{BB962C8B-B14F-4D97-AF65-F5344CB8AC3E}">
        <p14:creationId xmlns:p14="http://schemas.microsoft.com/office/powerpoint/2010/main" val="51405074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AD672B-7CB0-7001-01D7-01EC4756651C}"/>
              </a:ext>
            </a:extLst>
          </p:cNvPr>
          <p:cNvSpPr>
            <a:spLocks noGrp="1"/>
          </p:cNvSpPr>
          <p:nvPr>
            <p:ph type="title"/>
          </p:nvPr>
        </p:nvSpPr>
        <p:spPr>
          <a:solidFill>
            <a:schemeClr val="accent1"/>
          </a:solidFill>
        </p:spPr>
        <p:txBody>
          <a:bodyPr/>
          <a:lstStyle/>
          <a:p>
            <a:r>
              <a:rPr lang="en-GB" dirty="0"/>
              <a:t>Examples of these people can include </a:t>
            </a:r>
          </a:p>
        </p:txBody>
      </p:sp>
      <p:sp>
        <p:nvSpPr>
          <p:cNvPr id="3" name="Content Placeholder 2">
            <a:extLst>
              <a:ext uri="{FF2B5EF4-FFF2-40B4-BE49-F238E27FC236}">
                <a16:creationId xmlns:a16="http://schemas.microsoft.com/office/drawing/2014/main" id="{DEFAFE2D-8B70-B737-9FF4-A5CAF853E3B6}"/>
              </a:ext>
            </a:extLst>
          </p:cNvPr>
          <p:cNvSpPr>
            <a:spLocks noGrp="1"/>
          </p:cNvSpPr>
          <p:nvPr>
            <p:ph idx="1"/>
          </p:nvPr>
        </p:nvSpPr>
        <p:spPr/>
        <p:txBody>
          <a:bodyPr/>
          <a:lstStyle/>
          <a:p>
            <a:pPr>
              <a:buFont typeface="Wingdings" panose="05000000000000000000" pitchFamily="2" charset="2"/>
              <a:buChar char="Ø"/>
            </a:pPr>
            <a:r>
              <a:rPr lang="en-GB" sz="2400" dirty="0"/>
              <a:t>Consultants to the project</a:t>
            </a:r>
          </a:p>
          <a:p>
            <a:pPr>
              <a:buFont typeface="Wingdings" panose="05000000000000000000" pitchFamily="2" charset="2"/>
              <a:buChar char="Ø"/>
            </a:pPr>
            <a:r>
              <a:rPr lang="en-GB" sz="2400" dirty="0"/>
              <a:t>Group impacted by the project after its completion</a:t>
            </a:r>
          </a:p>
          <a:p>
            <a:pPr>
              <a:buFont typeface="Wingdings" panose="05000000000000000000" pitchFamily="2" charset="2"/>
              <a:buChar char="Ø"/>
            </a:pPr>
            <a:r>
              <a:rPr lang="en-GB" sz="2400" dirty="0"/>
              <a:t>Group impacted by the project as it progresses</a:t>
            </a:r>
          </a:p>
          <a:p>
            <a:pPr>
              <a:buFont typeface="Wingdings" panose="05000000000000000000" pitchFamily="2" charset="2"/>
              <a:buChar char="Ø"/>
            </a:pPr>
            <a:r>
              <a:rPr lang="en-GB" sz="2400" dirty="0"/>
              <a:t>Line Managers</a:t>
            </a:r>
          </a:p>
          <a:p>
            <a:pPr>
              <a:buFont typeface="Wingdings" panose="05000000000000000000" pitchFamily="2" charset="2"/>
              <a:buChar char="Ø"/>
            </a:pPr>
            <a:r>
              <a:rPr lang="en-GB" sz="2400" dirty="0"/>
              <a:t>Product testers</a:t>
            </a:r>
          </a:p>
          <a:p>
            <a:pPr>
              <a:buFont typeface="Wingdings" panose="05000000000000000000" pitchFamily="2" charset="2"/>
              <a:buChar char="Ø"/>
            </a:pPr>
            <a:r>
              <a:rPr lang="en-GB" sz="2400" dirty="0"/>
              <a:t>Project customer and user group</a:t>
            </a:r>
          </a:p>
          <a:p>
            <a:pPr>
              <a:buFont typeface="Wingdings" panose="05000000000000000000" pitchFamily="2" charset="2"/>
              <a:buChar char="Ø"/>
            </a:pPr>
            <a:r>
              <a:rPr lang="en-GB" sz="2400" dirty="0"/>
              <a:t>Project leader and team members</a:t>
            </a:r>
          </a:p>
          <a:p>
            <a:pPr>
              <a:buFont typeface="Wingdings" panose="05000000000000000000" pitchFamily="2" charset="2"/>
              <a:buChar char="Ø"/>
            </a:pPr>
            <a:r>
              <a:rPr lang="en-GB" sz="2400" dirty="0"/>
              <a:t>Resource Managers and senior Management </a:t>
            </a:r>
          </a:p>
          <a:p>
            <a:pPr>
              <a:buFont typeface="Wingdings" panose="05000000000000000000" pitchFamily="2" charset="2"/>
              <a:buChar char="Ø"/>
            </a:pPr>
            <a:r>
              <a:rPr lang="en-GB" sz="2400" dirty="0"/>
              <a:t>Subcontractors of the project </a:t>
            </a:r>
          </a:p>
          <a:p>
            <a:endParaRPr lang="en-GB" dirty="0"/>
          </a:p>
          <a:p>
            <a:endParaRPr lang="en-GB" dirty="0"/>
          </a:p>
        </p:txBody>
      </p:sp>
    </p:spTree>
    <p:extLst>
      <p:ext uri="{BB962C8B-B14F-4D97-AF65-F5344CB8AC3E}">
        <p14:creationId xmlns:p14="http://schemas.microsoft.com/office/powerpoint/2010/main" val="84988525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E5A9064D-08DA-0CEC-47F7-FEF908FBC193}"/>
              </a:ext>
            </a:extLst>
          </p:cNvPr>
          <p:cNvPicPr>
            <a:picLocks noGrp="1" noChangeAspect="1"/>
          </p:cNvPicPr>
          <p:nvPr>
            <p:ph idx="1"/>
          </p:nvPr>
        </p:nvPicPr>
        <p:blipFill>
          <a:blip r:embed="rId3"/>
          <a:srcRect t="24776" b="9626"/>
          <a:stretch>
            <a:fillRect/>
          </a:stretch>
        </p:blipFill>
        <p:spPr>
          <a:xfrm>
            <a:off x="20" y="10"/>
            <a:ext cx="12191980" cy="6857990"/>
          </a:xfrm>
          <a:noFill/>
        </p:spPr>
      </p:pic>
    </p:spTree>
    <p:extLst>
      <p:ext uri="{BB962C8B-B14F-4D97-AF65-F5344CB8AC3E}">
        <p14:creationId xmlns:p14="http://schemas.microsoft.com/office/powerpoint/2010/main" val="58102633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65B214-F7D4-8F1F-AB2A-0E5A9E9141B4}"/>
              </a:ext>
            </a:extLst>
          </p:cNvPr>
          <p:cNvSpPr>
            <a:spLocks noGrp="1"/>
          </p:cNvSpPr>
          <p:nvPr>
            <p:ph type="title"/>
          </p:nvPr>
        </p:nvSpPr>
        <p:spPr>
          <a:solidFill>
            <a:schemeClr val="accent1"/>
          </a:solidFill>
        </p:spPr>
        <p:txBody>
          <a:bodyPr/>
          <a:lstStyle/>
          <a:p>
            <a:r>
              <a:rPr lang="en-GB" b="1" dirty="0"/>
              <a:t>The 4 I’s Implementation of stakeholder </a:t>
            </a:r>
          </a:p>
        </p:txBody>
      </p:sp>
      <p:sp>
        <p:nvSpPr>
          <p:cNvPr id="3" name="Content Placeholder 2">
            <a:extLst>
              <a:ext uri="{FF2B5EF4-FFF2-40B4-BE49-F238E27FC236}">
                <a16:creationId xmlns:a16="http://schemas.microsoft.com/office/drawing/2014/main" id="{C77D02B6-5435-DFCC-48AF-2FA7C1643050}"/>
              </a:ext>
            </a:extLst>
          </p:cNvPr>
          <p:cNvSpPr>
            <a:spLocks noGrp="1"/>
          </p:cNvSpPr>
          <p:nvPr>
            <p:ph idx="1"/>
          </p:nvPr>
        </p:nvSpPr>
        <p:spPr/>
        <p:txBody>
          <a:bodyPr/>
          <a:lstStyle/>
          <a:p>
            <a:pPr>
              <a:lnSpc>
                <a:spcPct val="150000"/>
              </a:lnSpc>
              <a:buFont typeface="Wingdings" panose="05000000000000000000" pitchFamily="2" charset="2"/>
              <a:buChar char="ü"/>
            </a:pPr>
            <a:r>
              <a:rPr lang="en-GB" dirty="0"/>
              <a:t>Who will be </a:t>
            </a:r>
            <a:r>
              <a:rPr lang="en-GB" b="1" dirty="0"/>
              <a:t>Involved</a:t>
            </a:r>
            <a:r>
              <a:rPr lang="en-GB" dirty="0"/>
              <a:t> in the Project </a:t>
            </a:r>
          </a:p>
          <a:p>
            <a:pPr>
              <a:lnSpc>
                <a:spcPct val="150000"/>
              </a:lnSpc>
              <a:buFont typeface="Wingdings" panose="05000000000000000000" pitchFamily="2" charset="2"/>
              <a:buChar char="ü"/>
            </a:pPr>
            <a:r>
              <a:rPr lang="en-GB" dirty="0"/>
              <a:t>How much </a:t>
            </a:r>
            <a:r>
              <a:rPr lang="en-GB" b="1" dirty="0"/>
              <a:t>Interest</a:t>
            </a:r>
            <a:r>
              <a:rPr lang="en-GB" dirty="0"/>
              <a:t> do they have in the project</a:t>
            </a:r>
          </a:p>
          <a:p>
            <a:pPr>
              <a:lnSpc>
                <a:spcPct val="150000"/>
              </a:lnSpc>
              <a:buFont typeface="Wingdings" panose="05000000000000000000" pitchFamily="2" charset="2"/>
              <a:buChar char="ü"/>
            </a:pPr>
            <a:r>
              <a:rPr lang="en-GB" dirty="0"/>
              <a:t>Who can </a:t>
            </a:r>
            <a:r>
              <a:rPr lang="en-GB" b="1" dirty="0"/>
              <a:t>Influence</a:t>
            </a:r>
            <a:r>
              <a:rPr lang="en-GB" dirty="0"/>
              <a:t> decisions about the project ?</a:t>
            </a:r>
          </a:p>
          <a:p>
            <a:pPr>
              <a:lnSpc>
                <a:spcPct val="150000"/>
              </a:lnSpc>
              <a:buFont typeface="Wingdings" panose="05000000000000000000" pitchFamily="2" charset="2"/>
              <a:buChar char="ü"/>
            </a:pPr>
            <a:r>
              <a:rPr lang="en-GB" dirty="0"/>
              <a:t>Who will be </a:t>
            </a:r>
            <a:r>
              <a:rPr lang="en-GB" b="1" dirty="0"/>
              <a:t>Impacted</a:t>
            </a:r>
            <a:r>
              <a:rPr lang="en-GB" dirty="0"/>
              <a:t> by the project – either during the project or by the project outcome </a:t>
            </a:r>
          </a:p>
        </p:txBody>
      </p:sp>
    </p:spTree>
    <p:extLst>
      <p:ext uri="{BB962C8B-B14F-4D97-AF65-F5344CB8AC3E}">
        <p14:creationId xmlns:p14="http://schemas.microsoft.com/office/powerpoint/2010/main" val="144795124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BB9BBB-4770-A644-CD63-A6F43B85077A}"/>
              </a:ext>
            </a:extLst>
          </p:cNvPr>
          <p:cNvSpPr>
            <a:spLocks noGrp="1"/>
          </p:cNvSpPr>
          <p:nvPr>
            <p:ph type="title"/>
          </p:nvPr>
        </p:nvSpPr>
        <p:spPr>
          <a:solidFill>
            <a:schemeClr val="accent1"/>
          </a:solidFill>
        </p:spPr>
        <p:txBody>
          <a:bodyPr/>
          <a:lstStyle/>
          <a:p>
            <a:r>
              <a:rPr lang="en-US" b="1" dirty="0"/>
              <a:t>Pause for assignment Questions – Student Led questions </a:t>
            </a:r>
          </a:p>
        </p:txBody>
      </p:sp>
      <p:sp>
        <p:nvSpPr>
          <p:cNvPr id="3" name="Content Placeholder 2">
            <a:extLst>
              <a:ext uri="{FF2B5EF4-FFF2-40B4-BE49-F238E27FC236}">
                <a16:creationId xmlns:a16="http://schemas.microsoft.com/office/drawing/2014/main" id="{B826B0A3-E8A7-A133-ED00-6C46C063F2E8}"/>
              </a:ext>
            </a:extLst>
          </p:cNvPr>
          <p:cNvSpPr>
            <a:spLocks noGrp="1"/>
          </p:cNvSpPr>
          <p:nvPr>
            <p:ph idx="1"/>
          </p:nvPr>
        </p:nvSpPr>
        <p:spPr/>
        <p:txBody>
          <a:bodyPr/>
          <a:lstStyle/>
          <a:p>
            <a:pPr marL="0" indent="0">
              <a:buNone/>
            </a:pPr>
            <a:r>
              <a:rPr lang="en-US" dirty="0">
                <a:highlight>
                  <a:srgbClr val="FFFF00"/>
                </a:highlight>
              </a:rPr>
              <a:t>At this point , do we know </a:t>
            </a:r>
            <a:endParaRPr lang="en-US" dirty="0">
              <a:highlight>
                <a:srgbClr val="FFFF00"/>
              </a:highlight>
              <a:latin typeface="Arial"/>
              <a:cs typeface="Arial"/>
            </a:endParaRPr>
          </a:p>
          <a:p>
            <a:r>
              <a:rPr lang="en-GB" dirty="0">
                <a:latin typeface="Arial"/>
                <a:cs typeface="Arial"/>
              </a:rPr>
              <a:t>Who will be </a:t>
            </a:r>
            <a:r>
              <a:rPr lang="en-GB" b="1" dirty="0">
                <a:latin typeface="Arial"/>
                <a:cs typeface="Arial"/>
              </a:rPr>
              <a:t>Involved</a:t>
            </a:r>
            <a:r>
              <a:rPr lang="en-GB" dirty="0">
                <a:latin typeface="Arial"/>
                <a:cs typeface="Arial"/>
              </a:rPr>
              <a:t> in the project ?</a:t>
            </a:r>
            <a:endParaRPr lang="en-US" dirty="0">
              <a:latin typeface="Arial"/>
              <a:cs typeface="Arial"/>
            </a:endParaRPr>
          </a:p>
          <a:p>
            <a:r>
              <a:rPr lang="en-GB" dirty="0">
                <a:latin typeface="Arial"/>
                <a:cs typeface="Arial"/>
              </a:rPr>
              <a:t>How much </a:t>
            </a:r>
            <a:r>
              <a:rPr lang="en-GB" b="1" dirty="0">
                <a:latin typeface="Arial"/>
                <a:cs typeface="Arial"/>
              </a:rPr>
              <a:t>Interest</a:t>
            </a:r>
            <a:r>
              <a:rPr lang="en-GB" dirty="0">
                <a:latin typeface="Arial"/>
                <a:cs typeface="Arial"/>
              </a:rPr>
              <a:t> do they have in the project ?</a:t>
            </a:r>
            <a:endParaRPr lang="en-US" dirty="0">
              <a:latin typeface="Arial"/>
              <a:cs typeface="Arial"/>
            </a:endParaRPr>
          </a:p>
          <a:p>
            <a:r>
              <a:rPr lang="en-GB" dirty="0">
                <a:latin typeface="Arial"/>
                <a:cs typeface="Arial"/>
              </a:rPr>
              <a:t>Who can </a:t>
            </a:r>
            <a:r>
              <a:rPr lang="en-GB" b="1" dirty="0">
                <a:latin typeface="Arial"/>
                <a:cs typeface="Arial"/>
              </a:rPr>
              <a:t>Influence</a:t>
            </a:r>
            <a:r>
              <a:rPr lang="en-GB" dirty="0">
                <a:latin typeface="Arial"/>
                <a:cs typeface="Arial"/>
              </a:rPr>
              <a:t> decisions about the project ?</a:t>
            </a:r>
            <a:endParaRPr lang="en-US" dirty="0">
              <a:latin typeface="Arial"/>
              <a:cs typeface="Arial"/>
            </a:endParaRPr>
          </a:p>
          <a:p>
            <a:r>
              <a:rPr lang="en-GB" dirty="0">
                <a:latin typeface="Arial"/>
                <a:cs typeface="Arial"/>
              </a:rPr>
              <a:t>Who will be </a:t>
            </a:r>
            <a:r>
              <a:rPr lang="en-GB" b="1" dirty="0">
                <a:latin typeface="Arial"/>
                <a:cs typeface="Arial"/>
              </a:rPr>
              <a:t>Impacted</a:t>
            </a:r>
            <a:r>
              <a:rPr lang="en-GB" dirty="0">
                <a:latin typeface="Arial"/>
                <a:cs typeface="Arial"/>
              </a:rPr>
              <a:t> by the project – either during the project or by the project outcome </a:t>
            </a:r>
            <a:endParaRPr lang="en-US" dirty="0">
              <a:latin typeface="Arial"/>
              <a:cs typeface="Arial"/>
            </a:endParaRPr>
          </a:p>
          <a:p>
            <a:pPr marL="0" indent="0">
              <a:buNone/>
            </a:pPr>
            <a:r>
              <a:rPr lang="en-GB" sz="2800" dirty="0">
                <a:highlight>
                  <a:srgbClr val="FF0000"/>
                </a:highlight>
                <a:latin typeface="Arial"/>
                <a:cs typeface="Arial"/>
              </a:rPr>
              <a:t>Please spend some time and speak to your lecturer until the break </a:t>
            </a:r>
          </a:p>
          <a:p>
            <a:endParaRPr lang="en-US" dirty="0"/>
          </a:p>
        </p:txBody>
      </p:sp>
    </p:spTree>
    <p:extLst>
      <p:ext uri="{BB962C8B-B14F-4D97-AF65-F5344CB8AC3E}">
        <p14:creationId xmlns:p14="http://schemas.microsoft.com/office/powerpoint/2010/main" val="345730920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25500F-1365-6B5F-C94B-34E3C014171A}"/>
              </a:ext>
            </a:extLst>
          </p:cNvPr>
          <p:cNvSpPr>
            <a:spLocks noGrp="1"/>
          </p:cNvSpPr>
          <p:nvPr>
            <p:ph type="title"/>
          </p:nvPr>
        </p:nvSpPr>
        <p:spPr>
          <a:xfrm>
            <a:off x="609600" y="274638"/>
            <a:ext cx="10972800" cy="1143000"/>
          </a:xfrm>
          <a:solidFill>
            <a:schemeClr val="accent1"/>
          </a:solidFill>
        </p:spPr>
        <p:txBody>
          <a:bodyPr wrap="square" anchor="ctr">
            <a:normAutofit/>
          </a:bodyPr>
          <a:lstStyle/>
          <a:p>
            <a:r>
              <a:rPr lang="en-GB" dirty="0"/>
              <a:t>Break </a:t>
            </a:r>
          </a:p>
        </p:txBody>
      </p:sp>
      <p:pic>
        <p:nvPicPr>
          <p:cNvPr id="4" name="Content Placeholder 3">
            <a:extLst>
              <a:ext uri="{FF2B5EF4-FFF2-40B4-BE49-F238E27FC236}">
                <a16:creationId xmlns:a16="http://schemas.microsoft.com/office/drawing/2014/main" id="{F1A9C812-4554-CDB4-94A8-CB890F2FBB25}"/>
              </a:ext>
            </a:extLst>
          </p:cNvPr>
          <p:cNvPicPr>
            <a:picLocks noGrp="1" noChangeAspect="1"/>
          </p:cNvPicPr>
          <p:nvPr>
            <p:ph sz="half" idx="1"/>
          </p:nvPr>
        </p:nvPicPr>
        <p:blipFill>
          <a:blip r:embed="rId2"/>
          <a:stretch>
            <a:fillRect/>
          </a:stretch>
        </p:blipFill>
        <p:spPr>
          <a:xfrm>
            <a:off x="755518" y="1628800"/>
            <a:ext cx="5312676" cy="3989040"/>
          </a:xfrm>
          <a:prstGeom prst="rect">
            <a:avLst/>
          </a:prstGeom>
          <a:noFill/>
        </p:spPr>
      </p:pic>
      <p:pic>
        <p:nvPicPr>
          <p:cNvPr id="6" name="Content Placeholder 5">
            <a:extLst>
              <a:ext uri="{FF2B5EF4-FFF2-40B4-BE49-F238E27FC236}">
                <a16:creationId xmlns:a16="http://schemas.microsoft.com/office/drawing/2014/main" id="{00F23CA9-01D6-231A-DE03-0431C618F31D}"/>
              </a:ext>
            </a:extLst>
          </p:cNvPr>
          <p:cNvPicPr>
            <a:picLocks noGrp="1" noChangeAspect="1"/>
          </p:cNvPicPr>
          <p:nvPr>
            <p:ph sz="half" idx="2"/>
          </p:nvPr>
        </p:nvPicPr>
        <p:blipFill>
          <a:blip r:embed="rId3"/>
          <a:stretch>
            <a:fillRect/>
          </a:stretch>
        </p:blipFill>
        <p:spPr>
          <a:xfrm>
            <a:off x="7842250" y="2547144"/>
            <a:ext cx="2095500" cy="2095500"/>
          </a:xfrm>
          <a:prstGeom prst="rect">
            <a:avLst/>
          </a:prstGeom>
        </p:spPr>
      </p:pic>
    </p:spTree>
    <p:extLst>
      <p:ext uri="{BB962C8B-B14F-4D97-AF65-F5344CB8AC3E}">
        <p14:creationId xmlns:p14="http://schemas.microsoft.com/office/powerpoint/2010/main" val="311340509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3CF547-9993-53E0-45D2-690F0A49E7C1}"/>
              </a:ext>
            </a:extLst>
          </p:cNvPr>
          <p:cNvSpPr>
            <a:spLocks noGrp="1"/>
          </p:cNvSpPr>
          <p:nvPr>
            <p:ph type="ctrTitle"/>
          </p:nvPr>
        </p:nvSpPr>
        <p:spPr>
          <a:xfrm>
            <a:off x="911424" y="1988841"/>
            <a:ext cx="10363200" cy="1470025"/>
          </a:xfrm>
        </p:spPr>
        <p:txBody>
          <a:bodyPr wrap="square" anchor="ctr">
            <a:normAutofit/>
          </a:bodyPr>
          <a:lstStyle/>
          <a:p>
            <a:r>
              <a:rPr lang="en-GB" dirty="0"/>
              <a:t>Session 2 </a:t>
            </a:r>
          </a:p>
        </p:txBody>
      </p:sp>
      <p:sp>
        <p:nvSpPr>
          <p:cNvPr id="8" name="Subtitle 2">
            <a:extLst>
              <a:ext uri="{FF2B5EF4-FFF2-40B4-BE49-F238E27FC236}">
                <a16:creationId xmlns:a16="http://schemas.microsoft.com/office/drawing/2014/main" id="{E0351766-7CF3-2918-5710-8CEE9301EDC6}"/>
              </a:ext>
            </a:extLst>
          </p:cNvPr>
          <p:cNvSpPr>
            <a:spLocks noGrp="1"/>
          </p:cNvSpPr>
          <p:nvPr>
            <p:ph type="subTitle" idx="1"/>
          </p:nvPr>
        </p:nvSpPr>
        <p:spPr>
          <a:xfrm>
            <a:off x="1825824" y="3744615"/>
            <a:ext cx="8534400" cy="836513"/>
          </a:xfrm>
        </p:spPr>
        <p:txBody>
          <a:bodyPr/>
          <a:lstStyle/>
          <a:p>
            <a:r>
              <a:rPr lang="en-US" b="1" dirty="0">
                <a:solidFill>
                  <a:schemeClr val="bg1"/>
                </a:solidFill>
              </a:rPr>
              <a:t>Welcome to UES session 2 </a:t>
            </a:r>
          </a:p>
        </p:txBody>
      </p:sp>
    </p:spTree>
    <p:extLst>
      <p:ext uri="{BB962C8B-B14F-4D97-AF65-F5344CB8AC3E}">
        <p14:creationId xmlns:p14="http://schemas.microsoft.com/office/powerpoint/2010/main" val="23420165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E78985-32C2-5DF6-0BBC-AE3005CB6F31}"/>
              </a:ext>
            </a:extLst>
          </p:cNvPr>
          <p:cNvSpPr>
            <a:spLocks noGrp="1"/>
          </p:cNvSpPr>
          <p:nvPr>
            <p:ph type="title"/>
          </p:nvPr>
        </p:nvSpPr>
        <p:spPr>
          <a:solidFill>
            <a:schemeClr val="accent1"/>
          </a:solidFill>
        </p:spPr>
        <p:txBody>
          <a:bodyPr/>
          <a:lstStyle/>
          <a:p>
            <a:r>
              <a:rPr lang="en-US" b="1" dirty="0"/>
              <a:t>5 step Process of Stakeholder Engagement </a:t>
            </a:r>
          </a:p>
        </p:txBody>
      </p:sp>
      <p:pic>
        <p:nvPicPr>
          <p:cNvPr id="4" name="Online Media 3" title="Stakeholder Engagement: Five-step Process">
            <a:hlinkClick r:id="" action="ppaction://media"/>
            <a:extLst>
              <a:ext uri="{FF2B5EF4-FFF2-40B4-BE49-F238E27FC236}">
                <a16:creationId xmlns:a16="http://schemas.microsoft.com/office/drawing/2014/main" id="{D35BD6F7-6D96-B8DE-E883-0F8941BD3433}"/>
              </a:ext>
            </a:extLst>
          </p:cNvPr>
          <p:cNvPicPr>
            <a:picLocks noGrp="1" noRot="1" noChangeAspect="1"/>
          </p:cNvPicPr>
          <p:nvPr>
            <p:ph idx="1"/>
            <a:videoFile r:link="rId1"/>
          </p:nvPr>
        </p:nvPicPr>
        <p:blipFill>
          <a:blip r:embed="rId3"/>
          <a:stretch>
            <a:fillRect/>
          </a:stretch>
        </p:blipFill>
        <p:spPr>
          <a:xfrm>
            <a:off x="2630488" y="1600200"/>
            <a:ext cx="6931025" cy="3916363"/>
          </a:xfrm>
        </p:spPr>
      </p:pic>
    </p:spTree>
    <p:extLst>
      <p:ext uri="{BB962C8B-B14F-4D97-AF65-F5344CB8AC3E}">
        <p14:creationId xmlns:p14="http://schemas.microsoft.com/office/powerpoint/2010/main" val="60374773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684AD2-F65C-5B4B-0D64-8B3C8C3F5F8E}"/>
              </a:ext>
            </a:extLst>
          </p:cNvPr>
          <p:cNvSpPr>
            <a:spLocks noGrp="1"/>
          </p:cNvSpPr>
          <p:nvPr>
            <p:ph type="title"/>
          </p:nvPr>
        </p:nvSpPr>
        <p:spPr>
          <a:solidFill>
            <a:schemeClr val="accent1"/>
          </a:solidFill>
        </p:spPr>
        <p:txBody>
          <a:bodyPr/>
          <a:lstStyle/>
          <a:p>
            <a:r>
              <a:rPr lang="en-US" b="1" dirty="0"/>
              <a:t>4 C's Stakeholder Engagement Framework </a:t>
            </a:r>
          </a:p>
        </p:txBody>
      </p:sp>
      <p:sp>
        <p:nvSpPr>
          <p:cNvPr id="3" name="Content Placeholder 2">
            <a:extLst>
              <a:ext uri="{FF2B5EF4-FFF2-40B4-BE49-F238E27FC236}">
                <a16:creationId xmlns:a16="http://schemas.microsoft.com/office/drawing/2014/main" id="{BB4CE294-8898-A3F6-251B-A5A1B4CF7AD8}"/>
              </a:ext>
            </a:extLst>
          </p:cNvPr>
          <p:cNvSpPr>
            <a:spLocks noGrp="1"/>
          </p:cNvSpPr>
          <p:nvPr>
            <p:ph idx="1"/>
          </p:nvPr>
        </p:nvSpPr>
        <p:spPr/>
        <p:txBody>
          <a:bodyPr/>
          <a:lstStyle/>
          <a:p>
            <a:pPr marL="0" indent="0">
              <a:buNone/>
            </a:pPr>
            <a:r>
              <a:rPr lang="en-US" dirty="0"/>
              <a:t>The 4 C's Model echoes the relevance of the core elements  of stakeholder engagement </a:t>
            </a:r>
          </a:p>
          <a:p>
            <a:pPr>
              <a:buFont typeface="Wingdings" panose="020B0604020202020204" pitchFamily="34" charset="0"/>
              <a:buChar char="Ø"/>
            </a:pPr>
            <a:r>
              <a:rPr lang="en-US" dirty="0"/>
              <a:t>Communication</a:t>
            </a:r>
          </a:p>
          <a:p>
            <a:pPr>
              <a:buFont typeface="Wingdings" panose="020B0604020202020204" pitchFamily="34" charset="0"/>
              <a:buChar char="Ø"/>
            </a:pPr>
            <a:r>
              <a:rPr lang="en-US" dirty="0"/>
              <a:t>Consultation</a:t>
            </a:r>
          </a:p>
          <a:p>
            <a:pPr>
              <a:buFont typeface="Wingdings" panose="020B0604020202020204" pitchFamily="34" charset="0"/>
              <a:buChar char="Ø"/>
            </a:pPr>
            <a:r>
              <a:rPr lang="en-US" dirty="0"/>
              <a:t>Collaboration</a:t>
            </a:r>
          </a:p>
          <a:p>
            <a:pPr>
              <a:buFont typeface="Wingdings" panose="020B0604020202020204" pitchFamily="34" charset="0"/>
              <a:buChar char="Ø"/>
            </a:pPr>
            <a:r>
              <a:rPr lang="en-US" dirty="0"/>
              <a:t>Commitment </a:t>
            </a:r>
          </a:p>
        </p:txBody>
      </p:sp>
    </p:spTree>
    <p:extLst>
      <p:ext uri="{BB962C8B-B14F-4D97-AF65-F5344CB8AC3E}">
        <p14:creationId xmlns:p14="http://schemas.microsoft.com/office/powerpoint/2010/main" val="338842633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D7E0EA-1FE5-DAD9-CB0B-CFAF8DB397BD}"/>
              </a:ext>
            </a:extLst>
          </p:cNvPr>
          <p:cNvSpPr>
            <a:spLocks noGrp="1"/>
          </p:cNvSpPr>
          <p:nvPr>
            <p:ph type="title"/>
          </p:nvPr>
        </p:nvSpPr>
        <p:spPr>
          <a:solidFill>
            <a:schemeClr val="accent1"/>
          </a:solidFill>
        </p:spPr>
        <p:txBody>
          <a:bodyPr/>
          <a:lstStyle/>
          <a:p>
            <a:r>
              <a:rPr lang="en-US" b="1" dirty="0"/>
              <a:t>Communication </a:t>
            </a:r>
          </a:p>
        </p:txBody>
      </p:sp>
      <p:sp>
        <p:nvSpPr>
          <p:cNvPr id="3" name="Content Placeholder 2">
            <a:extLst>
              <a:ext uri="{FF2B5EF4-FFF2-40B4-BE49-F238E27FC236}">
                <a16:creationId xmlns:a16="http://schemas.microsoft.com/office/drawing/2014/main" id="{D9B3DE40-AE0E-0B14-B343-9F15B3E5108C}"/>
              </a:ext>
            </a:extLst>
          </p:cNvPr>
          <p:cNvSpPr>
            <a:spLocks noGrp="1"/>
          </p:cNvSpPr>
          <p:nvPr>
            <p:ph idx="1"/>
          </p:nvPr>
        </p:nvSpPr>
        <p:spPr/>
        <p:txBody>
          <a:bodyPr/>
          <a:lstStyle/>
          <a:p>
            <a:pPr marL="0" indent="0">
              <a:buNone/>
            </a:pPr>
            <a:r>
              <a:rPr lang="en-US" sz="2800" b="1" dirty="0"/>
              <a:t>Communication is likely to be a key priority </a:t>
            </a:r>
            <a:endParaRPr lang="en-US" b="1" dirty="0"/>
          </a:p>
          <a:p>
            <a:pPr marL="0" indent="0">
              <a:buNone/>
            </a:pPr>
            <a:r>
              <a:rPr lang="en-US" sz="2800" dirty="0">
                <a:solidFill>
                  <a:srgbClr val="2D2D2D"/>
                </a:solidFill>
                <a:ea typeface="+mn-lt"/>
                <a:cs typeface="+mn-lt"/>
              </a:rPr>
              <a:t>Businesses rely heavily on their customers, so learning to listen to and learn from various stakeholders is crucial for successful projects. In a new project or managing internal communications, insights from stakeholders are valuable. For </a:t>
            </a:r>
            <a:r>
              <a:rPr lang="en-US" sz="2800" dirty="0" err="1">
                <a:solidFill>
                  <a:srgbClr val="2D2D2D"/>
                </a:solidFill>
                <a:ea typeface="+mn-lt"/>
                <a:cs typeface="+mn-lt"/>
              </a:rPr>
              <a:t>organising</a:t>
            </a:r>
            <a:r>
              <a:rPr lang="en-US" sz="2800" dirty="0">
                <a:solidFill>
                  <a:srgbClr val="2D2D2D"/>
                </a:solidFill>
                <a:ea typeface="+mn-lt"/>
                <a:cs typeface="+mn-lt"/>
              </a:rPr>
              <a:t> and planning communication with stakeholders, remember the communications process of receiving, interpreting and sending information.</a:t>
            </a:r>
            <a:endParaRPr lang="en-US" sz="2800" dirty="0"/>
          </a:p>
        </p:txBody>
      </p:sp>
    </p:spTree>
    <p:extLst>
      <p:ext uri="{BB962C8B-B14F-4D97-AF65-F5344CB8AC3E}">
        <p14:creationId xmlns:p14="http://schemas.microsoft.com/office/powerpoint/2010/main" val="339648256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DA52C5-FB24-FFED-4A82-154BBB2325B3}"/>
              </a:ext>
            </a:extLst>
          </p:cNvPr>
          <p:cNvSpPr>
            <a:spLocks noGrp="1"/>
          </p:cNvSpPr>
          <p:nvPr>
            <p:ph type="title"/>
          </p:nvPr>
        </p:nvSpPr>
        <p:spPr>
          <a:solidFill>
            <a:schemeClr val="accent1"/>
          </a:solidFill>
        </p:spPr>
        <p:txBody>
          <a:bodyPr/>
          <a:lstStyle/>
          <a:p>
            <a:r>
              <a:rPr lang="en-US" b="1" dirty="0"/>
              <a:t>Effective communication with stakeholders </a:t>
            </a:r>
          </a:p>
        </p:txBody>
      </p:sp>
      <p:pic>
        <p:nvPicPr>
          <p:cNvPr id="5" name="Online Media 4" title="Stakeholder Communication in Project Management [Stop Spinning Your Wheels]">
            <a:hlinkClick r:id="" action="ppaction://media"/>
            <a:extLst>
              <a:ext uri="{FF2B5EF4-FFF2-40B4-BE49-F238E27FC236}">
                <a16:creationId xmlns:a16="http://schemas.microsoft.com/office/drawing/2014/main" id="{B4AC0946-53EE-B65D-25BF-F0D623318D2A}"/>
              </a:ext>
            </a:extLst>
          </p:cNvPr>
          <p:cNvPicPr>
            <a:picLocks noGrp="1" noRot="1" noChangeAspect="1"/>
          </p:cNvPicPr>
          <p:nvPr>
            <p:ph idx="1"/>
            <a:videoFile r:link="rId1"/>
          </p:nvPr>
        </p:nvPicPr>
        <p:blipFill>
          <a:blip r:embed="rId3"/>
          <a:stretch>
            <a:fillRect/>
          </a:stretch>
        </p:blipFill>
        <p:spPr>
          <a:xfrm>
            <a:off x="2630488" y="1600200"/>
            <a:ext cx="6931025" cy="3916363"/>
          </a:xfrm>
        </p:spPr>
      </p:pic>
    </p:spTree>
    <p:extLst>
      <p:ext uri="{BB962C8B-B14F-4D97-AF65-F5344CB8AC3E}">
        <p14:creationId xmlns:p14="http://schemas.microsoft.com/office/powerpoint/2010/main" val="373911780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41E2B4-837E-756B-C7F7-619EA2C89261}"/>
              </a:ext>
            </a:extLst>
          </p:cNvPr>
          <p:cNvSpPr>
            <a:spLocks noGrp="1"/>
          </p:cNvSpPr>
          <p:nvPr>
            <p:ph type="title"/>
          </p:nvPr>
        </p:nvSpPr>
        <p:spPr>
          <a:xfrm>
            <a:off x="609600" y="274638"/>
            <a:ext cx="10972800" cy="1143000"/>
          </a:xfrm>
          <a:solidFill>
            <a:schemeClr val="accent1"/>
          </a:solidFill>
        </p:spPr>
        <p:txBody>
          <a:bodyPr wrap="square" anchor="ctr">
            <a:normAutofit/>
          </a:bodyPr>
          <a:lstStyle/>
          <a:p>
            <a:r>
              <a:rPr lang="en-US" b="1" dirty="0"/>
              <a:t>Consulting Stakeholders</a:t>
            </a:r>
          </a:p>
        </p:txBody>
      </p:sp>
      <p:sp>
        <p:nvSpPr>
          <p:cNvPr id="9" name="Content Placeholder 2">
            <a:extLst>
              <a:ext uri="{FF2B5EF4-FFF2-40B4-BE49-F238E27FC236}">
                <a16:creationId xmlns:a16="http://schemas.microsoft.com/office/drawing/2014/main" id="{90B16C74-28C7-5D7F-F268-1972F9CEB7A9}"/>
              </a:ext>
            </a:extLst>
          </p:cNvPr>
          <p:cNvSpPr>
            <a:spLocks noGrp="1"/>
          </p:cNvSpPr>
          <p:nvPr>
            <p:ph sz="half" idx="1"/>
          </p:nvPr>
        </p:nvSpPr>
        <p:spPr>
          <a:xfrm>
            <a:off x="609600" y="1600201"/>
            <a:ext cx="5384800" cy="3989040"/>
          </a:xfrm>
        </p:spPr>
        <p:txBody>
          <a:bodyPr/>
          <a:lstStyle/>
          <a:p>
            <a:pPr marL="0" indent="0">
              <a:buNone/>
            </a:pPr>
            <a:r>
              <a:rPr lang="en-US" sz="2400" dirty="0">
                <a:solidFill>
                  <a:srgbClr val="171B25"/>
                </a:solidFill>
                <a:latin typeface="Poppins"/>
                <a:cs typeface="Poppins"/>
              </a:rPr>
              <a:t>The key to effective stakeholder consultation is to</a:t>
            </a:r>
            <a:r>
              <a:rPr lang="en-US" sz="2400" b="1" dirty="0">
                <a:solidFill>
                  <a:srgbClr val="171B25"/>
                </a:solidFill>
                <a:latin typeface="Poppins"/>
                <a:cs typeface="Poppins"/>
              </a:rPr>
              <a:t> control the interchange of information using digital channels and tools.</a:t>
            </a:r>
            <a:endParaRPr lang="en-US" sz="2400"/>
          </a:p>
          <a:p>
            <a:pPr marL="0" indent="0">
              <a:buNone/>
            </a:pPr>
            <a:r>
              <a:rPr lang="en-US" sz="2400" dirty="0">
                <a:solidFill>
                  <a:srgbClr val="171B25"/>
                </a:solidFill>
                <a:latin typeface="Poppins"/>
                <a:cs typeface="Poppins"/>
              </a:rPr>
              <a:t>These tools are designed not only to communicate but also to isolate the conversations in narrow fields of interest that are pertinent to your project.</a:t>
            </a:r>
          </a:p>
          <a:p>
            <a:pPr marL="0" indent="0">
              <a:buNone/>
            </a:pPr>
            <a:endParaRPr lang="en-US" sz="1300" dirty="0">
              <a:solidFill>
                <a:srgbClr val="171B25"/>
              </a:solidFill>
              <a:latin typeface="Poppins"/>
              <a:cs typeface="Poppins"/>
            </a:endParaRPr>
          </a:p>
          <a:p>
            <a:endParaRPr lang="en-US" dirty="0"/>
          </a:p>
        </p:txBody>
      </p:sp>
      <p:pic>
        <p:nvPicPr>
          <p:cNvPr id="4" name="Content Placeholder 3" descr="stakeholder pyramid">
            <a:extLst>
              <a:ext uri="{FF2B5EF4-FFF2-40B4-BE49-F238E27FC236}">
                <a16:creationId xmlns:a16="http://schemas.microsoft.com/office/drawing/2014/main" id="{D1ED0C60-16F0-75B0-7C1E-56E706BAC6C2}"/>
              </a:ext>
            </a:extLst>
          </p:cNvPr>
          <p:cNvPicPr>
            <a:picLocks noGrp="1" noChangeAspect="1"/>
          </p:cNvPicPr>
          <p:nvPr>
            <p:ph sz="half" idx="2"/>
          </p:nvPr>
        </p:nvPicPr>
        <p:blipFill>
          <a:blip r:embed="rId2"/>
          <a:stretch>
            <a:fillRect/>
          </a:stretch>
        </p:blipFill>
        <p:spPr>
          <a:xfrm>
            <a:off x="6197600" y="2076357"/>
            <a:ext cx="5384800" cy="3036728"/>
          </a:xfrm>
          <a:noFill/>
        </p:spPr>
      </p:pic>
    </p:spTree>
    <p:extLst>
      <p:ext uri="{BB962C8B-B14F-4D97-AF65-F5344CB8AC3E}">
        <p14:creationId xmlns:p14="http://schemas.microsoft.com/office/powerpoint/2010/main" val="171091959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F955BC-8513-59C6-1EDC-A0B57CA3D385}"/>
              </a:ext>
            </a:extLst>
          </p:cNvPr>
          <p:cNvSpPr>
            <a:spLocks noGrp="1"/>
          </p:cNvSpPr>
          <p:nvPr>
            <p:ph type="title"/>
          </p:nvPr>
        </p:nvSpPr>
        <p:spPr>
          <a:solidFill>
            <a:schemeClr val="accent1"/>
          </a:solidFill>
        </p:spPr>
        <p:txBody>
          <a:bodyPr/>
          <a:lstStyle/>
          <a:p>
            <a:r>
              <a:rPr lang="en-US" b="1" dirty="0"/>
              <a:t>Collaboration with stakeholders</a:t>
            </a:r>
          </a:p>
        </p:txBody>
      </p:sp>
      <p:sp>
        <p:nvSpPr>
          <p:cNvPr id="3" name="Content Placeholder 2">
            <a:extLst>
              <a:ext uri="{FF2B5EF4-FFF2-40B4-BE49-F238E27FC236}">
                <a16:creationId xmlns:a16="http://schemas.microsoft.com/office/drawing/2014/main" id="{D4C758A1-D871-6FE3-E754-8410457F5BCA}"/>
              </a:ext>
            </a:extLst>
          </p:cNvPr>
          <p:cNvSpPr>
            <a:spLocks noGrp="1"/>
          </p:cNvSpPr>
          <p:nvPr>
            <p:ph idx="1"/>
          </p:nvPr>
        </p:nvSpPr>
        <p:spPr/>
        <p:txBody>
          <a:bodyPr/>
          <a:lstStyle/>
          <a:p>
            <a:pPr marL="0" indent="0">
              <a:buNone/>
            </a:pPr>
            <a:r>
              <a:rPr lang="en-US" sz="2400" dirty="0">
                <a:solidFill>
                  <a:srgbClr val="111111"/>
                </a:solidFill>
                <a:ea typeface="+mn-lt"/>
                <a:cs typeface="+mn-lt"/>
              </a:rPr>
              <a:t>Effective collaboration with stakeholders involves the following steps:</a:t>
            </a:r>
            <a:endParaRPr lang="en-US" sz="2400" dirty="0"/>
          </a:p>
          <a:p>
            <a:pPr>
              <a:buFont typeface="Wingdings" panose="05000000000000000000" pitchFamily="2" charset="2"/>
              <a:buChar char="Ø"/>
            </a:pPr>
            <a:r>
              <a:rPr lang="en-US" sz="2400" dirty="0">
                <a:solidFill>
                  <a:srgbClr val="111111"/>
                </a:solidFill>
                <a:ea typeface="+mn-lt"/>
                <a:cs typeface="+mn-lt"/>
              </a:rPr>
              <a:t>Get strategic: Identify what you want to achieve from collaboration.</a:t>
            </a:r>
            <a:endParaRPr lang="en-US" sz="2400" dirty="0"/>
          </a:p>
          <a:p>
            <a:pPr>
              <a:buFont typeface="Wingdings" panose="05000000000000000000" pitchFamily="2" charset="2"/>
              <a:buChar char="Ø"/>
            </a:pPr>
            <a:r>
              <a:rPr lang="en-US" sz="2400" dirty="0">
                <a:solidFill>
                  <a:srgbClr val="111111"/>
                </a:solidFill>
                <a:ea typeface="+mn-lt"/>
                <a:cs typeface="+mn-lt"/>
              </a:rPr>
              <a:t>Identify and analyze your stakeholders.</a:t>
            </a:r>
            <a:endParaRPr lang="en-US" sz="2400" dirty="0"/>
          </a:p>
          <a:p>
            <a:pPr>
              <a:buFont typeface="Wingdings" panose="05000000000000000000" pitchFamily="2" charset="2"/>
              <a:buChar char="Ø"/>
            </a:pPr>
            <a:r>
              <a:rPr lang="en-US" sz="2400" dirty="0">
                <a:solidFill>
                  <a:srgbClr val="111111"/>
                </a:solidFill>
                <a:ea typeface="+mn-lt"/>
                <a:cs typeface="+mn-lt"/>
              </a:rPr>
              <a:t>Share opportunities to get involved.</a:t>
            </a:r>
            <a:endParaRPr lang="en-US" sz="2400" dirty="0"/>
          </a:p>
          <a:p>
            <a:pPr>
              <a:buFont typeface="Wingdings" panose="05000000000000000000" pitchFamily="2" charset="2"/>
              <a:buChar char="Ø"/>
            </a:pPr>
            <a:r>
              <a:rPr lang="en-US" sz="2400" dirty="0">
                <a:solidFill>
                  <a:srgbClr val="111111"/>
                </a:solidFill>
                <a:ea typeface="+mn-lt"/>
                <a:cs typeface="+mn-lt"/>
              </a:rPr>
              <a:t>Keep people updated.</a:t>
            </a:r>
            <a:endParaRPr lang="en-US" sz="2400" dirty="0"/>
          </a:p>
          <a:p>
            <a:pPr>
              <a:buFont typeface="Wingdings" panose="05000000000000000000" pitchFamily="2" charset="2"/>
              <a:buChar char="Ø"/>
            </a:pPr>
            <a:r>
              <a:rPr lang="en-US" sz="2400" dirty="0">
                <a:solidFill>
                  <a:srgbClr val="111111"/>
                </a:solidFill>
                <a:ea typeface="+mn-lt"/>
                <a:cs typeface="+mn-lt"/>
              </a:rPr>
              <a:t>Deal with complaints.</a:t>
            </a:r>
            <a:endParaRPr lang="en-US" sz="2400" dirty="0"/>
          </a:p>
          <a:p>
            <a:pPr>
              <a:buFont typeface="Wingdings" panose="05000000000000000000" pitchFamily="2" charset="2"/>
              <a:buChar char="Ø"/>
            </a:pPr>
            <a:r>
              <a:rPr lang="en-US" sz="2400" dirty="0">
                <a:solidFill>
                  <a:srgbClr val="111111"/>
                </a:solidFill>
                <a:ea typeface="+mn-lt"/>
                <a:cs typeface="+mn-lt"/>
              </a:rPr>
              <a:t>Establish trust.</a:t>
            </a:r>
            <a:endParaRPr lang="en-US" sz="2400" dirty="0"/>
          </a:p>
          <a:p>
            <a:pPr>
              <a:buFont typeface="Wingdings" panose="05000000000000000000" pitchFamily="2" charset="2"/>
              <a:buChar char="Ø"/>
            </a:pPr>
            <a:r>
              <a:rPr lang="en-US" sz="2400" dirty="0">
                <a:solidFill>
                  <a:srgbClr val="111111"/>
                </a:solidFill>
                <a:ea typeface="+mn-lt"/>
                <a:cs typeface="+mn-lt"/>
              </a:rPr>
              <a:t>Use a stakeholder engagement tool.</a:t>
            </a:r>
            <a:endParaRPr lang="en-US" sz="2400" dirty="0"/>
          </a:p>
          <a:p>
            <a:pPr>
              <a:buFont typeface="Wingdings" panose="05000000000000000000" pitchFamily="2" charset="2"/>
              <a:buChar char="Ø"/>
            </a:pPr>
            <a:r>
              <a:rPr lang="en-US" sz="2400" dirty="0">
                <a:ea typeface="+mn-lt"/>
                <a:cs typeface="+mn-lt"/>
              </a:rPr>
              <a:t>Create a report.</a:t>
            </a:r>
            <a:endParaRPr lang="en-US" sz="2400" dirty="0"/>
          </a:p>
          <a:p>
            <a:endParaRPr lang="en-US" sz="2400" dirty="0"/>
          </a:p>
        </p:txBody>
      </p:sp>
    </p:spTree>
    <p:extLst>
      <p:ext uri="{BB962C8B-B14F-4D97-AF65-F5344CB8AC3E}">
        <p14:creationId xmlns:p14="http://schemas.microsoft.com/office/powerpoint/2010/main" val="73087415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D52B13-691E-093B-D6CF-B4C833E93113}"/>
              </a:ext>
            </a:extLst>
          </p:cNvPr>
          <p:cNvSpPr>
            <a:spLocks noGrp="1"/>
          </p:cNvSpPr>
          <p:nvPr>
            <p:ph type="title"/>
          </p:nvPr>
        </p:nvSpPr>
        <p:spPr>
          <a:solidFill>
            <a:schemeClr val="accent1"/>
          </a:solidFill>
        </p:spPr>
        <p:txBody>
          <a:bodyPr/>
          <a:lstStyle/>
          <a:p>
            <a:r>
              <a:rPr lang="en-US" b="1" dirty="0"/>
              <a:t>Commitment with stakeholders</a:t>
            </a:r>
          </a:p>
        </p:txBody>
      </p:sp>
      <p:sp>
        <p:nvSpPr>
          <p:cNvPr id="3" name="Content Placeholder 2">
            <a:extLst>
              <a:ext uri="{FF2B5EF4-FFF2-40B4-BE49-F238E27FC236}">
                <a16:creationId xmlns:a16="http://schemas.microsoft.com/office/drawing/2014/main" id="{113AA7BA-F760-E9B2-A268-7F3EC421157D}"/>
              </a:ext>
            </a:extLst>
          </p:cNvPr>
          <p:cNvSpPr>
            <a:spLocks noGrp="1"/>
          </p:cNvSpPr>
          <p:nvPr>
            <p:ph idx="1"/>
          </p:nvPr>
        </p:nvSpPr>
        <p:spPr/>
        <p:txBody>
          <a:bodyPr/>
          <a:lstStyle/>
          <a:p>
            <a:pPr marL="0" indent="0">
              <a:buNone/>
            </a:pPr>
            <a:r>
              <a:rPr lang="en-US" sz="2400" b="1" dirty="0">
                <a:ea typeface="+mn-lt"/>
                <a:cs typeface="+mn-lt"/>
              </a:rPr>
              <a:t>Stakeholder commitment</a:t>
            </a:r>
            <a:r>
              <a:rPr lang="en-US" sz="2400" dirty="0">
                <a:ea typeface="+mn-lt"/>
                <a:cs typeface="+mn-lt"/>
              </a:rPr>
              <a:t> involves an organization agreeing to do or not to do something important to stakeholders. It is a dynamic process that includes the following steps:</a:t>
            </a:r>
            <a:endParaRPr lang="en-US" sz="2400" dirty="0"/>
          </a:p>
          <a:p>
            <a:r>
              <a:rPr lang="en-US" sz="2400" dirty="0">
                <a:solidFill>
                  <a:srgbClr val="111111"/>
                </a:solidFill>
                <a:ea typeface="+mn-lt"/>
                <a:cs typeface="+mn-lt"/>
              </a:rPr>
              <a:t>Build the Stakeholder Map and maintain it over the lifetime of the project.</a:t>
            </a:r>
            <a:endParaRPr lang="en-US" sz="2400" dirty="0"/>
          </a:p>
          <a:p>
            <a:r>
              <a:rPr lang="en-US" sz="2400" dirty="0">
                <a:solidFill>
                  <a:srgbClr val="111111"/>
                </a:solidFill>
                <a:ea typeface="+mn-lt"/>
                <a:cs typeface="+mn-lt"/>
              </a:rPr>
              <a:t>Prioritize Key Stakeholders by revisiting assumptions about their levels of commitment and influence.</a:t>
            </a:r>
            <a:endParaRPr lang="en-US" sz="2400" dirty="0"/>
          </a:p>
          <a:p>
            <a:r>
              <a:rPr lang="en-US" sz="2400" dirty="0">
                <a:solidFill>
                  <a:srgbClr val="111111"/>
                </a:solidFill>
                <a:ea typeface="+mn-lt"/>
                <a:cs typeface="+mn-lt"/>
              </a:rPr>
              <a:t>Develop Key Stakeholders and build their commitment to the change.</a:t>
            </a:r>
            <a:endParaRPr lang="en-US" sz="2400" dirty="0"/>
          </a:p>
          <a:p>
            <a:endParaRPr lang="en-US" sz="2400" dirty="0"/>
          </a:p>
        </p:txBody>
      </p:sp>
    </p:spTree>
    <p:extLst>
      <p:ext uri="{BB962C8B-B14F-4D97-AF65-F5344CB8AC3E}">
        <p14:creationId xmlns:p14="http://schemas.microsoft.com/office/powerpoint/2010/main" val="75234294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400A1E-B8EE-2DD4-5960-E63C069EA894}"/>
              </a:ext>
            </a:extLst>
          </p:cNvPr>
          <p:cNvSpPr>
            <a:spLocks noGrp="1"/>
          </p:cNvSpPr>
          <p:nvPr>
            <p:ph type="title"/>
          </p:nvPr>
        </p:nvSpPr>
        <p:spPr>
          <a:solidFill>
            <a:schemeClr val="accent1"/>
          </a:solidFill>
        </p:spPr>
        <p:txBody>
          <a:bodyPr/>
          <a:lstStyle/>
          <a:p>
            <a:r>
              <a:rPr lang="en-US" b="1" dirty="0"/>
              <a:t>Classroom Activity – Tutor Led Activity </a:t>
            </a:r>
          </a:p>
        </p:txBody>
      </p:sp>
      <p:sp>
        <p:nvSpPr>
          <p:cNvPr id="3" name="Content Placeholder 2">
            <a:extLst>
              <a:ext uri="{FF2B5EF4-FFF2-40B4-BE49-F238E27FC236}">
                <a16:creationId xmlns:a16="http://schemas.microsoft.com/office/drawing/2014/main" id="{CD71B44B-4C62-EEB2-EF99-B1A793CE891C}"/>
              </a:ext>
            </a:extLst>
          </p:cNvPr>
          <p:cNvSpPr>
            <a:spLocks noGrp="1"/>
          </p:cNvSpPr>
          <p:nvPr>
            <p:ph idx="1"/>
          </p:nvPr>
        </p:nvSpPr>
        <p:spPr/>
        <p:txBody>
          <a:bodyPr/>
          <a:lstStyle/>
          <a:p>
            <a:pPr marL="0" indent="0">
              <a:buNone/>
            </a:pPr>
            <a:r>
              <a:rPr lang="en-US" b="1" dirty="0"/>
              <a:t>Working in Groups of 3 or 4</a:t>
            </a:r>
          </a:p>
          <a:p>
            <a:pPr>
              <a:lnSpc>
                <a:spcPct val="150000"/>
              </a:lnSpc>
            </a:pPr>
            <a:r>
              <a:rPr lang="en-US" dirty="0"/>
              <a:t>Design a stakeholder engagement plan for the office consolidation project and adopt the </a:t>
            </a:r>
            <a:r>
              <a:rPr lang="en-US" dirty="0">
                <a:highlight>
                  <a:srgbClr val="FFFF00"/>
                </a:highlight>
              </a:rPr>
              <a:t>4C's model </a:t>
            </a:r>
            <a:r>
              <a:rPr lang="en-US" dirty="0"/>
              <a:t>to appropriately communicate the upcoming project to your customers </a:t>
            </a:r>
          </a:p>
        </p:txBody>
      </p:sp>
    </p:spTree>
    <p:extLst>
      <p:ext uri="{BB962C8B-B14F-4D97-AF65-F5344CB8AC3E}">
        <p14:creationId xmlns:p14="http://schemas.microsoft.com/office/powerpoint/2010/main" val="313033358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3789040"/>
            <a:ext cx="11089232" cy="1656184"/>
          </a:xfrm>
        </p:spPr>
        <p:txBody>
          <a:bodyPr/>
          <a:lstStyle/>
          <a:p>
            <a:pPr algn="just" eaLnBrk="1" hangingPunct="1"/>
            <a:r>
              <a:rPr lang="en-GB" altLang="en-US" sz="3200" b="1" dirty="0">
                <a:solidFill>
                  <a:schemeClr val="tx2">
                    <a:lumMod val="75000"/>
                  </a:schemeClr>
                </a:solidFill>
              </a:rPr>
              <a:t>Do you have any question as yet ?</a:t>
            </a:r>
          </a:p>
        </p:txBody>
      </p:sp>
      <p:sp>
        <p:nvSpPr>
          <p:cNvPr id="5" name="Title 1">
            <a:extLst>
              <a:ext uri="{FF2B5EF4-FFF2-40B4-BE49-F238E27FC236}">
                <a16:creationId xmlns:a16="http://schemas.microsoft.com/office/drawing/2014/main" id="{BE795394-C2EC-4665-A6C4-1D6E02EDD767}"/>
              </a:ext>
            </a:extLst>
          </p:cNvPr>
          <p:cNvSpPr txBox="1">
            <a:spLocks/>
          </p:cNvSpPr>
          <p:nvPr/>
        </p:nvSpPr>
        <p:spPr bwMode="auto">
          <a:xfrm>
            <a:off x="551384" y="0"/>
            <a:ext cx="11089232"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eaLnBrk="1" hangingPunct="1"/>
            <a:r>
              <a:rPr lang="en-GB" altLang="en-US" sz="3200" b="1" dirty="0">
                <a:solidFill>
                  <a:schemeClr val="tx2">
                    <a:lumMod val="75000"/>
                  </a:schemeClr>
                </a:solidFill>
              </a:rPr>
              <a:t>Question?</a:t>
            </a:r>
          </a:p>
        </p:txBody>
      </p:sp>
      <p:pic>
        <p:nvPicPr>
          <p:cNvPr id="3" name="Picture 2">
            <a:extLst>
              <a:ext uri="{FF2B5EF4-FFF2-40B4-BE49-F238E27FC236}">
                <a16:creationId xmlns:a16="http://schemas.microsoft.com/office/drawing/2014/main" id="{671F3BF7-5621-47FB-8873-F8C34A6944DF}"/>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087888" y="1117036"/>
            <a:ext cx="2492896" cy="2492896"/>
          </a:xfrm>
          <a:prstGeom prst="rect">
            <a:avLst/>
          </a:prstGeom>
        </p:spPr>
      </p:pic>
    </p:spTree>
    <p:extLst>
      <p:ext uri="{BB962C8B-B14F-4D97-AF65-F5344CB8AC3E}">
        <p14:creationId xmlns:p14="http://schemas.microsoft.com/office/powerpoint/2010/main" val="40183391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500" fill="hold"/>
                                        <p:tgtEl>
                                          <p:spTgt spid="3"/>
                                        </p:tgtEl>
                                        <p:attrNameLst>
                                          <p:attrName>ppt_w</p:attrName>
                                        </p:attrNameLst>
                                      </p:cBhvr>
                                      <p:tavLst>
                                        <p:tav tm="0">
                                          <p:val>
                                            <p:fltVal val="0"/>
                                          </p:val>
                                        </p:tav>
                                        <p:tav tm="100000">
                                          <p:val>
                                            <p:strVal val="#ppt_w"/>
                                          </p:val>
                                        </p:tav>
                                      </p:tavLst>
                                    </p:anim>
                                    <p:anim calcmode="lin" valueType="num">
                                      <p:cBhvr>
                                        <p:cTn id="8" dur="500" fill="hold"/>
                                        <p:tgtEl>
                                          <p:spTgt spid="3"/>
                                        </p:tgtEl>
                                        <p:attrNameLst>
                                          <p:attrName>ppt_h</p:attrName>
                                        </p:attrNameLst>
                                      </p:cBhvr>
                                      <p:tavLst>
                                        <p:tav tm="0">
                                          <p:val>
                                            <p:fltVal val="0"/>
                                          </p:val>
                                        </p:tav>
                                        <p:tav tm="100000">
                                          <p:val>
                                            <p:strVal val="#ppt_h"/>
                                          </p:val>
                                        </p:tav>
                                      </p:tavLst>
                                    </p:anim>
                                    <p:animEffect transition="in" filter="fade">
                                      <p:cBhvr>
                                        <p:cTn id="9" dur="500"/>
                                        <p:tgtEl>
                                          <p:spTgt spid="3"/>
                                        </p:tgtEl>
                                      </p:cBhvr>
                                    </p:animEffect>
                                  </p:childTnLst>
                                </p:cTn>
                              </p:par>
                            </p:childTnLst>
                          </p:cTn>
                        </p:par>
                        <p:par>
                          <p:cTn id="10" fill="hold">
                            <p:stCondLst>
                              <p:cond delay="500"/>
                            </p:stCondLst>
                            <p:childTnLst>
                              <p:par>
                                <p:cTn id="11" presetID="42" presetClass="entr" presetSubtype="0" fill="hold" grpId="0" nodeType="afterEffect">
                                  <p:stCondLst>
                                    <p:cond delay="0"/>
                                  </p:stCondLst>
                                  <p:childTnLst>
                                    <p:set>
                                      <p:cBhvr>
                                        <p:cTn id="12" dur="1" fill="hold">
                                          <p:stCondLst>
                                            <p:cond delay="0"/>
                                          </p:stCondLst>
                                        </p:cTn>
                                        <p:tgtEl>
                                          <p:spTgt spid="7171"/>
                                        </p:tgtEl>
                                        <p:attrNameLst>
                                          <p:attrName>style.visibility</p:attrName>
                                        </p:attrNameLst>
                                      </p:cBhvr>
                                      <p:to>
                                        <p:strVal val="visible"/>
                                      </p:to>
                                    </p:set>
                                    <p:animEffect transition="in" filter="fade">
                                      <p:cBhvr>
                                        <p:cTn id="13" dur="1000"/>
                                        <p:tgtEl>
                                          <p:spTgt spid="7171"/>
                                        </p:tgtEl>
                                      </p:cBhvr>
                                    </p:animEffect>
                                    <p:anim calcmode="lin" valueType="num">
                                      <p:cBhvr>
                                        <p:cTn id="14" dur="1000" fill="hold"/>
                                        <p:tgtEl>
                                          <p:spTgt spid="7171"/>
                                        </p:tgtEl>
                                        <p:attrNameLst>
                                          <p:attrName>ppt_x</p:attrName>
                                        </p:attrNameLst>
                                      </p:cBhvr>
                                      <p:tavLst>
                                        <p:tav tm="0">
                                          <p:val>
                                            <p:strVal val="#ppt_x"/>
                                          </p:val>
                                        </p:tav>
                                        <p:tav tm="100000">
                                          <p:val>
                                            <p:strVal val="#ppt_x"/>
                                          </p:val>
                                        </p:tav>
                                      </p:tavLst>
                                    </p:anim>
                                    <p:anim calcmode="lin" valueType="num">
                                      <p:cBhvr>
                                        <p:cTn id="15" dur="1000" fill="hold"/>
                                        <p:tgtEl>
                                          <p:spTgt spid="7171"/>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1" grpId="0"/>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F05F40-3425-81C7-228B-8B21D9999EEA}"/>
              </a:ext>
            </a:extLst>
          </p:cNvPr>
          <p:cNvSpPr>
            <a:spLocks noGrp="1"/>
          </p:cNvSpPr>
          <p:nvPr>
            <p:ph type="title"/>
          </p:nvPr>
        </p:nvSpPr>
        <p:spPr>
          <a:solidFill>
            <a:schemeClr val="accent1"/>
          </a:solidFill>
        </p:spPr>
        <p:txBody>
          <a:bodyPr/>
          <a:lstStyle/>
          <a:p>
            <a:r>
              <a:rPr lang="en-GB" b="1" dirty="0"/>
              <a:t>Guidance on Identifying stakeholders </a:t>
            </a:r>
            <a:br>
              <a:rPr lang="en-GB" b="1" dirty="0"/>
            </a:br>
            <a:endParaRPr lang="en-GB" b="1" dirty="0"/>
          </a:p>
        </p:txBody>
      </p:sp>
      <p:sp>
        <p:nvSpPr>
          <p:cNvPr id="3" name="Content Placeholder 2">
            <a:extLst>
              <a:ext uri="{FF2B5EF4-FFF2-40B4-BE49-F238E27FC236}">
                <a16:creationId xmlns:a16="http://schemas.microsoft.com/office/drawing/2014/main" id="{D1634F82-AF9D-F438-DF8A-30675542D915}"/>
              </a:ext>
            </a:extLst>
          </p:cNvPr>
          <p:cNvSpPr>
            <a:spLocks noGrp="1"/>
          </p:cNvSpPr>
          <p:nvPr>
            <p:ph idx="1"/>
          </p:nvPr>
        </p:nvSpPr>
        <p:spPr/>
        <p:txBody>
          <a:bodyPr/>
          <a:lstStyle/>
          <a:p>
            <a:pPr>
              <a:buFont typeface="Wingdings" panose="05000000000000000000" pitchFamily="2" charset="2"/>
              <a:buChar char="Ø"/>
            </a:pPr>
            <a:r>
              <a:rPr lang="en-GB" sz="2800" dirty="0"/>
              <a:t>Internal to the project </a:t>
            </a:r>
          </a:p>
          <a:p>
            <a:pPr>
              <a:buFont typeface="Wingdings" panose="05000000000000000000" pitchFamily="2" charset="2"/>
              <a:buChar char="Ø"/>
            </a:pPr>
            <a:r>
              <a:rPr lang="en-GB" sz="2800" dirty="0"/>
              <a:t>Internal to the Organisation </a:t>
            </a:r>
          </a:p>
          <a:p>
            <a:pPr>
              <a:buFont typeface="Wingdings" panose="05000000000000000000" pitchFamily="2" charset="2"/>
              <a:buChar char="Ø"/>
            </a:pPr>
            <a:r>
              <a:rPr lang="en-GB" sz="2800" dirty="0"/>
              <a:t>External to the Organisation</a:t>
            </a:r>
          </a:p>
          <a:p>
            <a:pPr marL="0" indent="0">
              <a:buNone/>
            </a:pPr>
            <a:endParaRPr lang="en-GB" sz="2800" dirty="0"/>
          </a:p>
          <a:p>
            <a:pPr>
              <a:buFont typeface="Courier New" panose="02070309020205020404" pitchFamily="49" charset="0"/>
              <a:buChar char="o"/>
            </a:pPr>
            <a:r>
              <a:rPr lang="en-GB" sz="2800" dirty="0"/>
              <a:t>List individuals by name of Job title e.g. </a:t>
            </a:r>
            <a:r>
              <a:rPr lang="en-GB" sz="2800" b="1" dirty="0"/>
              <a:t>John or Head of facilities </a:t>
            </a:r>
          </a:p>
          <a:p>
            <a:pPr>
              <a:buFont typeface="Courier New" panose="02070309020205020404" pitchFamily="49" charset="0"/>
              <a:buChar char="o"/>
            </a:pPr>
            <a:r>
              <a:rPr lang="en-GB" sz="2800" dirty="0"/>
              <a:t>List stakeholders' groups e.g. </a:t>
            </a:r>
            <a:r>
              <a:rPr lang="en-GB" sz="2800" b="1" dirty="0"/>
              <a:t>office staff and HR department </a:t>
            </a:r>
          </a:p>
          <a:p>
            <a:pPr>
              <a:buFont typeface="Courier New" panose="02070309020205020404" pitchFamily="49" charset="0"/>
              <a:buChar char="o"/>
            </a:pPr>
            <a:r>
              <a:rPr lang="en-GB" sz="2800" dirty="0"/>
              <a:t>Segment group e.g. </a:t>
            </a:r>
            <a:r>
              <a:rPr lang="en-GB" sz="2800" b="1" dirty="0"/>
              <a:t>HR Training and HR communications  </a:t>
            </a:r>
          </a:p>
          <a:p>
            <a:endParaRPr lang="en-GB" dirty="0"/>
          </a:p>
        </p:txBody>
      </p:sp>
    </p:spTree>
    <p:extLst>
      <p:ext uri="{BB962C8B-B14F-4D97-AF65-F5344CB8AC3E}">
        <p14:creationId xmlns:p14="http://schemas.microsoft.com/office/powerpoint/2010/main" val="401334025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84C896-D1F3-6878-8AC4-96D64F0AF13D}"/>
              </a:ext>
            </a:extLst>
          </p:cNvPr>
          <p:cNvSpPr>
            <a:spLocks noGrp="1"/>
          </p:cNvSpPr>
          <p:nvPr>
            <p:ph type="title"/>
          </p:nvPr>
        </p:nvSpPr>
        <p:spPr>
          <a:solidFill>
            <a:schemeClr val="accent1"/>
          </a:solidFill>
        </p:spPr>
        <p:txBody>
          <a:bodyPr/>
          <a:lstStyle/>
          <a:p>
            <a:r>
              <a:rPr lang="en-GB" b="1" dirty="0"/>
              <a:t>Identify </a:t>
            </a:r>
          </a:p>
        </p:txBody>
      </p:sp>
      <p:graphicFrame>
        <p:nvGraphicFramePr>
          <p:cNvPr id="4" name="Content Placeholder 3">
            <a:extLst>
              <a:ext uri="{FF2B5EF4-FFF2-40B4-BE49-F238E27FC236}">
                <a16:creationId xmlns:a16="http://schemas.microsoft.com/office/drawing/2014/main" id="{6EADEBD8-86F3-AB8E-14FE-D0FC9EA62C64}"/>
              </a:ext>
            </a:extLst>
          </p:cNvPr>
          <p:cNvGraphicFramePr>
            <a:graphicFrameLocks noGrp="1"/>
          </p:cNvGraphicFramePr>
          <p:nvPr>
            <p:ph idx="1"/>
            <p:extLst>
              <p:ext uri="{D42A27DB-BD31-4B8C-83A1-F6EECF244321}">
                <p14:modId xmlns:p14="http://schemas.microsoft.com/office/powerpoint/2010/main" val="519726333"/>
              </p:ext>
            </p:extLst>
          </p:nvPr>
        </p:nvGraphicFramePr>
        <p:xfrm>
          <a:off x="609600" y="1600200"/>
          <a:ext cx="10972800" cy="39163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0782652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C5E2DD-5CA7-0A81-81D3-1E3FBF61FBDC}"/>
              </a:ext>
            </a:extLst>
          </p:cNvPr>
          <p:cNvSpPr>
            <a:spLocks noGrp="1"/>
          </p:cNvSpPr>
          <p:nvPr>
            <p:ph type="title"/>
          </p:nvPr>
        </p:nvSpPr>
        <p:spPr>
          <a:xfrm>
            <a:off x="609600" y="274638"/>
            <a:ext cx="10972800" cy="1143000"/>
          </a:xfrm>
          <a:solidFill>
            <a:schemeClr val="accent1"/>
          </a:solidFill>
        </p:spPr>
        <p:txBody>
          <a:bodyPr wrap="square" anchor="ctr">
            <a:normAutofit/>
          </a:bodyPr>
          <a:lstStyle/>
          <a:p>
            <a:r>
              <a:rPr lang="en-GB" b="1" dirty="0"/>
              <a:t>The Salience Model </a:t>
            </a:r>
          </a:p>
        </p:txBody>
      </p:sp>
      <p:pic>
        <p:nvPicPr>
          <p:cNvPr id="7" name="Picture 6">
            <a:extLst>
              <a:ext uri="{FF2B5EF4-FFF2-40B4-BE49-F238E27FC236}">
                <a16:creationId xmlns:a16="http://schemas.microsoft.com/office/drawing/2014/main" id="{AF78EB18-F8BC-D437-C85F-ED8C2CC83C01}"/>
              </a:ext>
            </a:extLst>
          </p:cNvPr>
          <p:cNvPicPr>
            <a:picLocks noChangeAspect="1"/>
          </p:cNvPicPr>
          <p:nvPr/>
        </p:nvPicPr>
        <p:blipFill>
          <a:blip r:embed="rId2"/>
          <a:stretch>
            <a:fillRect/>
          </a:stretch>
        </p:blipFill>
        <p:spPr>
          <a:xfrm>
            <a:off x="1218835" y="1600201"/>
            <a:ext cx="4166330" cy="3989040"/>
          </a:xfrm>
          <a:prstGeom prst="rect">
            <a:avLst/>
          </a:prstGeom>
          <a:noFill/>
        </p:spPr>
      </p:pic>
      <p:sp>
        <p:nvSpPr>
          <p:cNvPr id="9" name="Content Placeholder 3">
            <a:extLst>
              <a:ext uri="{FF2B5EF4-FFF2-40B4-BE49-F238E27FC236}">
                <a16:creationId xmlns:a16="http://schemas.microsoft.com/office/drawing/2014/main" id="{9D64E27F-4603-639E-B736-2DC7FF3F9B9B}"/>
              </a:ext>
            </a:extLst>
          </p:cNvPr>
          <p:cNvSpPr>
            <a:spLocks noGrp="1"/>
          </p:cNvSpPr>
          <p:nvPr>
            <p:ph sz="half" idx="2"/>
          </p:nvPr>
        </p:nvSpPr>
        <p:spPr>
          <a:xfrm>
            <a:off x="6197600" y="1600201"/>
            <a:ext cx="5384800" cy="3989040"/>
          </a:xfrm>
        </p:spPr>
        <p:txBody>
          <a:bodyPr wrap="square" anchor="t">
            <a:normAutofit/>
          </a:bodyPr>
          <a:lstStyle/>
          <a:p>
            <a:r>
              <a:rPr lang="en-US" dirty="0"/>
              <a:t>The salience Model is one of the good tool to identifying stakeholders into categories such as </a:t>
            </a:r>
          </a:p>
          <a:p>
            <a:r>
              <a:rPr lang="en-US" dirty="0"/>
              <a:t>Power = dominant </a:t>
            </a:r>
          </a:p>
          <a:p>
            <a:r>
              <a:rPr lang="en-US" dirty="0"/>
              <a:t>Legitimacy = discretionary</a:t>
            </a:r>
          </a:p>
          <a:p>
            <a:r>
              <a:rPr lang="en-US" dirty="0"/>
              <a:t>Urgency = demanding </a:t>
            </a:r>
          </a:p>
        </p:txBody>
      </p:sp>
    </p:spTree>
    <p:extLst>
      <p:ext uri="{BB962C8B-B14F-4D97-AF65-F5344CB8AC3E}">
        <p14:creationId xmlns:p14="http://schemas.microsoft.com/office/powerpoint/2010/main" val="155350048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CB0E6F-02AE-13FB-43D4-6DA6BBEDAECA}"/>
              </a:ext>
            </a:extLst>
          </p:cNvPr>
          <p:cNvSpPr>
            <a:spLocks noGrp="1"/>
          </p:cNvSpPr>
          <p:nvPr>
            <p:ph type="title"/>
          </p:nvPr>
        </p:nvSpPr>
        <p:spPr>
          <a:solidFill>
            <a:schemeClr val="accent1"/>
          </a:solidFill>
        </p:spPr>
        <p:txBody>
          <a:bodyPr/>
          <a:lstStyle/>
          <a:p>
            <a:r>
              <a:rPr lang="en-GB" b="1" dirty="0"/>
              <a:t>Identify </a:t>
            </a:r>
          </a:p>
        </p:txBody>
      </p:sp>
      <p:sp>
        <p:nvSpPr>
          <p:cNvPr id="3" name="Content Placeholder 2">
            <a:extLst>
              <a:ext uri="{FF2B5EF4-FFF2-40B4-BE49-F238E27FC236}">
                <a16:creationId xmlns:a16="http://schemas.microsoft.com/office/drawing/2014/main" id="{0A015801-2634-D124-A914-00890C9499EC}"/>
              </a:ext>
            </a:extLst>
          </p:cNvPr>
          <p:cNvSpPr>
            <a:spLocks noGrp="1"/>
          </p:cNvSpPr>
          <p:nvPr>
            <p:ph idx="1"/>
          </p:nvPr>
        </p:nvSpPr>
        <p:spPr/>
        <p:txBody>
          <a:bodyPr/>
          <a:lstStyle/>
          <a:p>
            <a:r>
              <a:rPr lang="en-GB" b="1" dirty="0"/>
              <a:t>Interested</a:t>
            </a:r>
            <a:r>
              <a:rPr lang="en-GB" dirty="0"/>
              <a:t>  - who are they ? Internal, External and Common</a:t>
            </a:r>
          </a:p>
          <a:p>
            <a:r>
              <a:rPr lang="en-GB" b="1" dirty="0"/>
              <a:t>Involved </a:t>
            </a:r>
            <a:r>
              <a:rPr lang="en-GB" dirty="0"/>
              <a:t>– You may want to list their names down </a:t>
            </a:r>
          </a:p>
          <a:p>
            <a:r>
              <a:rPr lang="en-GB" b="1" dirty="0"/>
              <a:t>Influential</a:t>
            </a:r>
            <a:r>
              <a:rPr lang="en-GB" dirty="0"/>
              <a:t> – Those positively or negatively impact the project </a:t>
            </a:r>
          </a:p>
          <a:p>
            <a:r>
              <a:rPr lang="en-GB" b="1" dirty="0"/>
              <a:t>Impacted</a:t>
            </a:r>
            <a:r>
              <a:rPr lang="en-GB" dirty="0"/>
              <a:t> – during and after the project </a:t>
            </a:r>
          </a:p>
          <a:p>
            <a:endParaRPr lang="en-GB" dirty="0"/>
          </a:p>
        </p:txBody>
      </p:sp>
    </p:spTree>
    <p:extLst>
      <p:ext uri="{BB962C8B-B14F-4D97-AF65-F5344CB8AC3E}">
        <p14:creationId xmlns:p14="http://schemas.microsoft.com/office/powerpoint/2010/main" val="267331490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2F0D01-A199-9839-832D-D7A639132AE5}"/>
              </a:ext>
            </a:extLst>
          </p:cNvPr>
          <p:cNvSpPr>
            <a:spLocks noGrp="1"/>
          </p:cNvSpPr>
          <p:nvPr>
            <p:ph type="title"/>
          </p:nvPr>
        </p:nvSpPr>
        <p:spPr>
          <a:solidFill>
            <a:schemeClr val="accent1"/>
          </a:solidFill>
        </p:spPr>
        <p:txBody>
          <a:bodyPr/>
          <a:lstStyle/>
          <a:p>
            <a:r>
              <a:rPr lang="en-US" b="1" dirty="0"/>
              <a:t>Key steps </a:t>
            </a:r>
          </a:p>
        </p:txBody>
      </p:sp>
      <p:sp>
        <p:nvSpPr>
          <p:cNvPr id="3" name="Content Placeholder 2">
            <a:extLst>
              <a:ext uri="{FF2B5EF4-FFF2-40B4-BE49-F238E27FC236}">
                <a16:creationId xmlns:a16="http://schemas.microsoft.com/office/drawing/2014/main" id="{0EC6735B-6730-D4B1-5646-8A40A6823CA6}"/>
              </a:ext>
            </a:extLst>
          </p:cNvPr>
          <p:cNvSpPr>
            <a:spLocks noGrp="1"/>
          </p:cNvSpPr>
          <p:nvPr>
            <p:ph idx="1"/>
          </p:nvPr>
        </p:nvSpPr>
        <p:spPr/>
        <p:txBody>
          <a:bodyPr/>
          <a:lstStyle/>
          <a:p>
            <a:pPr>
              <a:lnSpc>
                <a:spcPct val="150000"/>
              </a:lnSpc>
              <a:buFont typeface="Wingdings" panose="05000000000000000000" pitchFamily="2" charset="2"/>
              <a:buChar char="ü"/>
            </a:pPr>
            <a:r>
              <a:rPr lang="en-US" dirty="0"/>
              <a:t>Identify who the stakeholders are for the project </a:t>
            </a:r>
          </a:p>
          <a:p>
            <a:pPr>
              <a:lnSpc>
                <a:spcPct val="150000"/>
              </a:lnSpc>
              <a:buFont typeface="Wingdings" panose="05000000000000000000" pitchFamily="2" charset="2"/>
              <a:buChar char="ü"/>
            </a:pPr>
            <a:r>
              <a:rPr lang="en-US" dirty="0"/>
              <a:t>Assess their </a:t>
            </a:r>
            <a:r>
              <a:rPr lang="en-US" b="1" i="1" dirty="0"/>
              <a:t>roles and Importance </a:t>
            </a:r>
            <a:r>
              <a:rPr lang="en-US" dirty="0"/>
              <a:t>in the project </a:t>
            </a:r>
          </a:p>
          <a:p>
            <a:pPr>
              <a:lnSpc>
                <a:spcPct val="150000"/>
              </a:lnSpc>
              <a:buFont typeface="Wingdings" panose="05000000000000000000" pitchFamily="2" charset="2"/>
              <a:buChar char="ü"/>
            </a:pPr>
            <a:r>
              <a:rPr lang="en-US" dirty="0"/>
              <a:t>Engage them </a:t>
            </a:r>
          </a:p>
          <a:p>
            <a:pPr>
              <a:lnSpc>
                <a:spcPct val="150000"/>
              </a:lnSpc>
              <a:buFont typeface="Wingdings" panose="05000000000000000000" pitchFamily="2" charset="2"/>
              <a:buChar char="ü"/>
            </a:pPr>
            <a:r>
              <a:rPr lang="en-US" dirty="0"/>
              <a:t>Evaluate for future </a:t>
            </a:r>
          </a:p>
        </p:txBody>
      </p:sp>
    </p:spTree>
    <p:extLst>
      <p:ext uri="{BB962C8B-B14F-4D97-AF65-F5344CB8AC3E}">
        <p14:creationId xmlns:p14="http://schemas.microsoft.com/office/powerpoint/2010/main" val="102586079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088EEE-2C63-D16A-A3D1-EA4C110EC944}"/>
              </a:ext>
            </a:extLst>
          </p:cNvPr>
          <p:cNvSpPr>
            <a:spLocks noGrp="1"/>
          </p:cNvSpPr>
          <p:nvPr>
            <p:ph type="title"/>
          </p:nvPr>
        </p:nvSpPr>
        <p:spPr>
          <a:solidFill>
            <a:schemeClr val="accent1"/>
          </a:solidFill>
        </p:spPr>
        <p:txBody>
          <a:bodyPr/>
          <a:lstStyle/>
          <a:p>
            <a:r>
              <a:rPr lang="en-GB" b="1" dirty="0"/>
              <a:t>Activity  – End of Day activity </a:t>
            </a:r>
          </a:p>
        </p:txBody>
      </p:sp>
      <p:sp>
        <p:nvSpPr>
          <p:cNvPr id="3" name="Content Placeholder 2">
            <a:extLst>
              <a:ext uri="{FF2B5EF4-FFF2-40B4-BE49-F238E27FC236}">
                <a16:creationId xmlns:a16="http://schemas.microsoft.com/office/drawing/2014/main" id="{171C8BB8-E93B-DEC6-3215-F9B7DB3C158F}"/>
              </a:ext>
            </a:extLst>
          </p:cNvPr>
          <p:cNvSpPr>
            <a:spLocks noGrp="1"/>
          </p:cNvSpPr>
          <p:nvPr>
            <p:ph idx="1"/>
          </p:nvPr>
        </p:nvSpPr>
        <p:spPr/>
        <p:txBody>
          <a:bodyPr/>
          <a:lstStyle/>
          <a:p>
            <a:r>
              <a:rPr lang="en-GB" dirty="0"/>
              <a:t>Reflect on what you have learnt today and whether you will be able to identify stakeholders in an organisation ? </a:t>
            </a:r>
          </a:p>
          <a:p>
            <a:r>
              <a:rPr lang="en-GB" dirty="0"/>
              <a:t>Can you write down the steps for identifying them ?</a:t>
            </a:r>
          </a:p>
        </p:txBody>
      </p:sp>
    </p:spTree>
    <p:extLst>
      <p:ext uri="{BB962C8B-B14F-4D97-AF65-F5344CB8AC3E}">
        <p14:creationId xmlns:p14="http://schemas.microsoft.com/office/powerpoint/2010/main" val="310863427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97A9A5-9165-CED5-1FD2-6AFD6C8FC9F1}"/>
              </a:ext>
            </a:extLst>
          </p:cNvPr>
          <p:cNvSpPr>
            <a:spLocks noGrp="1"/>
          </p:cNvSpPr>
          <p:nvPr>
            <p:ph type="title"/>
          </p:nvPr>
        </p:nvSpPr>
        <p:spPr>
          <a:solidFill>
            <a:schemeClr val="accent1"/>
          </a:solidFill>
        </p:spPr>
        <p:txBody>
          <a:bodyPr/>
          <a:lstStyle/>
          <a:p>
            <a:r>
              <a:rPr lang="en-GB" dirty="0"/>
              <a:t>Next Week Plan </a:t>
            </a:r>
          </a:p>
        </p:txBody>
      </p:sp>
      <p:sp>
        <p:nvSpPr>
          <p:cNvPr id="3" name="Content Placeholder 2">
            <a:extLst>
              <a:ext uri="{FF2B5EF4-FFF2-40B4-BE49-F238E27FC236}">
                <a16:creationId xmlns:a16="http://schemas.microsoft.com/office/drawing/2014/main" id="{6CC0C28E-62C7-EBAD-92A7-BE3A1F280BE3}"/>
              </a:ext>
            </a:extLst>
          </p:cNvPr>
          <p:cNvSpPr>
            <a:spLocks noGrp="1"/>
          </p:cNvSpPr>
          <p:nvPr>
            <p:ph idx="1"/>
          </p:nvPr>
        </p:nvSpPr>
        <p:spPr/>
        <p:txBody>
          <a:bodyPr/>
          <a:lstStyle/>
          <a:p>
            <a:pPr>
              <a:lnSpc>
                <a:spcPct val="150000"/>
              </a:lnSpc>
            </a:pPr>
            <a:r>
              <a:rPr lang="en-GB" dirty="0"/>
              <a:t>In week 5, we will continue on the process of engaging stakeholders </a:t>
            </a:r>
          </a:p>
        </p:txBody>
      </p:sp>
    </p:spTree>
    <p:extLst>
      <p:ext uri="{BB962C8B-B14F-4D97-AF65-F5344CB8AC3E}">
        <p14:creationId xmlns:p14="http://schemas.microsoft.com/office/powerpoint/2010/main" val="977906264"/>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Any Questions?</a:t>
            </a:r>
          </a:p>
        </p:txBody>
      </p:sp>
      <p:pic>
        <p:nvPicPr>
          <p:cNvPr id="4" name="Picture 3">
            <a:extLst>
              <a:ext uri="{FF2B5EF4-FFF2-40B4-BE49-F238E27FC236}">
                <a16:creationId xmlns:a16="http://schemas.microsoft.com/office/drawing/2014/main" id="{02581647-D630-488B-A847-C58C019C6591}"/>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8328248" y="2027237"/>
            <a:ext cx="2573338" cy="2803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3">
            <a:extLst>
              <a:ext uri="{FF2B5EF4-FFF2-40B4-BE49-F238E27FC236}">
                <a16:creationId xmlns:a16="http://schemas.microsoft.com/office/drawing/2014/main" id="{A380AC12-6F12-41E4-ADF8-C374BD53E9B5}"/>
              </a:ext>
            </a:extLst>
          </p:cNvPr>
          <p:cNvSpPr txBox="1">
            <a:spLocks noChangeArrowheads="1"/>
          </p:cNvSpPr>
          <p:nvPr/>
        </p:nvSpPr>
        <p:spPr bwMode="auto">
          <a:xfrm>
            <a:off x="1631504" y="2954337"/>
            <a:ext cx="4464496" cy="213084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1"/>
              </a:buClr>
              <a:buSzPct val="100000"/>
              <a:buFont typeface="Symbol" panose="05050102010706020507" pitchFamily="18" charset="2"/>
              <a:buChar char=""/>
              <a:defRPr sz="2400">
                <a:solidFill>
                  <a:schemeClr val="tx2"/>
                </a:solidFill>
                <a:latin typeface="Candara" panose="020E0502030303020204" pitchFamily="34" charset="0"/>
              </a:defRPr>
            </a:lvl1pPr>
            <a:lvl2pPr marL="576263" indent="-273050">
              <a:spcBef>
                <a:spcPct val="20000"/>
              </a:spcBef>
              <a:buClr>
                <a:schemeClr val="accent1"/>
              </a:buClr>
              <a:buSzPct val="100000"/>
              <a:buFont typeface="Symbol" panose="05050102010706020507" pitchFamily="18" charset="2"/>
              <a:buChar char=""/>
              <a:defRPr sz="2200">
                <a:solidFill>
                  <a:schemeClr val="tx2"/>
                </a:solidFill>
                <a:latin typeface="Candara" panose="020E0502030303020204" pitchFamily="34" charset="0"/>
              </a:defRPr>
            </a:lvl2pPr>
            <a:lvl3pPr marL="855663" indent="-228600">
              <a:spcBef>
                <a:spcPct val="20000"/>
              </a:spcBef>
              <a:buClr>
                <a:schemeClr val="accent1"/>
              </a:buClr>
              <a:buSzPct val="100000"/>
              <a:buFont typeface="Symbol" panose="05050102010706020507" pitchFamily="18" charset="2"/>
              <a:buChar char=""/>
              <a:defRPr sz="2000">
                <a:solidFill>
                  <a:schemeClr val="tx2"/>
                </a:solidFill>
                <a:latin typeface="Candara" panose="020E0502030303020204" pitchFamily="34" charset="0"/>
              </a:defRPr>
            </a:lvl3pPr>
            <a:lvl4pPr marL="1143000" indent="-228600">
              <a:spcBef>
                <a:spcPct val="20000"/>
              </a:spcBef>
              <a:buClr>
                <a:schemeClr val="accent1"/>
              </a:buClr>
              <a:buSzPct val="100000"/>
              <a:buFont typeface="Symbol" panose="05050102010706020507" pitchFamily="18" charset="2"/>
              <a:buChar char=""/>
              <a:defRPr>
                <a:solidFill>
                  <a:schemeClr val="tx2"/>
                </a:solidFill>
                <a:latin typeface="Candara" panose="020E0502030303020204" pitchFamily="34" charset="0"/>
              </a:defRPr>
            </a:lvl4pPr>
            <a:lvl5pPr marL="1462088" indent="-228600">
              <a:spcBef>
                <a:spcPct val="20000"/>
              </a:spcBef>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5pPr>
            <a:lvl6pPr marL="19192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6pPr>
            <a:lvl7pPr marL="23764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7pPr>
            <a:lvl8pPr marL="28336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8pPr>
            <a:lvl9pPr marL="32908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9pPr>
          </a:lstStyle>
          <a:p>
            <a:pPr algn="ctr" eaLnBrk="1" hangingPunct="1">
              <a:buFont typeface="Symbol" panose="05050102010706020507" pitchFamily="18" charset="2"/>
              <a:buNone/>
            </a:pPr>
            <a:r>
              <a:rPr lang="en-GB" altLang="en-US" sz="4400" dirty="0">
                <a:solidFill>
                  <a:schemeClr val="tx1"/>
                </a:solidFill>
              </a:rPr>
              <a:t>Enjoy the rest of the week and Thank You </a:t>
            </a:r>
            <a:r>
              <a:rPr lang="en-GB" altLang="en-US" sz="4400" dirty="0">
                <a:solidFill>
                  <a:schemeClr val="tx1"/>
                </a:solidFill>
                <a:sym typeface="Wingdings" panose="05000000000000000000" pitchFamily="2" charset="2"/>
              </a:rPr>
              <a:t> </a:t>
            </a:r>
          </a:p>
          <a:p>
            <a:pPr algn="just" eaLnBrk="1" hangingPunct="1">
              <a:buFont typeface="Symbol" panose="05050102010706020507" pitchFamily="18" charset="2"/>
              <a:buNone/>
            </a:pPr>
            <a:endParaRPr lang="en-GB" altLang="en-US" sz="3200" dirty="0"/>
          </a:p>
          <a:p>
            <a:pPr algn="just" eaLnBrk="1" hangingPunct="1">
              <a:buFont typeface="Symbol" panose="05050102010706020507" pitchFamily="18" charset="2"/>
              <a:buNone/>
            </a:pPr>
            <a:endParaRPr lang="en-GB" altLang="en-US" sz="3200" b="1" dirty="0"/>
          </a:p>
          <a:p>
            <a:pPr algn="just" eaLnBrk="1" hangingPunct="1">
              <a:buFont typeface="Symbol" panose="05050102010706020507" pitchFamily="18" charset="2"/>
              <a:buNone/>
            </a:pPr>
            <a:endParaRPr lang="en-US" altLang="en-US" sz="2800" b="1" dirty="0"/>
          </a:p>
        </p:txBody>
      </p:sp>
    </p:spTree>
    <p:extLst>
      <p:ext uri="{BB962C8B-B14F-4D97-AF65-F5344CB8AC3E}">
        <p14:creationId xmlns:p14="http://schemas.microsoft.com/office/powerpoint/2010/main" val="25399688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down)">
                                      <p:cBhvr>
                                        <p:cTn id="7" dur="580">
                                          <p:stCondLst>
                                            <p:cond delay="0"/>
                                          </p:stCondLst>
                                        </p:cTn>
                                        <p:tgtEl>
                                          <p:spTgt spid="4"/>
                                        </p:tgtEl>
                                      </p:cBhvr>
                                    </p:animEffect>
                                    <p:anim calcmode="lin" valueType="num">
                                      <p:cBhvr>
                                        <p:cTn id="8" dur="1822" tmFilter="0,0; 0.14,0.36; 0.43,0.73; 0.71,0.91; 1.0,1.0">
                                          <p:stCondLst>
                                            <p:cond delay="0"/>
                                          </p:stCondLst>
                                        </p:cTn>
                                        <p:tgtEl>
                                          <p:spTgt spid="4"/>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4"/>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4"/>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4"/>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4"/>
                                        </p:tgtEl>
                                        <p:attrNameLst>
                                          <p:attrName>ppt_y</p:attrName>
                                        </p:attrNameLst>
                                      </p:cBhvr>
                                      <p:tavLst>
                                        <p:tav tm="0" fmla="#ppt_y-sin(pi*$)/81">
                                          <p:val>
                                            <p:fltVal val="0"/>
                                          </p:val>
                                        </p:tav>
                                        <p:tav tm="100000">
                                          <p:val>
                                            <p:fltVal val="1"/>
                                          </p:val>
                                        </p:tav>
                                      </p:tavLst>
                                    </p:anim>
                                    <p:animScale>
                                      <p:cBhvr>
                                        <p:cTn id="13" dur="26">
                                          <p:stCondLst>
                                            <p:cond delay="650"/>
                                          </p:stCondLst>
                                        </p:cTn>
                                        <p:tgtEl>
                                          <p:spTgt spid="4"/>
                                        </p:tgtEl>
                                      </p:cBhvr>
                                      <p:to x="100000" y="60000"/>
                                    </p:animScale>
                                    <p:animScale>
                                      <p:cBhvr>
                                        <p:cTn id="14" dur="166" decel="50000">
                                          <p:stCondLst>
                                            <p:cond delay="676"/>
                                          </p:stCondLst>
                                        </p:cTn>
                                        <p:tgtEl>
                                          <p:spTgt spid="4"/>
                                        </p:tgtEl>
                                      </p:cBhvr>
                                      <p:to x="100000" y="100000"/>
                                    </p:animScale>
                                    <p:animScale>
                                      <p:cBhvr>
                                        <p:cTn id="15" dur="26">
                                          <p:stCondLst>
                                            <p:cond delay="1312"/>
                                          </p:stCondLst>
                                        </p:cTn>
                                        <p:tgtEl>
                                          <p:spTgt spid="4"/>
                                        </p:tgtEl>
                                      </p:cBhvr>
                                      <p:to x="100000" y="80000"/>
                                    </p:animScale>
                                    <p:animScale>
                                      <p:cBhvr>
                                        <p:cTn id="16" dur="166" decel="50000">
                                          <p:stCondLst>
                                            <p:cond delay="1338"/>
                                          </p:stCondLst>
                                        </p:cTn>
                                        <p:tgtEl>
                                          <p:spTgt spid="4"/>
                                        </p:tgtEl>
                                      </p:cBhvr>
                                      <p:to x="100000" y="100000"/>
                                    </p:animScale>
                                    <p:animScale>
                                      <p:cBhvr>
                                        <p:cTn id="17" dur="26">
                                          <p:stCondLst>
                                            <p:cond delay="1642"/>
                                          </p:stCondLst>
                                        </p:cTn>
                                        <p:tgtEl>
                                          <p:spTgt spid="4"/>
                                        </p:tgtEl>
                                      </p:cBhvr>
                                      <p:to x="100000" y="90000"/>
                                    </p:animScale>
                                    <p:animScale>
                                      <p:cBhvr>
                                        <p:cTn id="18" dur="166" decel="50000">
                                          <p:stCondLst>
                                            <p:cond delay="1668"/>
                                          </p:stCondLst>
                                        </p:cTn>
                                        <p:tgtEl>
                                          <p:spTgt spid="4"/>
                                        </p:tgtEl>
                                      </p:cBhvr>
                                      <p:to x="100000" y="100000"/>
                                    </p:animScale>
                                    <p:animScale>
                                      <p:cBhvr>
                                        <p:cTn id="19" dur="26">
                                          <p:stCondLst>
                                            <p:cond delay="1808"/>
                                          </p:stCondLst>
                                        </p:cTn>
                                        <p:tgtEl>
                                          <p:spTgt spid="4"/>
                                        </p:tgtEl>
                                      </p:cBhvr>
                                      <p:to x="100000" y="95000"/>
                                    </p:animScale>
                                    <p:animScale>
                                      <p:cBhvr>
                                        <p:cTn id="20" dur="166" decel="50000">
                                          <p:stCondLst>
                                            <p:cond delay="1834"/>
                                          </p:stCondLst>
                                        </p:cTn>
                                        <p:tgtEl>
                                          <p:spTgt spid="4"/>
                                        </p:tgtEl>
                                      </p:cBhvr>
                                      <p:to x="100000" y="100000"/>
                                    </p:animScale>
                                  </p:childTnLst>
                                </p:cTn>
                              </p:par>
                            </p:childTnLst>
                          </p:cTn>
                        </p:par>
                        <p:par>
                          <p:cTn id="21" fill="hold">
                            <p:stCondLst>
                              <p:cond delay="2000"/>
                            </p:stCondLst>
                            <p:childTnLst>
                              <p:par>
                                <p:cTn id="22" presetID="53" presetClass="entr" presetSubtype="16" fill="hold" grpId="0" nodeType="afterEffect">
                                  <p:stCondLst>
                                    <p:cond delay="0"/>
                                  </p:stCondLst>
                                  <p:childTnLst>
                                    <p:set>
                                      <p:cBhvr>
                                        <p:cTn id="23" dur="1" fill="hold">
                                          <p:stCondLst>
                                            <p:cond delay="0"/>
                                          </p:stCondLst>
                                        </p:cTn>
                                        <p:tgtEl>
                                          <p:spTgt spid="5"/>
                                        </p:tgtEl>
                                        <p:attrNameLst>
                                          <p:attrName>style.visibility</p:attrName>
                                        </p:attrNameLst>
                                      </p:cBhvr>
                                      <p:to>
                                        <p:strVal val="visible"/>
                                      </p:to>
                                    </p:set>
                                    <p:anim calcmode="lin" valueType="num">
                                      <p:cBhvr>
                                        <p:cTn id="24" dur="500" fill="hold"/>
                                        <p:tgtEl>
                                          <p:spTgt spid="5"/>
                                        </p:tgtEl>
                                        <p:attrNameLst>
                                          <p:attrName>ppt_w</p:attrName>
                                        </p:attrNameLst>
                                      </p:cBhvr>
                                      <p:tavLst>
                                        <p:tav tm="0">
                                          <p:val>
                                            <p:fltVal val="0"/>
                                          </p:val>
                                        </p:tav>
                                        <p:tav tm="100000">
                                          <p:val>
                                            <p:strVal val="#ppt_w"/>
                                          </p:val>
                                        </p:tav>
                                      </p:tavLst>
                                    </p:anim>
                                    <p:anim calcmode="lin" valueType="num">
                                      <p:cBhvr>
                                        <p:cTn id="25" dur="500" fill="hold"/>
                                        <p:tgtEl>
                                          <p:spTgt spid="5"/>
                                        </p:tgtEl>
                                        <p:attrNameLst>
                                          <p:attrName>ppt_h</p:attrName>
                                        </p:attrNameLst>
                                      </p:cBhvr>
                                      <p:tavLst>
                                        <p:tav tm="0">
                                          <p:val>
                                            <p:fltVal val="0"/>
                                          </p:val>
                                        </p:tav>
                                        <p:tav tm="100000">
                                          <p:val>
                                            <p:strVal val="#ppt_h"/>
                                          </p:val>
                                        </p:tav>
                                      </p:tavLst>
                                    </p:anim>
                                    <p:animEffect transition="in" filter="fade">
                                      <p:cBhvr>
                                        <p:cTn id="26"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E30B76-520A-930E-6749-93C48D5C153E}"/>
              </a:ext>
            </a:extLst>
          </p:cNvPr>
          <p:cNvSpPr>
            <a:spLocks noGrp="1"/>
          </p:cNvSpPr>
          <p:nvPr>
            <p:ph type="title"/>
          </p:nvPr>
        </p:nvSpPr>
        <p:spPr/>
        <p:txBody>
          <a:bodyPr/>
          <a:lstStyle/>
          <a:p>
            <a:r>
              <a:rPr lang="en-GB" dirty="0"/>
              <a:t>References </a:t>
            </a:r>
          </a:p>
        </p:txBody>
      </p:sp>
      <p:sp>
        <p:nvSpPr>
          <p:cNvPr id="3" name="Content Placeholder 2">
            <a:extLst>
              <a:ext uri="{FF2B5EF4-FFF2-40B4-BE49-F238E27FC236}">
                <a16:creationId xmlns:a16="http://schemas.microsoft.com/office/drawing/2014/main" id="{FAD620A8-DB5B-5807-FDEA-3C95FA63E5D9}"/>
              </a:ext>
            </a:extLst>
          </p:cNvPr>
          <p:cNvSpPr>
            <a:spLocks noGrp="1"/>
          </p:cNvSpPr>
          <p:nvPr>
            <p:ph idx="1"/>
          </p:nvPr>
        </p:nvSpPr>
        <p:spPr/>
        <p:txBody>
          <a:bodyPr/>
          <a:lstStyle/>
          <a:p>
            <a:r>
              <a:rPr lang="en-GB" sz="2400"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Christopher, M., Payne, A., &amp; Ballantyne, D. (2013). Relationship Marketing: Creating Stakeholder Value. Saint Louis: Taylor and Francis.   </a:t>
            </a:r>
          </a:p>
          <a:p>
            <a:r>
              <a:rPr lang="en-US" sz="2400" b="0" i="0" dirty="0">
                <a:solidFill>
                  <a:srgbClr val="000000"/>
                </a:solidFill>
                <a:effectLst/>
                <a:latin typeface="Arial" panose="020B0604020202020204" pitchFamily="34" charset="0"/>
                <a:cs typeface="Arial" panose="020B0604020202020204" pitchFamily="34" charset="0"/>
              </a:rPr>
              <a:t>See Andreas </a:t>
            </a:r>
            <a:r>
              <a:rPr lang="en-US" sz="2400" b="0" i="0" dirty="0" err="1">
                <a:solidFill>
                  <a:srgbClr val="000000"/>
                </a:solidFill>
                <a:effectLst/>
                <a:latin typeface="Arial" panose="020B0604020202020204" pitchFamily="34" charset="0"/>
                <a:cs typeface="Arial" panose="020B0604020202020204" pitchFamily="34" charset="0"/>
              </a:rPr>
              <a:t>Schedler</a:t>
            </a:r>
            <a:r>
              <a:rPr lang="en-US" sz="2400" b="0" i="0" dirty="0">
                <a:solidFill>
                  <a:srgbClr val="000000"/>
                </a:solidFill>
                <a:effectLst/>
                <a:latin typeface="Arial" panose="020B0604020202020204" pitchFamily="34" charset="0"/>
                <a:cs typeface="Arial" panose="020B0604020202020204" pitchFamily="34" charset="0"/>
              </a:rPr>
              <a:t>, “Conceptualizing Accountability,” in </a:t>
            </a:r>
            <a:r>
              <a:rPr lang="en-US" sz="2400" b="0" i="1" dirty="0">
                <a:solidFill>
                  <a:srgbClr val="000000"/>
                </a:solidFill>
                <a:effectLst/>
                <a:latin typeface="Arial" panose="020B0604020202020204" pitchFamily="34" charset="0"/>
                <a:cs typeface="Arial" panose="020B0604020202020204" pitchFamily="34" charset="0"/>
              </a:rPr>
              <a:t>The Self-Restraining State: Power and Accountability in New Democracies</a:t>
            </a:r>
            <a:r>
              <a:rPr lang="en-US" sz="2400" b="0" i="0" dirty="0">
                <a:solidFill>
                  <a:srgbClr val="000000"/>
                </a:solidFill>
                <a:effectLst/>
                <a:latin typeface="Arial" panose="020B0604020202020204" pitchFamily="34" charset="0"/>
                <a:cs typeface="Arial" panose="020B0604020202020204" pitchFamily="34" charset="0"/>
              </a:rPr>
              <a:t>, ed. Andreas </a:t>
            </a:r>
            <a:r>
              <a:rPr lang="en-US" sz="2400" b="0" i="0" dirty="0" err="1">
                <a:solidFill>
                  <a:srgbClr val="000000"/>
                </a:solidFill>
                <a:effectLst/>
                <a:latin typeface="Arial" panose="020B0604020202020204" pitchFamily="34" charset="0"/>
                <a:cs typeface="Arial" panose="020B0604020202020204" pitchFamily="34" charset="0"/>
              </a:rPr>
              <a:t>Schedler</a:t>
            </a:r>
            <a:r>
              <a:rPr lang="en-US" sz="2400" b="0" i="0" dirty="0">
                <a:solidFill>
                  <a:srgbClr val="000000"/>
                </a:solidFill>
                <a:effectLst/>
                <a:latin typeface="Arial" panose="020B0604020202020204" pitchFamily="34" charset="0"/>
                <a:cs typeface="Arial" panose="020B0604020202020204" pitchFamily="34" charset="0"/>
              </a:rPr>
              <a:t>, Larry Diamond, and Marc F. Plattner (Boulder, CO: Lynne </a:t>
            </a:r>
            <a:r>
              <a:rPr lang="en-US" sz="2400" b="0" i="0" dirty="0" err="1">
                <a:solidFill>
                  <a:srgbClr val="000000"/>
                </a:solidFill>
                <a:effectLst/>
                <a:latin typeface="Arial" panose="020B0604020202020204" pitchFamily="34" charset="0"/>
                <a:cs typeface="Arial" panose="020B0604020202020204" pitchFamily="34" charset="0"/>
              </a:rPr>
              <a:t>Rienner</a:t>
            </a:r>
            <a:r>
              <a:rPr lang="en-US" sz="2400" b="0" i="0" dirty="0">
                <a:solidFill>
                  <a:srgbClr val="000000"/>
                </a:solidFill>
                <a:effectLst/>
                <a:latin typeface="Arial" panose="020B0604020202020204" pitchFamily="34" charset="0"/>
                <a:cs typeface="Arial" panose="020B0604020202020204" pitchFamily="34" charset="0"/>
              </a:rPr>
              <a:t> Publishers, 1999), 13–28.</a:t>
            </a:r>
          </a:p>
          <a:p>
            <a:r>
              <a:rPr lang="en-US" sz="2400" b="0" i="0" dirty="0">
                <a:solidFill>
                  <a:srgbClr val="000000"/>
                </a:solidFill>
                <a:effectLst/>
                <a:latin typeface="inherit"/>
              </a:rPr>
              <a:t>The editors, “</a:t>
            </a:r>
            <a:r>
              <a:rPr lang="en-US" sz="2400" b="0" i="0" u="none" strike="noStrike" dirty="0">
                <a:solidFill>
                  <a:srgbClr val="E10111"/>
                </a:solidFill>
                <a:effectLst/>
                <a:latin typeface="inherit"/>
              </a:rPr>
              <a:t>Unbalanced: A Map of Nonprofit Stakeholders</a:t>
            </a:r>
            <a:r>
              <a:rPr lang="en-US" sz="2400" b="0" i="0" dirty="0">
                <a:solidFill>
                  <a:srgbClr val="000000"/>
                </a:solidFill>
                <a:effectLst/>
                <a:latin typeface="inherit"/>
              </a:rPr>
              <a:t>,” </a:t>
            </a:r>
            <a:r>
              <a:rPr lang="en-US" sz="2400" b="0" i="1" dirty="0">
                <a:solidFill>
                  <a:srgbClr val="000000"/>
                </a:solidFill>
                <a:effectLst/>
                <a:latin typeface="Avenir-Medium"/>
              </a:rPr>
              <a:t>Nonprofit Quarterly</a:t>
            </a:r>
            <a:r>
              <a:rPr lang="en-US" sz="2400" b="0" i="0" dirty="0">
                <a:solidFill>
                  <a:srgbClr val="000000"/>
                </a:solidFill>
                <a:effectLst/>
                <a:latin typeface="inherit"/>
              </a:rPr>
              <a:t> 26, no. 2 (Summer 2019): 20–22, published online August 24, 2019. ( Accessed on 28</a:t>
            </a:r>
            <a:r>
              <a:rPr lang="en-US" sz="2400" b="0" i="0" baseline="30000" dirty="0">
                <a:solidFill>
                  <a:srgbClr val="000000"/>
                </a:solidFill>
                <a:effectLst/>
                <a:latin typeface="inherit"/>
              </a:rPr>
              <a:t>th</a:t>
            </a:r>
            <a:r>
              <a:rPr lang="en-US" sz="2400" b="0" i="0" dirty="0">
                <a:solidFill>
                  <a:srgbClr val="000000"/>
                </a:solidFill>
                <a:effectLst/>
                <a:latin typeface="inherit"/>
              </a:rPr>
              <a:t> July 2023) </a:t>
            </a:r>
          </a:p>
          <a:p>
            <a:endParaRPr 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21734812"/>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4521</TotalTime>
  <Words>1522</Words>
  <Application>Microsoft Office PowerPoint</Application>
  <PresentationFormat>Widescreen</PresentationFormat>
  <Paragraphs>178</Paragraphs>
  <Slides>42</Slides>
  <Notes>3</Notes>
  <HiddenSlides>0</HiddenSlides>
  <MMClips>3</MMClips>
  <ScaleCrop>false</ScaleCrop>
  <HeadingPairs>
    <vt:vector size="6" baseType="variant">
      <vt:variant>
        <vt:lpstr>Fonts Used</vt:lpstr>
      </vt:variant>
      <vt:variant>
        <vt:i4>11</vt:i4>
      </vt:variant>
      <vt:variant>
        <vt:lpstr>Theme</vt:lpstr>
      </vt:variant>
      <vt:variant>
        <vt:i4>1</vt:i4>
      </vt:variant>
      <vt:variant>
        <vt:lpstr>Slide Titles</vt:lpstr>
      </vt:variant>
      <vt:variant>
        <vt:i4>42</vt:i4>
      </vt:variant>
    </vt:vector>
  </HeadingPairs>
  <TitlesOfParts>
    <vt:vector size="54" baseType="lpstr">
      <vt:lpstr>Avenir-Medium</vt:lpstr>
      <vt:lpstr>inherit</vt:lpstr>
      <vt:lpstr>Myriad Pro</vt:lpstr>
      <vt:lpstr>Aharoni</vt:lpstr>
      <vt:lpstr>Arial</vt:lpstr>
      <vt:lpstr>Calibri</vt:lpstr>
      <vt:lpstr>Courier New</vt:lpstr>
      <vt:lpstr>Poppins</vt:lpstr>
      <vt:lpstr>Symbol</vt:lpstr>
      <vt:lpstr>Verdana</vt:lpstr>
      <vt:lpstr>Wingdings</vt:lpstr>
      <vt:lpstr>20140311PresentationUWTSDTemplate</vt:lpstr>
      <vt:lpstr>LCLM5001</vt:lpstr>
      <vt:lpstr>Class Management </vt:lpstr>
      <vt:lpstr>Learning outcome </vt:lpstr>
      <vt:lpstr>Lesson Planning  </vt:lpstr>
      <vt:lpstr>Session Recap </vt:lpstr>
      <vt:lpstr>Understanding Stakeholder Engagement </vt:lpstr>
      <vt:lpstr>What is stakeholder engagement ?</vt:lpstr>
      <vt:lpstr>TBL or Triple Bottom line </vt:lpstr>
      <vt:lpstr>Understanding TBL for a better engagement </vt:lpstr>
      <vt:lpstr>Stakeholder engagement requirement </vt:lpstr>
      <vt:lpstr>Advantage of stakeholder engagement </vt:lpstr>
      <vt:lpstr>Class Activity – individual 10 Minutes</vt:lpstr>
      <vt:lpstr>Benefits of stakeholder engagement</vt:lpstr>
      <vt:lpstr>7 Core Principles of the achievement of successful engagement of stakeholders </vt:lpstr>
      <vt:lpstr>7 Core Principles of the achievement of successful engagement of stakeholders,  ctnd…</vt:lpstr>
      <vt:lpstr>Business failure or success </vt:lpstr>
      <vt:lpstr>Key steps in the project life cycle </vt:lpstr>
      <vt:lpstr>Identify stakeholders</vt:lpstr>
      <vt:lpstr>Examples of these people can include </vt:lpstr>
      <vt:lpstr>PowerPoint Presentation</vt:lpstr>
      <vt:lpstr>The 4 I’s Implementation of stakeholder </vt:lpstr>
      <vt:lpstr>Pause for assignment Questions – Student Led questions </vt:lpstr>
      <vt:lpstr>Break </vt:lpstr>
      <vt:lpstr>Session 2 </vt:lpstr>
      <vt:lpstr>5 step Process of Stakeholder Engagement </vt:lpstr>
      <vt:lpstr>4 C's Stakeholder Engagement Framework </vt:lpstr>
      <vt:lpstr>Communication </vt:lpstr>
      <vt:lpstr>Effective communication with stakeholders </vt:lpstr>
      <vt:lpstr>Consulting Stakeholders</vt:lpstr>
      <vt:lpstr>Collaboration with stakeholders</vt:lpstr>
      <vt:lpstr>Commitment with stakeholders</vt:lpstr>
      <vt:lpstr>Classroom Activity – Tutor Led Activity </vt:lpstr>
      <vt:lpstr>Do you have any question as yet ?</vt:lpstr>
      <vt:lpstr>Guidance on Identifying stakeholders  </vt:lpstr>
      <vt:lpstr>Identify </vt:lpstr>
      <vt:lpstr>The Salience Model </vt:lpstr>
      <vt:lpstr>Identify </vt:lpstr>
      <vt:lpstr>Key steps </vt:lpstr>
      <vt:lpstr>Activity  – End of Day activity </vt:lpstr>
      <vt:lpstr>Next Week Plan </vt:lpstr>
      <vt:lpstr>Any Questions?</vt:lpstr>
      <vt:lpstr>References </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Nadeem Mirza</cp:lastModifiedBy>
  <cp:revision>491</cp:revision>
  <cp:lastPrinted>2018-07-09T15:27:01Z</cp:lastPrinted>
  <dcterms:created xsi:type="dcterms:W3CDTF">2002-10-07T19:43:58Z</dcterms:created>
  <dcterms:modified xsi:type="dcterms:W3CDTF">2026-10-25T13:56:57Z</dcterms:modified>
</cp:coreProperties>
</file>