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28"/>
  </p:notesMasterIdLst>
  <p:sldIdLst>
    <p:sldId id="259" r:id="rId2"/>
    <p:sldId id="270" r:id="rId3"/>
    <p:sldId id="327" r:id="rId4"/>
    <p:sldId id="503" r:id="rId5"/>
    <p:sldId id="508" r:id="rId6"/>
    <p:sldId id="509" r:id="rId7"/>
    <p:sldId id="510" r:id="rId8"/>
    <p:sldId id="511" r:id="rId9"/>
    <p:sldId id="504" r:id="rId10"/>
    <p:sldId id="512" r:id="rId11"/>
    <p:sldId id="513" r:id="rId12"/>
    <p:sldId id="505" r:id="rId13"/>
    <p:sldId id="514" r:id="rId14"/>
    <p:sldId id="515" r:id="rId15"/>
    <p:sldId id="516" r:id="rId16"/>
    <p:sldId id="517" r:id="rId17"/>
    <p:sldId id="507" r:id="rId18"/>
    <p:sldId id="519" r:id="rId19"/>
    <p:sldId id="520" r:id="rId20"/>
    <p:sldId id="521" r:id="rId21"/>
    <p:sldId id="522" r:id="rId22"/>
    <p:sldId id="518" r:id="rId23"/>
    <p:sldId id="523" r:id="rId24"/>
    <p:sldId id="524" r:id="rId25"/>
    <p:sldId id="296" r:id="rId26"/>
    <p:sldId id="496" r:id="rId27"/>
  </p:sldIdLst>
  <p:sldSz cx="12192000" cy="6858000"/>
  <p:notesSz cx="7104063" cy="102346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>
        <p:scale>
          <a:sx n="52" d="100"/>
          <a:sy n="52" d="100"/>
        </p:scale>
        <p:origin x="330" y="8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427" cy="511731"/>
          </a:xfrm>
          <a:prstGeom prst="rect">
            <a:avLst/>
          </a:prstGeom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4023992" y="0"/>
            <a:ext cx="3078427" cy="511731"/>
          </a:xfrm>
          <a:prstGeom prst="rect">
            <a:avLst/>
          </a:prstGeom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42875" y="768350"/>
            <a:ext cx="6818313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75" tIns="49538" rIns="99075" bIns="49538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10407" y="4861441"/>
            <a:ext cx="5683250" cy="4605576"/>
          </a:xfrm>
          <a:prstGeom prst="rect">
            <a:avLst/>
          </a:prstGeom>
        </p:spPr>
        <p:txBody>
          <a:bodyPr vert="horz" wrap="square" lIns="99075" tIns="49538" rIns="99075" bIns="49538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8427" cy="511731"/>
          </a:xfrm>
          <a:prstGeom prst="rect">
            <a:avLst/>
          </a:prstGeom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3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4023992" y="9721106"/>
            <a:ext cx="3078427" cy="511731"/>
          </a:xfrm>
          <a:prstGeom prst="rect">
            <a:avLst/>
          </a:prstGeom>
        </p:spPr>
        <p:txBody>
          <a:bodyPr vert="horz" wrap="square" lIns="99075" tIns="49538" rIns="99075" bIns="49538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3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 students time to respond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9986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dirty="0"/>
              <a:t>https://digitalservices.uwtsd.ac.uk/library/academic-and-infoskills/ </a:t>
            </a:r>
          </a:p>
          <a:p>
            <a:endParaRPr lang="en-GB" dirty="0"/>
          </a:p>
          <a:p>
            <a:r>
              <a:rPr lang="en-GB" dirty="0"/>
              <a:t>Ask students to access:</a:t>
            </a:r>
          </a:p>
          <a:p>
            <a:r>
              <a:rPr lang="en-GB" dirty="0"/>
              <a:t>Library &amp; Learning Resources → Academic &amp; InfoSkills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Mini Presentation</a:t>
            </a:r>
          </a:p>
          <a:p>
            <a:r>
              <a:rPr lang="en-GB" dirty="0"/>
              <a:t>Explain the purpose of the service:</a:t>
            </a:r>
          </a:p>
          <a:p>
            <a:r>
              <a:rPr lang="en-GB" dirty="0"/>
              <a:t>Academic &amp; InfoSkills supports:</a:t>
            </a:r>
          </a:p>
          <a:p>
            <a:r>
              <a:rPr lang="en-GB" dirty="0"/>
              <a:t>Academic success</a:t>
            </a:r>
          </a:p>
          <a:p>
            <a:r>
              <a:rPr lang="en-GB" dirty="0"/>
              <a:t>Information literacy</a:t>
            </a:r>
          </a:p>
          <a:p>
            <a:r>
              <a:rPr lang="en-GB" dirty="0"/>
              <a:t>Research skills</a:t>
            </a:r>
          </a:p>
          <a:p>
            <a:r>
              <a:rPr lang="en-GB" dirty="0"/>
              <a:t>Employability skills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Explore Available Support</a:t>
            </a:r>
          </a:p>
          <a:p>
            <a:r>
              <a:rPr lang="en-GB" b="1" dirty="0"/>
              <a:t>Finding and Using Information</a:t>
            </a:r>
          </a:p>
          <a:p>
            <a:r>
              <a:rPr lang="en-GB" dirty="0"/>
              <a:t>Topics include:</a:t>
            </a:r>
          </a:p>
          <a:p>
            <a:r>
              <a:rPr lang="en-GB" dirty="0"/>
              <a:t>Types of information</a:t>
            </a:r>
          </a:p>
          <a:p>
            <a:r>
              <a:rPr lang="en-GB" dirty="0"/>
              <a:t>Information timelines</a:t>
            </a:r>
          </a:p>
          <a:p>
            <a:r>
              <a:rPr lang="en-GB" dirty="0"/>
              <a:t>Primary, secondary and tertiary sources</a:t>
            </a:r>
          </a:p>
          <a:p>
            <a:r>
              <a:rPr lang="en-GB" dirty="0"/>
              <a:t>Resource Lists</a:t>
            </a:r>
          </a:p>
          <a:p>
            <a:r>
              <a:rPr lang="en-GB" dirty="0"/>
              <a:t>Discuss:</a:t>
            </a:r>
          </a:p>
          <a:p>
            <a:r>
              <a:rPr lang="en-GB" dirty="0"/>
              <a:t>Why might different sources be useful in different assignments?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Searching for Information</a:t>
            </a:r>
          </a:p>
          <a:p>
            <a:r>
              <a:rPr lang="en-GB" dirty="0"/>
              <a:t>Topics include:</a:t>
            </a:r>
          </a:p>
          <a:p>
            <a:r>
              <a:rPr lang="en-GB" dirty="0"/>
              <a:t>Library catalogue searching</a:t>
            </a:r>
          </a:p>
          <a:p>
            <a:r>
              <a:rPr lang="en-GB" dirty="0"/>
              <a:t>Journal articles</a:t>
            </a:r>
          </a:p>
          <a:p>
            <a:r>
              <a:rPr lang="en-GB" dirty="0"/>
              <a:t>Academic databases</a:t>
            </a:r>
          </a:p>
          <a:p>
            <a:r>
              <a:rPr lang="en-GB" dirty="0"/>
              <a:t>Ask:</a:t>
            </a:r>
          </a:p>
          <a:p>
            <a:r>
              <a:rPr lang="en-GB" dirty="0"/>
              <a:t>Where do you currently find information for assignments?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Advanced Searching</a:t>
            </a:r>
          </a:p>
          <a:p>
            <a:r>
              <a:rPr lang="en-GB" dirty="0"/>
              <a:t>Topics include:</a:t>
            </a:r>
          </a:p>
          <a:p>
            <a:r>
              <a:rPr lang="en-GB" dirty="0"/>
              <a:t>Search strategies</a:t>
            </a:r>
          </a:p>
          <a:p>
            <a:r>
              <a:rPr lang="en-GB" dirty="0"/>
              <a:t>Google Scholar</a:t>
            </a:r>
          </a:p>
          <a:p>
            <a:r>
              <a:rPr lang="en-GB" dirty="0"/>
              <a:t>Literature Reviews</a:t>
            </a:r>
          </a:p>
          <a:p>
            <a:r>
              <a:rPr lang="en-GB" dirty="0"/>
              <a:t>Introduction to AI</a:t>
            </a:r>
          </a:p>
          <a:p>
            <a:r>
              <a:rPr lang="en-GB" dirty="0"/>
              <a:t>Searching with AI</a:t>
            </a:r>
          </a:p>
          <a:p>
            <a:r>
              <a:rPr lang="en-GB" dirty="0"/>
              <a:t>Explain:</a:t>
            </a:r>
          </a:p>
          <a:p>
            <a:r>
              <a:rPr lang="en-GB" dirty="0"/>
              <a:t>These skills become increasingly important as students progress through university.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Critical Thinking</a:t>
            </a:r>
          </a:p>
          <a:p>
            <a:r>
              <a:rPr lang="en-GB" dirty="0"/>
              <a:t>Topics include:</a:t>
            </a:r>
          </a:p>
          <a:p>
            <a:r>
              <a:rPr lang="en-GB" dirty="0"/>
              <a:t>Critical awareness</a:t>
            </a:r>
          </a:p>
          <a:p>
            <a:r>
              <a:rPr lang="en-GB" dirty="0"/>
              <a:t>Peer-reviewed information</a:t>
            </a:r>
          </a:p>
          <a:p>
            <a:r>
              <a:rPr lang="en-GB" dirty="0"/>
              <a:t>Misinformation</a:t>
            </a:r>
          </a:p>
          <a:p>
            <a:r>
              <a:rPr lang="en-GB" dirty="0"/>
              <a:t>Ask:</a:t>
            </a:r>
          </a:p>
          <a:p>
            <a:r>
              <a:rPr lang="en-GB" dirty="0"/>
              <a:t>Why is critical thinking important in higher education?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Referencing Support</a:t>
            </a:r>
          </a:p>
          <a:p>
            <a:r>
              <a:rPr lang="en-GB" dirty="0"/>
              <a:t>Explain:</a:t>
            </a:r>
          </a:p>
          <a:p>
            <a:r>
              <a:rPr lang="en-GB" dirty="0"/>
              <a:t>UWTSD provides guidance for:</a:t>
            </a:r>
          </a:p>
          <a:p>
            <a:r>
              <a:rPr lang="en-GB" dirty="0"/>
              <a:t>Harvard</a:t>
            </a:r>
          </a:p>
          <a:p>
            <a:r>
              <a:rPr lang="en-GB" dirty="0"/>
              <a:t>APA</a:t>
            </a:r>
          </a:p>
          <a:p>
            <a:r>
              <a:rPr lang="en-GB" dirty="0"/>
              <a:t>IEEE</a:t>
            </a:r>
          </a:p>
          <a:p>
            <a:r>
              <a:rPr lang="en-GB" dirty="0"/>
              <a:t>MHRA</a:t>
            </a:r>
          </a:p>
          <a:p>
            <a:r>
              <a:rPr lang="en-GB" dirty="0"/>
              <a:t>Discuss:</a:t>
            </a:r>
          </a:p>
          <a:p>
            <a:r>
              <a:rPr lang="en-GB" dirty="0"/>
              <a:t>Why is referencing important?</a:t>
            </a:r>
          </a:p>
          <a:p>
            <a:r>
              <a:rPr lang="en-GB" dirty="0"/>
              <a:t>Introduce academic integrity and plagiarism.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AI Referencing Guidance</a:t>
            </a:r>
          </a:p>
          <a:p>
            <a:r>
              <a:rPr lang="en-GB" dirty="0"/>
              <a:t>Highlight:</a:t>
            </a:r>
          </a:p>
          <a:p>
            <a:r>
              <a:rPr lang="en-GB" dirty="0"/>
              <a:t>AI may be permitted in some assignments.</a:t>
            </a:r>
          </a:p>
          <a:p>
            <a:r>
              <a:rPr lang="en-GB" dirty="0"/>
              <a:t>Students should:</a:t>
            </a:r>
          </a:p>
          <a:p>
            <a:r>
              <a:rPr lang="en-GB" dirty="0"/>
              <a:t>Check assignment guidance</a:t>
            </a:r>
          </a:p>
          <a:p>
            <a:r>
              <a:rPr lang="en-GB" dirty="0"/>
              <a:t>Confirm expectations with tutors</a:t>
            </a:r>
          </a:p>
          <a:p>
            <a:r>
              <a:rPr lang="en-GB" dirty="0"/>
              <a:t>Acknowledge AI use appropriately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Additional Support</a:t>
            </a:r>
          </a:p>
          <a:p>
            <a:r>
              <a:rPr lang="en-GB" dirty="0"/>
              <a:t>Students can:</a:t>
            </a:r>
          </a:p>
          <a:p>
            <a:r>
              <a:rPr lang="en-GB" dirty="0"/>
              <a:t>Book a Librarian</a:t>
            </a:r>
          </a:p>
          <a:p>
            <a:r>
              <a:rPr lang="en-GB" dirty="0"/>
              <a:t>Book a Digital Skills Advisor</a:t>
            </a:r>
          </a:p>
          <a:p>
            <a:r>
              <a:rPr lang="en-GB" dirty="0"/>
              <a:t>Discuss examples of support available.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0523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https://digitalservices.uwtsd.ac.uk/library/academic-and-infoskills/finding-and-using-information/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760990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b="1" dirty="0"/>
              <a:t>How Can an Academic Liaison Librarian Help Me?</a:t>
            </a:r>
          </a:p>
          <a:p>
            <a:r>
              <a:rPr lang="en-GB" dirty="0"/>
              <a:t>Many students assume librarians only help with finding books.</a:t>
            </a:r>
          </a:p>
          <a:p>
            <a:r>
              <a:rPr lang="en-GB" dirty="0"/>
              <a:t>In reality, they can provide support with a wide range of academic skills.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Finding Academic Information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Find books and eBooks</a:t>
            </a:r>
          </a:p>
          <a:p>
            <a:r>
              <a:rPr lang="en-GB" dirty="0"/>
              <a:t>✓ Locate journal articles</a:t>
            </a:r>
          </a:p>
          <a:p>
            <a:r>
              <a:rPr lang="en-GB" dirty="0"/>
              <a:t>✓ Access academic databases</a:t>
            </a:r>
          </a:p>
          <a:p>
            <a:r>
              <a:rPr lang="en-GB" dirty="0"/>
              <a:t>✓ Use Online Resource Lists</a:t>
            </a:r>
          </a:p>
          <a:p>
            <a:r>
              <a:rPr lang="en-GB" dirty="0"/>
              <a:t>✓ Develop effective search strategies</a:t>
            </a:r>
          </a:p>
          <a:p>
            <a:r>
              <a:rPr lang="en-GB" dirty="0"/>
              <a:t>✓ Find reliable information quickly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"I've been searching Google for hours and can't find any useful academic sources."</a:t>
            </a:r>
          </a:p>
          <a:p>
            <a:r>
              <a:rPr lang="en-GB" dirty="0"/>
              <a:t>A librarian can show you how to search library databases more effectively and identify high-quality sources relevant to your assignment.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Research Skills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Understand different types of information</a:t>
            </a:r>
          </a:p>
          <a:p>
            <a:r>
              <a:rPr lang="en-GB" dirty="0"/>
              <a:t>✓ Identify scholarly sources</a:t>
            </a:r>
          </a:p>
          <a:p>
            <a:r>
              <a:rPr lang="en-GB" dirty="0"/>
              <a:t>✓ Find peer-reviewed journal articles</a:t>
            </a:r>
          </a:p>
          <a:p>
            <a:r>
              <a:rPr lang="en-GB" dirty="0"/>
              <a:t>✓ Conduct literature searches</a:t>
            </a:r>
          </a:p>
          <a:p>
            <a:r>
              <a:rPr lang="en-GB" dirty="0"/>
              <a:t>✓ Develop research strategies</a:t>
            </a:r>
          </a:p>
          <a:p>
            <a:r>
              <a:rPr lang="en-GB" dirty="0"/>
              <a:t>✓ Improve information literacy skills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"How do I know if a source is academic?"</a:t>
            </a:r>
          </a:p>
          <a:p>
            <a:r>
              <a:rPr lang="en-GB" dirty="0"/>
              <a:t>A librarian can explain how to identify peer-reviewed research and evaluate the quality of information.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Critical Thinking and Evaluation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Evaluate information critically</a:t>
            </a:r>
          </a:p>
          <a:p>
            <a:r>
              <a:rPr lang="en-GB" dirty="0"/>
              <a:t>✓ Identify misinformation</a:t>
            </a:r>
          </a:p>
          <a:p>
            <a:r>
              <a:rPr lang="en-GB" dirty="0"/>
              <a:t>✓ Assess source credibility</a:t>
            </a:r>
          </a:p>
          <a:p>
            <a:r>
              <a:rPr lang="en-GB" dirty="0"/>
              <a:t>✓ Compare different viewpoints</a:t>
            </a:r>
          </a:p>
          <a:p>
            <a:r>
              <a:rPr lang="en-GB" dirty="0"/>
              <a:t>✓ Develop critical reading skills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"Can I trust information I found online?"</a:t>
            </a:r>
          </a:p>
          <a:p>
            <a:r>
              <a:rPr lang="en-GB" dirty="0"/>
              <a:t>A librarian can help you evaluate reliability, bias, authority, and relevance.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Referencing and Academic Integrity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Understand referencing requirements</a:t>
            </a:r>
          </a:p>
          <a:p>
            <a:r>
              <a:rPr lang="en-GB" dirty="0"/>
              <a:t>✓ Use Harvard, APA, IEEE or MHRA styles</a:t>
            </a:r>
          </a:p>
          <a:p>
            <a:r>
              <a:rPr lang="en-GB" dirty="0"/>
              <a:t>✓ Avoid plagiarism</a:t>
            </a:r>
          </a:p>
          <a:p>
            <a:r>
              <a:rPr lang="en-GB" dirty="0"/>
              <a:t>✓ Use referencing handbooks effectively</a:t>
            </a:r>
          </a:p>
          <a:p>
            <a:r>
              <a:rPr lang="en-GB" dirty="0"/>
              <a:t>✓ Understand citation practices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"I'm confused about how to reference a website."</a:t>
            </a:r>
          </a:p>
          <a:p>
            <a:r>
              <a:rPr lang="en-GB" dirty="0"/>
              <a:t>A librarian can demonstrate the correct referencing format and explain why accurate referencing matters.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Using Artificial Intelligence Responsibly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Understand university guidance on AI</a:t>
            </a:r>
          </a:p>
          <a:p>
            <a:r>
              <a:rPr lang="en-GB" dirty="0"/>
              <a:t>✓ Use AI tools ethically</a:t>
            </a:r>
          </a:p>
          <a:p>
            <a:r>
              <a:rPr lang="en-GB" dirty="0"/>
              <a:t>✓ Reference AI appropriately when required</a:t>
            </a:r>
          </a:p>
          <a:p>
            <a:r>
              <a:rPr lang="en-GB" dirty="0"/>
              <a:t>✓ Evaluate AI-generated information critically</a:t>
            </a:r>
          </a:p>
          <a:p>
            <a:r>
              <a:rPr lang="en-GB" dirty="0"/>
              <a:t>✓ Develop responsible study practices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"Can I use ChatGPT or Copilot in my assignment?"</a:t>
            </a:r>
          </a:p>
          <a:p>
            <a:r>
              <a:rPr lang="en-GB" dirty="0"/>
              <a:t>A librarian can explain university guidance and help you understand when AI use may or may not be appropriate.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Literature Searching</a:t>
            </a:r>
          </a:p>
          <a:p>
            <a:r>
              <a:rPr lang="en-GB" dirty="0"/>
              <a:t>As students progress through their studies, literature searching becomes increasingly important.</a:t>
            </a:r>
          </a:p>
          <a:p>
            <a:r>
              <a:rPr lang="en-GB" dirty="0"/>
              <a:t>Your librarian can help you:</a:t>
            </a:r>
          </a:p>
          <a:p>
            <a:r>
              <a:rPr lang="en-GB" dirty="0"/>
              <a:t>✓ Develop advanced search strategies</a:t>
            </a:r>
          </a:p>
          <a:p>
            <a:r>
              <a:rPr lang="en-GB" dirty="0"/>
              <a:t>✓ Use keywords effectively</a:t>
            </a:r>
          </a:p>
          <a:p>
            <a:r>
              <a:rPr lang="en-GB" dirty="0"/>
              <a:t>✓ Search multiple databases</a:t>
            </a:r>
          </a:p>
          <a:p>
            <a:r>
              <a:rPr lang="en-GB" dirty="0"/>
              <a:t>✓ Conduct systematic searches</a:t>
            </a:r>
          </a:p>
          <a:p>
            <a:r>
              <a:rPr lang="en-GB" dirty="0"/>
              <a:t>✓ Support dissertation research</a:t>
            </a:r>
          </a:p>
          <a:p>
            <a:r>
              <a:rPr lang="en-GB" b="1" dirty="0"/>
              <a:t>Example Student Question</a:t>
            </a:r>
          </a:p>
          <a:p>
            <a:r>
              <a:rPr lang="en-GB" dirty="0"/>
              <a:t>"I need sources for my dissertation but don't know where to start."</a:t>
            </a:r>
          </a:p>
          <a:p>
            <a:r>
              <a:rPr lang="en-GB" dirty="0"/>
              <a:t>A librarian can help create a structured search plan and identify relevant databases and resources.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Why Book an Appointment?</a:t>
            </a:r>
          </a:p>
          <a:p>
            <a:r>
              <a:rPr lang="en-GB" dirty="0"/>
              <a:t>Students often book appointments when they are struggling.</a:t>
            </a:r>
          </a:p>
          <a:p>
            <a:r>
              <a:rPr lang="en-GB" dirty="0"/>
              <a:t>However, the most successful students often seek support before problems develop.</a:t>
            </a:r>
          </a:p>
          <a:p>
            <a:r>
              <a:rPr lang="en-GB" dirty="0"/>
              <a:t>A short appointment can save hours of frustration and help improve confidence, efficiency and academic performance.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What Happens During an Appointment?</a:t>
            </a:r>
          </a:p>
          <a:p>
            <a:r>
              <a:rPr lang="en-GB" dirty="0"/>
              <a:t>Appointments are friendly, supportive and focused on your individual needs.</a:t>
            </a:r>
          </a:p>
          <a:p>
            <a:r>
              <a:rPr lang="en-GB" dirty="0"/>
              <a:t>You might:</a:t>
            </a:r>
          </a:p>
          <a:p>
            <a:r>
              <a:rPr lang="en-GB" dirty="0"/>
              <a:t>✓ Discuss an assignment</a:t>
            </a:r>
          </a:p>
          <a:p>
            <a:r>
              <a:rPr lang="en-GB" dirty="0"/>
              <a:t>✓ Learn how to search for sources</a:t>
            </a:r>
          </a:p>
          <a:p>
            <a:r>
              <a:rPr lang="en-GB" dirty="0"/>
              <a:t>✓ Explore academic databases</a:t>
            </a:r>
          </a:p>
          <a:p>
            <a:r>
              <a:rPr lang="en-GB" dirty="0"/>
              <a:t>✓ Review referencing questions</a:t>
            </a:r>
          </a:p>
          <a:p>
            <a:r>
              <a:rPr lang="en-GB" dirty="0"/>
              <a:t>✓ Develop a research strategy</a:t>
            </a:r>
          </a:p>
          <a:p>
            <a:r>
              <a:rPr lang="en-GB" dirty="0"/>
              <a:t>✓ Receive guidance on academic skills</a:t>
            </a:r>
          </a:p>
          <a:p>
            <a:r>
              <a:rPr lang="en-GB" dirty="0"/>
              <a:t>There are no "silly questions."</a:t>
            </a:r>
          </a:p>
          <a:p>
            <a:r>
              <a:rPr lang="en-GB" dirty="0"/>
              <a:t>The appointment is designed to help you succeed.</a:t>
            </a:r>
          </a:p>
          <a:p>
            <a:br>
              <a:rPr lang="en-GB" dirty="0"/>
            </a:br>
            <a:endParaRPr lang="en-GB" dirty="0"/>
          </a:p>
          <a:p>
            <a:r>
              <a:rPr lang="en-GB" b="1" dirty="0"/>
              <a:t>Before Your Appointment</a:t>
            </a:r>
          </a:p>
          <a:p>
            <a:r>
              <a:rPr lang="en-GB" dirty="0"/>
              <a:t>To make the most of your session:</a:t>
            </a:r>
          </a:p>
          <a:p>
            <a:r>
              <a:rPr lang="en-GB" dirty="0"/>
              <a:t>Bring:</a:t>
            </a:r>
          </a:p>
          <a:p>
            <a:r>
              <a:rPr lang="en-GB" dirty="0"/>
              <a:t>✓ Assignment brief</a:t>
            </a:r>
          </a:p>
          <a:p>
            <a:r>
              <a:rPr lang="en-GB" dirty="0"/>
              <a:t>✓ Module handbook</a:t>
            </a:r>
          </a:p>
          <a:p>
            <a:r>
              <a:rPr lang="en-GB" dirty="0"/>
              <a:t>✓ Any sources you have already found</a:t>
            </a:r>
          </a:p>
          <a:p>
            <a:r>
              <a:rPr lang="en-GB" dirty="0"/>
              <a:t>✓ Questions you would like answered</a:t>
            </a:r>
          </a:p>
          <a:p>
            <a:r>
              <a:rPr lang="en-GB" dirty="0"/>
              <a:t>The more information you can provide, the more tailored the support can be.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67100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  <a:p>
            <a:r>
              <a:rPr lang="en-GB" dirty="0"/>
              <a:t>Strength:</a:t>
            </a:r>
          </a:p>
          <a:p>
            <a:r>
              <a:rPr lang="en-GB" dirty="0"/>
              <a:t>"I am organised."</a:t>
            </a:r>
          </a:p>
          <a:p>
            <a:r>
              <a:rPr lang="en-GB" dirty="0"/>
              <a:t>Weakness:</a:t>
            </a:r>
          </a:p>
          <a:p>
            <a:r>
              <a:rPr lang="en-GB" dirty="0"/>
              <a:t>"I struggle with academic referencing."</a:t>
            </a:r>
          </a:p>
          <a:p>
            <a:r>
              <a:rPr lang="en-GB" dirty="0"/>
              <a:t>Opportunity:</a:t>
            </a:r>
          </a:p>
          <a:p>
            <a:r>
              <a:rPr lang="en-GB" dirty="0"/>
              <a:t>"UWTSD Referencing Handbook and Librarian Support."</a:t>
            </a:r>
          </a:p>
          <a:p>
            <a:r>
              <a:rPr lang="en-GB" dirty="0"/>
              <a:t>Threat:</a:t>
            </a:r>
          </a:p>
          <a:p>
            <a:r>
              <a:rPr lang="en-GB" dirty="0"/>
              <a:t>"I leave assignments until the last minute."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66706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https://access.sconul.ac.uk/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55598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90752"/>
            <a:r>
              <a:rPr lang="en-GB" dirty="0"/>
              <a:t>https://access.sconul.ac.uk/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231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21/06/2026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services.uwtsd.ac.uk/library/academic-and-infoskills/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hyperlink" Target="https://digitalservices.uwtsd.ac.uk/library/academic-and-infoskills/finding-and-using-information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Library InfoSkills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06090"/>
          </a:xfrm>
        </p:spPr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20" y="1196752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In this session we will: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 Identify the academic and information skills support available through UWTSD Library &amp; Learning Resources.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Reflect on their current academic strengths and areas for development using a SWOT analysis.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a personal action plan for using support services throughout the academic year.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Recognise how academic skills contribute to academic success and employability.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endParaRPr lang="en-GB" altLang="en-US" sz="2000" dirty="0">
              <a:latin typeface="Arial Rounded MT Bold" panose="020F070403050403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97152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be useful for your professional development as you will be learning how to research information, use research and develop digital skills. 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BC4AE1E-4C87-2E4D-0F4F-5E88A183B589}"/>
              </a:ext>
            </a:extLst>
          </p:cNvPr>
          <p:cNvSpPr txBox="1"/>
          <p:nvPr/>
        </p:nvSpPr>
        <p:spPr>
          <a:xfrm>
            <a:off x="1127448" y="1844824"/>
            <a:ext cx="9433048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Discovering Academic and InfoSkills Support   - 20mins</a:t>
            </a:r>
          </a:p>
          <a:p>
            <a:r>
              <a:rPr lang="en-GB" sz="2800" dirty="0"/>
              <a:t>Personal SWOT analysis  				- 25mins</a:t>
            </a:r>
          </a:p>
          <a:p>
            <a:r>
              <a:rPr lang="en-GB" sz="2800" dirty="0"/>
              <a:t>Break 							- 15mins</a:t>
            </a:r>
          </a:p>
          <a:p>
            <a:r>
              <a:rPr lang="en-GB" sz="2800" dirty="0"/>
              <a:t>Completing an InfoSkills Unit 			- 20 mins</a:t>
            </a:r>
          </a:p>
          <a:p>
            <a:r>
              <a:rPr lang="en-GB" sz="2800" dirty="0"/>
              <a:t>Reflection and discussion 				- 10mins</a:t>
            </a:r>
          </a:p>
          <a:p>
            <a:r>
              <a:rPr lang="en-GB" sz="2800" dirty="0"/>
              <a:t>Personal Action Plan 					- 10mins </a:t>
            </a:r>
          </a:p>
          <a:p>
            <a:r>
              <a:rPr lang="en-GB" sz="2800" dirty="0"/>
              <a:t>The SCONUL access system 			- 10mins</a:t>
            </a:r>
          </a:p>
          <a:p>
            <a:r>
              <a:rPr lang="en-GB" sz="2800" dirty="0"/>
              <a:t>Reflection  							- 10mins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UWTSD Library Resources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36942-D369-7FDC-0C77-8E056F044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Successful Student?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53BF-628A-31AB-BEBC-2F7363846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3472" y="2060848"/>
            <a:ext cx="9505056" cy="676671"/>
          </a:xfrm>
          <a:ln w="28575"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What </a:t>
            </a:r>
            <a:r>
              <a:rPr lang="en-GB" u="sng" dirty="0"/>
              <a:t>skills</a:t>
            </a:r>
            <a:r>
              <a:rPr lang="en-GB" dirty="0"/>
              <a:t> do </a:t>
            </a:r>
            <a:r>
              <a:rPr lang="en-GB" u="sng" dirty="0"/>
              <a:t>successful</a:t>
            </a:r>
            <a:r>
              <a:rPr lang="en-GB" dirty="0"/>
              <a:t> university students need?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DD974D3-2977-759B-FC66-58CAE37D50A4}"/>
              </a:ext>
            </a:extLst>
          </p:cNvPr>
          <p:cNvGrpSpPr/>
          <p:nvPr/>
        </p:nvGrpSpPr>
        <p:grpSpPr>
          <a:xfrm>
            <a:off x="1775520" y="3112773"/>
            <a:ext cx="9551846" cy="2569741"/>
            <a:chOff x="1775520" y="3112773"/>
            <a:chExt cx="9551846" cy="2569741"/>
          </a:xfrm>
        </p:grpSpPr>
        <p:pic>
          <p:nvPicPr>
            <p:cNvPr id="5" name="Picture 4" descr="Businessman finger on lip">
              <a:extLst>
                <a:ext uri="{FF2B5EF4-FFF2-40B4-BE49-F238E27FC236}">
                  <a16:creationId xmlns:a16="http://schemas.microsoft.com/office/drawing/2014/main" id="{B4BA1B9B-F749-632D-0997-CAA8689E618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775520" y="3112773"/>
              <a:ext cx="891182" cy="2569741"/>
            </a:xfrm>
            <a:prstGeom prst="rect">
              <a:avLst/>
            </a:prstGeom>
          </p:spPr>
        </p:pic>
        <p:pic>
          <p:nvPicPr>
            <p:cNvPr id="7" name="Picture 6" descr="Woman finger on forehead">
              <a:extLst>
                <a:ext uri="{FF2B5EF4-FFF2-40B4-BE49-F238E27FC236}">
                  <a16:creationId xmlns:a16="http://schemas.microsoft.com/office/drawing/2014/main" id="{3EF1D7D4-E268-78EE-F207-BA8D0C66E11C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638883" y="3346903"/>
              <a:ext cx="688483" cy="2335611"/>
            </a:xfrm>
            <a:prstGeom prst="rect">
              <a:avLst/>
            </a:prstGeom>
          </p:spPr>
        </p:pic>
        <p:pic>
          <p:nvPicPr>
            <p:cNvPr id="9" name="Picture 8" descr="Businessman shrugging">
              <a:extLst>
                <a:ext uri="{FF2B5EF4-FFF2-40B4-BE49-F238E27FC236}">
                  <a16:creationId xmlns:a16="http://schemas.microsoft.com/office/drawing/2014/main" id="{A7CC4EB5-5444-FF40-0BE1-1D63785AD5D9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161878" y="3346903"/>
              <a:ext cx="1286059" cy="2253515"/>
            </a:xfrm>
            <a:prstGeom prst="rect">
              <a:avLst/>
            </a:prstGeom>
          </p:spPr>
        </p:pic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A1E83492-27C2-F408-6EE5-CEBF530C9382}"/>
              </a:ext>
            </a:extLst>
          </p:cNvPr>
          <p:cNvSpPr txBox="1"/>
          <p:nvPr/>
        </p:nvSpPr>
        <p:spPr>
          <a:xfrm>
            <a:off x="3539716" y="3520317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Talk to the person next to you and note down </a:t>
            </a:r>
            <a:r>
              <a:rPr lang="en-GB" sz="2400" b="1" u="sng" dirty="0"/>
              <a:t>four skills </a:t>
            </a:r>
            <a:r>
              <a:rPr lang="en-GB" sz="2400" dirty="0"/>
              <a:t>that students need for success.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7A2BE9-0141-74B5-3605-00FE15807549}"/>
              </a:ext>
            </a:extLst>
          </p:cNvPr>
          <p:cNvSpPr txBox="1"/>
          <p:nvPr/>
        </p:nvSpPr>
        <p:spPr>
          <a:xfrm>
            <a:off x="4420969" y="5138753"/>
            <a:ext cx="3350062" cy="461665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Feedback to the group</a:t>
            </a:r>
          </a:p>
        </p:txBody>
      </p:sp>
    </p:spTree>
    <p:extLst>
      <p:ext uri="{BB962C8B-B14F-4D97-AF65-F5344CB8AC3E}">
        <p14:creationId xmlns:p14="http://schemas.microsoft.com/office/powerpoint/2010/main" val="33662313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7E97CD-3DB6-4492-546D-C25B77F83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A43A29-031E-D088-C940-19C5A4F85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4910336" cy="3917032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skills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Reading academic texts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Critical thinking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Digital skills</a:t>
            </a:r>
          </a:p>
        </p:txBody>
      </p:sp>
      <p:pic>
        <p:nvPicPr>
          <p:cNvPr id="5" name="Picture 4" descr="Business woman raising hand">
            <a:extLst>
              <a:ext uri="{FF2B5EF4-FFF2-40B4-BE49-F238E27FC236}">
                <a16:creationId xmlns:a16="http://schemas.microsoft.com/office/drawing/2014/main" id="{DAB7E635-77E6-ACF9-81CD-802E3422A6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47728" y="3573016"/>
            <a:ext cx="1224136" cy="244054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0B546F-BA0F-57D9-DDB7-BB13C48BA940}"/>
              </a:ext>
            </a:extLst>
          </p:cNvPr>
          <p:cNvSpPr txBox="1"/>
          <p:nvPr/>
        </p:nvSpPr>
        <p:spPr>
          <a:xfrm>
            <a:off x="6384032" y="3167390"/>
            <a:ext cx="5364233" cy="523220"/>
          </a:xfrm>
          <a:prstGeom prst="rect">
            <a:avLst/>
          </a:prstGeom>
          <a:noFill/>
          <a:ln w="28575">
            <a:solidFill>
              <a:schemeClr val="bg2">
                <a:lumMod val="1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Did you list any of these skills?</a:t>
            </a:r>
          </a:p>
        </p:txBody>
      </p:sp>
    </p:spTree>
    <p:extLst>
      <p:ext uri="{BB962C8B-B14F-4D97-AF65-F5344CB8AC3E}">
        <p14:creationId xmlns:p14="http://schemas.microsoft.com/office/powerpoint/2010/main" val="36699959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BD86B-2F5E-C496-C1B6-E46F2571D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93350-1D42-93EE-41D2-10B6E71B9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Many students believe successful students are naturally intelligent.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suggests success is more strongly linked to: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study habits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literacy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Seeking support when needed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E5090-D882-CB7D-6519-B15E269399B1}"/>
              </a:ext>
            </a:extLst>
          </p:cNvPr>
          <p:cNvSpPr txBox="1"/>
          <p:nvPr/>
        </p:nvSpPr>
        <p:spPr>
          <a:xfrm>
            <a:off x="7621960" y="3112531"/>
            <a:ext cx="3960440" cy="2145268"/>
          </a:xfrm>
          <a:prstGeom prst="round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 key to success is: Understanding what </a:t>
            </a:r>
            <a:r>
              <a:rPr lang="en-GB" sz="2400" u="sng" dirty="0"/>
              <a:t>support</a:t>
            </a:r>
            <a:r>
              <a:rPr lang="en-GB" sz="2400" dirty="0"/>
              <a:t> exists and </a:t>
            </a:r>
            <a:r>
              <a:rPr lang="en-GB" sz="2400" u="sng" dirty="0"/>
              <a:t>creating a plan </a:t>
            </a:r>
            <a:r>
              <a:rPr lang="en-GB" sz="2400" dirty="0"/>
              <a:t>to use it effectively.</a:t>
            </a:r>
          </a:p>
        </p:txBody>
      </p:sp>
    </p:spTree>
    <p:extLst>
      <p:ext uri="{BB962C8B-B14F-4D97-AF65-F5344CB8AC3E}">
        <p14:creationId xmlns:p14="http://schemas.microsoft.com/office/powerpoint/2010/main" val="12178188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2F99BC9D-32B2-73D6-A7A8-A7CCFE192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2184" y="3852594"/>
            <a:ext cx="4307860" cy="184572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7C5464-B5C5-929B-DE73-2CE48865D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UWTSD Academic and Infoskills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977A4DD-2D94-C7E3-2418-CC50AB1893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 bwMode="auto">
          <a:xfrm>
            <a:off x="7842991" y="1287953"/>
            <a:ext cx="4231279" cy="20431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FED9AAC-A106-8301-263E-FA7A83491F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552" y="2492896"/>
            <a:ext cx="3960440" cy="210156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AA56E77-DD30-F68B-8443-EBF6F7AB5361}"/>
              </a:ext>
            </a:extLst>
          </p:cNvPr>
          <p:cNvSpPr txBox="1"/>
          <p:nvPr/>
        </p:nvSpPr>
        <p:spPr>
          <a:xfrm>
            <a:off x="240885" y="1747737"/>
            <a:ext cx="3456384" cy="3166824"/>
          </a:xfrm>
          <a:prstGeom prst="round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The UWTSD Library offers much more that just access to reading materials. </a:t>
            </a:r>
          </a:p>
          <a:p>
            <a:endParaRPr lang="en-GB" dirty="0"/>
          </a:p>
          <a:p>
            <a:r>
              <a:rPr lang="en-GB" dirty="0"/>
              <a:t>The UWTSD InfoSkills training area provides training for study success. </a:t>
            </a:r>
          </a:p>
          <a:p>
            <a:endParaRPr lang="en-GB" dirty="0"/>
          </a:p>
          <a:p>
            <a:r>
              <a:rPr lang="en-GB" dirty="0"/>
              <a:t>Explore the </a:t>
            </a:r>
            <a:r>
              <a:rPr lang="en-GB" dirty="0">
                <a:hlinkClick r:id="rId6"/>
              </a:rPr>
              <a:t>Infoskills webpage </a:t>
            </a:r>
            <a:endParaRPr lang="en-GB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6ADCDEE-928D-7B19-5092-54EBEE399B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1624" y="4672178"/>
            <a:ext cx="1595686" cy="1588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7081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Personal SWOT analysis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92FDF0-6626-DF0F-44BB-BE36E5247BFE}"/>
              </a:ext>
            </a:extLst>
          </p:cNvPr>
          <p:cNvSpPr txBox="1"/>
          <p:nvPr/>
        </p:nvSpPr>
        <p:spPr>
          <a:xfrm>
            <a:off x="695400" y="476672"/>
            <a:ext cx="6840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Personal SWOT Analysis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C89BE5-521D-23D4-F78A-E69C3425DAA1}"/>
              </a:ext>
            </a:extLst>
          </p:cNvPr>
          <p:cNvSpPr txBox="1"/>
          <p:nvPr/>
        </p:nvSpPr>
        <p:spPr>
          <a:xfrm>
            <a:off x="695400" y="1570476"/>
            <a:ext cx="4896544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dirty="0"/>
              <a:t>A SWOT analysis helps identify: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/>
              <a:t>Strengths, Weaknesses, Opportunities, and Threats</a:t>
            </a:r>
          </a:p>
          <a:p>
            <a:endParaRPr lang="en-GB" sz="2000" dirty="0"/>
          </a:p>
          <a:p>
            <a:r>
              <a:rPr lang="en-GB" sz="2000" b="1" dirty="0"/>
              <a:t>Strengths</a:t>
            </a:r>
          </a:p>
          <a:p>
            <a:r>
              <a:rPr lang="en-GB" sz="2000" dirty="0"/>
              <a:t>What am I already good at?</a:t>
            </a:r>
          </a:p>
          <a:p>
            <a:endParaRPr lang="en-GB" sz="2000" dirty="0"/>
          </a:p>
          <a:p>
            <a:r>
              <a:rPr lang="en-GB" sz="2000" b="1" dirty="0"/>
              <a:t>Weaknesses</a:t>
            </a:r>
          </a:p>
          <a:p>
            <a:r>
              <a:rPr lang="en-GB" sz="2000" dirty="0"/>
              <a:t>What do I need to improve?</a:t>
            </a:r>
          </a:p>
          <a:p>
            <a:endParaRPr lang="en-GB" sz="2000" dirty="0"/>
          </a:p>
          <a:p>
            <a:endParaRPr lang="en-GB" sz="2000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6540755-8173-2D57-BC85-448DCBA3C2E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329490"/>
              </p:ext>
            </p:extLst>
          </p:nvPr>
        </p:nvGraphicFramePr>
        <p:xfrm>
          <a:off x="5879976" y="1581020"/>
          <a:ext cx="6096002" cy="2975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1">
                  <a:extLst>
                    <a:ext uri="{9D8B030D-6E8A-4147-A177-3AD203B41FA5}">
                      <a16:colId xmlns:a16="http://schemas.microsoft.com/office/drawing/2014/main" val="1320297705"/>
                    </a:ext>
                  </a:extLst>
                </a:gridCol>
                <a:gridCol w="3048001">
                  <a:extLst>
                    <a:ext uri="{9D8B030D-6E8A-4147-A177-3AD203B41FA5}">
                      <a16:colId xmlns:a16="http://schemas.microsoft.com/office/drawing/2014/main" val="3915172781"/>
                    </a:ext>
                  </a:extLst>
                </a:gridCol>
              </a:tblGrid>
              <a:tr h="61890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844243"/>
                  </a:ext>
                </a:extLst>
              </a:tr>
              <a:tr h="8236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984733"/>
                  </a:ext>
                </a:extLst>
              </a:tr>
              <a:tr h="61890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Threats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4276123"/>
                  </a:ext>
                </a:extLst>
              </a:tr>
              <a:tr h="50200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246464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8D0D2FC6-DA13-711E-1266-1257E0AD3106}"/>
              </a:ext>
            </a:extLst>
          </p:cNvPr>
          <p:cNvSpPr txBox="1"/>
          <p:nvPr/>
        </p:nvSpPr>
        <p:spPr>
          <a:xfrm>
            <a:off x="695400" y="4784537"/>
            <a:ext cx="609600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Opportunities</a:t>
            </a:r>
          </a:p>
          <a:p>
            <a:r>
              <a:rPr lang="en-GB" sz="2000" dirty="0"/>
              <a:t>What support exists?</a:t>
            </a:r>
          </a:p>
          <a:p>
            <a:endParaRPr lang="en-GB" sz="1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DDB1A8-5FBF-02FB-5E15-1A37DABF3681}"/>
              </a:ext>
            </a:extLst>
          </p:cNvPr>
          <p:cNvSpPr txBox="1"/>
          <p:nvPr/>
        </p:nvSpPr>
        <p:spPr>
          <a:xfrm>
            <a:off x="4488160" y="4839349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Threats</a:t>
            </a:r>
          </a:p>
          <a:p>
            <a:r>
              <a:rPr lang="en-GB" sz="2000" dirty="0"/>
              <a:t>What might stop me succeeding?</a:t>
            </a:r>
          </a:p>
        </p:txBody>
      </p:sp>
    </p:spTree>
    <p:extLst>
      <p:ext uri="{BB962C8B-B14F-4D97-AF65-F5344CB8AC3E}">
        <p14:creationId xmlns:p14="http://schemas.microsoft.com/office/powerpoint/2010/main" val="36777618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08855ED-7D64-3CF8-1519-F04FC96B963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842296"/>
              </p:ext>
            </p:extLst>
          </p:nvPr>
        </p:nvGraphicFramePr>
        <p:xfrm>
          <a:off x="983432" y="1941060"/>
          <a:ext cx="6096002" cy="29758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1">
                  <a:extLst>
                    <a:ext uri="{9D8B030D-6E8A-4147-A177-3AD203B41FA5}">
                      <a16:colId xmlns:a16="http://schemas.microsoft.com/office/drawing/2014/main" val="1320297705"/>
                    </a:ext>
                  </a:extLst>
                </a:gridCol>
                <a:gridCol w="3048001">
                  <a:extLst>
                    <a:ext uri="{9D8B030D-6E8A-4147-A177-3AD203B41FA5}">
                      <a16:colId xmlns:a16="http://schemas.microsoft.com/office/drawing/2014/main" val="3915172781"/>
                    </a:ext>
                  </a:extLst>
                </a:gridCol>
              </a:tblGrid>
              <a:tr h="618905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Strengths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5844243"/>
                  </a:ext>
                </a:extLst>
              </a:tr>
              <a:tr h="823669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26984733"/>
                  </a:ext>
                </a:extLst>
              </a:tr>
              <a:tr h="618905"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Opportunities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1" dirty="0"/>
                        <a:t>Threats</a:t>
                      </a:r>
                      <a:r>
                        <a:rPr lang="en-GB" dirty="0"/>
                        <a:t> 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64276123"/>
                  </a:ext>
                </a:extLst>
              </a:tr>
              <a:tr h="502001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3246464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C7C609B8-AEA2-9996-AC05-554A734D672F}"/>
              </a:ext>
            </a:extLst>
          </p:cNvPr>
          <p:cNvSpPr txBox="1"/>
          <p:nvPr/>
        </p:nvSpPr>
        <p:spPr>
          <a:xfrm>
            <a:off x="2303241" y="404664"/>
            <a:ext cx="6840760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dirty="0"/>
              <a:t>Personal SWOT Analysis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6B735B-2A60-0736-EAFB-66D755F17583}"/>
              </a:ext>
            </a:extLst>
          </p:cNvPr>
          <p:cNvSpPr txBox="1"/>
          <p:nvPr/>
        </p:nvSpPr>
        <p:spPr>
          <a:xfrm>
            <a:off x="7968208" y="1941060"/>
            <a:ext cx="352839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Complete the SWOT analysis tool available on Moodle or in your own notebook. </a:t>
            </a:r>
          </a:p>
          <a:p>
            <a:endParaRPr lang="en-GB" sz="2000" dirty="0"/>
          </a:p>
          <a:p>
            <a:r>
              <a:rPr lang="en-GB" sz="2000" dirty="0"/>
              <a:t>Focus your SWOT analysis on your own academic skills.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28133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Completing a training unit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1C67C4-BB34-852E-3036-4B5B7B9F9F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14753" y="687737"/>
            <a:ext cx="3381847" cy="32484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8203DB6-000D-DA92-FD5F-AC14453035D1}"/>
              </a:ext>
            </a:extLst>
          </p:cNvPr>
          <p:cNvSpPr txBox="1"/>
          <p:nvPr/>
        </p:nvSpPr>
        <p:spPr>
          <a:xfrm>
            <a:off x="7824193" y="4437112"/>
            <a:ext cx="436410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https://digitalservices.uwtsd.ac.uk/library/academic-and-infoskills/finding-and-using-information/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56FE3F-4C2B-5C22-2182-ACDB8BD63E4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3985"/>
          <a:stretch>
            <a:fillRect/>
          </a:stretch>
        </p:blipFill>
        <p:spPr>
          <a:xfrm>
            <a:off x="695400" y="720856"/>
            <a:ext cx="6624737" cy="210013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092FF9-F050-9A4E-FDA0-48AB45A8603E}"/>
              </a:ext>
            </a:extLst>
          </p:cNvPr>
          <p:cNvSpPr txBox="1"/>
          <p:nvPr/>
        </p:nvSpPr>
        <p:spPr>
          <a:xfrm>
            <a:off x="407367" y="3159839"/>
            <a:ext cx="6912769" cy="163121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u="sng" dirty="0"/>
              <a:t>Visit</a:t>
            </a:r>
            <a:r>
              <a:rPr lang="en-GB" sz="2000" dirty="0"/>
              <a:t> the UWTSD Infoskills training page and </a:t>
            </a:r>
            <a:r>
              <a:rPr lang="en-GB" sz="2000" u="sng" dirty="0"/>
              <a:t>complete</a:t>
            </a:r>
            <a:r>
              <a:rPr lang="en-GB" sz="2000" dirty="0"/>
              <a:t> one of the units for the Finding and Using Information page. </a:t>
            </a:r>
          </a:p>
          <a:p>
            <a:endParaRPr lang="en-GB" sz="2000" dirty="0"/>
          </a:p>
          <a:p>
            <a:r>
              <a:rPr lang="en-GB" sz="2000" b="1" u="sng" dirty="0"/>
              <a:t>Reflect</a:t>
            </a:r>
            <a:r>
              <a:rPr lang="en-GB" sz="2000" dirty="0"/>
              <a:t> – Which of these skills do I feel confident using?</a:t>
            </a:r>
          </a:p>
          <a:p>
            <a:r>
              <a:rPr lang="en-GB" sz="2000" dirty="0"/>
              <a:t>	   Which skills do I need more support to improve?</a:t>
            </a:r>
          </a:p>
        </p:txBody>
      </p:sp>
    </p:spTree>
    <p:extLst>
      <p:ext uri="{BB962C8B-B14F-4D97-AF65-F5344CB8AC3E}">
        <p14:creationId xmlns:p14="http://schemas.microsoft.com/office/powerpoint/2010/main" val="563590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3053B8-812B-566C-088B-78A12C994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9F87B-283A-74A8-2648-24028690D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Academic Liaison Librarians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03292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BA653-35F8-BC6A-2274-E248C01DD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Access support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AF9E35-3FE7-AE3C-0C67-9877D2032D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 bwMode="auto">
          <a:xfrm>
            <a:off x="7003589" y="1776970"/>
            <a:ext cx="5025169" cy="149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91BFDF9-8C13-54E3-2CB5-7BCA5F23EC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6080" y="3933056"/>
            <a:ext cx="5229955" cy="149563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301C07-CCB5-B2C7-9418-580E15F457FA}"/>
              </a:ext>
            </a:extLst>
          </p:cNvPr>
          <p:cNvSpPr txBox="1"/>
          <p:nvPr/>
        </p:nvSpPr>
        <p:spPr>
          <a:xfrm>
            <a:off x="593050" y="1406804"/>
            <a:ext cx="6096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Meet Your Academic Liaison Librarian</a:t>
            </a:r>
          </a:p>
          <a:p>
            <a:pPr>
              <a:buNone/>
            </a:pPr>
            <a:endParaRPr lang="en-GB" sz="2000" b="1" dirty="0"/>
          </a:p>
          <a:p>
            <a:pPr>
              <a:buNone/>
            </a:pPr>
            <a:r>
              <a:rPr lang="en-GB" sz="2000" b="1" dirty="0"/>
              <a:t>Who Are They?</a:t>
            </a:r>
          </a:p>
          <a:p>
            <a:pPr>
              <a:buNone/>
            </a:pPr>
            <a:r>
              <a:rPr lang="en-GB" sz="2000" dirty="0"/>
              <a:t>Your Academic Liaison Librarian is a specialist member of the Library &amp; Learning Resources team who works closely with students and academic staff to support learning, research, and academic success.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Think of your Academic Liaison Librarian as your personal guide to finding, evaluating and using information effectively throughout your university studies</a:t>
            </a:r>
          </a:p>
          <a:p>
            <a:pPr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065733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866C3-F619-C106-82FD-DAA5781BC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and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D0B731-12A3-9400-EF76-6541497EE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744" y="1321622"/>
            <a:ext cx="10972800" cy="4214756"/>
          </a:xfrm>
          <a:prstGeom prst="roundRect">
            <a:avLst/>
          </a:prstGeom>
          <a:ln w="28575">
            <a:solidFill>
              <a:schemeClr val="tx2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Have you used the UWTSD Info Skills before? </a:t>
            </a:r>
          </a:p>
          <a:p>
            <a:r>
              <a:rPr lang="en-GB" dirty="0"/>
              <a:t>If yes, what did you learn? </a:t>
            </a:r>
          </a:p>
          <a:p>
            <a:r>
              <a:rPr lang="en-GB" dirty="0"/>
              <a:t>If no, what is stopping you?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Have you met with an Academic Liaison Librarian before?</a:t>
            </a:r>
          </a:p>
          <a:p>
            <a:r>
              <a:rPr lang="en-GB" dirty="0"/>
              <a:t>If Yes, what you support did you receive?</a:t>
            </a:r>
          </a:p>
          <a:p>
            <a:r>
              <a:rPr lang="en-GB" dirty="0"/>
              <a:t>If no, think about what is stopping you. </a:t>
            </a:r>
          </a:p>
        </p:txBody>
      </p:sp>
    </p:spTree>
    <p:extLst>
      <p:ext uri="{BB962C8B-B14F-4D97-AF65-F5344CB8AC3E}">
        <p14:creationId xmlns:p14="http://schemas.microsoft.com/office/powerpoint/2010/main" val="19679760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Personal Action Plan</a:t>
            </a:r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788EC-8E63-9A27-2E24-7CD1C78695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an action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3A7C2-2CDE-3ACD-51F7-9CA5BC6CC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Looking at your SWOT Analysis...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your biggest academic strength?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is your biggest academic development need?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opportunity could help you improve?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threat could prevent progress?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052D81-362D-8722-9611-30A44C9A5005}"/>
              </a:ext>
            </a:extLst>
          </p:cNvPr>
          <p:cNvSpPr txBox="1"/>
          <p:nvPr/>
        </p:nvSpPr>
        <p:spPr>
          <a:xfrm>
            <a:off x="323020" y="4437112"/>
            <a:ext cx="11545960" cy="461665"/>
          </a:xfrm>
          <a:prstGeom prst="rect">
            <a:avLst/>
          </a:prstGeom>
          <a:noFill/>
          <a:ln w="28575">
            <a:solidFill>
              <a:schemeClr val="tx2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Which weakness would have the biggest impact on your success if you improved it?</a:t>
            </a:r>
          </a:p>
        </p:txBody>
      </p:sp>
    </p:spTree>
    <p:extLst>
      <p:ext uri="{BB962C8B-B14F-4D97-AF65-F5344CB8AC3E}">
        <p14:creationId xmlns:p14="http://schemas.microsoft.com/office/powerpoint/2010/main" val="30453470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1FD60-8E69-CD1E-A4B9-B284C501AE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638528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Set yourself a development goal for your academic skills.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good goal is: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Specific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Achievable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Relevant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Time-bound</a:t>
            </a:r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990BA2E-48FA-6CC5-26A2-F7EDB6D7F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Create an action plan </a:t>
            </a:r>
          </a:p>
        </p:txBody>
      </p:sp>
      <p:pic>
        <p:nvPicPr>
          <p:cNvPr id="6" name="Picture 5" descr="Casual woman counting three">
            <a:extLst>
              <a:ext uri="{FF2B5EF4-FFF2-40B4-BE49-F238E27FC236}">
                <a16:creationId xmlns:a16="http://schemas.microsoft.com/office/drawing/2014/main" id="{AFE12648-B027-56C1-C08D-2B5F46BAB7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6071" y="3084692"/>
            <a:ext cx="953716" cy="2636912"/>
          </a:xfrm>
          <a:prstGeom prst="rect">
            <a:avLst/>
          </a:prstGeom>
        </p:spPr>
      </p:pic>
      <p:sp>
        <p:nvSpPr>
          <p:cNvPr id="7" name="Speech Bubble: Oval 6">
            <a:extLst>
              <a:ext uri="{FF2B5EF4-FFF2-40B4-BE49-F238E27FC236}">
                <a16:creationId xmlns:a16="http://schemas.microsoft.com/office/drawing/2014/main" id="{295F875A-9302-D3EA-9B4F-10233B514432}"/>
              </a:ext>
            </a:extLst>
          </p:cNvPr>
          <p:cNvSpPr/>
          <p:nvPr/>
        </p:nvSpPr>
        <p:spPr>
          <a:xfrm>
            <a:off x="7385711" y="1415733"/>
            <a:ext cx="3240360" cy="1668959"/>
          </a:xfrm>
          <a:prstGeom prst="wedgeEllipseCallout">
            <a:avLst>
              <a:gd name="adj1" fmla="val 56078"/>
              <a:gd name="adj2" fmla="val 5927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"I want to improve my academic skills."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C5A868-4A16-DF7F-840A-684C4E6A7F51}"/>
              </a:ext>
            </a:extLst>
          </p:cNvPr>
          <p:cNvSpPr txBox="1"/>
          <p:nvPr/>
        </p:nvSpPr>
        <p:spPr>
          <a:xfrm>
            <a:off x="5087888" y="3203569"/>
            <a:ext cx="5538183" cy="2485787"/>
          </a:xfrm>
          <a:prstGeom prst="roundRect">
            <a:avLst/>
          </a:prstGeom>
          <a:noFill/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This type of goal is </a:t>
            </a:r>
            <a:r>
              <a:rPr lang="en-GB" sz="2000" u="sng" dirty="0"/>
              <a:t>too vague</a:t>
            </a:r>
            <a:r>
              <a:rPr lang="en-GB" sz="2000" dirty="0"/>
              <a:t>. </a:t>
            </a:r>
          </a:p>
          <a:p>
            <a:endParaRPr lang="en-GB" sz="2000" dirty="0"/>
          </a:p>
          <a:p>
            <a:r>
              <a:rPr lang="en-GB" sz="2000" dirty="0"/>
              <a:t>An </a:t>
            </a:r>
            <a:r>
              <a:rPr lang="en-GB" sz="2000" u="sng" dirty="0"/>
              <a:t>improved goal </a:t>
            </a:r>
            <a:r>
              <a:rPr lang="en-GB" sz="2000" dirty="0"/>
              <a:t>could be: </a:t>
            </a:r>
          </a:p>
          <a:p>
            <a:r>
              <a:rPr lang="en-GB" sz="2000" dirty="0"/>
              <a:t>"I want to improve my referencing before my first assignment."</a:t>
            </a:r>
          </a:p>
          <a:p>
            <a:r>
              <a:rPr lang="en-GB" sz="2000" dirty="0"/>
              <a:t>"I want to learn how to find peer-reviewed journal articles."</a:t>
            </a:r>
          </a:p>
        </p:txBody>
      </p:sp>
    </p:spTree>
    <p:extLst>
      <p:ext uri="{BB962C8B-B14F-4D97-AF65-F5344CB8AC3E}">
        <p14:creationId xmlns:p14="http://schemas.microsoft.com/office/powerpoint/2010/main" val="25852524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7EA73-C113-2674-BAC8-215A6C38C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an action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10F0D-4C9F-EF58-8C42-B4A4245E9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82068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Think about the support available to you at UWTSD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6E9AAF8-4B26-CA53-6A17-7CE86D9AA9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519395"/>
              </p:ext>
            </p:extLst>
          </p:nvPr>
        </p:nvGraphicFramePr>
        <p:xfrm>
          <a:off x="2032000" y="2276872"/>
          <a:ext cx="8128000" cy="33227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15858835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943639807"/>
                    </a:ext>
                  </a:extLst>
                </a:gridCol>
              </a:tblGrid>
              <a:tr h="5490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 Need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 Resource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501103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Finding sources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Searching for Information Unit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327613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Evaluating sources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Thinking Unit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31031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Referencing Handbook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81485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Literature searching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Librarian Appointment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821648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Research organisation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RefWorks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171618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 confidence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Academic &amp; InfoSkills Modules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807977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skills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Skills Advisor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941139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56616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A5979E-117E-7CEB-05E0-ED71B4738E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Personal Action Plan task on Moodle.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F68213D-8B55-406D-8A28-CB7F5D316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dirty="0"/>
              <a:t>Create an action plan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991BF9B-A8D9-23DC-24DA-72EB6AF49D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7521" y="2996952"/>
            <a:ext cx="6496957" cy="207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0603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82A32F-33DB-A4FE-AE2D-B14EB56BF6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289CC-7FDA-1CA4-16E8-5373FF215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dirty="0"/>
              <a:t>The SCONUL system</a:t>
            </a:r>
          </a:p>
        </p:txBody>
      </p:sp>
    </p:spTree>
    <p:extLst>
      <p:ext uri="{BB962C8B-B14F-4D97-AF65-F5344CB8AC3E}">
        <p14:creationId xmlns:p14="http://schemas.microsoft.com/office/powerpoint/2010/main" val="17531944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A1AF5-EFBE-3784-B51E-603D0594F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975" y="573458"/>
            <a:ext cx="6444649" cy="1143000"/>
          </a:xfrm>
        </p:spPr>
        <p:txBody>
          <a:bodyPr/>
          <a:lstStyle/>
          <a:p>
            <a:r>
              <a:rPr lang="en-GB" dirty="0"/>
              <a:t>The SCONUL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B4298-6F40-02E3-903A-4402009169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980927"/>
          </a:xfrm>
        </p:spPr>
        <p:txBody>
          <a:bodyPr/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SCONUL Access for UWTSD Students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SCONUL Access Scheme can be one of the most valuable academic resources available to you. The system enables students to gain access to library spaces in different universities. 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SCONUL (Society of College, National and University Libraries) allows eligible students to access participating university libraries across the UK and Ireland. For most full-time undergraduate students, this means reference access to study spaces, books, journals and library facilities within participating institutions.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3CCD37-1F4B-A60A-42CE-17956E760A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278062"/>
            <a:ext cx="4658375" cy="17337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B96A812-4DFA-C6DB-373D-25F7DBD0BB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96200" y="4110125"/>
            <a:ext cx="3816424" cy="1562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6703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9BFD3-7BB5-0952-D500-80DE7BC4A2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apply for SCONUL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D8A9E4-E33F-C721-EDB8-BA142C344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002" y="1844824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to Apply as a UWTSD Student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Check Your UWTSD Library Account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Step 2: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Gather Your Details 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UWTSD email address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UWTSD ID card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Library number from your ID card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Step 3: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Apply Online</a:t>
            </a:r>
          </a:p>
          <a:p>
            <a:pPr lvl="1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Use the official SCONUL Access website: SCONUL Access Application Portal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Receive Your Approval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Step 5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Register at the Library You Wish to Use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3F1CD8-0739-331A-9B55-1966769B37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3295" y="1844824"/>
            <a:ext cx="4658375" cy="1733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8908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3802</TotalTime>
  <Words>2000</Words>
  <Application>Microsoft Office PowerPoint</Application>
  <PresentationFormat>Widescreen</PresentationFormat>
  <Paragraphs>364</Paragraphs>
  <Slides>26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Arial Rounded MT Bold</vt:lpstr>
      <vt:lpstr>Bradley Hand ITC</vt:lpstr>
      <vt:lpstr>Calibri</vt:lpstr>
      <vt:lpstr>Calibri Light</vt:lpstr>
      <vt:lpstr>Myriad Pro</vt:lpstr>
      <vt:lpstr>20140311PresentationUWTSDTemplate</vt:lpstr>
      <vt:lpstr>PowerPoint Presentation</vt:lpstr>
      <vt:lpstr>Session Objectives </vt:lpstr>
      <vt:lpstr>Session Schedule</vt:lpstr>
      <vt:lpstr>UWTSD Library Resources</vt:lpstr>
      <vt:lpstr>What Makes a Successful Student?</vt:lpstr>
      <vt:lpstr>Skills for success</vt:lpstr>
      <vt:lpstr>Skills for success</vt:lpstr>
      <vt:lpstr>UWTSD Academic and Infoskills </vt:lpstr>
      <vt:lpstr>Personal SWOT analysis</vt:lpstr>
      <vt:lpstr>PowerPoint Presentation</vt:lpstr>
      <vt:lpstr>PowerPoint Presentation</vt:lpstr>
      <vt:lpstr>Completing a training unit</vt:lpstr>
      <vt:lpstr>PowerPoint Presentation</vt:lpstr>
      <vt:lpstr>Academic Liaison Librarians</vt:lpstr>
      <vt:lpstr>Access support </vt:lpstr>
      <vt:lpstr>Reflect and discuss</vt:lpstr>
      <vt:lpstr>Personal Action Plan</vt:lpstr>
      <vt:lpstr>Create an action plan </vt:lpstr>
      <vt:lpstr>Create an action plan </vt:lpstr>
      <vt:lpstr>Create an action plan </vt:lpstr>
      <vt:lpstr>Create an action plan </vt:lpstr>
      <vt:lpstr>The SCONUL system</vt:lpstr>
      <vt:lpstr>The SCONUL system</vt:lpstr>
      <vt:lpstr>How to apply for SCONUL access</vt:lpstr>
      <vt:lpstr>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179</cp:revision>
  <cp:lastPrinted>2026-06-22T07:11:12Z</cp:lastPrinted>
  <dcterms:created xsi:type="dcterms:W3CDTF">2011-02-08T13:37:54Z</dcterms:created>
  <dcterms:modified xsi:type="dcterms:W3CDTF">2026-06-22T07:14:06Z</dcterms:modified>
</cp:coreProperties>
</file>