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6197"/>
  </p:normalViewPr>
  <p:slideViewPr>
    <p:cSldViewPr snapToGrid="0">
      <p:cViewPr varScale="1">
        <p:scale>
          <a:sx n="111" d="100"/>
          <a:sy n="111" d="100"/>
        </p:scale>
        <p:origin x="632"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3A9C39-F95E-1446-B80A-6B89B2F0A63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CF59066-B90A-5F4B-9308-3300EE30DF82}">
      <dgm:prSet/>
      <dgm:spPr/>
      <dgm:t>
        <a:bodyPr/>
        <a:lstStyle/>
        <a:p>
          <a:pPr algn="just"/>
          <a:r>
            <a:rPr lang="en-US" dirty="0">
              <a:solidFill>
                <a:schemeClr val="tx1"/>
              </a:solidFill>
              <a:latin typeface="Times" pitchFamily="2" charset="0"/>
            </a:rPr>
            <a:t>Hotel guest services and facilities provide various conveniences to ensure a pleasant and happy stay. The front desk is normally accessible 24/7, concierge services, room service, housekeeping, and occasionally spa and fitness facilities, recreational activities, and eating alternatives are offered. From check-in to check-out, the scope is broad to ensure visitor comfort and a great experience (</a:t>
          </a:r>
          <a:r>
            <a:rPr lang="en-US" dirty="0" err="1">
              <a:solidFill>
                <a:schemeClr val="tx1"/>
              </a:solidFill>
              <a:latin typeface="Times" pitchFamily="2" charset="0"/>
            </a:rPr>
            <a:t>Sichter</a:t>
          </a:r>
          <a:r>
            <a:rPr lang="en-US" dirty="0">
              <a:solidFill>
                <a:schemeClr val="tx1"/>
              </a:solidFill>
              <a:latin typeface="Times" pitchFamily="2" charset="0"/>
            </a:rPr>
            <a:t>, 1985(.</a:t>
          </a:r>
          <a:endParaRPr lang="en-KW" dirty="0">
            <a:solidFill>
              <a:schemeClr val="tx1"/>
            </a:solidFill>
            <a:latin typeface="Times" pitchFamily="2" charset="0"/>
          </a:endParaRPr>
        </a:p>
      </dgm:t>
    </dgm:pt>
    <dgm:pt modelId="{6B8CDA87-6A08-124A-96CD-1C79C15C8A95}" type="parTrans" cxnId="{D9D1FBFA-1B19-4645-9B32-115504977E12}">
      <dgm:prSet/>
      <dgm:spPr/>
      <dgm:t>
        <a:bodyPr/>
        <a:lstStyle/>
        <a:p>
          <a:endParaRPr lang="en-US"/>
        </a:p>
      </dgm:t>
    </dgm:pt>
    <dgm:pt modelId="{844035A3-D2FA-5C43-92A7-68A60738D4B1}" type="sibTrans" cxnId="{D9D1FBFA-1B19-4645-9B32-115504977E12}">
      <dgm:prSet/>
      <dgm:spPr/>
      <dgm:t>
        <a:bodyPr/>
        <a:lstStyle/>
        <a:p>
          <a:endParaRPr lang="en-US"/>
        </a:p>
      </dgm:t>
    </dgm:pt>
    <dgm:pt modelId="{AAAB11B3-9DB6-BC45-B422-2E8426B0AB44}">
      <dgm:prSet/>
      <dgm:spPr/>
      <dgm:t>
        <a:bodyPr/>
        <a:lstStyle/>
        <a:p>
          <a:pPr algn="just"/>
          <a:r>
            <a:rPr lang="en-US" dirty="0">
              <a:solidFill>
                <a:schemeClr val="tx1"/>
              </a:solidFill>
              <a:latin typeface="Times" pitchFamily="2" charset="0"/>
            </a:rPr>
            <a:t>Guest services are elevated in premium hotels like Conrad. Conrad Hotels &amp; Resorts tailors services to each guest. We remember and save these selections for future visits. Facilities might include limousine services, exclusive tours, priority reservations at fine restaurants, and unique city events and access. The concierge may </a:t>
          </a:r>
          <a:r>
            <a:rPr lang="en-US" dirty="0" err="1">
              <a:solidFill>
                <a:schemeClr val="tx1"/>
              </a:solidFill>
              <a:latin typeface="Times" pitchFamily="2" charset="0"/>
            </a:rPr>
            <a:t>organise</a:t>
          </a:r>
          <a:r>
            <a:rPr lang="en-US" dirty="0">
              <a:solidFill>
                <a:schemeClr val="tx1"/>
              </a:solidFill>
              <a:latin typeface="Times" pitchFamily="2" charset="0"/>
            </a:rPr>
            <a:t> trips and schedule local activities to suit guests' tastes.</a:t>
          </a:r>
          <a:endParaRPr lang="en-KW" dirty="0">
            <a:solidFill>
              <a:schemeClr val="tx1"/>
            </a:solidFill>
            <a:latin typeface="Times" pitchFamily="2" charset="0"/>
          </a:endParaRPr>
        </a:p>
      </dgm:t>
    </dgm:pt>
    <dgm:pt modelId="{3E8954F0-F797-8E46-89DD-EB11228ACE87}" type="parTrans" cxnId="{C104F5D6-3173-D343-A3AB-75FC0ABE456A}">
      <dgm:prSet/>
      <dgm:spPr/>
      <dgm:t>
        <a:bodyPr/>
        <a:lstStyle/>
        <a:p>
          <a:endParaRPr lang="en-US"/>
        </a:p>
      </dgm:t>
    </dgm:pt>
    <dgm:pt modelId="{12E61F43-DB58-8844-98E8-44A66C2303DB}" type="sibTrans" cxnId="{C104F5D6-3173-D343-A3AB-75FC0ABE456A}">
      <dgm:prSet/>
      <dgm:spPr/>
      <dgm:t>
        <a:bodyPr/>
        <a:lstStyle/>
        <a:p>
          <a:endParaRPr lang="en-US"/>
        </a:p>
      </dgm:t>
    </dgm:pt>
    <dgm:pt modelId="{3FF354B8-C5F4-8141-A3F1-CC00E52B644B}">
      <dgm:prSet/>
      <dgm:spPr/>
      <dgm:t>
        <a:bodyPr/>
        <a:lstStyle/>
        <a:p>
          <a:pPr algn="just"/>
          <a:r>
            <a:rPr lang="en-US" dirty="0">
              <a:solidFill>
                <a:schemeClr val="tx1"/>
              </a:solidFill>
              <a:latin typeface="Times" pitchFamily="2" charset="0"/>
            </a:rPr>
            <a:t>Conrad's spa, business </a:t>
          </a:r>
          <a:r>
            <a:rPr lang="en-US" dirty="0" err="1">
              <a:solidFill>
                <a:schemeClr val="tx1"/>
              </a:solidFill>
              <a:latin typeface="Times" pitchFamily="2" charset="0"/>
            </a:rPr>
            <a:t>centres</a:t>
          </a:r>
          <a:r>
            <a:rPr lang="en-US" dirty="0">
              <a:solidFill>
                <a:schemeClr val="tx1"/>
              </a:solidFill>
              <a:latin typeface="Times" pitchFamily="2" charset="0"/>
            </a:rPr>
            <a:t>, and gourmet restaurants are well-designed and maintained. They strive to provide top-notch service. These enhanced services and amenities aim to deliver a comfortable, relaxing, and seamless experience. Every guest should feel special and well-cared for, exceeding expectations. In luxury hotels, guest service and facility quality are the most crucial parts of the brand and visitor experience, according to Conrad (George and </a:t>
          </a:r>
          <a:r>
            <a:rPr lang="en-US" dirty="0" err="1">
              <a:solidFill>
                <a:schemeClr val="tx1"/>
              </a:solidFill>
              <a:latin typeface="Times" pitchFamily="2" charset="0"/>
            </a:rPr>
            <a:t>Maliery</a:t>
          </a:r>
          <a:r>
            <a:rPr lang="en-US" dirty="0">
              <a:solidFill>
                <a:schemeClr val="tx1"/>
              </a:solidFill>
              <a:latin typeface="Times" pitchFamily="2" charset="0"/>
            </a:rPr>
            <a:t>, 2010).</a:t>
          </a:r>
          <a:endParaRPr lang="en-KW" dirty="0">
            <a:solidFill>
              <a:schemeClr val="tx1"/>
            </a:solidFill>
            <a:latin typeface="Times" pitchFamily="2" charset="0"/>
          </a:endParaRPr>
        </a:p>
      </dgm:t>
    </dgm:pt>
    <dgm:pt modelId="{0E690681-D085-3742-AF1D-D1A1F700F08F}" type="parTrans" cxnId="{F15DE897-8D01-DC43-A784-EFA97B83440A}">
      <dgm:prSet/>
      <dgm:spPr/>
      <dgm:t>
        <a:bodyPr/>
        <a:lstStyle/>
        <a:p>
          <a:endParaRPr lang="en-US"/>
        </a:p>
      </dgm:t>
    </dgm:pt>
    <dgm:pt modelId="{37FEC22D-69E3-324A-A946-D38AE282A9F0}" type="sibTrans" cxnId="{F15DE897-8D01-DC43-A784-EFA97B83440A}">
      <dgm:prSet/>
      <dgm:spPr/>
      <dgm:t>
        <a:bodyPr/>
        <a:lstStyle/>
        <a:p>
          <a:endParaRPr lang="en-US"/>
        </a:p>
      </dgm:t>
    </dgm:pt>
    <dgm:pt modelId="{DE2DC6E7-4A5C-644F-9DAA-D2396840CE03}" type="pres">
      <dgm:prSet presAssocID="{383A9C39-F95E-1446-B80A-6B89B2F0A63D}" presName="linear" presStyleCnt="0">
        <dgm:presLayoutVars>
          <dgm:animLvl val="lvl"/>
          <dgm:resizeHandles val="exact"/>
        </dgm:presLayoutVars>
      </dgm:prSet>
      <dgm:spPr/>
    </dgm:pt>
    <dgm:pt modelId="{C67E52E1-CB3C-584B-AA7D-41DD03202D54}" type="pres">
      <dgm:prSet presAssocID="{FCF59066-B90A-5F4B-9308-3300EE30DF82}" presName="parentText" presStyleLbl="node1" presStyleIdx="0" presStyleCnt="3">
        <dgm:presLayoutVars>
          <dgm:chMax val="0"/>
          <dgm:bulletEnabled val="1"/>
        </dgm:presLayoutVars>
      </dgm:prSet>
      <dgm:spPr/>
    </dgm:pt>
    <dgm:pt modelId="{BC213D7F-08BA-9446-BE4B-F4C650A5D38A}" type="pres">
      <dgm:prSet presAssocID="{844035A3-D2FA-5C43-92A7-68A60738D4B1}" presName="spacer" presStyleCnt="0"/>
      <dgm:spPr/>
    </dgm:pt>
    <dgm:pt modelId="{B827A91D-ED1C-154B-B2A2-7CFFD4A54EE9}" type="pres">
      <dgm:prSet presAssocID="{AAAB11B3-9DB6-BC45-B422-2E8426B0AB44}" presName="parentText" presStyleLbl="node1" presStyleIdx="1" presStyleCnt="3">
        <dgm:presLayoutVars>
          <dgm:chMax val="0"/>
          <dgm:bulletEnabled val="1"/>
        </dgm:presLayoutVars>
      </dgm:prSet>
      <dgm:spPr/>
    </dgm:pt>
    <dgm:pt modelId="{B86C572B-94D9-5A4D-82A4-E70CC430CB84}" type="pres">
      <dgm:prSet presAssocID="{12E61F43-DB58-8844-98E8-44A66C2303DB}" presName="spacer" presStyleCnt="0"/>
      <dgm:spPr/>
    </dgm:pt>
    <dgm:pt modelId="{7D339264-2CFC-3249-854B-1ECC43E14947}" type="pres">
      <dgm:prSet presAssocID="{3FF354B8-C5F4-8141-A3F1-CC00E52B644B}" presName="parentText" presStyleLbl="node1" presStyleIdx="2" presStyleCnt="3">
        <dgm:presLayoutVars>
          <dgm:chMax val="0"/>
          <dgm:bulletEnabled val="1"/>
        </dgm:presLayoutVars>
      </dgm:prSet>
      <dgm:spPr/>
    </dgm:pt>
  </dgm:ptLst>
  <dgm:cxnLst>
    <dgm:cxn modelId="{0AE08D3B-E34E-1D47-944C-547332F21DB0}" type="presOf" srcId="{AAAB11B3-9DB6-BC45-B422-2E8426B0AB44}" destId="{B827A91D-ED1C-154B-B2A2-7CFFD4A54EE9}" srcOrd="0" destOrd="0" presId="urn:microsoft.com/office/officeart/2005/8/layout/vList2"/>
    <dgm:cxn modelId="{F72C3F41-FDCE-0749-8733-5EE019B0D3DF}" type="presOf" srcId="{3FF354B8-C5F4-8141-A3F1-CC00E52B644B}" destId="{7D339264-2CFC-3249-854B-1ECC43E14947}" srcOrd="0" destOrd="0" presId="urn:microsoft.com/office/officeart/2005/8/layout/vList2"/>
    <dgm:cxn modelId="{F15DE897-8D01-DC43-A784-EFA97B83440A}" srcId="{383A9C39-F95E-1446-B80A-6B89B2F0A63D}" destId="{3FF354B8-C5F4-8141-A3F1-CC00E52B644B}" srcOrd="2" destOrd="0" parTransId="{0E690681-D085-3742-AF1D-D1A1F700F08F}" sibTransId="{37FEC22D-69E3-324A-A946-D38AE282A9F0}"/>
    <dgm:cxn modelId="{C32101B7-BC1F-894E-A6C0-4074F9E1E7FD}" type="presOf" srcId="{FCF59066-B90A-5F4B-9308-3300EE30DF82}" destId="{C67E52E1-CB3C-584B-AA7D-41DD03202D54}" srcOrd="0" destOrd="0" presId="urn:microsoft.com/office/officeart/2005/8/layout/vList2"/>
    <dgm:cxn modelId="{C104F5D6-3173-D343-A3AB-75FC0ABE456A}" srcId="{383A9C39-F95E-1446-B80A-6B89B2F0A63D}" destId="{AAAB11B3-9DB6-BC45-B422-2E8426B0AB44}" srcOrd="1" destOrd="0" parTransId="{3E8954F0-F797-8E46-89DD-EB11228ACE87}" sibTransId="{12E61F43-DB58-8844-98E8-44A66C2303DB}"/>
    <dgm:cxn modelId="{4B6583F1-F6CD-8F4C-87DF-A04B5BC92AB5}" type="presOf" srcId="{383A9C39-F95E-1446-B80A-6B89B2F0A63D}" destId="{DE2DC6E7-4A5C-644F-9DAA-D2396840CE03}" srcOrd="0" destOrd="0" presId="urn:microsoft.com/office/officeart/2005/8/layout/vList2"/>
    <dgm:cxn modelId="{D9D1FBFA-1B19-4645-9B32-115504977E12}" srcId="{383A9C39-F95E-1446-B80A-6B89B2F0A63D}" destId="{FCF59066-B90A-5F4B-9308-3300EE30DF82}" srcOrd="0" destOrd="0" parTransId="{6B8CDA87-6A08-124A-96CD-1C79C15C8A95}" sibTransId="{844035A3-D2FA-5C43-92A7-68A60738D4B1}"/>
    <dgm:cxn modelId="{96025587-48C2-F843-8D9E-E6126E30FD03}" type="presParOf" srcId="{DE2DC6E7-4A5C-644F-9DAA-D2396840CE03}" destId="{C67E52E1-CB3C-584B-AA7D-41DD03202D54}" srcOrd="0" destOrd="0" presId="urn:microsoft.com/office/officeart/2005/8/layout/vList2"/>
    <dgm:cxn modelId="{AA814C68-26F0-B442-9CF9-6D2C83127E07}" type="presParOf" srcId="{DE2DC6E7-4A5C-644F-9DAA-D2396840CE03}" destId="{BC213D7F-08BA-9446-BE4B-F4C650A5D38A}" srcOrd="1" destOrd="0" presId="urn:microsoft.com/office/officeart/2005/8/layout/vList2"/>
    <dgm:cxn modelId="{DC8547F4-6DFB-1A45-B3FC-7EE86A957191}" type="presParOf" srcId="{DE2DC6E7-4A5C-644F-9DAA-D2396840CE03}" destId="{B827A91D-ED1C-154B-B2A2-7CFFD4A54EE9}" srcOrd="2" destOrd="0" presId="urn:microsoft.com/office/officeart/2005/8/layout/vList2"/>
    <dgm:cxn modelId="{B494E6D7-A60A-7B49-A8BD-C5F59011E03E}" type="presParOf" srcId="{DE2DC6E7-4A5C-644F-9DAA-D2396840CE03}" destId="{B86C572B-94D9-5A4D-82A4-E70CC430CB84}" srcOrd="3" destOrd="0" presId="urn:microsoft.com/office/officeart/2005/8/layout/vList2"/>
    <dgm:cxn modelId="{E4FB59CE-72BB-1641-ACFF-14EAECC065A6}" type="presParOf" srcId="{DE2DC6E7-4A5C-644F-9DAA-D2396840CE03}" destId="{7D339264-2CFC-3249-854B-1ECC43E14947}"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7E52E1-CB3C-584B-AA7D-41DD03202D54}">
      <dsp:nvSpPr>
        <dsp:cNvPr id="0" name=""/>
        <dsp:cNvSpPr/>
      </dsp:nvSpPr>
      <dsp:spPr>
        <a:xfrm>
          <a:off x="0" y="255450"/>
          <a:ext cx="5534222" cy="11255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dirty="0">
              <a:solidFill>
                <a:schemeClr val="tx1"/>
              </a:solidFill>
              <a:latin typeface="Times" pitchFamily="2" charset="0"/>
            </a:rPr>
            <a:t>Hotel guest services and facilities provide various conveniences to ensure a pleasant and happy stay. The front desk is normally accessible 24/7, concierge services, room service, housekeeping, and occasionally spa and fitness facilities, recreational activities, and eating alternatives are offered. From check-in to check-out, the scope is broad to ensure visitor comfort and a great experience (</a:t>
          </a:r>
          <a:r>
            <a:rPr lang="en-US" sz="1300" kern="1200" dirty="0" err="1">
              <a:solidFill>
                <a:schemeClr val="tx1"/>
              </a:solidFill>
              <a:latin typeface="Times" pitchFamily="2" charset="0"/>
            </a:rPr>
            <a:t>Sichter</a:t>
          </a:r>
          <a:r>
            <a:rPr lang="en-US" sz="1300" kern="1200" dirty="0">
              <a:solidFill>
                <a:schemeClr val="tx1"/>
              </a:solidFill>
              <a:latin typeface="Times" pitchFamily="2" charset="0"/>
            </a:rPr>
            <a:t>, 1985(.</a:t>
          </a:r>
          <a:endParaRPr lang="en-KW" sz="1300" kern="1200" dirty="0">
            <a:solidFill>
              <a:schemeClr val="tx1"/>
            </a:solidFill>
            <a:latin typeface="Times" pitchFamily="2" charset="0"/>
          </a:endParaRPr>
        </a:p>
      </dsp:txBody>
      <dsp:txXfrm>
        <a:off x="54944" y="310394"/>
        <a:ext cx="5424334" cy="1015652"/>
      </dsp:txXfrm>
    </dsp:sp>
    <dsp:sp modelId="{B827A91D-ED1C-154B-B2A2-7CFFD4A54EE9}">
      <dsp:nvSpPr>
        <dsp:cNvPr id="0" name=""/>
        <dsp:cNvSpPr/>
      </dsp:nvSpPr>
      <dsp:spPr>
        <a:xfrm>
          <a:off x="0" y="1418430"/>
          <a:ext cx="5534222" cy="11255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dirty="0">
              <a:solidFill>
                <a:schemeClr val="tx1"/>
              </a:solidFill>
              <a:latin typeface="Times" pitchFamily="2" charset="0"/>
            </a:rPr>
            <a:t>Guest services are elevated in premium hotels like Conrad. Conrad Hotels &amp; Resorts tailors services to each guest. We remember and save these selections for future visits. Facilities might include limousine services, exclusive tours, priority reservations at fine restaurants, and unique city events and access. The concierge may </a:t>
          </a:r>
          <a:r>
            <a:rPr lang="en-US" sz="1300" kern="1200" dirty="0" err="1">
              <a:solidFill>
                <a:schemeClr val="tx1"/>
              </a:solidFill>
              <a:latin typeface="Times" pitchFamily="2" charset="0"/>
            </a:rPr>
            <a:t>organise</a:t>
          </a:r>
          <a:r>
            <a:rPr lang="en-US" sz="1300" kern="1200" dirty="0">
              <a:solidFill>
                <a:schemeClr val="tx1"/>
              </a:solidFill>
              <a:latin typeface="Times" pitchFamily="2" charset="0"/>
            </a:rPr>
            <a:t> trips and schedule local activities to suit guests' tastes.</a:t>
          </a:r>
          <a:endParaRPr lang="en-KW" sz="1300" kern="1200" dirty="0">
            <a:solidFill>
              <a:schemeClr val="tx1"/>
            </a:solidFill>
            <a:latin typeface="Times" pitchFamily="2" charset="0"/>
          </a:endParaRPr>
        </a:p>
      </dsp:txBody>
      <dsp:txXfrm>
        <a:off x="54944" y="1473374"/>
        <a:ext cx="5424334" cy="1015652"/>
      </dsp:txXfrm>
    </dsp:sp>
    <dsp:sp modelId="{7D339264-2CFC-3249-854B-1ECC43E14947}">
      <dsp:nvSpPr>
        <dsp:cNvPr id="0" name=""/>
        <dsp:cNvSpPr/>
      </dsp:nvSpPr>
      <dsp:spPr>
        <a:xfrm>
          <a:off x="0" y="2581410"/>
          <a:ext cx="5534222" cy="11255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US" sz="1300" kern="1200" dirty="0">
              <a:solidFill>
                <a:schemeClr val="tx1"/>
              </a:solidFill>
              <a:latin typeface="Times" pitchFamily="2" charset="0"/>
            </a:rPr>
            <a:t>Conrad's spa, business </a:t>
          </a:r>
          <a:r>
            <a:rPr lang="en-US" sz="1300" kern="1200" dirty="0" err="1">
              <a:solidFill>
                <a:schemeClr val="tx1"/>
              </a:solidFill>
              <a:latin typeface="Times" pitchFamily="2" charset="0"/>
            </a:rPr>
            <a:t>centres</a:t>
          </a:r>
          <a:r>
            <a:rPr lang="en-US" sz="1300" kern="1200" dirty="0">
              <a:solidFill>
                <a:schemeClr val="tx1"/>
              </a:solidFill>
              <a:latin typeface="Times" pitchFamily="2" charset="0"/>
            </a:rPr>
            <a:t>, and gourmet restaurants are well-designed and maintained. They strive to provide top-notch service. These enhanced services and amenities aim to deliver a comfortable, relaxing, and seamless experience. Every guest should feel special and well-cared for, exceeding expectations. In luxury hotels, guest service and facility quality are the most crucial parts of the brand and visitor experience, according to Conrad (George and </a:t>
          </a:r>
          <a:r>
            <a:rPr lang="en-US" sz="1300" kern="1200" dirty="0" err="1">
              <a:solidFill>
                <a:schemeClr val="tx1"/>
              </a:solidFill>
              <a:latin typeface="Times" pitchFamily="2" charset="0"/>
            </a:rPr>
            <a:t>Maliery</a:t>
          </a:r>
          <a:r>
            <a:rPr lang="en-US" sz="1300" kern="1200" dirty="0">
              <a:solidFill>
                <a:schemeClr val="tx1"/>
              </a:solidFill>
              <a:latin typeface="Times" pitchFamily="2" charset="0"/>
            </a:rPr>
            <a:t>, 2010).</a:t>
          </a:r>
          <a:endParaRPr lang="en-KW" sz="1300" kern="1200" dirty="0">
            <a:solidFill>
              <a:schemeClr val="tx1"/>
            </a:solidFill>
            <a:latin typeface="Times" pitchFamily="2" charset="0"/>
          </a:endParaRPr>
        </a:p>
      </dsp:txBody>
      <dsp:txXfrm>
        <a:off x="54944" y="2636354"/>
        <a:ext cx="5424334" cy="10156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4.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10/22/2023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2.jpeg"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 /><Relationship Id="rId3" Type="http://schemas.openxmlformats.org/officeDocument/2006/relationships/image" Target="../media/image3.png" /><Relationship Id="rId7" Type="http://schemas.openxmlformats.org/officeDocument/2006/relationships/diagramLayout" Target="../diagrams/layout1.xml"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diagramData" Target="../diagrams/data1.xml" /><Relationship Id="rId5" Type="http://schemas.openxmlformats.org/officeDocument/2006/relationships/image" Target="../media/image9.jpeg" /><Relationship Id="rId10" Type="http://schemas.microsoft.com/office/2007/relationships/diagramDrawing" Target="../diagrams/drawing1.xml" /><Relationship Id="rId4" Type="http://schemas.openxmlformats.org/officeDocument/2006/relationships/image" Target="../media/image4.png" /><Relationship Id="rId9" Type="http://schemas.openxmlformats.org/officeDocument/2006/relationships/diagramColors" Target="../diagrams/colors1.xml" /></Relationships>
</file>

<file path=ppt/slides/_rels/slide5.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hyperlink" Target="https://www.businesswire.com/news/home/20121126005358/en/Conrad-Hotels-Resorts-Launches-Conrad-Concierge-New-Level-of-Personalized-Service-for-Today%E2%80%99s-Luxury-Traveler" TargetMode="External" /><Relationship Id="rId2" Type="http://schemas.openxmlformats.org/officeDocument/2006/relationships/hyperlink" Target="https://www.businesstravelnews.com/Hotels/Companies/Conrad-Hotels-Resorts" TargetMode="External" /><Relationship Id="rId1" Type="http://schemas.openxmlformats.org/officeDocument/2006/relationships/slideLayout" Target="../slideLayouts/slideLayout2.xml" /><Relationship Id="rId4" Type="http://schemas.openxmlformats.org/officeDocument/2006/relationships/hyperlink" Target="https://www.hilton.com/en/brands/conrad-hotels/" TargetMode="External" /></Relationships>
</file>

<file path=ppt/slides/_rels/slide8.xml.rels><?xml version="1.0" encoding="UTF-8" standalone="yes"?>
<Relationships xmlns="http://schemas.openxmlformats.org/package/2006/relationships"><Relationship Id="rId3" Type="http://schemas.openxmlformats.org/officeDocument/2006/relationships/hyperlink" Target="https://travellermade.com/partner-groups/conrad-hotels-resorts/" TargetMode="External" /><Relationship Id="rId2" Type="http://schemas.openxmlformats.org/officeDocument/2006/relationships/hyperlink" Target="https://www.marketingdive.com/ex/mobilemarketer/cms/news/database-crm/18296.html" TargetMode="Externa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2.gif"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3D280-109A-EE42-2EE1-6E9F5CD6B8C2}"/>
              </a:ext>
            </a:extLst>
          </p:cNvPr>
          <p:cNvSpPr>
            <a:spLocks noGrp="1"/>
          </p:cNvSpPr>
          <p:nvPr>
            <p:ph type="ctrTitle"/>
          </p:nvPr>
        </p:nvSpPr>
        <p:spPr>
          <a:xfrm>
            <a:off x="2572782" y="3938136"/>
            <a:ext cx="6846136" cy="1416781"/>
          </a:xfrm>
        </p:spPr>
        <p:txBody>
          <a:bodyPr/>
          <a:lstStyle/>
          <a:p>
            <a:r>
              <a:rPr lang="en-US" sz="3200" b="1" i="1" dirty="0" err="1">
                <a:latin typeface="Times" pitchFamily="2" charset="0"/>
              </a:rPr>
              <a:t>Programme</a:t>
            </a:r>
            <a:r>
              <a:rPr lang="en-US" sz="3200" b="1" i="1" dirty="0">
                <a:latin typeface="Times" pitchFamily="2" charset="0"/>
              </a:rPr>
              <a:t>: International Hotel </a:t>
            </a:r>
            <a:r>
              <a:rPr lang="en-US" sz="3200" b="1" i="1" dirty="0" err="1">
                <a:latin typeface="Times" pitchFamily="2" charset="0"/>
              </a:rPr>
              <a:t>Managemen</a:t>
            </a:r>
            <a:br>
              <a:rPr lang="en-US" sz="3200" b="1" i="1" dirty="0">
                <a:latin typeface="Times" pitchFamily="2" charset="0"/>
              </a:rPr>
            </a:br>
            <a:r>
              <a:rPr lang="ro-RO" sz="3200" b="1" i="1" dirty="0">
                <a:latin typeface="Times" pitchFamily="2" charset="0"/>
              </a:rPr>
              <a:t>Student : Vlad-</a:t>
            </a:r>
            <a:r>
              <a:rPr lang="ro-RO" sz="3200" b="1" i="1" dirty="0" err="1">
                <a:latin typeface="Times" pitchFamily="2" charset="0"/>
              </a:rPr>
              <a:t>Ionut</a:t>
            </a:r>
            <a:r>
              <a:rPr lang="ro-RO" sz="3200" b="1" i="1" dirty="0">
                <a:latin typeface="Times" pitchFamily="2" charset="0"/>
              </a:rPr>
              <a:t> </a:t>
            </a:r>
            <a:r>
              <a:rPr lang="ro-RO" sz="3200" b="1" i="1" dirty="0" err="1">
                <a:latin typeface="Times" pitchFamily="2" charset="0"/>
              </a:rPr>
              <a:t>Ghiurca</a:t>
            </a:r>
            <a:br>
              <a:rPr lang="ro-RO" sz="3200" b="1" i="1" dirty="0">
                <a:latin typeface="Times" pitchFamily="2" charset="0"/>
              </a:rPr>
            </a:br>
            <a:r>
              <a:rPr lang="ro-RO" sz="3200" b="1" i="1" dirty="0">
                <a:latin typeface="Times" pitchFamily="2" charset="0"/>
              </a:rPr>
              <a:t>Student e-mail: 2238719@student.uwtsd.ac.uk</a:t>
            </a:r>
            <a:br>
              <a:rPr lang="en-US" sz="3200" b="1" i="1" dirty="0">
                <a:latin typeface="Times" pitchFamily="2" charset="0"/>
              </a:rPr>
            </a:br>
            <a:r>
              <a:rPr lang="en-US" sz="3200" b="1" i="1" dirty="0">
                <a:latin typeface="Times" pitchFamily="2" charset="0"/>
              </a:rPr>
              <a:t>Module: Hospitality and Guest Services</a:t>
            </a:r>
            <a:br>
              <a:rPr lang="en-US" sz="3200" b="1" i="1" dirty="0">
                <a:latin typeface="Times" pitchFamily="2" charset="0"/>
              </a:rPr>
            </a:br>
            <a:r>
              <a:rPr lang="ro-RO" sz="3200" b="1" i="1" dirty="0">
                <a:latin typeface="Times" pitchFamily="2" charset="0"/>
              </a:rPr>
              <a:t>Module </a:t>
            </a:r>
            <a:r>
              <a:rPr lang="ro-RO" sz="3200" b="1" i="1" dirty="0" err="1">
                <a:latin typeface="Times" pitchFamily="2" charset="0"/>
              </a:rPr>
              <a:t>lead</a:t>
            </a:r>
            <a:r>
              <a:rPr lang="ro-RO" sz="3200" b="1" i="1" dirty="0">
                <a:latin typeface="Times" pitchFamily="2" charset="0"/>
              </a:rPr>
              <a:t> : Charlotte </a:t>
            </a:r>
            <a:r>
              <a:rPr lang="ro-RO" sz="3200" b="1" i="1" dirty="0" err="1">
                <a:latin typeface="Times" pitchFamily="2" charset="0"/>
              </a:rPr>
              <a:t>Joyner</a:t>
            </a:r>
            <a:r>
              <a:rPr lang="ro-RO" sz="3200" b="1" i="1" dirty="0">
                <a:latin typeface="Times" pitchFamily="2" charset="0"/>
              </a:rPr>
              <a:t> </a:t>
            </a:r>
            <a:br>
              <a:rPr lang="en-US" sz="3200" b="1" i="1" dirty="0">
                <a:latin typeface="Times" pitchFamily="2" charset="0"/>
              </a:rPr>
            </a:br>
            <a:r>
              <a:rPr lang="en-US" sz="3200" b="1" i="1" dirty="0">
                <a:latin typeface="Times" pitchFamily="2" charset="0"/>
              </a:rPr>
              <a:t>Module code: BMIH4003</a:t>
            </a:r>
            <a:endParaRPr lang="en-KW" sz="3200" b="1" i="1" dirty="0">
              <a:latin typeface="Times" pitchFamily="2" charset="0"/>
            </a:endParaRPr>
          </a:p>
        </p:txBody>
      </p:sp>
    </p:spTree>
    <p:extLst>
      <p:ext uri="{BB962C8B-B14F-4D97-AF65-F5344CB8AC3E}">
        <p14:creationId xmlns:p14="http://schemas.microsoft.com/office/powerpoint/2010/main" val="1428274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3FA97-F487-DC31-9CEC-3E887E14181D}"/>
              </a:ext>
            </a:extLst>
          </p:cNvPr>
          <p:cNvSpPr>
            <a:spLocks noGrp="1"/>
          </p:cNvSpPr>
          <p:nvPr>
            <p:ph type="title"/>
          </p:nvPr>
        </p:nvSpPr>
        <p:spPr>
          <a:xfrm>
            <a:off x="1295402" y="982132"/>
            <a:ext cx="9601196" cy="1303867"/>
          </a:xfrm>
        </p:spPr>
        <p:txBody>
          <a:bodyPr>
            <a:normAutofit/>
          </a:bodyPr>
          <a:lstStyle/>
          <a:p>
            <a:r>
              <a:rPr lang="en-US" b="1">
                <a:latin typeface="Times" pitchFamily="2" charset="0"/>
              </a:rPr>
              <a:t>Briefly introduce your chosen hotel:</a:t>
            </a:r>
            <a:endParaRPr lang="en-KW" b="1" dirty="0">
              <a:latin typeface="Times" pitchFamily="2" charset="0"/>
            </a:endParaRPr>
          </a:p>
        </p:txBody>
      </p:sp>
      <p:pic>
        <p:nvPicPr>
          <p:cNvPr id="1026" name="Picture 2" descr="Conrad Hotels &amp; Resorts Debuts in Tianjin, China's Historic Cultural City -  PR Newswire APAC">
            <a:extLst>
              <a:ext uri="{FF2B5EF4-FFF2-40B4-BE49-F238E27FC236}">
                <a16:creationId xmlns:a16="http://schemas.microsoft.com/office/drawing/2014/main" id="{C3C254D1-3D94-AA19-BF89-CF770A2E24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563" r="22525" b="-1"/>
          <a:stretch/>
        </p:blipFill>
        <p:spPr bwMode="auto">
          <a:xfrm>
            <a:off x="1434269" y="2701180"/>
            <a:ext cx="2739728" cy="2852640"/>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DC616DC-98C6-6B14-1C33-0736DA72AC29}"/>
              </a:ext>
            </a:extLst>
          </p:cNvPr>
          <p:cNvSpPr>
            <a:spLocks noGrp="1"/>
          </p:cNvSpPr>
          <p:nvPr>
            <p:ph idx="1"/>
          </p:nvPr>
        </p:nvSpPr>
        <p:spPr>
          <a:xfrm>
            <a:off x="4639732" y="2556932"/>
            <a:ext cx="6726607" cy="3600800"/>
          </a:xfrm>
        </p:spPr>
        <p:txBody>
          <a:bodyPr>
            <a:normAutofit lnSpcReduction="10000"/>
          </a:bodyPr>
          <a:lstStyle/>
          <a:p>
            <a:pPr marL="0" indent="0" algn="just">
              <a:lnSpc>
                <a:spcPct val="90000"/>
              </a:lnSpc>
              <a:buNone/>
            </a:pPr>
            <a:r>
              <a:rPr lang="en-KW" sz="1800" dirty="0">
                <a:effectLst/>
                <a:latin typeface="Times" pitchFamily="2" charset="0"/>
                <a:ea typeface="Calibri" panose="020F0502020204030204" pitchFamily="34" charset="0"/>
                <a:cs typeface="Times New Roman" panose="02020603050405020304" pitchFamily="18" charset="0"/>
              </a:rPr>
              <a:t>Conrad Hotels &amp; Resorts are known</a:t>
            </a:r>
            <a:r>
              <a:rPr lang="en-US" sz="1800" dirty="0">
                <a:effectLst/>
                <a:latin typeface="Times" pitchFamily="2" charset="0"/>
                <a:ea typeface="Calibri" panose="020F0502020204030204" pitchFamily="34" charset="0"/>
                <a:cs typeface="Times New Roman" panose="02020603050405020304" pitchFamily="18" charset="0"/>
              </a:rPr>
              <a:t> for offering all the time a great luxury place to stay coming with great facilities offering to the customers </a:t>
            </a:r>
            <a:r>
              <a:rPr lang="en-KW" sz="1800" dirty="0">
                <a:effectLst/>
                <a:latin typeface="Times" pitchFamily="2" charset="0"/>
                <a:ea typeface="Calibri" panose="020F0502020204030204" pitchFamily="34" charset="0"/>
                <a:cs typeface="Times New Roman" panose="02020603050405020304" pitchFamily="18" charset="0"/>
              </a:rPr>
              <a:t>exceptional experiences around the world. Conrad </a:t>
            </a:r>
            <a:r>
              <a:rPr lang="en-US" sz="1800" dirty="0">
                <a:effectLst/>
                <a:latin typeface="Times" pitchFamily="2" charset="0"/>
                <a:ea typeface="Calibri" panose="020F0502020204030204" pitchFamily="34" charset="0"/>
                <a:cs typeface="Times New Roman" panose="02020603050405020304" pitchFamily="18" charset="0"/>
              </a:rPr>
              <a:t>therefore </a:t>
            </a:r>
            <a:r>
              <a:rPr lang="en-KW" sz="1800" dirty="0">
                <a:effectLst/>
                <a:latin typeface="Times" pitchFamily="2" charset="0"/>
                <a:ea typeface="Calibri" panose="020F0502020204030204" pitchFamily="34" charset="0"/>
                <a:cs typeface="Times New Roman" panose="02020603050405020304" pitchFamily="18" charset="0"/>
              </a:rPr>
              <a:t>is a hotel brand that is part of Hilton Worldwide(BusinessWire,2012)</a:t>
            </a:r>
            <a:r>
              <a:rPr lang="en-US" sz="1800" dirty="0">
                <a:effectLst/>
                <a:latin typeface="Times" pitchFamily="2" charset="0"/>
                <a:ea typeface="Calibri" panose="020F0502020204030204" pitchFamily="34" charset="0"/>
                <a:cs typeface="Times New Roman" panose="02020603050405020304" pitchFamily="18" charset="0"/>
              </a:rPr>
              <a:t>.</a:t>
            </a:r>
            <a:r>
              <a:rPr lang="en-KW" sz="1800" dirty="0">
                <a:effectLst/>
                <a:latin typeface="Times" pitchFamily="2" charset="0"/>
                <a:ea typeface="Calibri" panose="020F0502020204030204" pitchFamily="34" charset="0"/>
                <a:cs typeface="Times New Roman" panose="02020603050405020304" pitchFamily="18" charset="0"/>
              </a:rPr>
              <a:t> They</a:t>
            </a:r>
            <a:r>
              <a:rPr lang="en-US" sz="1800" dirty="0">
                <a:effectLst/>
                <a:latin typeface="Times" pitchFamily="2" charset="0"/>
                <a:ea typeface="Calibri" panose="020F0502020204030204" pitchFamily="34" charset="0"/>
                <a:cs typeface="Times New Roman" panose="02020603050405020304" pitchFamily="18" charset="0"/>
              </a:rPr>
              <a:t> are </a:t>
            </a:r>
            <a:r>
              <a:rPr lang="en-KW" sz="1800" dirty="0">
                <a:effectLst/>
                <a:latin typeface="Times" pitchFamily="2" charset="0"/>
                <a:ea typeface="Calibri" panose="020F0502020204030204" pitchFamily="34" charset="0"/>
                <a:cs typeface="Times New Roman" panose="02020603050405020304" pitchFamily="18" charset="0"/>
              </a:rPr>
              <a:t> provid</a:t>
            </a:r>
            <a:r>
              <a:rPr lang="en-US" sz="1800" dirty="0" err="1">
                <a:effectLst/>
                <a:latin typeface="Times" pitchFamily="2" charset="0"/>
                <a:ea typeface="Calibri" panose="020F0502020204030204" pitchFamily="34" charset="0"/>
                <a:cs typeface="Times New Roman" panose="02020603050405020304" pitchFamily="18" charset="0"/>
              </a:rPr>
              <a:t>ing</a:t>
            </a:r>
            <a:r>
              <a:rPr lang="en-US" sz="1800" dirty="0">
                <a:effectLst/>
                <a:latin typeface="Times" pitchFamily="2" charset="0"/>
                <a:ea typeface="Calibri" panose="020F0502020204030204" pitchFamily="34" charset="0"/>
                <a:cs typeface="Times New Roman" panose="02020603050405020304" pitchFamily="18" charset="0"/>
              </a:rPr>
              <a:t> therefore</a:t>
            </a:r>
            <a:r>
              <a:rPr lang="en-KW" sz="1800" dirty="0">
                <a:effectLst/>
                <a:latin typeface="Times" pitchFamily="2" charset="0"/>
                <a:ea typeface="Calibri" panose="020F0502020204030204" pitchFamily="34" charset="0"/>
                <a:cs typeface="Times New Roman" panose="02020603050405020304" pitchFamily="18" charset="0"/>
              </a:rPr>
              <a:t> high-quality accommodations and personalised services for </a:t>
            </a:r>
            <a:r>
              <a:rPr lang="en-US" sz="1800" dirty="0">
                <a:effectLst/>
                <a:latin typeface="Times" pitchFamily="2" charset="0"/>
                <a:ea typeface="Calibri" panose="020F0502020204030204" pitchFamily="34" charset="0"/>
                <a:cs typeface="Times New Roman" panose="02020603050405020304" pitchFamily="18" charset="0"/>
              </a:rPr>
              <a:t> all people that engage with the hotel.</a:t>
            </a:r>
            <a:r>
              <a:rPr lang="en-KW" sz="1800" dirty="0">
                <a:effectLst/>
                <a:latin typeface="Times" pitchFamily="2" charset="0"/>
                <a:ea typeface="Calibri" panose="020F0502020204030204" pitchFamily="34" charset="0"/>
                <a:cs typeface="Times New Roman" panose="02020603050405020304" pitchFamily="18" charset="0"/>
              </a:rPr>
              <a:t>Every Conrad hotel around the world is </a:t>
            </a:r>
            <a:r>
              <a:rPr lang="en-US" sz="1800" dirty="0">
                <a:effectLst/>
                <a:latin typeface="Times" pitchFamily="2" charset="0"/>
                <a:ea typeface="Calibri" panose="020F0502020204030204" pitchFamily="34" charset="0"/>
                <a:cs typeface="Times New Roman" panose="02020603050405020304" pitchFamily="18" charset="0"/>
              </a:rPr>
              <a:t>therefore personalized in the context of trying to offer to the customers ,</a:t>
            </a:r>
            <a:r>
              <a:rPr lang="en-KW" sz="1800" dirty="0">
                <a:effectLst/>
                <a:latin typeface="Times" pitchFamily="2" charset="0"/>
                <a:ea typeface="Calibri" panose="020F0502020204030204" pitchFamily="34" charset="0"/>
                <a:cs typeface="Times New Roman" panose="02020603050405020304" pitchFamily="18" charset="0"/>
              </a:rPr>
              <a:t>comfort, luxury, and a strong </a:t>
            </a:r>
            <a:r>
              <a:rPr lang="en-US" sz="1800" dirty="0">
                <a:effectLst/>
                <a:latin typeface="Times" pitchFamily="2" charset="0"/>
                <a:ea typeface="Calibri" panose="020F0502020204030204" pitchFamily="34" charset="0"/>
                <a:cs typeface="Times New Roman" panose="02020603050405020304" pitchFamily="18" charset="0"/>
              </a:rPr>
              <a:t>link in the terms of the  </a:t>
            </a:r>
            <a:r>
              <a:rPr lang="en-KW" sz="1800" dirty="0">
                <a:effectLst/>
                <a:latin typeface="Times" pitchFamily="2" charset="0"/>
                <a:ea typeface="Calibri" panose="020F0502020204030204" pitchFamily="34" charset="0"/>
                <a:cs typeface="Times New Roman" panose="02020603050405020304" pitchFamily="18" charset="0"/>
              </a:rPr>
              <a:t>local culture(Conrad Hotel,2023). This</a:t>
            </a:r>
            <a:r>
              <a:rPr lang="en-US" sz="1800" dirty="0">
                <a:effectLst/>
                <a:latin typeface="Times" pitchFamily="2" charset="0"/>
                <a:ea typeface="Calibri" panose="020F0502020204030204" pitchFamily="34" charset="0"/>
                <a:cs typeface="Times New Roman" panose="02020603050405020304" pitchFamily="18" charset="0"/>
              </a:rPr>
              <a:t> it is trying therefore to assure to all people a great and simple stay </a:t>
            </a:r>
            <a:r>
              <a:rPr lang="en-KW" sz="1800" dirty="0">
                <a:effectLst/>
                <a:latin typeface="Times" pitchFamily="2" charset="0"/>
                <a:ea typeface="Calibri" panose="020F0502020204030204" pitchFamily="34" charset="0"/>
                <a:cs typeface="Times New Roman" panose="02020603050405020304" pitchFamily="18" charset="0"/>
              </a:rPr>
              <a:t>for both leisure and business travellers. The Conrad hotel is not just a place to stay, it is a luxurious and excellent </a:t>
            </a:r>
            <a:r>
              <a:rPr lang="en-US" sz="1800" dirty="0">
                <a:effectLst/>
                <a:latin typeface="Times" pitchFamily="2" charset="0"/>
                <a:ea typeface="Calibri" panose="020F0502020204030204" pitchFamily="34" charset="0"/>
                <a:cs typeface="Times New Roman" panose="02020603050405020304" pitchFamily="18" charset="0"/>
              </a:rPr>
              <a:t> great </a:t>
            </a:r>
            <a:r>
              <a:rPr lang="en-KW" sz="1800" dirty="0">
                <a:effectLst/>
                <a:latin typeface="Times" pitchFamily="2" charset="0"/>
                <a:ea typeface="Calibri" panose="020F0502020204030204" pitchFamily="34" charset="0"/>
                <a:cs typeface="Times New Roman" panose="02020603050405020304" pitchFamily="18" charset="0"/>
              </a:rPr>
              <a:t>experience. The beautiful </a:t>
            </a:r>
            <a:r>
              <a:rPr lang="en-US" sz="1800" dirty="0">
                <a:effectLst/>
                <a:latin typeface="Times" pitchFamily="2" charset="0"/>
                <a:ea typeface="Calibri" panose="020F0502020204030204" pitchFamily="34" charset="0"/>
                <a:cs typeface="Times New Roman" panose="02020603050405020304" pitchFamily="18" charset="0"/>
              </a:rPr>
              <a:t>places and the fact that the resort it is paying attention to each detail has made the brand to be one with success (Hilton, 2023).</a:t>
            </a:r>
            <a:endParaRPr lang="en-KW" sz="1800" dirty="0">
              <a:effectLst/>
              <a:latin typeface="Times" pitchFamily="2" charset="0"/>
              <a:ea typeface="Calibri" panose="020F0502020204030204" pitchFamily="34" charset="0"/>
              <a:cs typeface="Times New Roman" panose="02020603050405020304" pitchFamily="18" charset="0"/>
            </a:endParaRPr>
          </a:p>
          <a:p>
            <a:pPr>
              <a:lnSpc>
                <a:spcPct val="90000"/>
              </a:lnSpc>
            </a:pPr>
            <a:endParaRPr lang="en-KW" sz="1500" dirty="0"/>
          </a:p>
        </p:txBody>
      </p:sp>
    </p:spTree>
    <p:extLst>
      <p:ext uri="{BB962C8B-B14F-4D97-AF65-F5344CB8AC3E}">
        <p14:creationId xmlns:p14="http://schemas.microsoft.com/office/powerpoint/2010/main" val="2874495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67D537-2E3B-4FA8-95C1-D7E02265D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4DC467-7891-443B-84EA-66A43A3AC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bg1"/>
          </a:solidFill>
          <a:ln>
            <a:noFill/>
          </a:ln>
          <a:effectLst>
            <a:outerShdw blurRad="114300" dist="127000" dir="48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5" name="Picture 4" descr="A screenshot of a hotel&#10;&#10;Description automatically generated">
            <a:extLst>
              <a:ext uri="{FF2B5EF4-FFF2-40B4-BE49-F238E27FC236}">
                <a16:creationId xmlns:a16="http://schemas.microsoft.com/office/drawing/2014/main" id="{34FDB3D0-BCB5-2F7F-F65C-98B6CA588BAF}"/>
              </a:ext>
            </a:extLst>
          </p:cNvPr>
          <p:cNvPicPr>
            <a:picLocks noChangeAspect="1"/>
          </p:cNvPicPr>
          <p:nvPr/>
        </p:nvPicPr>
        <p:blipFill rotWithShape="1">
          <a:blip r:embed="rId3">
            <a:duotone>
              <a:schemeClr val="bg2">
                <a:shade val="45000"/>
                <a:satMod val="135000"/>
              </a:schemeClr>
              <a:prstClr val="white"/>
            </a:duotone>
            <a:alphaModFix amt="35000"/>
          </a:blip>
          <a:srcRect t="2054" r="1" b="1"/>
          <a:stretch/>
        </p:blipFill>
        <p:spPr>
          <a:xfrm>
            <a:off x="493217" y="488137"/>
            <a:ext cx="11227442" cy="5883295"/>
          </a:xfrm>
          <a:prstGeom prst="rect">
            <a:avLst/>
          </a:prstGeom>
        </p:spPr>
      </p:pic>
      <p:sp>
        <p:nvSpPr>
          <p:cNvPr id="14" name="Rectangle 13">
            <a:extLst>
              <a:ext uri="{FF2B5EF4-FFF2-40B4-BE49-F238E27FC236}">
                <a16:creationId xmlns:a16="http://schemas.microsoft.com/office/drawing/2014/main" id="{C4CA33FD-D0C5-4C9F-B64A-AC7E224E1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1"/>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 name="Title 1">
            <a:extLst>
              <a:ext uri="{FF2B5EF4-FFF2-40B4-BE49-F238E27FC236}">
                <a16:creationId xmlns:a16="http://schemas.microsoft.com/office/drawing/2014/main" id="{B6806A7C-B629-5A10-7AAE-ED46974F56FE}"/>
              </a:ext>
            </a:extLst>
          </p:cNvPr>
          <p:cNvSpPr>
            <a:spLocks noGrp="1"/>
          </p:cNvSpPr>
          <p:nvPr>
            <p:ph type="title"/>
          </p:nvPr>
        </p:nvSpPr>
        <p:spPr>
          <a:xfrm>
            <a:off x="1295402" y="982132"/>
            <a:ext cx="9601196" cy="1303867"/>
          </a:xfrm>
        </p:spPr>
        <p:txBody>
          <a:bodyPr>
            <a:normAutofit/>
          </a:bodyPr>
          <a:lstStyle/>
          <a:p>
            <a:pPr>
              <a:lnSpc>
                <a:spcPct val="90000"/>
              </a:lnSpc>
            </a:pPr>
            <a:r>
              <a:rPr lang="en-US" sz="4100" b="1">
                <a:latin typeface="Times" pitchFamily="2" charset="0"/>
              </a:rPr>
              <a:t>Identify the hotel's main consumers and explain why they appeal to this group</a:t>
            </a:r>
            <a:endParaRPr lang="en-KW" sz="4100" b="1">
              <a:latin typeface="Times" pitchFamily="2" charset="0"/>
            </a:endParaRPr>
          </a:p>
        </p:txBody>
      </p:sp>
      <p:cxnSp>
        <p:nvCxnSpPr>
          <p:cNvPr id="16" name="Straight Connector 15">
            <a:extLst>
              <a:ext uri="{FF2B5EF4-FFF2-40B4-BE49-F238E27FC236}">
                <a16:creationId xmlns:a16="http://schemas.microsoft.com/office/drawing/2014/main" id="{E8F5A80F-0E52-4137-B9D0-92B0AA8113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grpSp>
        <p:nvGrpSpPr>
          <p:cNvPr id="18" name="Group 17">
            <a:extLst>
              <a:ext uri="{FF2B5EF4-FFF2-40B4-BE49-F238E27FC236}">
                <a16:creationId xmlns:a16="http://schemas.microsoft.com/office/drawing/2014/main" id="{65139F4B-2CBD-4156-92F1-B6A65F08F4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useBgFill="1">
          <p:nvSpPr>
            <p:cNvPr id="19" name="Rounded Rectangle 20">
              <a:extLst>
                <a:ext uri="{FF2B5EF4-FFF2-40B4-BE49-F238E27FC236}">
                  <a16:creationId xmlns:a16="http://schemas.microsoft.com/office/drawing/2014/main" id="{318D8D75-47F8-4373-86E7-D5DBA89135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0" name="Picture 19">
              <a:extLst>
                <a:ext uri="{FF2B5EF4-FFF2-40B4-BE49-F238E27FC236}">
                  <a16:creationId xmlns:a16="http://schemas.microsoft.com/office/drawing/2014/main" id="{AD772C03-6ACE-4F15-86B6-E8FF88CE897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21" name="Rounded Rectangle 22">
              <a:extLst>
                <a:ext uri="{FF2B5EF4-FFF2-40B4-BE49-F238E27FC236}">
                  <a16:creationId xmlns:a16="http://schemas.microsoft.com/office/drawing/2014/main" id="{DD5AF6AF-C4BA-4392-8ECA-EBE15C3477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2" name="Picture 21">
              <a:extLst>
                <a:ext uri="{FF2B5EF4-FFF2-40B4-BE49-F238E27FC236}">
                  <a16:creationId xmlns:a16="http://schemas.microsoft.com/office/drawing/2014/main" id="{1770AC5D-09DC-4A21-A963-F058C60A8D0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3" name="Content Placeholder 2">
            <a:extLst>
              <a:ext uri="{FF2B5EF4-FFF2-40B4-BE49-F238E27FC236}">
                <a16:creationId xmlns:a16="http://schemas.microsoft.com/office/drawing/2014/main" id="{EF930F5E-1684-0879-8A26-7A1A36C44D48}"/>
              </a:ext>
            </a:extLst>
          </p:cNvPr>
          <p:cNvSpPr>
            <a:spLocks noGrp="1"/>
          </p:cNvSpPr>
          <p:nvPr>
            <p:ph idx="1"/>
          </p:nvPr>
        </p:nvSpPr>
        <p:spPr>
          <a:xfrm>
            <a:off x="1295401" y="2556932"/>
            <a:ext cx="9601196" cy="3318936"/>
          </a:xfrm>
        </p:spPr>
        <p:txBody>
          <a:bodyPr>
            <a:normAutofit/>
          </a:bodyPr>
          <a:lstStyle/>
          <a:p>
            <a:pPr marL="0" indent="0" algn="just">
              <a:lnSpc>
                <a:spcPct val="90000"/>
              </a:lnSpc>
              <a:buNone/>
            </a:pPr>
            <a:r>
              <a:rPr lang="en-US" sz="1600" dirty="0">
                <a:effectLst/>
                <a:latin typeface="Times" pitchFamily="2" charset="0"/>
                <a:ea typeface="Calibri" panose="020F0502020204030204" pitchFamily="34" charset="0"/>
                <a:cs typeface="Times New Roman" panose="02020603050405020304" pitchFamily="18" charset="0"/>
              </a:rPr>
              <a:t>When it comes to the customers of this hotel it is all about </a:t>
            </a:r>
            <a:r>
              <a:rPr lang="en-KW" sz="1600" dirty="0">
                <a:effectLst/>
                <a:latin typeface="Times" pitchFamily="2" charset="0"/>
                <a:ea typeface="Calibri" panose="020F0502020204030204" pitchFamily="34" charset="0"/>
                <a:cs typeface="Times New Roman" panose="02020603050405020304" pitchFamily="18" charset="0"/>
              </a:rPr>
              <a:t>wealthy business and leisure travellers </a:t>
            </a:r>
            <a:r>
              <a:rPr lang="en-US" sz="1600" dirty="0">
                <a:effectLst/>
                <a:latin typeface="Times" pitchFamily="2" charset="0"/>
                <a:ea typeface="Calibri" panose="020F0502020204030204" pitchFamily="34" charset="0"/>
                <a:cs typeface="Times New Roman" panose="02020603050405020304" pitchFamily="18" charset="0"/>
              </a:rPr>
              <a:t>that are looking therefore to get all the time </a:t>
            </a:r>
            <a:r>
              <a:rPr lang="en-KW" sz="1600" dirty="0">
                <a:effectLst/>
                <a:latin typeface="Times" pitchFamily="2" charset="0"/>
                <a:ea typeface="Calibri" panose="020F0502020204030204" pitchFamily="34" charset="0"/>
                <a:cs typeface="Times New Roman" panose="02020603050405020304" pitchFamily="18" charset="0"/>
              </a:rPr>
              <a:t>luxurious accommodations and exceptional personalised service(BusinessTravelNews,2023).. Conrad </a:t>
            </a:r>
            <a:r>
              <a:rPr lang="en-US" sz="1600" dirty="0">
                <a:effectLst/>
                <a:latin typeface="Times" pitchFamily="2" charset="0"/>
                <a:ea typeface="Calibri" panose="020F0502020204030204" pitchFamily="34" charset="0"/>
                <a:cs typeface="Times New Roman" panose="02020603050405020304" pitchFamily="18" charset="0"/>
              </a:rPr>
              <a:t>in this way it is a great choice for those that are traveling in the scope of the business and all of this because of its great and </a:t>
            </a:r>
            <a:r>
              <a:rPr lang="en-KW" sz="1600" dirty="0">
                <a:effectLst/>
                <a:latin typeface="Times" pitchFamily="2" charset="0"/>
                <a:ea typeface="Calibri" panose="020F0502020204030204" pitchFamily="34" charset="0"/>
                <a:cs typeface="Times New Roman" panose="02020603050405020304" pitchFamily="18" charset="0"/>
              </a:rPr>
              <a:t>advanced executive facilities like modern meeting rooms, fast internet, and private spaces for business transactions. They strategically place their locations in big cities or near important business areas</a:t>
            </a:r>
            <a:r>
              <a:rPr lang="en-US" sz="1600" dirty="0">
                <a:effectLst/>
                <a:latin typeface="Times" pitchFamily="2" charset="0"/>
                <a:ea typeface="Calibri" panose="020F0502020204030204" pitchFamily="34" charset="0"/>
                <a:cs typeface="Times New Roman" panose="02020603050405020304" pitchFamily="18" charset="0"/>
              </a:rPr>
              <a:t> to attract these target market of business persons. Therefore luxury leisure </a:t>
            </a:r>
            <a:r>
              <a:rPr lang="en-US" sz="1600" dirty="0" err="1">
                <a:effectLst/>
                <a:latin typeface="Times" pitchFamily="2" charset="0"/>
                <a:ea typeface="Calibri" panose="020F0502020204030204" pitchFamily="34" charset="0"/>
                <a:cs typeface="Times New Roman" panose="02020603050405020304" pitchFamily="18" charset="0"/>
              </a:rPr>
              <a:t>travellers</a:t>
            </a:r>
            <a:r>
              <a:rPr lang="en-US" sz="1600" dirty="0">
                <a:effectLst/>
                <a:latin typeface="Times" pitchFamily="2" charset="0"/>
                <a:ea typeface="Calibri" panose="020F0502020204030204" pitchFamily="34" charset="0"/>
                <a:cs typeface="Times New Roman" panose="02020603050405020304" pitchFamily="18" charset="0"/>
              </a:rPr>
              <a:t> are therefore the one </a:t>
            </a:r>
            <a:r>
              <a:rPr lang="en-KW" sz="1600" dirty="0">
                <a:effectLst/>
                <a:latin typeface="Times" pitchFamily="2" charset="0"/>
                <a:ea typeface="Calibri" panose="020F0502020204030204" pitchFamily="34" charset="0"/>
                <a:cs typeface="Times New Roman" panose="02020603050405020304" pitchFamily="18" charset="0"/>
              </a:rPr>
              <a:t>attracted to Conrad because they offer an immersive experience with spas, fine dining, and easy access to local landmarks and culture. These guests like being exclusive and private(CNBC,2020_.. They also </a:t>
            </a:r>
            <a:r>
              <a:rPr lang="en-US" sz="1600" dirty="0">
                <a:effectLst/>
                <a:latin typeface="Times" pitchFamily="2" charset="0"/>
                <a:ea typeface="Calibri" panose="020F0502020204030204" pitchFamily="34" charset="0"/>
                <a:cs typeface="Times New Roman" panose="02020603050405020304" pitchFamily="18" charset="0"/>
              </a:rPr>
              <a:t> offering a great and </a:t>
            </a:r>
            <a:r>
              <a:rPr lang="en-KW" sz="1600" dirty="0">
                <a:effectLst/>
                <a:latin typeface="Times" pitchFamily="2" charset="0"/>
                <a:ea typeface="Calibri" panose="020F0502020204030204" pitchFamily="34" charset="0"/>
                <a:cs typeface="Times New Roman" panose="02020603050405020304" pitchFamily="18" charset="0"/>
              </a:rPr>
              <a:t>enjoy unique experiences that Conrad </a:t>
            </a:r>
            <a:r>
              <a:rPr lang="en-US" sz="1600" dirty="0">
                <a:effectLst/>
                <a:latin typeface="Times" pitchFamily="2" charset="0"/>
                <a:ea typeface="Calibri" panose="020F0502020204030204" pitchFamily="34" charset="0"/>
                <a:cs typeface="Times New Roman" panose="02020603050405020304" pitchFamily="18" charset="0"/>
              </a:rPr>
              <a:t>provides</a:t>
            </a:r>
            <a:r>
              <a:rPr lang="en-KW" sz="1600" dirty="0">
                <a:effectLst/>
                <a:latin typeface="Times" pitchFamily="2" charset="0"/>
                <a:ea typeface="Calibri" panose="020F0502020204030204" pitchFamily="34" charset="0"/>
                <a:cs typeface="Times New Roman" panose="02020603050405020304" pitchFamily="18" charset="0"/>
              </a:rPr>
              <a:t>, which</a:t>
            </a:r>
            <a:r>
              <a:rPr lang="en-US" sz="1600" dirty="0">
                <a:effectLst/>
                <a:latin typeface="Times" pitchFamily="2" charset="0"/>
                <a:ea typeface="Calibri" panose="020F0502020204030204" pitchFamily="34" charset="0"/>
                <a:cs typeface="Times New Roman" panose="02020603050405020304" pitchFamily="18" charset="0"/>
              </a:rPr>
              <a:t> it is simple suggesting the local medium considerations and offering </a:t>
            </a:r>
            <a:r>
              <a:rPr lang="en-KW" sz="1600" dirty="0">
                <a:effectLst/>
                <a:latin typeface="Times" pitchFamily="2" charset="0"/>
                <a:ea typeface="Calibri" panose="020F0502020204030204" pitchFamily="34" charset="0"/>
                <a:cs typeface="Times New Roman" panose="02020603050405020304" pitchFamily="18" charset="0"/>
              </a:rPr>
              <a:t>excellent service. These consumers are rich and want a service that is better than usual. Conrad is known for making a luxurious and comfortable place that feels like home, which is exactly what these consumers want (Hilton, 2023).</a:t>
            </a:r>
          </a:p>
          <a:p>
            <a:pPr>
              <a:lnSpc>
                <a:spcPct val="90000"/>
              </a:lnSpc>
            </a:pPr>
            <a:endParaRPr lang="en-KW" sz="1500" dirty="0"/>
          </a:p>
        </p:txBody>
      </p:sp>
    </p:spTree>
    <p:extLst>
      <p:ext uri="{BB962C8B-B14F-4D97-AF65-F5344CB8AC3E}">
        <p14:creationId xmlns:p14="http://schemas.microsoft.com/office/powerpoint/2010/main" val="3174977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7" name="Group 2056">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058" name="Picture 2057">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59" name="Rectangle 2058">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KW"/>
            </a:p>
          </p:txBody>
        </p:sp>
        <p:pic>
          <p:nvPicPr>
            <p:cNvPr id="2060" name="Picture 2059">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61" name="Picture 2060">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0EE135F4-B257-A41B-443C-27A9C33E1F48}"/>
              </a:ext>
            </a:extLst>
          </p:cNvPr>
          <p:cNvSpPr>
            <a:spLocks noGrp="1"/>
          </p:cNvSpPr>
          <p:nvPr>
            <p:ph type="title"/>
          </p:nvPr>
        </p:nvSpPr>
        <p:spPr>
          <a:xfrm>
            <a:off x="6094412" y="982132"/>
            <a:ext cx="4802185" cy="1303867"/>
          </a:xfrm>
        </p:spPr>
        <p:txBody>
          <a:bodyPr>
            <a:normAutofit/>
          </a:bodyPr>
          <a:lstStyle/>
          <a:p>
            <a:pPr>
              <a:lnSpc>
                <a:spcPct val="90000"/>
              </a:lnSpc>
            </a:pPr>
            <a:r>
              <a:rPr lang="en-US" sz="2100" b="1" dirty="0">
                <a:latin typeface="Times" pitchFamily="2" charset="0"/>
              </a:rPr>
              <a:t>Outline the nature, scope and role of guest services and facilities in general</a:t>
            </a:r>
            <a:br>
              <a:rPr lang="en-US" sz="2100" b="1" dirty="0">
                <a:latin typeface="Times" pitchFamily="2" charset="0"/>
              </a:rPr>
            </a:br>
            <a:r>
              <a:rPr lang="en-US" sz="2100" b="1" dirty="0">
                <a:latin typeface="Times" pitchFamily="2" charset="0"/>
              </a:rPr>
              <a:t>and then apply this to your chosen hotel</a:t>
            </a:r>
            <a:endParaRPr lang="en-KW" sz="2100" b="1" dirty="0">
              <a:latin typeface="Times" pitchFamily="2" charset="0"/>
            </a:endParaRPr>
          </a:p>
        </p:txBody>
      </p:sp>
      <p:sp>
        <p:nvSpPr>
          <p:cNvPr id="2063" name="Rectangle 2062">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Guest Services | Gunwharf Quays">
            <a:extLst>
              <a:ext uri="{FF2B5EF4-FFF2-40B4-BE49-F238E27FC236}">
                <a16:creationId xmlns:a16="http://schemas.microsoft.com/office/drawing/2014/main" id="{6B0D6F26-4397-8165-0A3C-10DD5849140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530" r="12218" b="2"/>
          <a:stretch/>
        </p:blipFill>
        <p:spPr bwMode="auto">
          <a:xfrm>
            <a:off x="1412683" y="1410208"/>
            <a:ext cx="3876801"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2065" name="Straight Connector 2064">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616EB1EC-D929-3F99-C7E2-C5E2734C7198}"/>
              </a:ext>
            </a:extLst>
          </p:cNvPr>
          <p:cNvGraphicFramePr>
            <a:graphicFrameLocks noGrp="1"/>
          </p:cNvGraphicFramePr>
          <p:nvPr>
            <p:ph idx="1"/>
            <p:extLst>
              <p:ext uri="{D42A27DB-BD31-4B8C-83A1-F6EECF244321}">
                <p14:modId xmlns:p14="http://schemas.microsoft.com/office/powerpoint/2010/main" val="1741771474"/>
              </p:ext>
            </p:extLst>
          </p:nvPr>
        </p:nvGraphicFramePr>
        <p:xfrm>
          <a:off x="5774244" y="2285999"/>
          <a:ext cx="5534222" cy="396240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318441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tel reception bell">
            <a:extLst>
              <a:ext uri="{FF2B5EF4-FFF2-40B4-BE49-F238E27FC236}">
                <a16:creationId xmlns:a16="http://schemas.microsoft.com/office/drawing/2014/main" id="{67C1881E-F64C-E486-E4FE-2CE618A51250}"/>
              </a:ext>
            </a:extLst>
          </p:cNvPr>
          <p:cNvPicPr>
            <a:picLocks noChangeAspect="1"/>
          </p:cNvPicPr>
          <p:nvPr/>
        </p:nvPicPr>
        <p:blipFill rotWithShape="1">
          <a:blip r:embed="rId2">
            <a:alphaModFix amt="35000"/>
          </a:blip>
          <a:srcRect t="15373" b="358"/>
          <a:stretch/>
        </p:blipFill>
        <p:spPr>
          <a:xfrm>
            <a:off x="20" y="10"/>
            <a:ext cx="12191980" cy="6857990"/>
          </a:xfrm>
          <a:prstGeom prst="rect">
            <a:avLst/>
          </a:prstGeom>
        </p:spPr>
      </p:pic>
      <p:sp>
        <p:nvSpPr>
          <p:cNvPr id="2" name="Title 1">
            <a:extLst>
              <a:ext uri="{FF2B5EF4-FFF2-40B4-BE49-F238E27FC236}">
                <a16:creationId xmlns:a16="http://schemas.microsoft.com/office/drawing/2014/main" id="{F81D65C0-E2A9-13A7-41D0-BD557DF108A1}"/>
              </a:ext>
            </a:extLst>
          </p:cNvPr>
          <p:cNvSpPr>
            <a:spLocks noGrp="1"/>
          </p:cNvSpPr>
          <p:nvPr>
            <p:ph type="title"/>
          </p:nvPr>
        </p:nvSpPr>
        <p:spPr>
          <a:xfrm>
            <a:off x="1295402" y="982132"/>
            <a:ext cx="9601196" cy="1303867"/>
          </a:xfrm>
        </p:spPr>
        <p:txBody>
          <a:bodyPr>
            <a:normAutofit/>
          </a:bodyPr>
          <a:lstStyle/>
          <a:p>
            <a:pPr>
              <a:lnSpc>
                <a:spcPct val="90000"/>
              </a:lnSpc>
            </a:pPr>
            <a:r>
              <a:rPr lang="en-US" sz="2800" b="1" dirty="0">
                <a:solidFill>
                  <a:srgbClr val="FFFFFF"/>
                </a:solidFill>
                <a:latin typeface="Times" pitchFamily="2" charset="0"/>
              </a:rPr>
              <a:t>Discuss the importance of hospitality and how hotels meet/exceed guest</a:t>
            </a:r>
            <a:br>
              <a:rPr lang="en-US" sz="2800" b="1" dirty="0">
                <a:solidFill>
                  <a:srgbClr val="FFFFFF"/>
                </a:solidFill>
                <a:latin typeface="Times" pitchFamily="2" charset="0"/>
              </a:rPr>
            </a:br>
            <a:r>
              <a:rPr lang="en-US" sz="2800" b="1" dirty="0">
                <a:solidFill>
                  <a:srgbClr val="FFFFFF"/>
                </a:solidFill>
                <a:latin typeface="Times" pitchFamily="2" charset="0"/>
              </a:rPr>
              <a:t>expectations</a:t>
            </a:r>
            <a:endParaRPr lang="en-KW" sz="2800" b="1" dirty="0">
              <a:solidFill>
                <a:srgbClr val="FFFFFF"/>
              </a:solidFill>
              <a:latin typeface="Times" pitchFamily="2" charset="0"/>
            </a:endParaRPr>
          </a:p>
        </p:txBody>
      </p:sp>
      <p:cxnSp>
        <p:nvCxnSpPr>
          <p:cNvPr id="11" name="Straight Connector 10">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3758F513-EA1C-5369-6E00-BA2F27CC8FC1}"/>
              </a:ext>
            </a:extLst>
          </p:cNvPr>
          <p:cNvSpPr>
            <a:spLocks noGrp="1"/>
          </p:cNvSpPr>
          <p:nvPr>
            <p:ph idx="1"/>
          </p:nvPr>
        </p:nvSpPr>
        <p:spPr>
          <a:xfrm>
            <a:off x="1295401" y="2556932"/>
            <a:ext cx="9601196" cy="3318936"/>
          </a:xfrm>
        </p:spPr>
        <p:txBody>
          <a:bodyPr>
            <a:normAutofit lnSpcReduction="10000"/>
          </a:bodyPr>
          <a:lstStyle/>
          <a:p>
            <a:pPr marL="0" indent="0">
              <a:lnSpc>
                <a:spcPct val="90000"/>
              </a:lnSpc>
              <a:buNone/>
            </a:pPr>
            <a:r>
              <a:rPr lang="en-US" sz="1500" dirty="0">
                <a:solidFill>
                  <a:srgbClr val="FFFFFF"/>
                </a:solidFill>
                <a:latin typeface="Times" pitchFamily="2" charset="0"/>
              </a:rPr>
              <a:t>Hotels, especially luxury ones, value hospitality. It demonstrates that the hotel values, comforts, and takes care of visitors. Provide exceptional service and be generous to make guests feel appreciated and cherished in every </a:t>
            </a:r>
            <a:r>
              <a:rPr lang="en-US" sz="1500" dirty="0" err="1">
                <a:solidFill>
                  <a:srgbClr val="FFFFFF"/>
                </a:solidFill>
                <a:latin typeface="Times" pitchFamily="2" charset="0"/>
              </a:rPr>
              <a:t>connection.Hospitality</a:t>
            </a:r>
            <a:r>
              <a:rPr lang="en-US" sz="1500" dirty="0">
                <a:solidFill>
                  <a:srgbClr val="FFFFFF"/>
                </a:solidFill>
                <a:latin typeface="Times" pitchFamily="2" charset="0"/>
              </a:rPr>
              <a:t> creates memorable moments. Hotels strive to provide guests a great experience beyond merely delivering a service. Our partnership begins when you book through a portal or speak to a receptionist. It encompasses our personnel and services. Building great connections requires workers to anticipate and understand visitors' needs before they </a:t>
            </a:r>
            <a:r>
              <a:rPr lang="en-US" sz="1500" dirty="0" err="1">
                <a:solidFill>
                  <a:srgbClr val="FFFFFF"/>
                </a:solidFill>
                <a:latin typeface="Times" pitchFamily="2" charset="0"/>
              </a:rPr>
              <a:t>realise</a:t>
            </a:r>
            <a:r>
              <a:rPr lang="en-US" sz="1500" dirty="0">
                <a:solidFill>
                  <a:srgbClr val="FFFFFF"/>
                </a:solidFill>
                <a:latin typeface="Times" pitchFamily="2" charset="0"/>
              </a:rPr>
              <a:t> them (BusinessTravelNews,2023).</a:t>
            </a:r>
          </a:p>
          <a:p>
            <a:pPr marL="0" indent="0">
              <a:lnSpc>
                <a:spcPct val="90000"/>
              </a:lnSpc>
              <a:buNone/>
            </a:pPr>
            <a:r>
              <a:rPr lang="en-US" sz="1500" dirty="0">
                <a:solidFill>
                  <a:srgbClr val="FFFFFF"/>
                </a:solidFill>
                <a:latin typeface="Times" pitchFamily="2" charset="0"/>
              </a:rPr>
              <a:t>Luxury hotels like Conrad Hotels &amp; Resorts exceed guest expectations with tailored services. This might include </a:t>
            </a:r>
            <a:r>
              <a:rPr lang="en-US" sz="1500" dirty="0" err="1">
                <a:solidFill>
                  <a:srgbClr val="FFFFFF"/>
                </a:solidFill>
                <a:latin typeface="Times" pitchFamily="2" charset="0"/>
              </a:rPr>
              <a:t>customising</a:t>
            </a:r>
            <a:r>
              <a:rPr lang="en-US" sz="1500" dirty="0">
                <a:solidFill>
                  <a:srgbClr val="FFFFFF"/>
                </a:solidFill>
                <a:latin typeface="Times" pitchFamily="2" charset="0"/>
              </a:rPr>
              <a:t> accommodation amenities, planning local activities, and setting up mealtime and workout regimens. The personnel is well-trained in attentive service without being invasive, so they respect guests' </a:t>
            </a:r>
            <a:r>
              <a:rPr lang="en-US" sz="1500" dirty="0" err="1">
                <a:solidFill>
                  <a:srgbClr val="FFFFFF"/>
                </a:solidFill>
                <a:latin typeface="Times" pitchFamily="2" charset="0"/>
              </a:rPr>
              <a:t>privacy.Surpassing</a:t>
            </a:r>
            <a:r>
              <a:rPr lang="en-US" sz="1500" dirty="0">
                <a:solidFill>
                  <a:srgbClr val="FFFFFF"/>
                </a:solidFill>
                <a:latin typeface="Times" pitchFamily="2" charset="0"/>
              </a:rPr>
              <a:t> expectations requires attention to detail. This includes remembering a guest's </a:t>
            </a:r>
            <a:r>
              <a:rPr lang="en-US" sz="1500" dirty="0" err="1">
                <a:solidFill>
                  <a:srgbClr val="FFFFFF"/>
                </a:solidFill>
                <a:latin typeface="Times" pitchFamily="2" charset="0"/>
              </a:rPr>
              <a:t>favourite</a:t>
            </a:r>
            <a:r>
              <a:rPr lang="en-US" sz="1500" dirty="0">
                <a:solidFill>
                  <a:srgbClr val="FFFFFF"/>
                </a:solidFill>
                <a:latin typeface="Times" pitchFamily="2" charset="0"/>
              </a:rPr>
              <a:t> drink, dietary requirements without reminders, and a </a:t>
            </a:r>
            <a:r>
              <a:rPr lang="en-US" sz="1500" dirty="0" err="1">
                <a:solidFill>
                  <a:srgbClr val="FFFFFF"/>
                </a:solidFill>
                <a:latin typeface="Times" pitchFamily="2" charset="0"/>
              </a:rPr>
              <a:t>favoured</a:t>
            </a:r>
            <a:r>
              <a:rPr lang="en-US" sz="1500" dirty="0">
                <a:solidFill>
                  <a:srgbClr val="FFFFFF"/>
                </a:solidFill>
                <a:latin typeface="Times" pitchFamily="2" charset="0"/>
              </a:rPr>
              <a:t> newspaper. These minor nuances greatly impact guest comfort and </a:t>
            </a:r>
            <a:r>
              <a:rPr lang="en-US" sz="1500" dirty="0" err="1">
                <a:solidFill>
                  <a:srgbClr val="FFFFFF"/>
                </a:solidFill>
                <a:latin typeface="Times" pitchFamily="2" charset="0"/>
              </a:rPr>
              <a:t>satisfaction.Staff</a:t>
            </a:r>
            <a:r>
              <a:rPr lang="en-US" sz="1500" dirty="0">
                <a:solidFill>
                  <a:srgbClr val="FFFFFF"/>
                </a:solidFill>
                <a:latin typeface="Times" pitchFamily="2" charset="0"/>
              </a:rPr>
              <a:t> must be responsive and inventive when handling issues. By rapidly fixing problems and going above and beyond to fulfil visitor expectations, a hotel may boost its image and encourage repeat visits </a:t>
            </a:r>
            <a:r>
              <a:rPr lang="en-US" sz="1500">
                <a:solidFill>
                  <a:srgbClr val="FFFFFF"/>
                </a:solidFill>
                <a:latin typeface="Times" pitchFamily="2" charset="0"/>
              </a:rPr>
              <a:t>(Hilton, 2023).</a:t>
            </a:r>
            <a:endParaRPr lang="en-US" sz="1500" dirty="0">
              <a:solidFill>
                <a:srgbClr val="FFFFFF"/>
              </a:solidFill>
              <a:latin typeface="Times" pitchFamily="2" charset="0"/>
            </a:endParaRPr>
          </a:p>
          <a:p>
            <a:pPr marL="0" indent="0">
              <a:lnSpc>
                <a:spcPct val="90000"/>
              </a:lnSpc>
              <a:buNone/>
            </a:pPr>
            <a:r>
              <a:rPr lang="en-US" sz="1500" dirty="0">
                <a:solidFill>
                  <a:srgbClr val="FFFFFF"/>
                </a:solidFill>
                <a:latin typeface="Times" pitchFamily="2" charset="0"/>
              </a:rPr>
              <a:t>According to Conrad, luxury hotel visitors buy an experience, not simply a room. Every time you interact with the hotel, they may demonstrate their value beyond lodging. They want to offer wonderful meals, comfort, and luxury.</a:t>
            </a:r>
          </a:p>
          <a:p>
            <a:pPr>
              <a:lnSpc>
                <a:spcPct val="90000"/>
              </a:lnSpc>
            </a:pPr>
            <a:endParaRPr lang="en-US" sz="1500" dirty="0">
              <a:solidFill>
                <a:srgbClr val="FFFFFF"/>
              </a:solidFill>
            </a:endParaRPr>
          </a:p>
          <a:p>
            <a:pPr>
              <a:lnSpc>
                <a:spcPct val="90000"/>
              </a:lnSpc>
            </a:pPr>
            <a:endParaRPr lang="en-US" sz="1500" dirty="0">
              <a:solidFill>
                <a:srgbClr val="FFFFFF"/>
              </a:solidFill>
            </a:endParaRPr>
          </a:p>
          <a:p>
            <a:pPr marL="0" indent="0">
              <a:lnSpc>
                <a:spcPct val="90000"/>
              </a:lnSpc>
              <a:buNone/>
            </a:pPr>
            <a:endParaRPr lang="en-US" sz="1500" dirty="0">
              <a:solidFill>
                <a:srgbClr val="FFFFFF"/>
              </a:solidFill>
            </a:endParaRPr>
          </a:p>
          <a:p>
            <a:pPr>
              <a:lnSpc>
                <a:spcPct val="90000"/>
              </a:lnSpc>
            </a:pPr>
            <a:endParaRPr lang="en-US" sz="1500" dirty="0">
              <a:solidFill>
                <a:srgbClr val="FFFFFF"/>
              </a:solidFill>
            </a:endParaRPr>
          </a:p>
          <a:p>
            <a:pPr>
              <a:lnSpc>
                <a:spcPct val="90000"/>
              </a:lnSpc>
            </a:pPr>
            <a:endParaRPr lang="en-US" sz="1500" dirty="0">
              <a:solidFill>
                <a:srgbClr val="FFFFFF"/>
              </a:solidFill>
            </a:endParaRPr>
          </a:p>
          <a:p>
            <a:pPr>
              <a:lnSpc>
                <a:spcPct val="90000"/>
              </a:lnSpc>
            </a:pPr>
            <a:endParaRPr lang="en-US" sz="1500" dirty="0">
              <a:solidFill>
                <a:srgbClr val="FFFFFF"/>
              </a:solidFill>
            </a:endParaRPr>
          </a:p>
          <a:p>
            <a:pPr marL="0" indent="0">
              <a:lnSpc>
                <a:spcPct val="90000"/>
              </a:lnSpc>
              <a:buNone/>
            </a:pPr>
            <a:endParaRPr lang="en-KW" sz="1500" dirty="0">
              <a:solidFill>
                <a:srgbClr val="FFFFFF"/>
              </a:solidFill>
            </a:endParaRPr>
          </a:p>
        </p:txBody>
      </p:sp>
    </p:spTree>
    <p:extLst>
      <p:ext uri="{BB962C8B-B14F-4D97-AF65-F5344CB8AC3E}">
        <p14:creationId xmlns:p14="http://schemas.microsoft.com/office/powerpoint/2010/main" val="93214770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9C9AB-5373-B6A6-7123-A130EAEFAAFD}"/>
              </a:ext>
            </a:extLst>
          </p:cNvPr>
          <p:cNvSpPr>
            <a:spLocks noGrp="1"/>
          </p:cNvSpPr>
          <p:nvPr>
            <p:ph type="title"/>
          </p:nvPr>
        </p:nvSpPr>
        <p:spPr>
          <a:xfrm>
            <a:off x="1295402" y="982132"/>
            <a:ext cx="9601196" cy="1303867"/>
          </a:xfrm>
        </p:spPr>
        <p:txBody>
          <a:bodyPr>
            <a:normAutofit/>
          </a:bodyPr>
          <a:lstStyle/>
          <a:p>
            <a:r>
              <a:rPr lang="en-KW" dirty="0"/>
              <a:t>Conclusion:</a:t>
            </a:r>
          </a:p>
        </p:txBody>
      </p:sp>
      <p:sp>
        <p:nvSpPr>
          <p:cNvPr id="3" name="Content Placeholder 2">
            <a:extLst>
              <a:ext uri="{FF2B5EF4-FFF2-40B4-BE49-F238E27FC236}">
                <a16:creationId xmlns:a16="http://schemas.microsoft.com/office/drawing/2014/main" id="{B927E165-005C-6678-DFE2-368108B6268C}"/>
              </a:ext>
            </a:extLst>
          </p:cNvPr>
          <p:cNvSpPr>
            <a:spLocks noGrp="1"/>
          </p:cNvSpPr>
          <p:nvPr>
            <p:ph idx="1"/>
          </p:nvPr>
        </p:nvSpPr>
        <p:spPr>
          <a:xfrm>
            <a:off x="1295402" y="2556932"/>
            <a:ext cx="6605586" cy="3915306"/>
          </a:xfrm>
        </p:spPr>
        <p:txBody>
          <a:bodyPr>
            <a:normAutofit/>
          </a:bodyPr>
          <a:lstStyle/>
          <a:p>
            <a:pPr marL="0" indent="0" algn="just">
              <a:lnSpc>
                <a:spcPct val="90000"/>
              </a:lnSpc>
              <a:buNone/>
            </a:pPr>
            <a:r>
              <a:rPr lang="en-KW" sz="1300" dirty="0">
                <a:effectLst/>
                <a:latin typeface="Times" pitchFamily="2" charset="0"/>
                <a:ea typeface="Calibri" panose="020F0502020204030204" pitchFamily="34" charset="0"/>
                <a:cs typeface="Times New Roman" panose="02020603050405020304" pitchFamily="18" charset="0"/>
              </a:rPr>
              <a:t> Therefore, as per the above it is essential for Conrad Hotels &amp; Resorts to offer strong excellent service and hospitality and this it is why this hotel it is all the time looking to provide great hospitality to its guests. They see every part of the guest experience as a chance to improve their brand. Conrad stands out because of its carefully designed interactions, personalised services, and attention to small details. This makes sure that guests have luxurious and meaningful experiences.</a:t>
            </a:r>
          </a:p>
          <a:p>
            <a:pPr marL="0" indent="0" algn="just">
              <a:lnSpc>
                <a:spcPct val="90000"/>
              </a:lnSpc>
              <a:buNone/>
            </a:pPr>
            <a:r>
              <a:rPr lang="en-KW" sz="1300" dirty="0">
                <a:effectLst/>
                <a:latin typeface="Times" pitchFamily="2" charset="0"/>
                <a:ea typeface="Calibri" panose="020F0502020204030204" pitchFamily="34" charset="0"/>
                <a:cs typeface="Times New Roman" panose="02020603050405020304" pitchFamily="18" charset="0"/>
              </a:rPr>
              <a:t>The hotel is dedicated to delivering strong  excellent service and always promoting and trying to go above and beyond for guests. This helps  the company therefore to be able to maintain its strong reputation more and more and therefore to maintain its positionin the luxury market and emphasises the importance of hospitality. Luxury hotels like Conrad need more than just fancy settings to succeed. They rely on personal interactions, meaningful connections, and surprising, enjoyable experiences that guests remember even after they leave. Conrad Hotels &amp; Resorts doesn't just offer a place to stay. It creates memorable experiences, making it a destination in itself.</a:t>
            </a:r>
          </a:p>
        </p:txBody>
      </p:sp>
      <p:pic>
        <p:nvPicPr>
          <p:cNvPr id="3074" name="Picture 2" descr="Hotel review: Conrad New York Midtown – Business Traveller">
            <a:extLst>
              <a:ext uri="{FF2B5EF4-FFF2-40B4-BE49-F238E27FC236}">
                <a16:creationId xmlns:a16="http://schemas.microsoft.com/office/drawing/2014/main" id="{0578AE5D-6E48-6DA3-D25B-EB6B3D89B9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031" r="25944" b="-3"/>
          <a:stretch/>
        </p:blipFill>
        <p:spPr bwMode="auto">
          <a:xfrm>
            <a:off x="8085026" y="2701180"/>
            <a:ext cx="2739728" cy="2852640"/>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950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EB283-9362-AA88-F87C-CD6EE84ECD9A}"/>
              </a:ext>
            </a:extLst>
          </p:cNvPr>
          <p:cNvSpPr>
            <a:spLocks noGrp="1"/>
          </p:cNvSpPr>
          <p:nvPr>
            <p:ph type="title"/>
          </p:nvPr>
        </p:nvSpPr>
        <p:spPr/>
        <p:txBody>
          <a:bodyPr/>
          <a:lstStyle/>
          <a:p>
            <a:r>
              <a:rPr lang="en-KW" dirty="0"/>
              <a:t>References:</a:t>
            </a:r>
          </a:p>
        </p:txBody>
      </p:sp>
      <p:sp>
        <p:nvSpPr>
          <p:cNvPr id="3" name="Content Placeholder 2">
            <a:extLst>
              <a:ext uri="{FF2B5EF4-FFF2-40B4-BE49-F238E27FC236}">
                <a16:creationId xmlns:a16="http://schemas.microsoft.com/office/drawing/2014/main" id="{0DB06E1A-A81C-CE1C-F7A3-F6BF61B548D7}"/>
              </a:ext>
            </a:extLst>
          </p:cNvPr>
          <p:cNvSpPr>
            <a:spLocks noGrp="1"/>
          </p:cNvSpPr>
          <p:nvPr>
            <p:ph idx="1"/>
          </p:nvPr>
        </p:nvSpPr>
        <p:spPr/>
        <p:txBody>
          <a:bodyPr>
            <a:normAutofit fontScale="40000" lnSpcReduction="20000"/>
          </a:bodyPr>
          <a:lstStyle/>
          <a:p>
            <a:pPr algn="l"/>
            <a:r>
              <a:rPr lang="en-US" b="0" i="0" u="none" strike="noStrike" dirty="0" err="1">
                <a:solidFill>
                  <a:srgbClr val="374151"/>
                </a:solidFill>
                <a:effectLst/>
                <a:latin typeface="Söhne"/>
              </a:rPr>
              <a:t>BusinessTravelNews</a:t>
            </a:r>
            <a:r>
              <a:rPr lang="en-US" b="0" i="0" u="none" strike="noStrike" dirty="0">
                <a:solidFill>
                  <a:srgbClr val="374151"/>
                </a:solidFill>
                <a:effectLst/>
                <a:latin typeface="Söhne"/>
              </a:rPr>
              <a:t>. (2023) 'Conrad Hotels &amp; Resorts', </a:t>
            </a:r>
            <a:r>
              <a:rPr lang="en-US" b="0" i="1" u="none" strike="noStrike" dirty="0">
                <a:solidFill>
                  <a:srgbClr val="374151"/>
                </a:solidFill>
                <a:effectLst/>
                <a:latin typeface="Söhne"/>
              </a:rPr>
              <a:t>Business Travel News</a:t>
            </a:r>
            <a:r>
              <a:rPr lang="en-US" b="0" i="0" u="none" strike="noStrike" dirty="0">
                <a:solidFill>
                  <a:srgbClr val="374151"/>
                </a:solidFill>
                <a:effectLst/>
                <a:latin typeface="Söhne"/>
              </a:rPr>
              <a:t>. Available at: </a:t>
            </a:r>
            <a:r>
              <a:rPr lang="en-US" b="0" i="0" u="none" strike="noStrike" dirty="0">
                <a:solidFill>
                  <a:srgbClr val="374151"/>
                </a:solidFill>
                <a:effectLst/>
                <a:latin typeface="Söhne"/>
                <a:hlinkClick r:id="rId2"/>
              </a:rPr>
              <a:t>https://www.businesstravelnews.com/Hotels/Companies/Conrad-Hotels-Resorts</a:t>
            </a:r>
            <a:r>
              <a:rPr lang="en-US" b="0" i="0" u="none" strike="noStrike" dirty="0">
                <a:solidFill>
                  <a:srgbClr val="374151"/>
                </a:solidFill>
                <a:effectLst/>
                <a:latin typeface="Söhne"/>
              </a:rPr>
              <a:t> (Accessed: 20 October 2023).</a:t>
            </a:r>
          </a:p>
          <a:p>
            <a:pPr algn="l"/>
            <a:r>
              <a:rPr lang="en-US" b="0" i="0" u="none" strike="noStrike" dirty="0" err="1">
                <a:solidFill>
                  <a:srgbClr val="374151"/>
                </a:solidFill>
                <a:effectLst/>
                <a:latin typeface="Söhne"/>
              </a:rPr>
              <a:t>BusinessWire</a:t>
            </a:r>
            <a:r>
              <a:rPr lang="en-US" b="0" i="0" u="none" strike="noStrike" dirty="0">
                <a:solidFill>
                  <a:srgbClr val="374151"/>
                </a:solidFill>
                <a:effectLst/>
                <a:latin typeface="Söhne"/>
              </a:rPr>
              <a:t>. (2012) 'Conrad Hotels &amp; Resorts Launches Conrad Concierge: New Level of Personalized Service for Today’s Luxury Traveler', </a:t>
            </a:r>
            <a:r>
              <a:rPr lang="en-US" b="0" i="0" u="none" strike="noStrike" dirty="0" err="1">
                <a:solidFill>
                  <a:srgbClr val="374151"/>
                </a:solidFill>
                <a:effectLst/>
                <a:latin typeface="Söhne"/>
              </a:rPr>
              <a:t>BusinessWire</a:t>
            </a:r>
            <a:r>
              <a:rPr lang="en-US" b="0" i="0" u="none" strike="noStrike" dirty="0">
                <a:solidFill>
                  <a:srgbClr val="374151"/>
                </a:solidFill>
                <a:effectLst/>
                <a:latin typeface="Söhne"/>
              </a:rPr>
              <a:t>, 26 November. Available at: </a:t>
            </a:r>
            <a:r>
              <a:rPr lang="en-US" b="0" i="0" u="none" strike="noStrike" dirty="0">
                <a:solidFill>
                  <a:srgbClr val="374151"/>
                </a:solidFill>
                <a:effectLst/>
                <a:latin typeface="Söhne"/>
                <a:hlinkClick r:id="rId3"/>
              </a:rPr>
              <a:t>https://www.businesswire.com/news/home/20121126005358/en/Conrad-Hotels-Resorts-Launches-Conrad-Concierge-New-Level-of-Personalized-Service-for-Today’s-Luxury-Traveler</a:t>
            </a:r>
            <a:r>
              <a:rPr lang="en-US" b="0" i="0" u="none" strike="noStrike" dirty="0">
                <a:solidFill>
                  <a:srgbClr val="374151"/>
                </a:solidFill>
                <a:effectLst/>
                <a:latin typeface="Söhne"/>
              </a:rPr>
              <a:t> (Accessed: 20 October 2023).</a:t>
            </a:r>
          </a:p>
          <a:p>
            <a:pPr algn="l"/>
            <a:r>
              <a:rPr lang="en-US" b="0" i="0" u="none" strike="noStrike" dirty="0">
                <a:solidFill>
                  <a:srgbClr val="374151"/>
                </a:solidFill>
                <a:effectLst/>
                <a:latin typeface="Söhne"/>
              </a:rPr>
              <a:t>CNBC. (2020) 'What will hotel visits be like? Here’s your room-by-room look at the future', 15 May. Available at: https://</a:t>
            </a:r>
            <a:r>
              <a:rPr lang="en-US" b="0" i="0" u="none" strike="noStrike" dirty="0" err="1">
                <a:solidFill>
                  <a:srgbClr val="374151"/>
                </a:solidFill>
                <a:effectLst/>
                <a:latin typeface="Söhne"/>
              </a:rPr>
              <a:t>www.cnbc.com</a:t>
            </a:r>
            <a:r>
              <a:rPr lang="en-US" b="0" i="0" u="none" strike="noStrike" dirty="0">
                <a:solidFill>
                  <a:srgbClr val="374151"/>
                </a:solidFill>
                <a:effectLst/>
                <a:latin typeface="Söhne"/>
              </a:rPr>
              <a:t>/2020/05/15/hotels-during-coronavirus-resorts-make-safety-changes-for-covid-19.html (Accessed: 20 October 2023).</a:t>
            </a:r>
          </a:p>
          <a:p>
            <a:pPr algn="l"/>
            <a:r>
              <a:rPr lang="en-US" b="0" i="0" u="none" strike="noStrike" dirty="0">
                <a:solidFill>
                  <a:srgbClr val="374151"/>
                </a:solidFill>
                <a:effectLst/>
                <a:latin typeface="Söhne"/>
              </a:rPr>
              <a:t>CNN. (2020) 'Vaccines won’t end Covid so keep wearing your mask, top health official says', 5 December. Available at: [URL needed] (Accessed: 20 October 2023).</a:t>
            </a:r>
          </a:p>
          <a:p>
            <a:pPr algn="l"/>
            <a:r>
              <a:rPr lang="en-US" b="0" i="0" u="none" strike="noStrike" dirty="0">
                <a:solidFill>
                  <a:srgbClr val="374151"/>
                </a:solidFill>
                <a:effectLst/>
                <a:latin typeface="Söhne"/>
              </a:rPr>
              <a:t>Dichter, E. (1985) 'What’s in an image', Journal of Consumer Marketing, 2(1), pp. 75–81.</a:t>
            </a:r>
          </a:p>
          <a:p>
            <a:pPr algn="l"/>
            <a:r>
              <a:rPr lang="en-US" b="0" i="0" u="none" strike="noStrike" dirty="0" err="1">
                <a:solidFill>
                  <a:srgbClr val="374151"/>
                </a:solidFill>
                <a:effectLst/>
                <a:latin typeface="Söhne"/>
              </a:rPr>
              <a:t>Filimonau</a:t>
            </a:r>
            <a:r>
              <a:rPr lang="en-US" b="0" i="0" u="none" strike="noStrike" dirty="0">
                <a:solidFill>
                  <a:srgbClr val="374151"/>
                </a:solidFill>
                <a:effectLst/>
                <a:latin typeface="Söhne"/>
              </a:rPr>
              <a:t>, V., </a:t>
            </a:r>
            <a:r>
              <a:rPr lang="en-US" b="0" i="0" u="none" strike="noStrike" dirty="0" err="1">
                <a:solidFill>
                  <a:srgbClr val="374151"/>
                </a:solidFill>
                <a:effectLst/>
                <a:latin typeface="Söhne"/>
              </a:rPr>
              <a:t>Derqui</a:t>
            </a:r>
            <a:r>
              <a:rPr lang="en-US" b="0" i="0" u="none" strike="noStrike" dirty="0">
                <a:solidFill>
                  <a:srgbClr val="374151"/>
                </a:solidFill>
                <a:effectLst/>
                <a:latin typeface="Söhne"/>
              </a:rPr>
              <a:t>, B. and </a:t>
            </a:r>
            <a:r>
              <a:rPr lang="en-US" b="0" i="0" u="none" strike="noStrike" dirty="0" err="1">
                <a:solidFill>
                  <a:srgbClr val="374151"/>
                </a:solidFill>
                <a:effectLst/>
                <a:latin typeface="Söhne"/>
              </a:rPr>
              <a:t>Matute</a:t>
            </a:r>
            <a:r>
              <a:rPr lang="en-US" b="0" i="0" u="none" strike="noStrike" dirty="0">
                <a:solidFill>
                  <a:srgbClr val="374151"/>
                </a:solidFill>
                <a:effectLst/>
                <a:latin typeface="Söhne"/>
              </a:rPr>
              <a:t>, J. (2020) 'The COVID-19 pandemic and </a:t>
            </a:r>
            <a:r>
              <a:rPr lang="en-US" b="0" i="0" u="none" strike="noStrike" dirty="0" err="1">
                <a:solidFill>
                  <a:srgbClr val="374151"/>
                </a:solidFill>
                <a:effectLst/>
                <a:latin typeface="Söhne"/>
              </a:rPr>
              <a:t>organisational</a:t>
            </a:r>
            <a:r>
              <a:rPr lang="en-US" b="0" i="0" u="none" strike="noStrike" dirty="0">
                <a:solidFill>
                  <a:srgbClr val="374151"/>
                </a:solidFill>
                <a:effectLst/>
                <a:latin typeface="Söhne"/>
              </a:rPr>
              <a:t> commitment of senior hotel managers', International Journal of Hospitality Management, 91. Available at: [URL if available] (Accessed: [Date if needed]).</a:t>
            </a:r>
          </a:p>
          <a:p>
            <a:pPr algn="l"/>
            <a:r>
              <a:rPr lang="en-US" b="0" i="0" u="none" strike="noStrike" dirty="0">
                <a:solidFill>
                  <a:srgbClr val="374151"/>
                </a:solidFill>
                <a:effectLst/>
                <a:latin typeface="Söhne"/>
              </a:rPr>
              <a:t>Francesco, G. and Roberta, G. (2019) 'Cross-country analysis of perception and emphasis of hotel attributes', Tourism Management, 74, pp. 24–42.</a:t>
            </a:r>
          </a:p>
          <a:p>
            <a:pPr algn="l"/>
            <a:r>
              <a:rPr lang="en-US" b="0" i="0" u="none" strike="noStrike" dirty="0">
                <a:solidFill>
                  <a:srgbClr val="374151"/>
                </a:solidFill>
                <a:effectLst/>
                <a:latin typeface="Söhne"/>
              </a:rPr>
              <a:t>George, D. and Mallery, P. (2010) SPSS for Windows step by step: A Simple Study Guide and Reference, 10th </a:t>
            </a:r>
            <a:r>
              <a:rPr lang="en-US" b="0" i="0" u="none" strike="noStrike" dirty="0" err="1">
                <a:solidFill>
                  <a:srgbClr val="374151"/>
                </a:solidFill>
                <a:effectLst/>
                <a:latin typeface="Söhne"/>
              </a:rPr>
              <a:t>edn</a:t>
            </a:r>
            <a:r>
              <a:rPr lang="en-US" b="0" i="0" u="none" strike="noStrike" dirty="0">
                <a:solidFill>
                  <a:srgbClr val="374151"/>
                </a:solidFill>
                <a:effectLst/>
                <a:latin typeface="Söhne"/>
              </a:rPr>
              <a:t>., Boston, MA: Pearson Education.</a:t>
            </a:r>
          </a:p>
          <a:p>
            <a:pPr algn="l"/>
            <a:r>
              <a:rPr lang="en-US" b="0" i="0" u="none" strike="noStrike" dirty="0" err="1">
                <a:solidFill>
                  <a:srgbClr val="374151"/>
                </a:solidFill>
                <a:effectLst/>
                <a:latin typeface="Söhne"/>
              </a:rPr>
              <a:t>Gursoy</a:t>
            </a:r>
            <a:r>
              <a:rPr lang="en-US" b="0" i="0" u="none" strike="noStrike" dirty="0">
                <a:solidFill>
                  <a:srgbClr val="374151"/>
                </a:solidFill>
                <a:effectLst/>
                <a:latin typeface="Söhne"/>
              </a:rPr>
              <a:t>, D. and Chi, C.G. (2020) 'Effects of COVID-19 pandemic on hospitality industry: review of the current situations and a research agenda', Journal of Hospitality Marketing &amp; Management, 29(5), pp. 527–529.</a:t>
            </a:r>
          </a:p>
          <a:p>
            <a:pPr algn="l"/>
            <a:r>
              <a:rPr lang="en-US" b="0" i="0" u="none" strike="noStrike" dirty="0">
                <a:solidFill>
                  <a:srgbClr val="374151"/>
                </a:solidFill>
                <a:effectLst/>
                <a:latin typeface="Söhne"/>
              </a:rPr>
              <a:t>Hilton. (2023) 'Conrad Hotels and Resorts - Luxury Accommodations</a:t>
            </a:r>
            <a:r>
              <a:rPr lang="en-US" b="0" i="1" u="none" strike="noStrike" dirty="0">
                <a:solidFill>
                  <a:srgbClr val="374151"/>
                </a:solidFill>
                <a:effectLst/>
                <a:latin typeface="Söhne"/>
              </a:rPr>
              <a:t>', </a:t>
            </a:r>
            <a:r>
              <a:rPr lang="en-US" b="0" i="1" u="none" strike="noStrike" dirty="0" err="1">
                <a:solidFill>
                  <a:srgbClr val="374151"/>
                </a:solidFill>
                <a:effectLst/>
                <a:latin typeface="Söhne"/>
              </a:rPr>
              <a:t>Hilton.com</a:t>
            </a:r>
            <a:r>
              <a:rPr lang="en-US" b="0" i="0" u="none" strike="noStrike" dirty="0">
                <a:solidFill>
                  <a:srgbClr val="374151"/>
                </a:solidFill>
                <a:effectLst/>
                <a:latin typeface="Söhne"/>
              </a:rPr>
              <a:t>. Available at: </a:t>
            </a:r>
            <a:r>
              <a:rPr lang="en-US" b="0" i="0" u="none" strike="noStrike" dirty="0">
                <a:solidFill>
                  <a:srgbClr val="374151"/>
                </a:solidFill>
                <a:effectLst/>
                <a:latin typeface="Söhne"/>
                <a:hlinkClick r:id="rId4"/>
              </a:rPr>
              <a:t>https://www.hilton.com/en/brands/conrad-hotels/</a:t>
            </a:r>
            <a:r>
              <a:rPr lang="en-US" b="0" i="0" u="none" strike="noStrike" dirty="0">
                <a:solidFill>
                  <a:srgbClr val="374151"/>
                </a:solidFill>
                <a:effectLst/>
                <a:latin typeface="Söhne"/>
              </a:rPr>
              <a:t> (Accessed: 20 October 2023).</a:t>
            </a:r>
          </a:p>
          <a:p>
            <a:endParaRPr lang="en-KW" dirty="0"/>
          </a:p>
        </p:txBody>
      </p:sp>
    </p:spTree>
    <p:extLst>
      <p:ext uri="{BB962C8B-B14F-4D97-AF65-F5344CB8AC3E}">
        <p14:creationId xmlns:p14="http://schemas.microsoft.com/office/powerpoint/2010/main" val="2490062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D49FB-0F96-C8AB-9C10-8B83E13264BD}"/>
              </a:ext>
            </a:extLst>
          </p:cNvPr>
          <p:cNvSpPr>
            <a:spLocks noGrp="1"/>
          </p:cNvSpPr>
          <p:nvPr>
            <p:ph type="title"/>
          </p:nvPr>
        </p:nvSpPr>
        <p:spPr/>
        <p:txBody>
          <a:bodyPr/>
          <a:lstStyle/>
          <a:p>
            <a:r>
              <a:rPr lang="en-KW" dirty="0"/>
              <a:t>References:</a:t>
            </a:r>
          </a:p>
        </p:txBody>
      </p:sp>
      <p:sp>
        <p:nvSpPr>
          <p:cNvPr id="3" name="Content Placeholder 2">
            <a:extLst>
              <a:ext uri="{FF2B5EF4-FFF2-40B4-BE49-F238E27FC236}">
                <a16:creationId xmlns:a16="http://schemas.microsoft.com/office/drawing/2014/main" id="{4127BBB0-A8F6-DE07-EABA-823538C41A2C}"/>
              </a:ext>
            </a:extLst>
          </p:cNvPr>
          <p:cNvSpPr>
            <a:spLocks noGrp="1"/>
          </p:cNvSpPr>
          <p:nvPr>
            <p:ph idx="1"/>
          </p:nvPr>
        </p:nvSpPr>
        <p:spPr/>
        <p:txBody>
          <a:bodyPr>
            <a:normAutofit fontScale="70000" lnSpcReduction="20000"/>
          </a:bodyPr>
          <a:lstStyle/>
          <a:p>
            <a:pPr algn="l"/>
            <a:r>
              <a:rPr lang="en-US" b="0" i="0" u="none" strike="noStrike" dirty="0">
                <a:solidFill>
                  <a:srgbClr val="374151"/>
                </a:solidFill>
                <a:effectLst/>
                <a:latin typeface="Söhne"/>
              </a:rPr>
              <a:t>Hair, J.F., Jr., Black, W.C., </a:t>
            </a:r>
            <a:r>
              <a:rPr lang="en-US" b="0" i="0" u="none" strike="noStrike" dirty="0" err="1">
                <a:solidFill>
                  <a:srgbClr val="374151"/>
                </a:solidFill>
                <a:effectLst/>
                <a:latin typeface="Söhne"/>
              </a:rPr>
              <a:t>Babin</a:t>
            </a:r>
            <a:r>
              <a:rPr lang="en-US" b="0" i="0" u="none" strike="noStrike" dirty="0">
                <a:solidFill>
                  <a:srgbClr val="374151"/>
                </a:solidFill>
                <a:effectLst/>
                <a:latin typeface="Söhne"/>
              </a:rPr>
              <a:t>, B.J., Anderson, R.E. and Tatham, R.L. (2006) Multivariate Data Analysis, 6th </a:t>
            </a:r>
            <a:r>
              <a:rPr lang="en-US" b="0" i="0" u="none" strike="noStrike" dirty="0" err="1">
                <a:solidFill>
                  <a:srgbClr val="374151"/>
                </a:solidFill>
                <a:effectLst/>
                <a:latin typeface="Söhne"/>
              </a:rPr>
              <a:t>edn</a:t>
            </a:r>
            <a:r>
              <a:rPr lang="en-US" b="0" i="0" u="none" strike="noStrike" dirty="0">
                <a:solidFill>
                  <a:srgbClr val="374151"/>
                </a:solidFill>
                <a:effectLst/>
                <a:latin typeface="Söhne"/>
              </a:rPr>
              <a:t>., Upper Saddle River, NJ: Prentice-Hall.</a:t>
            </a:r>
          </a:p>
          <a:p>
            <a:pPr algn="l"/>
            <a:r>
              <a:rPr lang="en-US" b="0" i="0" u="none" strike="noStrike" dirty="0">
                <a:solidFill>
                  <a:srgbClr val="374151"/>
                </a:solidFill>
                <a:effectLst/>
                <a:latin typeface="Söhne"/>
              </a:rPr>
              <a:t>Han, H. and Hwang, J. (2018) 'Investigating healthcare hotel travelers’ overall image formation: Impact of cognition, affect, and conation', Tourism and Hospitality Research, 18(3), pp. 346–356.</a:t>
            </a:r>
          </a:p>
          <a:p>
            <a:pPr algn="l"/>
            <a:r>
              <a:rPr lang="en-US" b="0" i="0" u="none" strike="noStrike" dirty="0">
                <a:solidFill>
                  <a:srgbClr val="374151"/>
                </a:solidFill>
                <a:effectLst/>
                <a:latin typeface="Söhne"/>
              </a:rPr>
              <a:t>Han, H., Hsu, L.T.J. and Lee, J.S. (2009) 'Empirical investigation of the roles of attitudes toward green behaviors, overall image, gender, and age in hotel customers’ eco-friendly decision-making process', International Journal of Hospitality Management, 28(4), pp. 519–528.</a:t>
            </a:r>
          </a:p>
          <a:p>
            <a:pPr algn="l"/>
            <a:r>
              <a:rPr lang="en-US" b="0" i="0" u="none" strike="noStrike" dirty="0" err="1">
                <a:solidFill>
                  <a:srgbClr val="374151"/>
                </a:solidFill>
                <a:effectLst/>
                <a:latin typeface="Söhne"/>
              </a:rPr>
              <a:t>MarketingDive</a:t>
            </a:r>
            <a:r>
              <a:rPr lang="en-US" b="0" i="0" u="none" strike="noStrike" dirty="0">
                <a:solidFill>
                  <a:srgbClr val="374151"/>
                </a:solidFill>
                <a:effectLst/>
                <a:latin typeface="Söhne"/>
              </a:rPr>
              <a:t>. (2023) 'Database and CRM: News', </a:t>
            </a:r>
            <a:r>
              <a:rPr lang="en-US" b="0" i="1" u="none" strike="noStrike" dirty="0">
                <a:solidFill>
                  <a:srgbClr val="374151"/>
                </a:solidFill>
                <a:effectLst/>
                <a:latin typeface="Söhne"/>
              </a:rPr>
              <a:t>Marketing Dive</a:t>
            </a:r>
            <a:r>
              <a:rPr lang="en-US" b="0" i="0" u="none" strike="noStrike" dirty="0">
                <a:solidFill>
                  <a:srgbClr val="374151"/>
                </a:solidFill>
                <a:effectLst/>
                <a:latin typeface="Söhne"/>
              </a:rPr>
              <a:t>. Available at: </a:t>
            </a:r>
            <a:r>
              <a:rPr lang="en-US" b="0" i="0" u="none" strike="noStrike" dirty="0">
                <a:solidFill>
                  <a:srgbClr val="374151"/>
                </a:solidFill>
                <a:effectLst/>
                <a:latin typeface="Söhne"/>
                <a:hlinkClick r:id="rId2"/>
              </a:rPr>
              <a:t>https://www.marketingdive.com/ex/mobilemarketer/cms/news/database-crm/18296.html</a:t>
            </a:r>
            <a:r>
              <a:rPr lang="en-US" b="0" i="0" u="none" strike="noStrike" dirty="0">
                <a:solidFill>
                  <a:srgbClr val="374151"/>
                </a:solidFill>
                <a:effectLst/>
                <a:latin typeface="Söhne"/>
              </a:rPr>
              <a:t> (Accessed: 20 October 2023).</a:t>
            </a:r>
          </a:p>
          <a:p>
            <a:pPr algn="l"/>
            <a:r>
              <a:rPr lang="en-US" b="0" i="0" u="none" strike="noStrike" dirty="0" err="1">
                <a:solidFill>
                  <a:srgbClr val="374151"/>
                </a:solidFill>
                <a:effectLst/>
                <a:latin typeface="Söhne"/>
              </a:rPr>
              <a:t>TravellerMade</a:t>
            </a:r>
            <a:r>
              <a:rPr lang="en-US" b="0" i="0" u="none" strike="noStrike" dirty="0">
                <a:solidFill>
                  <a:srgbClr val="374151"/>
                </a:solidFill>
                <a:effectLst/>
                <a:latin typeface="Söhne"/>
              </a:rPr>
              <a:t>. (2023) 'Partner Groups: Conrad Hotels &amp; Resorts', </a:t>
            </a:r>
            <a:r>
              <a:rPr lang="en-US" b="0" i="1" u="none" strike="noStrike" dirty="0" err="1">
                <a:solidFill>
                  <a:srgbClr val="374151"/>
                </a:solidFill>
                <a:effectLst/>
                <a:latin typeface="Söhne"/>
              </a:rPr>
              <a:t>Traveller</a:t>
            </a:r>
            <a:r>
              <a:rPr lang="en-US" b="0" i="1" u="none" strike="noStrike" dirty="0">
                <a:solidFill>
                  <a:srgbClr val="374151"/>
                </a:solidFill>
                <a:effectLst/>
                <a:latin typeface="Söhne"/>
              </a:rPr>
              <a:t> Made</a:t>
            </a:r>
            <a:r>
              <a:rPr lang="en-US" b="0" i="0" u="none" strike="noStrike" dirty="0">
                <a:solidFill>
                  <a:srgbClr val="374151"/>
                </a:solidFill>
                <a:effectLst/>
                <a:latin typeface="Söhne"/>
              </a:rPr>
              <a:t>. Available at: </a:t>
            </a:r>
            <a:r>
              <a:rPr lang="en-US" b="0" i="0" u="none" strike="noStrike" dirty="0">
                <a:solidFill>
                  <a:srgbClr val="374151"/>
                </a:solidFill>
                <a:effectLst/>
                <a:latin typeface="Söhne"/>
                <a:hlinkClick r:id="rId3"/>
              </a:rPr>
              <a:t>https://travellermade.com/partner-groups/conrad-hotels-resorts/</a:t>
            </a:r>
            <a:r>
              <a:rPr lang="en-US" b="0" i="0" u="none" strike="noStrike" dirty="0">
                <a:solidFill>
                  <a:srgbClr val="374151"/>
                </a:solidFill>
                <a:effectLst/>
                <a:latin typeface="Söhne"/>
              </a:rPr>
              <a:t> (Accessed: 20 October 2023).</a:t>
            </a:r>
          </a:p>
          <a:p>
            <a:endParaRPr lang="en-KW" dirty="0"/>
          </a:p>
        </p:txBody>
      </p:sp>
    </p:spTree>
    <p:extLst>
      <p:ext uri="{BB962C8B-B14F-4D97-AF65-F5344CB8AC3E}">
        <p14:creationId xmlns:p14="http://schemas.microsoft.com/office/powerpoint/2010/main" val="3764577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Love Thank You GIF - Love Thank You Thanks - Discover &amp; Share GIFs">
            <a:extLst>
              <a:ext uri="{FF2B5EF4-FFF2-40B4-BE49-F238E27FC236}">
                <a16:creationId xmlns:a16="http://schemas.microsoft.com/office/drawing/2014/main" id="{A2D548A1-312D-F281-0B33-5EDD6CA3A8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3700" y="266700"/>
            <a:ext cx="6324600" cy="6324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94567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280</TotalTime>
  <Words>1808</Words>
  <Application>Microsoft Office PowerPoint</Application>
  <PresentationFormat>Ecran lat</PresentationFormat>
  <Paragraphs>38</Paragraphs>
  <Slides>9</Slides>
  <Notes>0</Notes>
  <HiddenSlides>0</HiddenSlides>
  <MMClips>0</MMClip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Organic</vt:lpstr>
      <vt:lpstr>Programme: International Hotel Managemen Student : Vlad-Ionut Ghiurca Student e-mail: 2238719@student.uwtsd.ac.uk Module: Hospitality and Guest Services Module lead : Charlotte Joyner  Module code: BMIH4003</vt:lpstr>
      <vt:lpstr>Briefly introduce your chosen hotel:</vt:lpstr>
      <vt:lpstr>Identify the hotel's main consumers and explain why they appeal to this group</vt:lpstr>
      <vt:lpstr>Outline the nature, scope and role of guest services and facilities in general and then apply this to your chosen hotel</vt:lpstr>
      <vt:lpstr>Discuss the importance of hospitality and how hotels meet/exceed guest expectations</vt:lpstr>
      <vt:lpstr>Conclusion:</vt:lpstr>
      <vt:lpstr>References:</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International Hotel Managemen  Module: Hospitality and Guest Services  Module code: BMIH4003</dc:title>
  <dc:creator>Diana-Mara Airini</dc:creator>
  <cp:lastModifiedBy>Utilizator invitat</cp:lastModifiedBy>
  <cp:revision>5</cp:revision>
  <dcterms:created xsi:type="dcterms:W3CDTF">2023-10-22T06:15:57Z</dcterms:created>
  <dcterms:modified xsi:type="dcterms:W3CDTF">2023-10-22T21:54:14Z</dcterms:modified>
</cp:coreProperties>
</file>