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3" r:id="rId4"/>
  </p:sldMasterIdLst>
  <p:notesMasterIdLst>
    <p:notesMasterId r:id="rId18"/>
  </p:notesMasterIdLst>
  <p:sldIdLst>
    <p:sldId id="256" r:id="rId5"/>
    <p:sldId id="257" r:id="rId6"/>
    <p:sldId id="258" r:id="rId7"/>
    <p:sldId id="259" r:id="rId8"/>
    <p:sldId id="260" r:id="rId9"/>
    <p:sldId id="261" r:id="rId10"/>
    <p:sldId id="262" r:id="rId11"/>
    <p:sldId id="263" r:id="rId12"/>
    <p:sldId id="264" r:id="rId13"/>
    <p:sldId id="265" r:id="rId14"/>
    <p:sldId id="266" r:id="rId15"/>
    <p:sldId id="267" r:id="rId16"/>
    <p:sldId id="268"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424928A-F1C7-4B4E-94B1-009BDBBF2A1A}" v="45" dt="2025-10-27T14:05:27.67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10" autoAdjust="0"/>
    <p:restoredTop sz="78562" autoAdjust="0"/>
  </p:normalViewPr>
  <p:slideViewPr>
    <p:cSldViewPr snapToGrid="0">
      <p:cViewPr varScale="1">
        <p:scale>
          <a:sx n="50" d="100"/>
          <a:sy n="50" d="100"/>
        </p:scale>
        <p:origin x="1284" y="2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notesMaster" Target="notesMasters/notesMaster1.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diagrams/_rels/data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svg"/></Relationships>
</file>

<file path=ppt/diagrams/_rels/drawing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55B57F8-276B-4085-9952-376C865142A0}"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0EE75A93-842E-41FF-B51B-FB08F26D11FA}">
      <dgm:prSet custT="1"/>
      <dgm:spPr/>
      <dgm:t>
        <a:bodyPr/>
        <a:lstStyle/>
        <a:p>
          <a:pPr algn="just"/>
          <a:r>
            <a:rPr lang="en-US" sz="2000" dirty="0">
              <a:latin typeface="Times New Roman" panose="02020603050405020304" pitchFamily="18" charset="0"/>
              <a:cs typeface="Times New Roman" panose="02020603050405020304" pitchFamily="18" charset="0"/>
            </a:rPr>
            <a:t>M&amp;S Food uses apps to create personalised experiences.</a:t>
          </a:r>
        </a:p>
      </dgm:t>
    </dgm:pt>
    <dgm:pt modelId="{E95B4372-DE2C-429B-A907-9617AEEC4F66}" type="parTrans" cxnId="{B7C5CE09-46B9-4C3E-B89D-1F9513982FEB}">
      <dgm:prSet/>
      <dgm:spPr/>
      <dgm:t>
        <a:bodyPr/>
        <a:lstStyle/>
        <a:p>
          <a:endParaRPr lang="en-US"/>
        </a:p>
      </dgm:t>
    </dgm:pt>
    <dgm:pt modelId="{6C9E89D3-D89A-41E2-B2A4-57BB9DDA444A}" type="sibTrans" cxnId="{B7C5CE09-46B9-4C3E-B89D-1F9513982FEB}">
      <dgm:prSet/>
      <dgm:spPr/>
      <dgm:t>
        <a:bodyPr/>
        <a:lstStyle/>
        <a:p>
          <a:endParaRPr lang="en-US"/>
        </a:p>
      </dgm:t>
    </dgm:pt>
    <dgm:pt modelId="{2734E7E5-A135-4422-8AFE-7FAABE3629BC}">
      <dgm:prSet custT="1"/>
      <dgm:spPr/>
      <dgm:t>
        <a:bodyPr/>
        <a:lstStyle/>
        <a:p>
          <a:pPr algn="just"/>
          <a:r>
            <a:rPr lang="en-US" sz="2000" dirty="0">
              <a:latin typeface="Times New Roman" panose="02020603050405020304" pitchFamily="18" charset="0"/>
              <a:cs typeface="Times New Roman" panose="02020603050405020304" pitchFamily="18" charset="0"/>
            </a:rPr>
            <a:t>It also uses data analytics to make informed campaigns.</a:t>
          </a:r>
        </a:p>
      </dgm:t>
    </dgm:pt>
    <dgm:pt modelId="{85CDADB2-1F10-4E01-9F7B-776AC4496DA9}" type="parTrans" cxnId="{2F69ADDC-2051-49B3-B1F4-E43D0342022C}">
      <dgm:prSet/>
      <dgm:spPr/>
      <dgm:t>
        <a:bodyPr/>
        <a:lstStyle/>
        <a:p>
          <a:endParaRPr lang="en-US"/>
        </a:p>
      </dgm:t>
    </dgm:pt>
    <dgm:pt modelId="{5B259A54-BA88-4880-8E33-0A531B6769AA}" type="sibTrans" cxnId="{2F69ADDC-2051-49B3-B1F4-E43D0342022C}">
      <dgm:prSet/>
      <dgm:spPr/>
      <dgm:t>
        <a:bodyPr/>
        <a:lstStyle/>
        <a:p>
          <a:endParaRPr lang="en-US"/>
        </a:p>
      </dgm:t>
    </dgm:pt>
    <dgm:pt modelId="{0C82565C-B384-436A-9436-5DA663B6D608}">
      <dgm:prSet custT="1"/>
      <dgm:spPr/>
      <dgm:t>
        <a:bodyPr/>
        <a:lstStyle/>
        <a:p>
          <a:pPr algn="just"/>
          <a:r>
            <a:rPr lang="en-US" sz="2000">
              <a:latin typeface="Times New Roman" panose="02020603050405020304" pitchFamily="18" charset="0"/>
              <a:cs typeface="Times New Roman" panose="02020603050405020304" pitchFamily="18" charset="0"/>
            </a:rPr>
            <a:t>Additionally, email marketing is used in the CRM of the company.  </a:t>
          </a:r>
        </a:p>
      </dgm:t>
    </dgm:pt>
    <dgm:pt modelId="{095A3CFA-69C9-4048-AF99-62E6E9B948B1}" type="parTrans" cxnId="{B12B5608-AF6B-49CF-B95A-2FEC6ECA36DF}">
      <dgm:prSet/>
      <dgm:spPr/>
      <dgm:t>
        <a:bodyPr/>
        <a:lstStyle/>
        <a:p>
          <a:endParaRPr lang="en-US"/>
        </a:p>
      </dgm:t>
    </dgm:pt>
    <dgm:pt modelId="{F905501C-D967-406F-98FE-91E5F8820AD2}" type="sibTrans" cxnId="{B12B5608-AF6B-49CF-B95A-2FEC6ECA36DF}">
      <dgm:prSet/>
      <dgm:spPr/>
      <dgm:t>
        <a:bodyPr/>
        <a:lstStyle/>
        <a:p>
          <a:endParaRPr lang="en-US"/>
        </a:p>
      </dgm:t>
    </dgm:pt>
    <dgm:pt modelId="{79E377D8-E567-4109-85CC-3BA01A1F21FC}" type="pres">
      <dgm:prSet presAssocID="{F55B57F8-276B-4085-9952-376C865142A0}" presName="root" presStyleCnt="0">
        <dgm:presLayoutVars>
          <dgm:dir/>
          <dgm:resizeHandles val="exact"/>
        </dgm:presLayoutVars>
      </dgm:prSet>
      <dgm:spPr/>
    </dgm:pt>
    <dgm:pt modelId="{D27C41AA-26A1-45E3-9576-B6AE8E36B366}" type="pres">
      <dgm:prSet presAssocID="{0EE75A93-842E-41FF-B51B-FB08F26D11FA}" presName="compNode" presStyleCnt="0"/>
      <dgm:spPr/>
    </dgm:pt>
    <dgm:pt modelId="{D947929D-DA2E-4348-B74D-E2593A8E75F1}" type="pres">
      <dgm:prSet presAssocID="{0EE75A93-842E-41FF-B51B-FB08F26D11FA}" presName="bgRect" presStyleLbl="bgShp" presStyleIdx="0" presStyleCnt="3"/>
      <dgm:spPr/>
    </dgm:pt>
    <dgm:pt modelId="{09163569-A316-4BB1-B554-21EA47E5D047}" type="pres">
      <dgm:prSet presAssocID="{0EE75A93-842E-41FF-B51B-FB08F26D11FA}"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hopping basket"/>
        </a:ext>
      </dgm:extLst>
    </dgm:pt>
    <dgm:pt modelId="{7F2256DF-5DC9-4D6E-9586-0BC2792A19CD}" type="pres">
      <dgm:prSet presAssocID="{0EE75A93-842E-41FF-B51B-FB08F26D11FA}" presName="spaceRect" presStyleCnt="0"/>
      <dgm:spPr/>
    </dgm:pt>
    <dgm:pt modelId="{B5F545CD-F5FB-4678-AF0A-811459BB484A}" type="pres">
      <dgm:prSet presAssocID="{0EE75A93-842E-41FF-B51B-FB08F26D11FA}" presName="parTx" presStyleLbl="revTx" presStyleIdx="0" presStyleCnt="3">
        <dgm:presLayoutVars>
          <dgm:chMax val="0"/>
          <dgm:chPref val="0"/>
        </dgm:presLayoutVars>
      </dgm:prSet>
      <dgm:spPr/>
    </dgm:pt>
    <dgm:pt modelId="{722E20DF-F9BE-4EBA-9C27-04519F051EE8}" type="pres">
      <dgm:prSet presAssocID="{6C9E89D3-D89A-41E2-B2A4-57BB9DDA444A}" presName="sibTrans" presStyleCnt="0"/>
      <dgm:spPr/>
    </dgm:pt>
    <dgm:pt modelId="{F90548BB-8830-4250-86A7-F0999F02012E}" type="pres">
      <dgm:prSet presAssocID="{2734E7E5-A135-4422-8AFE-7FAABE3629BC}" presName="compNode" presStyleCnt="0"/>
      <dgm:spPr/>
    </dgm:pt>
    <dgm:pt modelId="{D1341B57-FE6A-404B-85AE-D07B7CAD61AA}" type="pres">
      <dgm:prSet presAssocID="{2734E7E5-A135-4422-8AFE-7FAABE3629BC}" presName="bgRect" presStyleLbl="bgShp" presStyleIdx="1" presStyleCnt="3"/>
      <dgm:spPr/>
    </dgm:pt>
    <dgm:pt modelId="{EF872134-B42F-4452-B507-E68534CDCFF2}" type="pres">
      <dgm:prSet presAssocID="{2734E7E5-A135-4422-8AFE-7FAABE3629BC}"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tatistics"/>
        </a:ext>
      </dgm:extLst>
    </dgm:pt>
    <dgm:pt modelId="{4FD9542A-41F2-46C4-A8AB-4ADCB6675085}" type="pres">
      <dgm:prSet presAssocID="{2734E7E5-A135-4422-8AFE-7FAABE3629BC}" presName="spaceRect" presStyleCnt="0"/>
      <dgm:spPr/>
    </dgm:pt>
    <dgm:pt modelId="{32C0F35E-9DEA-4953-BE7A-32D2D9ED9E71}" type="pres">
      <dgm:prSet presAssocID="{2734E7E5-A135-4422-8AFE-7FAABE3629BC}" presName="parTx" presStyleLbl="revTx" presStyleIdx="1" presStyleCnt="3">
        <dgm:presLayoutVars>
          <dgm:chMax val="0"/>
          <dgm:chPref val="0"/>
        </dgm:presLayoutVars>
      </dgm:prSet>
      <dgm:spPr/>
    </dgm:pt>
    <dgm:pt modelId="{B6DBA042-F875-4E27-B9C2-74CB4E55B8DF}" type="pres">
      <dgm:prSet presAssocID="{5B259A54-BA88-4880-8E33-0A531B6769AA}" presName="sibTrans" presStyleCnt="0"/>
      <dgm:spPr/>
    </dgm:pt>
    <dgm:pt modelId="{53C1EA2F-0B55-44A1-BAC2-E7EE36986BC2}" type="pres">
      <dgm:prSet presAssocID="{0C82565C-B384-436A-9436-5DA663B6D608}" presName="compNode" presStyleCnt="0"/>
      <dgm:spPr/>
    </dgm:pt>
    <dgm:pt modelId="{A25F9D27-92D0-4DF8-9BF9-31FD92074B36}" type="pres">
      <dgm:prSet presAssocID="{0C82565C-B384-436A-9436-5DA663B6D608}" presName="bgRect" presStyleLbl="bgShp" presStyleIdx="2" presStyleCnt="3"/>
      <dgm:spPr/>
    </dgm:pt>
    <dgm:pt modelId="{392DE3F8-4AC8-47A7-AE73-AC19B45E10A7}" type="pres">
      <dgm:prSet presAssocID="{0C82565C-B384-436A-9436-5DA663B6D608}"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Envelope"/>
        </a:ext>
      </dgm:extLst>
    </dgm:pt>
    <dgm:pt modelId="{34CADF44-F7A7-45BD-ADDD-00169CB83633}" type="pres">
      <dgm:prSet presAssocID="{0C82565C-B384-436A-9436-5DA663B6D608}" presName="spaceRect" presStyleCnt="0"/>
      <dgm:spPr/>
    </dgm:pt>
    <dgm:pt modelId="{F6B49641-15E5-4133-9B60-21C99463A560}" type="pres">
      <dgm:prSet presAssocID="{0C82565C-B384-436A-9436-5DA663B6D608}" presName="parTx" presStyleLbl="revTx" presStyleIdx="2" presStyleCnt="3">
        <dgm:presLayoutVars>
          <dgm:chMax val="0"/>
          <dgm:chPref val="0"/>
        </dgm:presLayoutVars>
      </dgm:prSet>
      <dgm:spPr/>
    </dgm:pt>
  </dgm:ptLst>
  <dgm:cxnLst>
    <dgm:cxn modelId="{24FE8705-86A8-40D2-8DBF-F0DB53FF610B}" type="presOf" srcId="{0EE75A93-842E-41FF-B51B-FB08F26D11FA}" destId="{B5F545CD-F5FB-4678-AF0A-811459BB484A}" srcOrd="0" destOrd="0" presId="urn:microsoft.com/office/officeart/2018/2/layout/IconVerticalSolidList"/>
    <dgm:cxn modelId="{B12B5608-AF6B-49CF-B95A-2FEC6ECA36DF}" srcId="{F55B57F8-276B-4085-9952-376C865142A0}" destId="{0C82565C-B384-436A-9436-5DA663B6D608}" srcOrd="2" destOrd="0" parTransId="{095A3CFA-69C9-4048-AF99-62E6E9B948B1}" sibTransId="{F905501C-D967-406F-98FE-91E5F8820AD2}"/>
    <dgm:cxn modelId="{B7C5CE09-46B9-4C3E-B89D-1F9513982FEB}" srcId="{F55B57F8-276B-4085-9952-376C865142A0}" destId="{0EE75A93-842E-41FF-B51B-FB08F26D11FA}" srcOrd="0" destOrd="0" parTransId="{E95B4372-DE2C-429B-A907-9617AEEC4F66}" sibTransId="{6C9E89D3-D89A-41E2-B2A4-57BB9DDA444A}"/>
    <dgm:cxn modelId="{00ED1156-7931-4B2A-AAD4-B7BF7C86AD15}" type="presOf" srcId="{0C82565C-B384-436A-9436-5DA663B6D608}" destId="{F6B49641-15E5-4133-9B60-21C99463A560}" srcOrd="0" destOrd="0" presId="urn:microsoft.com/office/officeart/2018/2/layout/IconVerticalSolidList"/>
    <dgm:cxn modelId="{93A8749E-4D10-48CA-8C3E-0D42792CA44A}" type="presOf" srcId="{F55B57F8-276B-4085-9952-376C865142A0}" destId="{79E377D8-E567-4109-85CC-3BA01A1F21FC}" srcOrd="0" destOrd="0" presId="urn:microsoft.com/office/officeart/2018/2/layout/IconVerticalSolidList"/>
    <dgm:cxn modelId="{0E8949B1-2445-459D-AE7B-C50264BFC845}" type="presOf" srcId="{2734E7E5-A135-4422-8AFE-7FAABE3629BC}" destId="{32C0F35E-9DEA-4953-BE7A-32D2D9ED9E71}" srcOrd="0" destOrd="0" presId="urn:microsoft.com/office/officeart/2018/2/layout/IconVerticalSolidList"/>
    <dgm:cxn modelId="{2F69ADDC-2051-49B3-B1F4-E43D0342022C}" srcId="{F55B57F8-276B-4085-9952-376C865142A0}" destId="{2734E7E5-A135-4422-8AFE-7FAABE3629BC}" srcOrd="1" destOrd="0" parTransId="{85CDADB2-1F10-4E01-9F7B-776AC4496DA9}" sibTransId="{5B259A54-BA88-4880-8E33-0A531B6769AA}"/>
    <dgm:cxn modelId="{BC455C03-D921-4F9E-A925-E86E4D4CE1D1}" type="presParOf" srcId="{79E377D8-E567-4109-85CC-3BA01A1F21FC}" destId="{D27C41AA-26A1-45E3-9576-B6AE8E36B366}" srcOrd="0" destOrd="0" presId="urn:microsoft.com/office/officeart/2018/2/layout/IconVerticalSolidList"/>
    <dgm:cxn modelId="{593DD173-9A3F-4FC2-95E6-33DC4C9BAC83}" type="presParOf" srcId="{D27C41AA-26A1-45E3-9576-B6AE8E36B366}" destId="{D947929D-DA2E-4348-B74D-E2593A8E75F1}" srcOrd="0" destOrd="0" presId="urn:microsoft.com/office/officeart/2018/2/layout/IconVerticalSolidList"/>
    <dgm:cxn modelId="{E06D86FC-D610-47C4-A68E-B465FD5D9F35}" type="presParOf" srcId="{D27C41AA-26A1-45E3-9576-B6AE8E36B366}" destId="{09163569-A316-4BB1-B554-21EA47E5D047}" srcOrd="1" destOrd="0" presId="urn:microsoft.com/office/officeart/2018/2/layout/IconVerticalSolidList"/>
    <dgm:cxn modelId="{5E032FDB-4E75-4599-8A17-C270B90B38FD}" type="presParOf" srcId="{D27C41AA-26A1-45E3-9576-B6AE8E36B366}" destId="{7F2256DF-5DC9-4D6E-9586-0BC2792A19CD}" srcOrd="2" destOrd="0" presId="urn:microsoft.com/office/officeart/2018/2/layout/IconVerticalSolidList"/>
    <dgm:cxn modelId="{E4749DD7-6CA2-4835-85F5-7169500A84C1}" type="presParOf" srcId="{D27C41AA-26A1-45E3-9576-B6AE8E36B366}" destId="{B5F545CD-F5FB-4678-AF0A-811459BB484A}" srcOrd="3" destOrd="0" presId="urn:microsoft.com/office/officeart/2018/2/layout/IconVerticalSolidList"/>
    <dgm:cxn modelId="{5155013F-AC4B-47ED-9FD4-9C80F1C8B60C}" type="presParOf" srcId="{79E377D8-E567-4109-85CC-3BA01A1F21FC}" destId="{722E20DF-F9BE-4EBA-9C27-04519F051EE8}" srcOrd="1" destOrd="0" presId="urn:microsoft.com/office/officeart/2018/2/layout/IconVerticalSolidList"/>
    <dgm:cxn modelId="{05C145C7-E086-4980-B614-6191B3BFCA14}" type="presParOf" srcId="{79E377D8-E567-4109-85CC-3BA01A1F21FC}" destId="{F90548BB-8830-4250-86A7-F0999F02012E}" srcOrd="2" destOrd="0" presId="urn:microsoft.com/office/officeart/2018/2/layout/IconVerticalSolidList"/>
    <dgm:cxn modelId="{76059AA1-816C-4818-9F98-7DF11E87074F}" type="presParOf" srcId="{F90548BB-8830-4250-86A7-F0999F02012E}" destId="{D1341B57-FE6A-404B-85AE-D07B7CAD61AA}" srcOrd="0" destOrd="0" presId="urn:microsoft.com/office/officeart/2018/2/layout/IconVerticalSolidList"/>
    <dgm:cxn modelId="{93BB5A64-5114-4008-A2B7-4EB6C12C3358}" type="presParOf" srcId="{F90548BB-8830-4250-86A7-F0999F02012E}" destId="{EF872134-B42F-4452-B507-E68534CDCFF2}" srcOrd="1" destOrd="0" presId="urn:microsoft.com/office/officeart/2018/2/layout/IconVerticalSolidList"/>
    <dgm:cxn modelId="{778CC23F-6FD1-4ADD-9C80-DCF8B315DE6E}" type="presParOf" srcId="{F90548BB-8830-4250-86A7-F0999F02012E}" destId="{4FD9542A-41F2-46C4-A8AB-4ADCB6675085}" srcOrd="2" destOrd="0" presId="urn:microsoft.com/office/officeart/2018/2/layout/IconVerticalSolidList"/>
    <dgm:cxn modelId="{917F6CCA-094C-4C37-A9EE-F553B3D3AB3F}" type="presParOf" srcId="{F90548BB-8830-4250-86A7-F0999F02012E}" destId="{32C0F35E-9DEA-4953-BE7A-32D2D9ED9E71}" srcOrd="3" destOrd="0" presId="urn:microsoft.com/office/officeart/2018/2/layout/IconVerticalSolidList"/>
    <dgm:cxn modelId="{26D58CE5-C245-47E4-AAC4-70C0BBD094F4}" type="presParOf" srcId="{79E377D8-E567-4109-85CC-3BA01A1F21FC}" destId="{B6DBA042-F875-4E27-B9C2-74CB4E55B8DF}" srcOrd="3" destOrd="0" presId="urn:microsoft.com/office/officeart/2018/2/layout/IconVerticalSolidList"/>
    <dgm:cxn modelId="{7951FD71-4373-46B2-9CB9-7888555D54B4}" type="presParOf" srcId="{79E377D8-E567-4109-85CC-3BA01A1F21FC}" destId="{53C1EA2F-0B55-44A1-BAC2-E7EE36986BC2}" srcOrd="4" destOrd="0" presId="urn:microsoft.com/office/officeart/2018/2/layout/IconVerticalSolidList"/>
    <dgm:cxn modelId="{9D462722-F251-4EAD-B1DD-F033EB8638EC}" type="presParOf" srcId="{53C1EA2F-0B55-44A1-BAC2-E7EE36986BC2}" destId="{A25F9D27-92D0-4DF8-9BF9-31FD92074B36}" srcOrd="0" destOrd="0" presId="urn:microsoft.com/office/officeart/2018/2/layout/IconVerticalSolidList"/>
    <dgm:cxn modelId="{6BCB3F92-3967-4FC7-8CE2-A1BBE84C87E1}" type="presParOf" srcId="{53C1EA2F-0B55-44A1-BAC2-E7EE36986BC2}" destId="{392DE3F8-4AC8-47A7-AE73-AC19B45E10A7}" srcOrd="1" destOrd="0" presId="urn:microsoft.com/office/officeart/2018/2/layout/IconVerticalSolidList"/>
    <dgm:cxn modelId="{2F8E7EC0-622A-4481-8A17-931B9C1918F4}" type="presParOf" srcId="{53C1EA2F-0B55-44A1-BAC2-E7EE36986BC2}" destId="{34CADF44-F7A7-45BD-ADDD-00169CB83633}" srcOrd="2" destOrd="0" presId="urn:microsoft.com/office/officeart/2018/2/layout/IconVerticalSolidList"/>
    <dgm:cxn modelId="{39E9CAC1-8276-4B24-BB44-924AA995EBA7}" type="presParOf" srcId="{53C1EA2F-0B55-44A1-BAC2-E7EE36986BC2}" destId="{F6B49641-15E5-4133-9B60-21C99463A560}"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1C703A4-7F4E-4573-8511-3502480EBCA3}"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45D2359E-0BE8-47A0-92C4-DF135B5FCD74}">
      <dgm:prSet/>
      <dgm:spPr/>
      <dgm:t>
        <a:bodyPr/>
        <a:lstStyle/>
        <a:p>
          <a:r>
            <a:rPr lang="en-US" dirty="0">
              <a:latin typeface="Times New Roman" panose="02020603050405020304" pitchFamily="18" charset="0"/>
              <a:cs typeface="Times New Roman" panose="02020603050405020304" pitchFamily="18" charset="0"/>
            </a:rPr>
            <a:t>Some metrics must be included to measure the performance of the company, like engagement rate, online sales rate and customer sentiment rate.    </a:t>
          </a:r>
        </a:p>
      </dgm:t>
    </dgm:pt>
    <dgm:pt modelId="{5637322A-914F-4E16-8140-EE341A709809}" type="parTrans" cxnId="{81E942E2-BC22-4D8A-9FF9-45783766D643}">
      <dgm:prSet/>
      <dgm:spPr/>
      <dgm:t>
        <a:bodyPr/>
        <a:lstStyle/>
        <a:p>
          <a:endParaRPr lang="en-US"/>
        </a:p>
      </dgm:t>
    </dgm:pt>
    <dgm:pt modelId="{032297D9-A3D0-4E5D-B0D9-B83D6CB6835A}" type="sibTrans" cxnId="{81E942E2-BC22-4D8A-9FF9-45783766D643}">
      <dgm:prSet/>
      <dgm:spPr/>
      <dgm:t>
        <a:bodyPr/>
        <a:lstStyle/>
        <a:p>
          <a:endParaRPr lang="en-US"/>
        </a:p>
      </dgm:t>
    </dgm:pt>
    <dgm:pt modelId="{7716A2C9-093A-41B1-981C-9C1687AB000F}">
      <dgm:prSet custT="1"/>
      <dgm:spPr/>
      <dgm:t>
        <a:bodyPr/>
        <a:lstStyle/>
        <a:p>
          <a:r>
            <a:rPr lang="en-US" sz="2000" dirty="0">
              <a:latin typeface="Times New Roman" panose="02020603050405020304" pitchFamily="18" charset="0"/>
              <a:cs typeface="Times New Roman" panose="02020603050405020304" pitchFamily="18" charset="0"/>
            </a:rPr>
            <a:t>Digital engagement enriches the engagement rate of the company.</a:t>
          </a:r>
        </a:p>
      </dgm:t>
    </dgm:pt>
    <dgm:pt modelId="{9717BC06-72EC-44FB-9314-7C878BA87CF1}" type="parTrans" cxnId="{7AA4160B-52BA-4D35-9AFD-636756D970B2}">
      <dgm:prSet/>
      <dgm:spPr/>
      <dgm:t>
        <a:bodyPr/>
        <a:lstStyle/>
        <a:p>
          <a:endParaRPr lang="en-US"/>
        </a:p>
      </dgm:t>
    </dgm:pt>
    <dgm:pt modelId="{352770E9-A6E8-4DD9-879C-D82FB13679D1}" type="sibTrans" cxnId="{7AA4160B-52BA-4D35-9AFD-636756D970B2}">
      <dgm:prSet/>
      <dgm:spPr/>
      <dgm:t>
        <a:bodyPr/>
        <a:lstStyle/>
        <a:p>
          <a:endParaRPr lang="en-US"/>
        </a:p>
      </dgm:t>
    </dgm:pt>
    <dgm:pt modelId="{3EE98332-6B44-441C-8E1F-9B919C99B686}">
      <dgm:prSet custT="1"/>
      <dgm:spPr/>
      <dgm:t>
        <a:bodyPr/>
        <a:lstStyle/>
        <a:p>
          <a:r>
            <a:rPr lang="en-US" sz="2000" dirty="0">
              <a:latin typeface="Times New Roman" panose="02020603050405020304" pitchFamily="18" charset="0"/>
              <a:cs typeface="Times New Roman" panose="02020603050405020304" pitchFamily="18" charset="0"/>
            </a:rPr>
            <a:t>The online sales are increasing in a way that makes the company a reputable one.   </a:t>
          </a:r>
        </a:p>
      </dgm:t>
    </dgm:pt>
    <dgm:pt modelId="{30286150-CE49-4063-AF79-9E27895A3B4D}" type="parTrans" cxnId="{2D0B196A-C91A-4B39-BD10-2FC2CC95B791}">
      <dgm:prSet/>
      <dgm:spPr/>
      <dgm:t>
        <a:bodyPr/>
        <a:lstStyle/>
        <a:p>
          <a:endParaRPr lang="en-US"/>
        </a:p>
      </dgm:t>
    </dgm:pt>
    <dgm:pt modelId="{9A748B21-840E-4D2E-92F8-D55B569B7AB4}" type="sibTrans" cxnId="{2D0B196A-C91A-4B39-BD10-2FC2CC95B791}">
      <dgm:prSet/>
      <dgm:spPr/>
      <dgm:t>
        <a:bodyPr/>
        <a:lstStyle/>
        <a:p>
          <a:endParaRPr lang="en-US"/>
        </a:p>
      </dgm:t>
    </dgm:pt>
    <dgm:pt modelId="{224A5A58-CE2A-463E-ACED-441035E28605}" type="pres">
      <dgm:prSet presAssocID="{71C703A4-7F4E-4573-8511-3502480EBCA3}" presName="linear" presStyleCnt="0">
        <dgm:presLayoutVars>
          <dgm:animLvl val="lvl"/>
          <dgm:resizeHandles val="exact"/>
        </dgm:presLayoutVars>
      </dgm:prSet>
      <dgm:spPr/>
    </dgm:pt>
    <dgm:pt modelId="{728A798D-3565-49D9-806F-ACF76A9D4453}" type="pres">
      <dgm:prSet presAssocID="{45D2359E-0BE8-47A0-92C4-DF135B5FCD74}" presName="parentText" presStyleLbl="node1" presStyleIdx="0" presStyleCnt="3">
        <dgm:presLayoutVars>
          <dgm:chMax val="0"/>
          <dgm:bulletEnabled val="1"/>
        </dgm:presLayoutVars>
      </dgm:prSet>
      <dgm:spPr/>
    </dgm:pt>
    <dgm:pt modelId="{B22BF2AD-645D-49D2-ADF2-6DE6A707AB80}" type="pres">
      <dgm:prSet presAssocID="{032297D9-A3D0-4E5D-B0D9-B83D6CB6835A}" presName="spacer" presStyleCnt="0"/>
      <dgm:spPr/>
    </dgm:pt>
    <dgm:pt modelId="{7E4593CD-EB4D-43C0-9548-3DAF367F886D}" type="pres">
      <dgm:prSet presAssocID="{7716A2C9-093A-41B1-981C-9C1687AB000F}" presName="parentText" presStyleLbl="node1" presStyleIdx="1" presStyleCnt="3">
        <dgm:presLayoutVars>
          <dgm:chMax val="0"/>
          <dgm:bulletEnabled val="1"/>
        </dgm:presLayoutVars>
      </dgm:prSet>
      <dgm:spPr/>
    </dgm:pt>
    <dgm:pt modelId="{E5CC8ECE-D614-462A-AC1A-4D65AF910215}" type="pres">
      <dgm:prSet presAssocID="{352770E9-A6E8-4DD9-879C-D82FB13679D1}" presName="spacer" presStyleCnt="0"/>
      <dgm:spPr/>
    </dgm:pt>
    <dgm:pt modelId="{E1CF2E78-DFEA-45EF-B27C-2FECC2E926DD}" type="pres">
      <dgm:prSet presAssocID="{3EE98332-6B44-441C-8E1F-9B919C99B686}" presName="parentText" presStyleLbl="node1" presStyleIdx="2" presStyleCnt="3">
        <dgm:presLayoutVars>
          <dgm:chMax val="0"/>
          <dgm:bulletEnabled val="1"/>
        </dgm:presLayoutVars>
      </dgm:prSet>
      <dgm:spPr/>
    </dgm:pt>
  </dgm:ptLst>
  <dgm:cxnLst>
    <dgm:cxn modelId="{7AA4160B-52BA-4D35-9AFD-636756D970B2}" srcId="{71C703A4-7F4E-4573-8511-3502480EBCA3}" destId="{7716A2C9-093A-41B1-981C-9C1687AB000F}" srcOrd="1" destOrd="0" parTransId="{9717BC06-72EC-44FB-9314-7C878BA87CF1}" sibTransId="{352770E9-A6E8-4DD9-879C-D82FB13679D1}"/>
    <dgm:cxn modelId="{82508435-6632-4561-90A9-B4CAF071733D}" type="presOf" srcId="{3EE98332-6B44-441C-8E1F-9B919C99B686}" destId="{E1CF2E78-DFEA-45EF-B27C-2FECC2E926DD}" srcOrd="0" destOrd="0" presId="urn:microsoft.com/office/officeart/2005/8/layout/vList2"/>
    <dgm:cxn modelId="{2D0B196A-C91A-4B39-BD10-2FC2CC95B791}" srcId="{71C703A4-7F4E-4573-8511-3502480EBCA3}" destId="{3EE98332-6B44-441C-8E1F-9B919C99B686}" srcOrd="2" destOrd="0" parTransId="{30286150-CE49-4063-AF79-9E27895A3B4D}" sibTransId="{9A748B21-840E-4D2E-92F8-D55B569B7AB4}"/>
    <dgm:cxn modelId="{E05F9F6F-5769-42F9-8A74-D4D3DE1D9D67}" type="presOf" srcId="{7716A2C9-093A-41B1-981C-9C1687AB000F}" destId="{7E4593CD-EB4D-43C0-9548-3DAF367F886D}" srcOrd="0" destOrd="0" presId="urn:microsoft.com/office/officeart/2005/8/layout/vList2"/>
    <dgm:cxn modelId="{6AA368A2-D7E1-4C53-A708-8BD5F34A44E5}" type="presOf" srcId="{71C703A4-7F4E-4573-8511-3502480EBCA3}" destId="{224A5A58-CE2A-463E-ACED-441035E28605}" srcOrd="0" destOrd="0" presId="urn:microsoft.com/office/officeart/2005/8/layout/vList2"/>
    <dgm:cxn modelId="{A1B466BC-EA65-4357-A833-C9FE38283913}" type="presOf" srcId="{45D2359E-0BE8-47A0-92C4-DF135B5FCD74}" destId="{728A798D-3565-49D9-806F-ACF76A9D4453}" srcOrd="0" destOrd="0" presId="urn:microsoft.com/office/officeart/2005/8/layout/vList2"/>
    <dgm:cxn modelId="{81E942E2-BC22-4D8A-9FF9-45783766D643}" srcId="{71C703A4-7F4E-4573-8511-3502480EBCA3}" destId="{45D2359E-0BE8-47A0-92C4-DF135B5FCD74}" srcOrd="0" destOrd="0" parTransId="{5637322A-914F-4E16-8140-EE341A709809}" sibTransId="{032297D9-A3D0-4E5D-B0D9-B83D6CB6835A}"/>
    <dgm:cxn modelId="{BFDBCFAC-03E5-4722-9A9C-8A2706AEE54C}" type="presParOf" srcId="{224A5A58-CE2A-463E-ACED-441035E28605}" destId="{728A798D-3565-49D9-806F-ACF76A9D4453}" srcOrd="0" destOrd="0" presId="urn:microsoft.com/office/officeart/2005/8/layout/vList2"/>
    <dgm:cxn modelId="{52F7329F-7668-4399-A46F-F2AC3D5BF962}" type="presParOf" srcId="{224A5A58-CE2A-463E-ACED-441035E28605}" destId="{B22BF2AD-645D-49D2-ADF2-6DE6A707AB80}" srcOrd="1" destOrd="0" presId="urn:microsoft.com/office/officeart/2005/8/layout/vList2"/>
    <dgm:cxn modelId="{B19FDC76-2A8A-4AD9-826A-9592DD579549}" type="presParOf" srcId="{224A5A58-CE2A-463E-ACED-441035E28605}" destId="{7E4593CD-EB4D-43C0-9548-3DAF367F886D}" srcOrd="2" destOrd="0" presId="urn:microsoft.com/office/officeart/2005/8/layout/vList2"/>
    <dgm:cxn modelId="{904BDC43-7153-4010-8996-702938D2A930}" type="presParOf" srcId="{224A5A58-CE2A-463E-ACED-441035E28605}" destId="{E5CC8ECE-D614-462A-AC1A-4D65AF910215}" srcOrd="3" destOrd="0" presId="urn:microsoft.com/office/officeart/2005/8/layout/vList2"/>
    <dgm:cxn modelId="{8E10CE95-51ED-4473-B4EF-A408AF85CCCD}" type="presParOf" srcId="{224A5A58-CE2A-463E-ACED-441035E28605}" destId="{E1CF2E78-DFEA-45EF-B27C-2FECC2E926DD}" srcOrd="4"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FD05F25-2E94-435F-8A72-5654544DEA95}"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888264C7-6BF9-44AD-B887-99718BE38221}">
      <dgm:prSet custT="1"/>
      <dgm:spPr/>
      <dgm:t>
        <a:bodyPr/>
        <a:lstStyle/>
        <a:p>
          <a:r>
            <a:rPr lang="en-US" sz="2000" dirty="0">
              <a:latin typeface="Times New Roman" panose="02020603050405020304" pitchFamily="18" charset="0"/>
              <a:cs typeface="Times New Roman" panose="02020603050405020304" pitchFamily="18" charset="0"/>
            </a:rPr>
            <a:t>Social and digital media sustain customer relationships within the organisation.</a:t>
          </a:r>
        </a:p>
      </dgm:t>
    </dgm:pt>
    <dgm:pt modelId="{A2193DD3-A2BB-4F37-B0A9-4D77CDD74CE2}" type="parTrans" cxnId="{731D2B27-9E5C-424C-A12E-940547689F2F}">
      <dgm:prSet/>
      <dgm:spPr/>
      <dgm:t>
        <a:bodyPr/>
        <a:lstStyle/>
        <a:p>
          <a:endParaRPr lang="en-US"/>
        </a:p>
      </dgm:t>
    </dgm:pt>
    <dgm:pt modelId="{E93A13F0-0709-4253-BB7D-8AEA2348E107}" type="sibTrans" cxnId="{731D2B27-9E5C-424C-A12E-940547689F2F}">
      <dgm:prSet/>
      <dgm:spPr/>
      <dgm:t>
        <a:bodyPr/>
        <a:lstStyle/>
        <a:p>
          <a:endParaRPr lang="en-US"/>
        </a:p>
      </dgm:t>
    </dgm:pt>
    <dgm:pt modelId="{37E9303B-8D44-4B21-B05F-CAA6AFFA2D37}">
      <dgm:prSet custT="1"/>
      <dgm:spPr/>
      <dgm:t>
        <a:bodyPr/>
        <a:lstStyle/>
        <a:p>
          <a:r>
            <a:rPr lang="en-US" sz="2000" dirty="0">
              <a:latin typeface="Times New Roman" panose="02020603050405020304" pitchFamily="18" charset="0"/>
              <a:cs typeface="Times New Roman" panose="02020603050405020304" pitchFamily="18" charset="0"/>
            </a:rPr>
            <a:t>Some initiatives must be taken to use digital and social media more widely. </a:t>
          </a:r>
        </a:p>
      </dgm:t>
    </dgm:pt>
    <dgm:pt modelId="{F0AAA631-F321-4403-B951-C4C67D4EF4B1}" type="parTrans" cxnId="{B6DB1720-F4DA-4711-97B9-0A63664AE7FA}">
      <dgm:prSet/>
      <dgm:spPr/>
      <dgm:t>
        <a:bodyPr/>
        <a:lstStyle/>
        <a:p>
          <a:endParaRPr lang="en-US"/>
        </a:p>
      </dgm:t>
    </dgm:pt>
    <dgm:pt modelId="{7B82CACF-F403-4B03-8DD7-C5E72FB399FF}" type="sibTrans" cxnId="{B6DB1720-F4DA-4711-97B9-0A63664AE7FA}">
      <dgm:prSet/>
      <dgm:spPr/>
      <dgm:t>
        <a:bodyPr/>
        <a:lstStyle/>
        <a:p>
          <a:endParaRPr lang="en-US"/>
        </a:p>
      </dgm:t>
    </dgm:pt>
    <dgm:pt modelId="{25AB79F8-84D0-4337-9947-FBC1C8DDD7FB}">
      <dgm:prSet custT="1"/>
      <dgm:spPr/>
      <dgm:t>
        <a:bodyPr/>
        <a:lstStyle/>
        <a:p>
          <a:r>
            <a:rPr lang="en-US" sz="2000" dirty="0">
              <a:latin typeface="Times New Roman" panose="02020603050405020304" pitchFamily="18" charset="0"/>
              <a:cs typeface="Times New Roman" panose="02020603050405020304" pitchFamily="18" charset="0"/>
            </a:rPr>
            <a:t>The weaknesses must be overcome by engaging more youth and others. </a:t>
          </a:r>
        </a:p>
      </dgm:t>
    </dgm:pt>
    <dgm:pt modelId="{5ED06C9C-E79E-41F8-9203-444DEF2ED520}" type="parTrans" cxnId="{CC352729-2AD4-44E7-90AD-FA360BED65AA}">
      <dgm:prSet/>
      <dgm:spPr/>
      <dgm:t>
        <a:bodyPr/>
        <a:lstStyle/>
        <a:p>
          <a:endParaRPr lang="en-US"/>
        </a:p>
      </dgm:t>
    </dgm:pt>
    <dgm:pt modelId="{25D756B1-E986-419A-A844-0529BFFC2EEA}" type="sibTrans" cxnId="{CC352729-2AD4-44E7-90AD-FA360BED65AA}">
      <dgm:prSet/>
      <dgm:spPr/>
      <dgm:t>
        <a:bodyPr/>
        <a:lstStyle/>
        <a:p>
          <a:endParaRPr lang="en-US"/>
        </a:p>
      </dgm:t>
    </dgm:pt>
    <dgm:pt modelId="{71979328-621E-4A52-900A-CF2B3234B5A7}" type="pres">
      <dgm:prSet presAssocID="{7FD05F25-2E94-435F-8A72-5654544DEA95}" presName="linear" presStyleCnt="0">
        <dgm:presLayoutVars>
          <dgm:animLvl val="lvl"/>
          <dgm:resizeHandles val="exact"/>
        </dgm:presLayoutVars>
      </dgm:prSet>
      <dgm:spPr/>
    </dgm:pt>
    <dgm:pt modelId="{9190A793-D075-4BDB-906B-AD83593D8EF8}" type="pres">
      <dgm:prSet presAssocID="{888264C7-6BF9-44AD-B887-99718BE38221}" presName="parentText" presStyleLbl="node1" presStyleIdx="0" presStyleCnt="3">
        <dgm:presLayoutVars>
          <dgm:chMax val="0"/>
          <dgm:bulletEnabled val="1"/>
        </dgm:presLayoutVars>
      </dgm:prSet>
      <dgm:spPr/>
    </dgm:pt>
    <dgm:pt modelId="{DE5A7928-4A44-41FA-8B10-40AEEB712AC6}" type="pres">
      <dgm:prSet presAssocID="{E93A13F0-0709-4253-BB7D-8AEA2348E107}" presName="spacer" presStyleCnt="0"/>
      <dgm:spPr/>
    </dgm:pt>
    <dgm:pt modelId="{2C38617B-0BE2-4140-8856-BDE3D2C12083}" type="pres">
      <dgm:prSet presAssocID="{37E9303B-8D44-4B21-B05F-CAA6AFFA2D37}" presName="parentText" presStyleLbl="node1" presStyleIdx="1" presStyleCnt="3">
        <dgm:presLayoutVars>
          <dgm:chMax val="0"/>
          <dgm:bulletEnabled val="1"/>
        </dgm:presLayoutVars>
      </dgm:prSet>
      <dgm:spPr/>
    </dgm:pt>
    <dgm:pt modelId="{6694D546-F06D-4A8B-B3FC-BB9D2BA9E11C}" type="pres">
      <dgm:prSet presAssocID="{7B82CACF-F403-4B03-8DD7-C5E72FB399FF}" presName="spacer" presStyleCnt="0"/>
      <dgm:spPr/>
    </dgm:pt>
    <dgm:pt modelId="{1381D8AC-6FA5-40A4-9B9D-A91336269F14}" type="pres">
      <dgm:prSet presAssocID="{25AB79F8-84D0-4337-9947-FBC1C8DDD7FB}" presName="parentText" presStyleLbl="node1" presStyleIdx="2" presStyleCnt="3">
        <dgm:presLayoutVars>
          <dgm:chMax val="0"/>
          <dgm:bulletEnabled val="1"/>
        </dgm:presLayoutVars>
      </dgm:prSet>
      <dgm:spPr/>
    </dgm:pt>
  </dgm:ptLst>
  <dgm:cxnLst>
    <dgm:cxn modelId="{B6DB1720-F4DA-4711-97B9-0A63664AE7FA}" srcId="{7FD05F25-2E94-435F-8A72-5654544DEA95}" destId="{37E9303B-8D44-4B21-B05F-CAA6AFFA2D37}" srcOrd="1" destOrd="0" parTransId="{F0AAA631-F321-4403-B951-C4C67D4EF4B1}" sibTransId="{7B82CACF-F403-4B03-8DD7-C5E72FB399FF}"/>
    <dgm:cxn modelId="{731D2B27-9E5C-424C-A12E-940547689F2F}" srcId="{7FD05F25-2E94-435F-8A72-5654544DEA95}" destId="{888264C7-6BF9-44AD-B887-99718BE38221}" srcOrd="0" destOrd="0" parTransId="{A2193DD3-A2BB-4F37-B0A9-4D77CDD74CE2}" sibTransId="{E93A13F0-0709-4253-BB7D-8AEA2348E107}"/>
    <dgm:cxn modelId="{CC352729-2AD4-44E7-90AD-FA360BED65AA}" srcId="{7FD05F25-2E94-435F-8A72-5654544DEA95}" destId="{25AB79F8-84D0-4337-9947-FBC1C8DDD7FB}" srcOrd="2" destOrd="0" parTransId="{5ED06C9C-E79E-41F8-9203-444DEF2ED520}" sibTransId="{25D756B1-E986-419A-A844-0529BFFC2EEA}"/>
    <dgm:cxn modelId="{44343DAF-9D0D-4614-823E-C53345FD6701}" type="presOf" srcId="{25AB79F8-84D0-4337-9947-FBC1C8DDD7FB}" destId="{1381D8AC-6FA5-40A4-9B9D-A91336269F14}" srcOrd="0" destOrd="0" presId="urn:microsoft.com/office/officeart/2005/8/layout/vList2"/>
    <dgm:cxn modelId="{751261CB-694D-4CAE-9E3F-BB0FD1381363}" type="presOf" srcId="{888264C7-6BF9-44AD-B887-99718BE38221}" destId="{9190A793-D075-4BDB-906B-AD83593D8EF8}" srcOrd="0" destOrd="0" presId="urn:microsoft.com/office/officeart/2005/8/layout/vList2"/>
    <dgm:cxn modelId="{01F235DB-FFCB-4A98-90CF-195A95FFC6BA}" type="presOf" srcId="{37E9303B-8D44-4B21-B05F-CAA6AFFA2D37}" destId="{2C38617B-0BE2-4140-8856-BDE3D2C12083}" srcOrd="0" destOrd="0" presId="urn:microsoft.com/office/officeart/2005/8/layout/vList2"/>
    <dgm:cxn modelId="{3F4D10ED-E531-4AD3-A730-D21C773A55CC}" type="presOf" srcId="{7FD05F25-2E94-435F-8A72-5654544DEA95}" destId="{71979328-621E-4A52-900A-CF2B3234B5A7}" srcOrd="0" destOrd="0" presId="urn:microsoft.com/office/officeart/2005/8/layout/vList2"/>
    <dgm:cxn modelId="{F50B4E83-F8F4-4B50-AAC6-82864A41B537}" type="presParOf" srcId="{71979328-621E-4A52-900A-CF2B3234B5A7}" destId="{9190A793-D075-4BDB-906B-AD83593D8EF8}" srcOrd="0" destOrd="0" presId="urn:microsoft.com/office/officeart/2005/8/layout/vList2"/>
    <dgm:cxn modelId="{B178BAAE-6E1C-4C1C-A82E-192EBEA3FE0A}" type="presParOf" srcId="{71979328-621E-4A52-900A-CF2B3234B5A7}" destId="{DE5A7928-4A44-41FA-8B10-40AEEB712AC6}" srcOrd="1" destOrd="0" presId="urn:microsoft.com/office/officeart/2005/8/layout/vList2"/>
    <dgm:cxn modelId="{1DF604F0-621D-4310-84FD-B7CB877BCDF4}" type="presParOf" srcId="{71979328-621E-4A52-900A-CF2B3234B5A7}" destId="{2C38617B-0BE2-4140-8856-BDE3D2C12083}" srcOrd="2" destOrd="0" presId="urn:microsoft.com/office/officeart/2005/8/layout/vList2"/>
    <dgm:cxn modelId="{E2380DCD-B436-4A19-ABA3-75DF8E4E1B56}" type="presParOf" srcId="{71979328-621E-4A52-900A-CF2B3234B5A7}" destId="{6694D546-F06D-4A8B-B3FC-BB9D2BA9E11C}" srcOrd="3" destOrd="0" presId="urn:microsoft.com/office/officeart/2005/8/layout/vList2"/>
    <dgm:cxn modelId="{21FABD9D-BD09-4F0A-BE86-C3AC1CCD0F38}" type="presParOf" srcId="{71979328-621E-4A52-900A-CF2B3234B5A7}" destId="{1381D8AC-6FA5-40A4-9B9D-A91336269F14}"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947929D-DA2E-4348-B74D-E2593A8E75F1}">
      <dsp:nvSpPr>
        <dsp:cNvPr id="0" name=""/>
        <dsp:cNvSpPr/>
      </dsp:nvSpPr>
      <dsp:spPr>
        <a:xfrm>
          <a:off x="0" y="717"/>
          <a:ext cx="6301601" cy="167924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9163569-A316-4BB1-B554-21EA47E5D047}">
      <dsp:nvSpPr>
        <dsp:cNvPr id="0" name=""/>
        <dsp:cNvSpPr/>
      </dsp:nvSpPr>
      <dsp:spPr>
        <a:xfrm>
          <a:off x="507973" y="378548"/>
          <a:ext cx="923587" cy="92358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5F545CD-F5FB-4678-AF0A-811459BB484A}">
      <dsp:nvSpPr>
        <dsp:cNvPr id="0" name=""/>
        <dsp:cNvSpPr/>
      </dsp:nvSpPr>
      <dsp:spPr>
        <a:xfrm>
          <a:off x="1939533" y="717"/>
          <a:ext cx="4362067" cy="16792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721" tIns="177721" rIns="177721" bIns="177721" numCol="1" spcCol="1270" anchor="ctr" anchorCtr="0">
          <a:noAutofit/>
        </a:bodyPr>
        <a:lstStyle/>
        <a:p>
          <a:pPr marL="0" lvl="0" indent="0" algn="just" defTabSz="889000">
            <a:lnSpc>
              <a:spcPct val="90000"/>
            </a:lnSpc>
            <a:spcBef>
              <a:spcPct val="0"/>
            </a:spcBef>
            <a:spcAft>
              <a:spcPct val="35000"/>
            </a:spcAft>
            <a:buNone/>
          </a:pPr>
          <a:r>
            <a:rPr lang="en-US" sz="2000" kern="1200" dirty="0">
              <a:latin typeface="Times New Roman" panose="02020603050405020304" pitchFamily="18" charset="0"/>
              <a:cs typeface="Times New Roman" panose="02020603050405020304" pitchFamily="18" charset="0"/>
            </a:rPr>
            <a:t>M&amp;S Food uses apps to create personalised experiences.</a:t>
          </a:r>
        </a:p>
      </dsp:txBody>
      <dsp:txXfrm>
        <a:off x="1939533" y="717"/>
        <a:ext cx="4362067" cy="1679249"/>
      </dsp:txXfrm>
    </dsp:sp>
    <dsp:sp modelId="{D1341B57-FE6A-404B-85AE-D07B7CAD61AA}">
      <dsp:nvSpPr>
        <dsp:cNvPr id="0" name=""/>
        <dsp:cNvSpPr/>
      </dsp:nvSpPr>
      <dsp:spPr>
        <a:xfrm>
          <a:off x="0" y="2099779"/>
          <a:ext cx="6301601" cy="167924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F872134-B42F-4452-B507-E68534CDCFF2}">
      <dsp:nvSpPr>
        <dsp:cNvPr id="0" name=""/>
        <dsp:cNvSpPr/>
      </dsp:nvSpPr>
      <dsp:spPr>
        <a:xfrm>
          <a:off x="507973" y="2477610"/>
          <a:ext cx="923587" cy="92358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2C0F35E-9DEA-4953-BE7A-32D2D9ED9E71}">
      <dsp:nvSpPr>
        <dsp:cNvPr id="0" name=""/>
        <dsp:cNvSpPr/>
      </dsp:nvSpPr>
      <dsp:spPr>
        <a:xfrm>
          <a:off x="1939533" y="2099779"/>
          <a:ext cx="4362067" cy="16792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721" tIns="177721" rIns="177721" bIns="177721" numCol="1" spcCol="1270" anchor="ctr" anchorCtr="0">
          <a:noAutofit/>
        </a:bodyPr>
        <a:lstStyle/>
        <a:p>
          <a:pPr marL="0" lvl="0" indent="0" algn="just" defTabSz="889000">
            <a:lnSpc>
              <a:spcPct val="90000"/>
            </a:lnSpc>
            <a:spcBef>
              <a:spcPct val="0"/>
            </a:spcBef>
            <a:spcAft>
              <a:spcPct val="35000"/>
            </a:spcAft>
            <a:buNone/>
          </a:pPr>
          <a:r>
            <a:rPr lang="en-US" sz="2000" kern="1200" dirty="0">
              <a:latin typeface="Times New Roman" panose="02020603050405020304" pitchFamily="18" charset="0"/>
              <a:cs typeface="Times New Roman" panose="02020603050405020304" pitchFamily="18" charset="0"/>
            </a:rPr>
            <a:t>It also uses data analytics to make informed campaigns.</a:t>
          </a:r>
        </a:p>
      </dsp:txBody>
      <dsp:txXfrm>
        <a:off x="1939533" y="2099779"/>
        <a:ext cx="4362067" cy="1679249"/>
      </dsp:txXfrm>
    </dsp:sp>
    <dsp:sp modelId="{A25F9D27-92D0-4DF8-9BF9-31FD92074B36}">
      <dsp:nvSpPr>
        <dsp:cNvPr id="0" name=""/>
        <dsp:cNvSpPr/>
      </dsp:nvSpPr>
      <dsp:spPr>
        <a:xfrm>
          <a:off x="0" y="4198841"/>
          <a:ext cx="6301601" cy="1679249"/>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92DE3F8-4AC8-47A7-AE73-AC19B45E10A7}">
      <dsp:nvSpPr>
        <dsp:cNvPr id="0" name=""/>
        <dsp:cNvSpPr/>
      </dsp:nvSpPr>
      <dsp:spPr>
        <a:xfrm>
          <a:off x="507973" y="4576672"/>
          <a:ext cx="923587" cy="92358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6B49641-15E5-4133-9B60-21C99463A560}">
      <dsp:nvSpPr>
        <dsp:cNvPr id="0" name=""/>
        <dsp:cNvSpPr/>
      </dsp:nvSpPr>
      <dsp:spPr>
        <a:xfrm>
          <a:off x="1939533" y="4198841"/>
          <a:ext cx="4362067" cy="16792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721" tIns="177721" rIns="177721" bIns="177721" numCol="1" spcCol="1270" anchor="ctr" anchorCtr="0">
          <a:noAutofit/>
        </a:bodyPr>
        <a:lstStyle/>
        <a:p>
          <a:pPr marL="0" lvl="0" indent="0" algn="just" defTabSz="889000">
            <a:lnSpc>
              <a:spcPct val="90000"/>
            </a:lnSpc>
            <a:spcBef>
              <a:spcPct val="0"/>
            </a:spcBef>
            <a:spcAft>
              <a:spcPct val="35000"/>
            </a:spcAft>
            <a:buNone/>
          </a:pPr>
          <a:r>
            <a:rPr lang="en-US" sz="2000" kern="1200">
              <a:latin typeface="Times New Roman" panose="02020603050405020304" pitchFamily="18" charset="0"/>
              <a:cs typeface="Times New Roman" panose="02020603050405020304" pitchFamily="18" charset="0"/>
            </a:rPr>
            <a:t>Additionally, email marketing is used in the CRM of the company.  </a:t>
          </a:r>
        </a:p>
      </dsp:txBody>
      <dsp:txXfrm>
        <a:off x="1939533" y="4198841"/>
        <a:ext cx="4362067" cy="167924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28A798D-3565-49D9-806F-ACF76A9D4453}">
      <dsp:nvSpPr>
        <dsp:cNvPr id="0" name=""/>
        <dsp:cNvSpPr/>
      </dsp:nvSpPr>
      <dsp:spPr>
        <a:xfrm>
          <a:off x="0" y="145562"/>
          <a:ext cx="6002110" cy="1105649"/>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US" sz="2100" kern="1200" dirty="0">
              <a:latin typeface="Times New Roman" panose="02020603050405020304" pitchFamily="18" charset="0"/>
              <a:cs typeface="Times New Roman" panose="02020603050405020304" pitchFamily="18" charset="0"/>
            </a:rPr>
            <a:t>Some metrics must be included to measure the performance of the company, like engagement rate, online sales rate and customer sentiment rate.    </a:t>
          </a:r>
        </a:p>
      </dsp:txBody>
      <dsp:txXfrm>
        <a:off x="53973" y="199535"/>
        <a:ext cx="5894164" cy="997703"/>
      </dsp:txXfrm>
    </dsp:sp>
    <dsp:sp modelId="{7E4593CD-EB4D-43C0-9548-3DAF367F886D}">
      <dsp:nvSpPr>
        <dsp:cNvPr id="0" name=""/>
        <dsp:cNvSpPr/>
      </dsp:nvSpPr>
      <dsp:spPr>
        <a:xfrm>
          <a:off x="0" y="1311692"/>
          <a:ext cx="6002110" cy="1105649"/>
        </a:xfrm>
        <a:prstGeom prst="roundRect">
          <a:avLst/>
        </a:prstGeom>
        <a:solidFill>
          <a:schemeClr val="accent5">
            <a:hueOff val="-6076075"/>
            <a:satOff val="-413"/>
            <a:lumOff val="98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dirty="0">
              <a:latin typeface="Times New Roman" panose="02020603050405020304" pitchFamily="18" charset="0"/>
              <a:cs typeface="Times New Roman" panose="02020603050405020304" pitchFamily="18" charset="0"/>
            </a:rPr>
            <a:t>Digital engagement enriches the engagement rate of the company.</a:t>
          </a:r>
        </a:p>
      </dsp:txBody>
      <dsp:txXfrm>
        <a:off x="53973" y="1365665"/>
        <a:ext cx="5894164" cy="997703"/>
      </dsp:txXfrm>
    </dsp:sp>
    <dsp:sp modelId="{E1CF2E78-DFEA-45EF-B27C-2FECC2E926DD}">
      <dsp:nvSpPr>
        <dsp:cNvPr id="0" name=""/>
        <dsp:cNvSpPr/>
      </dsp:nvSpPr>
      <dsp:spPr>
        <a:xfrm>
          <a:off x="0" y="2477822"/>
          <a:ext cx="6002110" cy="1105649"/>
        </a:xfrm>
        <a:prstGeom prst="roundRect">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dirty="0">
              <a:latin typeface="Times New Roman" panose="02020603050405020304" pitchFamily="18" charset="0"/>
              <a:cs typeface="Times New Roman" panose="02020603050405020304" pitchFamily="18" charset="0"/>
            </a:rPr>
            <a:t>The online sales are increasing in a way that makes the company a reputable one.   </a:t>
          </a:r>
        </a:p>
      </dsp:txBody>
      <dsp:txXfrm>
        <a:off x="53973" y="2531795"/>
        <a:ext cx="5894164" cy="99770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190A793-D075-4BDB-906B-AD83593D8EF8}">
      <dsp:nvSpPr>
        <dsp:cNvPr id="0" name=""/>
        <dsp:cNvSpPr/>
      </dsp:nvSpPr>
      <dsp:spPr>
        <a:xfrm>
          <a:off x="0" y="714559"/>
          <a:ext cx="6666833" cy="121680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dirty="0">
              <a:latin typeface="Times New Roman" panose="02020603050405020304" pitchFamily="18" charset="0"/>
              <a:cs typeface="Times New Roman" panose="02020603050405020304" pitchFamily="18" charset="0"/>
            </a:rPr>
            <a:t>Social and digital media sustain customer relationships within the organisation.</a:t>
          </a:r>
        </a:p>
      </dsp:txBody>
      <dsp:txXfrm>
        <a:off x="59399" y="773958"/>
        <a:ext cx="6548035" cy="1098002"/>
      </dsp:txXfrm>
    </dsp:sp>
    <dsp:sp modelId="{2C38617B-0BE2-4140-8856-BDE3D2C12083}">
      <dsp:nvSpPr>
        <dsp:cNvPr id="0" name=""/>
        <dsp:cNvSpPr/>
      </dsp:nvSpPr>
      <dsp:spPr>
        <a:xfrm>
          <a:off x="0" y="2118560"/>
          <a:ext cx="6666833" cy="1216800"/>
        </a:xfrm>
        <a:prstGeom prst="roundRect">
          <a:avLst/>
        </a:prstGeom>
        <a:gradFill rotWithShape="0">
          <a:gsLst>
            <a:gs pos="0">
              <a:schemeClr val="accent2">
                <a:hueOff val="3221807"/>
                <a:satOff val="-9246"/>
                <a:lumOff val="-14805"/>
                <a:alphaOff val="0"/>
                <a:satMod val="103000"/>
                <a:lumMod val="102000"/>
                <a:tint val="94000"/>
              </a:schemeClr>
            </a:gs>
            <a:gs pos="50000">
              <a:schemeClr val="accent2">
                <a:hueOff val="3221807"/>
                <a:satOff val="-9246"/>
                <a:lumOff val="-14805"/>
                <a:alphaOff val="0"/>
                <a:satMod val="110000"/>
                <a:lumMod val="100000"/>
                <a:shade val="100000"/>
              </a:schemeClr>
            </a:gs>
            <a:gs pos="100000">
              <a:schemeClr val="accent2">
                <a:hueOff val="3221807"/>
                <a:satOff val="-9246"/>
                <a:lumOff val="-1480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dirty="0">
              <a:latin typeface="Times New Roman" panose="02020603050405020304" pitchFamily="18" charset="0"/>
              <a:cs typeface="Times New Roman" panose="02020603050405020304" pitchFamily="18" charset="0"/>
            </a:rPr>
            <a:t>Some initiatives must be taken to use digital and social media more widely. </a:t>
          </a:r>
        </a:p>
      </dsp:txBody>
      <dsp:txXfrm>
        <a:off x="59399" y="2177959"/>
        <a:ext cx="6548035" cy="1098002"/>
      </dsp:txXfrm>
    </dsp:sp>
    <dsp:sp modelId="{1381D8AC-6FA5-40A4-9B9D-A91336269F14}">
      <dsp:nvSpPr>
        <dsp:cNvPr id="0" name=""/>
        <dsp:cNvSpPr/>
      </dsp:nvSpPr>
      <dsp:spPr>
        <a:xfrm>
          <a:off x="0" y="3522560"/>
          <a:ext cx="6666833" cy="1216800"/>
        </a:xfrm>
        <a:prstGeom prst="roundRect">
          <a:avLst/>
        </a:prstGeom>
        <a:gradFill rotWithShape="0">
          <a:gsLst>
            <a:gs pos="0">
              <a:schemeClr val="accent2">
                <a:hueOff val="6443614"/>
                <a:satOff val="-18493"/>
                <a:lumOff val="-29609"/>
                <a:alphaOff val="0"/>
                <a:satMod val="103000"/>
                <a:lumMod val="102000"/>
                <a:tint val="94000"/>
              </a:schemeClr>
            </a:gs>
            <a:gs pos="50000">
              <a:schemeClr val="accent2">
                <a:hueOff val="6443614"/>
                <a:satOff val="-18493"/>
                <a:lumOff val="-29609"/>
                <a:alphaOff val="0"/>
                <a:satMod val="110000"/>
                <a:lumMod val="100000"/>
                <a:shade val="100000"/>
              </a:schemeClr>
            </a:gs>
            <a:gs pos="100000">
              <a:schemeClr val="accent2">
                <a:hueOff val="6443614"/>
                <a:satOff val="-18493"/>
                <a:lumOff val="-2960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US" sz="2000" kern="1200" dirty="0">
              <a:latin typeface="Times New Roman" panose="02020603050405020304" pitchFamily="18" charset="0"/>
              <a:cs typeface="Times New Roman" panose="02020603050405020304" pitchFamily="18" charset="0"/>
            </a:rPr>
            <a:t>The weaknesses must be overcome by engaging more youth and others. </a:t>
          </a:r>
        </a:p>
      </dsp:txBody>
      <dsp:txXfrm>
        <a:off x="59399" y="3581959"/>
        <a:ext cx="6548035" cy="1098002"/>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6D84FCA-EC7C-434A-998F-02912D8F8EE7}" type="datetimeFigureOut">
              <a:rPr lang="en-GB" smtClean="0"/>
              <a:t>03/12/2025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E9EA237-4A18-44F2-B204-89BA0DCAF9EB}" type="slidenum">
              <a:rPr lang="en-GB" smtClean="0"/>
              <a:t>‹#›</a:t>
            </a:fld>
            <a:endParaRPr lang="en-GB"/>
          </a:p>
        </p:txBody>
      </p:sp>
    </p:spTree>
    <p:extLst>
      <p:ext uri="{BB962C8B-B14F-4D97-AF65-F5344CB8AC3E}">
        <p14:creationId xmlns:p14="http://schemas.microsoft.com/office/powerpoint/2010/main" val="1539169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sz="1200" b="0" i="0" u="none" strike="noStrike" kern="1200" dirty="0">
                <a:solidFill>
                  <a:schemeClr val="tx1"/>
                </a:solidFill>
                <a:effectLst/>
                <a:latin typeface="Times New Roman" panose="02020603050405020304" pitchFamily="18" charset="0"/>
                <a:ea typeface="+mn-ea"/>
                <a:cs typeface="Times New Roman" panose="02020603050405020304" pitchFamily="18" charset="0"/>
              </a:rPr>
              <a:t>Digital media refers to the technology and channels which support customer interactions, and social media refers to the usage of platforms to manage customer relationships within the context of customer relationship management. A sustainable customer relationship has a great impact on an organisation through increased loyalty and brand reputation of companies like Marks and Spencer's. This study will analyse the impact of digital and social media within the context of customer relationship management on M&amp;S Food. </a:t>
            </a:r>
            <a:endParaRPr lang="en-GB"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DE9EA237-4A18-44F2-B204-89BA0DCAF9EB}" type="slidenum">
              <a:rPr lang="en-GB" smtClean="0"/>
              <a:t>2</a:t>
            </a:fld>
            <a:endParaRPr lang="en-GB"/>
          </a:p>
        </p:txBody>
      </p:sp>
    </p:spTree>
    <p:extLst>
      <p:ext uri="{BB962C8B-B14F-4D97-AF65-F5344CB8AC3E}">
        <p14:creationId xmlns:p14="http://schemas.microsoft.com/office/powerpoint/2010/main" val="202121079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sz="1200" b="0" i="0" u="none" strike="noStrike" kern="1200" dirty="0">
                <a:solidFill>
                  <a:schemeClr val="tx1"/>
                </a:solidFill>
                <a:effectLst/>
                <a:latin typeface="Times New Roman" panose="02020603050405020304" pitchFamily="18" charset="0"/>
                <a:ea typeface="+mn-ea"/>
                <a:cs typeface="Times New Roman" panose="02020603050405020304" pitchFamily="18" charset="0"/>
              </a:rPr>
              <a:t>Digital media is the content and channels which is used to interact with customers digitally in CRM. These channels include websites, emails, mobile apps and social media posts. On the other hand, social media in CRM refers to the platforms of social media which are used to increase customer sales and brand reputation. CRM integrates with digital platforms through APIs and data of customer information from different sources like social media and emails (Keenan, 2025). This integration increases workflows and provides businesses with a unified view of customers within a company. This also connects marketing automation, which enables businesses to track campaign effectiveness, which also helps in analysing the company's performance within CRM.   </a:t>
            </a:r>
            <a:endParaRPr lang="en-GB"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DE9EA237-4A18-44F2-B204-89BA0DCAF9EB}" type="slidenum">
              <a:rPr lang="en-GB" smtClean="0"/>
              <a:t>3</a:t>
            </a:fld>
            <a:endParaRPr lang="en-GB"/>
          </a:p>
        </p:txBody>
      </p:sp>
    </p:spTree>
    <p:extLst>
      <p:ext uri="{BB962C8B-B14F-4D97-AF65-F5344CB8AC3E}">
        <p14:creationId xmlns:p14="http://schemas.microsoft.com/office/powerpoint/2010/main" val="164122730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r>
              <a:rPr lang="en-US" sz="1200" b="0" i="0" u="none" strike="noStrike" kern="1200" dirty="0">
                <a:solidFill>
                  <a:schemeClr val="tx1"/>
                </a:solidFill>
                <a:effectLst/>
                <a:latin typeface="Times New Roman" panose="02020603050405020304" pitchFamily="18" charset="0"/>
                <a:ea typeface="+mn-ea"/>
                <a:cs typeface="Times New Roman" panose="02020603050405020304" pitchFamily="18" charset="0"/>
              </a:rPr>
              <a:t>M&amp;S Food’s digital media strategy can be considered as a journey to create transformation in the competitive market for becoming an effective case study in this era of </a:t>
            </a:r>
            <a:r>
              <a:rPr lang="en-US" sz="1200" b="0" i="0" u="none" strike="noStrike" kern="1200" dirty="0" err="1">
                <a:solidFill>
                  <a:schemeClr val="tx1"/>
                </a:solidFill>
                <a:effectLst/>
                <a:latin typeface="Times New Roman" panose="02020603050405020304" pitchFamily="18" charset="0"/>
                <a:ea typeface="+mn-ea"/>
                <a:cs typeface="Times New Roman" panose="02020603050405020304" pitchFamily="18" charset="0"/>
              </a:rPr>
              <a:t>modernisation</a:t>
            </a:r>
            <a:r>
              <a:rPr lang="en-US" sz="1200" b="0" i="0" u="none" strike="noStrike" kern="1200" dirty="0">
                <a:solidFill>
                  <a:schemeClr val="tx1"/>
                </a:solidFill>
                <a:effectLst/>
                <a:latin typeface="Times New Roman" panose="02020603050405020304" pitchFamily="18" charset="0"/>
                <a:ea typeface="+mn-ea"/>
                <a:cs typeface="Times New Roman" panose="02020603050405020304" pitchFamily="18" charset="0"/>
              </a:rPr>
              <a:t> (Virdi, 2025). It also uses websites, apps, data analytics and email marketing. It has a website for enhancing its customer management. The website becomes a primary hub for engaging with customers and gathering multiple information. Loyalty programs are used in M&amp;S Food to make data-driven </a:t>
            </a:r>
            <a:r>
              <a:rPr lang="en-US" sz="1200" b="0" i="0" u="none" strike="noStrike" kern="1200" dirty="0" err="1">
                <a:solidFill>
                  <a:schemeClr val="tx1"/>
                </a:solidFill>
                <a:effectLst/>
                <a:latin typeface="Times New Roman" panose="02020603050405020304" pitchFamily="18" charset="0"/>
                <a:ea typeface="+mn-ea"/>
                <a:cs typeface="Times New Roman" panose="02020603050405020304" pitchFamily="18" charset="0"/>
              </a:rPr>
              <a:t>personalisation</a:t>
            </a:r>
            <a:r>
              <a:rPr lang="en-US" sz="1200" b="0" i="0" u="none" strike="noStrike" kern="1200" dirty="0">
                <a:solidFill>
                  <a:schemeClr val="tx1"/>
                </a:solidFill>
                <a:effectLst/>
                <a:latin typeface="Times New Roman" panose="02020603050405020304" pitchFamily="18" charset="0"/>
                <a:ea typeface="+mn-ea"/>
                <a:cs typeface="Times New Roman" panose="02020603050405020304" pitchFamily="18" charset="0"/>
              </a:rPr>
              <a:t>, improve the customer journey and enrich the customer engagement which helps in building customer relationships. These programs use the employees as their social media advocates which can be seen as a major success in building customer relationships.       </a:t>
            </a:r>
            <a:r>
              <a:rPr lang="en-US" sz="1200" b="1" i="0" u="none" strike="noStrike" kern="1200" dirty="0">
                <a:solidFill>
                  <a:schemeClr val="tx1"/>
                </a:solidFill>
                <a:effectLst/>
                <a:latin typeface="Times New Roman" panose="02020603050405020304" pitchFamily="18" charset="0"/>
                <a:ea typeface="+mn-ea"/>
                <a:cs typeface="Times New Roman" panose="02020603050405020304" pitchFamily="18" charset="0"/>
              </a:rPr>
              <a:t>   </a:t>
            </a:r>
            <a:endParaRPr lang="en-US" b="0" dirty="0">
              <a:effectLst/>
              <a:latin typeface="Times New Roman" panose="02020603050405020304" pitchFamily="18" charset="0"/>
              <a:cs typeface="Times New Roman" panose="02020603050405020304" pitchFamily="18" charset="0"/>
            </a:endParaRPr>
          </a:p>
          <a:p>
            <a:pPr algn="just"/>
            <a:br>
              <a:rPr lang="en-US" dirty="0">
                <a:latin typeface="Times New Roman" panose="02020603050405020304" pitchFamily="18" charset="0"/>
                <a:cs typeface="Times New Roman" panose="02020603050405020304" pitchFamily="18" charset="0"/>
              </a:rPr>
            </a:br>
            <a:endParaRPr lang="en-GB"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DE9EA237-4A18-44F2-B204-89BA0DCAF9EB}" type="slidenum">
              <a:rPr lang="en-GB" smtClean="0"/>
              <a:t>4</a:t>
            </a:fld>
            <a:endParaRPr lang="en-GB"/>
          </a:p>
        </p:txBody>
      </p:sp>
    </p:spTree>
    <p:extLst>
      <p:ext uri="{BB962C8B-B14F-4D97-AF65-F5344CB8AC3E}">
        <p14:creationId xmlns:p14="http://schemas.microsoft.com/office/powerpoint/2010/main" val="353667286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sz="1200" b="0" i="0" u="none" strike="noStrike" kern="1200" dirty="0">
                <a:solidFill>
                  <a:schemeClr val="tx1"/>
                </a:solidFill>
                <a:effectLst/>
                <a:latin typeface="Times New Roman" panose="02020603050405020304" pitchFamily="18" charset="0"/>
                <a:ea typeface="+mn-ea"/>
                <a:cs typeface="Times New Roman" panose="02020603050405020304" pitchFamily="18" charset="0"/>
              </a:rPr>
              <a:t>M&amp;S Food’s use of digital media can be centered on its initial slow adoption of some digital practices but its recent efforts regarding digital media has become a significant approach to build customer relationships. It uses an app which can enhance the in-store experience of customers by scanning the barcodes when they shop and pay using the app. This company uses data analytics using its loyalty programs to provide a personalised experience and offers (Virdi, 2025). The loyalty program becomes a tool for collecting customer data from its members. It can analyse data by collecting data from multiple touchpoints involved in store purchases. It also uses email marketing as a key component of CRM. It can be seen as an ongoing and successful transformation from its early stage. </a:t>
            </a:r>
            <a:endParaRPr lang="en-GB"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DE9EA237-4A18-44F2-B204-89BA0DCAF9EB}" type="slidenum">
              <a:rPr lang="en-GB" smtClean="0"/>
              <a:t>5</a:t>
            </a:fld>
            <a:endParaRPr lang="en-GB"/>
          </a:p>
        </p:txBody>
      </p:sp>
    </p:spTree>
    <p:extLst>
      <p:ext uri="{BB962C8B-B14F-4D97-AF65-F5344CB8AC3E}">
        <p14:creationId xmlns:p14="http://schemas.microsoft.com/office/powerpoint/2010/main" val="117761425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sz="1200" b="0" i="0" u="none" strike="noStrike" kern="1200" dirty="0">
                <a:solidFill>
                  <a:schemeClr val="tx1"/>
                </a:solidFill>
                <a:effectLst/>
                <a:latin typeface="Times New Roman" panose="02020603050405020304" pitchFamily="18" charset="0"/>
                <a:ea typeface="+mn-ea"/>
                <a:cs typeface="Times New Roman" panose="02020603050405020304" pitchFamily="18" charset="0"/>
              </a:rPr>
              <a:t>M&amp;S Food’s social media strategy </a:t>
            </a:r>
            <a:r>
              <a:rPr lang="en-US" sz="1200" b="0" i="0" u="none" strike="noStrike" kern="1200" dirty="0" err="1">
                <a:solidFill>
                  <a:schemeClr val="tx1"/>
                </a:solidFill>
                <a:effectLst/>
                <a:latin typeface="Times New Roman" panose="02020603050405020304" pitchFamily="18" charset="0"/>
                <a:ea typeface="+mn-ea"/>
                <a:cs typeface="Times New Roman" panose="02020603050405020304" pitchFamily="18" charset="0"/>
              </a:rPr>
              <a:t>utilises</a:t>
            </a:r>
            <a:r>
              <a:rPr lang="en-US" sz="1200" b="0" i="0" u="none" strike="noStrike" kern="1200" dirty="0">
                <a:solidFill>
                  <a:schemeClr val="tx1"/>
                </a:solidFill>
                <a:effectLst/>
                <a:latin typeface="Times New Roman" panose="02020603050405020304" pitchFamily="18" charset="0"/>
                <a:ea typeface="+mn-ea"/>
                <a:cs typeface="Times New Roman" panose="02020603050405020304" pitchFamily="18" charset="0"/>
              </a:rPr>
              <a:t> a multi-platform approach which combines viral content with broader campaigns to attract younger demographics (Embryo, 2025). It also includes some platforms like </a:t>
            </a:r>
            <a:r>
              <a:rPr lang="en-US" sz="1200" b="0" i="0" u="none" strike="noStrike" kern="1200" dirty="0" err="1">
                <a:solidFill>
                  <a:schemeClr val="tx1"/>
                </a:solidFill>
                <a:effectLst/>
                <a:latin typeface="Times New Roman" panose="02020603050405020304" pitchFamily="18" charset="0"/>
                <a:ea typeface="+mn-ea"/>
                <a:cs typeface="Times New Roman" panose="02020603050405020304" pitchFamily="18" charset="0"/>
              </a:rPr>
              <a:t>Instragram</a:t>
            </a:r>
            <a:r>
              <a:rPr lang="en-US" sz="1200" b="0" i="0" u="none" strike="noStrike" kern="1200" dirty="0">
                <a:solidFill>
                  <a:schemeClr val="tx1"/>
                </a:solidFill>
                <a:effectLst/>
                <a:latin typeface="Times New Roman" panose="02020603050405020304" pitchFamily="18" charset="0"/>
                <a:ea typeface="+mn-ea"/>
                <a:cs typeface="Times New Roman" panose="02020603050405020304" pitchFamily="18" charset="0"/>
              </a:rPr>
              <a:t>, TikTok, YouTube and others. It uses Instagram to engage younger customers through brand awareness. It uses Instagram to provide authentic and visually appealing content which can foster brand loyalty and customer engagement. Additionally, it also uses TikTok to attract younger demographics, to build an authentic community and gain customer insights from multiple customers. It uses trend first content by leveraging employee influencers to build customer relationships effectively. It also uses YouTube as a key component in CRM to create an emotional connection with consumers and enrich brand loyalty. It builds customer relationships by using a blending of traditional mass reach advertising by providing engaging digital content for offering value beyond their products. </a:t>
            </a:r>
            <a:endParaRPr lang="en-GB"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DE9EA237-4A18-44F2-B204-89BA0DCAF9EB}" type="slidenum">
              <a:rPr lang="en-GB" smtClean="0"/>
              <a:t>6</a:t>
            </a:fld>
            <a:endParaRPr lang="en-GB"/>
          </a:p>
        </p:txBody>
      </p:sp>
    </p:spTree>
    <p:extLst>
      <p:ext uri="{BB962C8B-B14F-4D97-AF65-F5344CB8AC3E}">
        <p14:creationId xmlns:p14="http://schemas.microsoft.com/office/powerpoint/2010/main" val="290463190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sz="1200" b="0" i="0" u="none" strike="noStrike" kern="1200" dirty="0">
                <a:solidFill>
                  <a:schemeClr val="tx1"/>
                </a:solidFill>
                <a:effectLst/>
                <a:latin typeface="Times New Roman" panose="02020603050405020304" pitchFamily="18" charset="0"/>
                <a:ea typeface="+mn-ea"/>
                <a:cs typeface="Times New Roman" panose="02020603050405020304" pitchFamily="18" charset="0"/>
              </a:rPr>
              <a:t>M&amp;S Food uses influencers in the social media strategy for  creating content and promoting brand loyalty. Influencers help in building customer relationships by </a:t>
            </a:r>
            <a:r>
              <a:rPr lang="en-US" sz="1200" b="0" i="0" u="none" strike="noStrike" kern="1200" dirty="0" err="1">
                <a:solidFill>
                  <a:schemeClr val="tx1"/>
                </a:solidFill>
                <a:effectLst/>
                <a:latin typeface="Times New Roman" panose="02020603050405020304" pitchFamily="18" charset="0"/>
                <a:ea typeface="+mn-ea"/>
                <a:cs typeface="Times New Roman" panose="02020603050405020304" pitchFamily="18" charset="0"/>
              </a:rPr>
              <a:t>modernising</a:t>
            </a:r>
            <a:r>
              <a:rPr lang="en-US" sz="1200" b="0" i="0" u="none" strike="noStrike" kern="1200" dirty="0">
                <a:solidFill>
                  <a:schemeClr val="tx1"/>
                </a:solidFill>
                <a:effectLst/>
                <a:latin typeface="Times New Roman" panose="02020603050405020304" pitchFamily="18" charset="0"/>
                <a:ea typeface="+mn-ea"/>
                <a:cs typeface="Times New Roman" panose="02020603050405020304" pitchFamily="18" charset="0"/>
              </a:rPr>
              <a:t> its brand image, building higher levels of trust and credibility, increasing customer loyalty and driving significant traffic (Gilliland, 2024). It also uses campaigns to increase engagement and promote products. The  digital campaigns are underpinned by its loyalty programs and the  customer data to foster long term customer relationship (Jefferson, 2021). These are also important in gathering customer insights and in amplifying brand messages using interactive content and direct communication, which can help in attracting more customers. This focuses on providing personalised experiences which is crucial for building customer relationships.   </a:t>
            </a:r>
            <a:endParaRPr lang="en-GB"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DE9EA237-4A18-44F2-B204-89BA0DCAF9EB}" type="slidenum">
              <a:rPr lang="en-GB" smtClean="0"/>
              <a:t>7</a:t>
            </a:fld>
            <a:endParaRPr lang="en-GB"/>
          </a:p>
        </p:txBody>
      </p:sp>
    </p:spTree>
    <p:extLst>
      <p:ext uri="{BB962C8B-B14F-4D97-AF65-F5344CB8AC3E}">
        <p14:creationId xmlns:p14="http://schemas.microsoft.com/office/powerpoint/2010/main" val="382453450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sz="1200" b="1" i="0" u="none" strike="noStrike" kern="1200" dirty="0">
                <a:solidFill>
                  <a:schemeClr val="tx1"/>
                </a:solidFill>
                <a:effectLst/>
                <a:latin typeface="Times New Roman" panose="02020603050405020304" pitchFamily="18" charset="0"/>
                <a:ea typeface="+mn-ea"/>
                <a:cs typeface="Times New Roman" panose="02020603050405020304" pitchFamily="18" charset="0"/>
              </a:rPr>
              <a:t> </a:t>
            </a:r>
            <a:r>
              <a:rPr lang="en-US" sz="1200" b="0" i="0" u="none" strike="noStrike" kern="1200" dirty="0">
                <a:solidFill>
                  <a:schemeClr val="tx1"/>
                </a:solidFill>
                <a:effectLst/>
                <a:latin typeface="Times New Roman" panose="02020603050405020304" pitchFamily="18" charset="0"/>
                <a:ea typeface="+mn-ea"/>
                <a:cs typeface="Times New Roman" panose="02020603050405020304" pitchFamily="18" charset="0"/>
              </a:rPr>
              <a:t>Digital engagement enriches customer satisfaction and loyalty in M&amp;S. It enhances customer satisfaction through personalised experiences and seamless omnichannel integration. It uses AI to analyse the customer data, which can foster profitability (</a:t>
            </a:r>
            <a:r>
              <a:rPr lang="en-US" sz="1200" b="0" i="0" u="none" strike="noStrike" kern="1200" dirty="0" err="1">
                <a:solidFill>
                  <a:schemeClr val="tx1"/>
                </a:solidFill>
                <a:effectLst/>
                <a:latin typeface="Times New Roman" panose="02020603050405020304" pitchFamily="18" charset="0"/>
                <a:ea typeface="+mn-ea"/>
                <a:cs typeface="Times New Roman" panose="02020603050405020304" pitchFamily="18" charset="0"/>
              </a:rPr>
              <a:t>Digitaldefynd</a:t>
            </a:r>
            <a:r>
              <a:rPr lang="en-US" sz="1200" b="0" i="0" u="none" strike="noStrike" kern="1200" dirty="0">
                <a:solidFill>
                  <a:schemeClr val="tx1"/>
                </a:solidFill>
                <a:effectLst/>
                <a:latin typeface="Times New Roman" panose="02020603050405020304" pitchFamily="18" charset="0"/>
                <a:ea typeface="+mn-ea"/>
                <a:cs typeface="Times New Roman" panose="02020603050405020304" pitchFamily="18" charset="0"/>
              </a:rPr>
              <a:t>, 2025). Some tools also help customers find products using interactive quizzes. It can show the brand's commitment to understanding individual preferences. It also does email marketing using AI. It does omnichannel integration by linking online and offline channels seamlessly. Some digital innovations are also there to help in bridging the gap between online and physical stores. Digital engagement also enriches customer loyalty by creating a personalised experience driven by data analytics and AI. The company uses customer data to provide personalised offers. It also creates engaging campaigns and provides a seamless shopping journey.        </a:t>
            </a:r>
            <a:endParaRPr lang="en-GB"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DE9EA237-4A18-44F2-B204-89BA0DCAF9EB}" type="slidenum">
              <a:rPr lang="en-GB" smtClean="0"/>
              <a:t>8</a:t>
            </a:fld>
            <a:endParaRPr lang="en-GB"/>
          </a:p>
        </p:txBody>
      </p:sp>
    </p:spTree>
    <p:extLst>
      <p:ext uri="{BB962C8B-B14F-4D97-AF65-F5344CB8AC3E}">
        <p14:creationId xmlns:p14="http://schemas.microsoft.com/office/powerpoint/2010/main" val="80417436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sz="1200" b="0" i="0" u="none" strike="noStrike" kern="1200" dirty="0">
                <a:solidFill>
                  <a:schemeClr val="tx1"/>
                </a:solidFill>
                <a:effectLst/>
                <a:latin typeface="Times New Roman" panose="02020603050405020304" pitchFamily="18" charset="0"/>
                <a:ea typeface="+mn-ea"/>
                <a:cs typeface="Times New Roman" panose="02020603050405020304" pitchFamily="18" charset="0"/>
              </a:rPr>
              <a:t>Digital engagement enriches the performance of M&amp;S. It can be done by improving customer experience and loyalty. Some metrics can be included to measure the performance of the company. Research shows that the engagement rate of automated </a:t>
            </a:r>
            <a:r>
              <a:rPr lang="en-US" sz="1200" b="0" i="0" u="none" strike="noStrike" kern="1200" dirty="0" err="1">
                <a:solidFill>
                  <a:schemeClr val="tx1"/>
                </a:solidFill>
                <a:effectLst/>
                <a:latin typeface="Times New Roman" panose="02020603050405020304" pitchFamily="18" charset="0"/>
                <a:ea typeface="+mn-ea"/>
                <a:cs typeface="Times New Roman" panose="02020603050405020304" pitchFamily="18" charset="0"/>
              </a:rPr>
              <a:t>personalisation</a:t>
            </a:r>
            <a:r>
              <a:rPr lang="en-US" sz="1200" b="0" i="0" u="none" strike="noStrike" kern="1200" dirty="0">
                <a:solidFill>
                  <a:schemeClr val="tx1"/>
                </a:solidFill>
                <a:effectLst/>
                <a:latin typeface="Times New Roman" panose="02020603050405020304" pitchFamily="18" charset="0"/>
                <a:ea typeface="+mn-ea"/>
                <a:cs typeface="Times New Roman" panose="02020603050405020304" pitchFamily="18" charset="0"/>
              </a:rPr>
              <a:t> has increased by up to 18% (</a:t>
            </a:r>
            <a:r>
              <a:rPr lang="en-US" sz="1200" b="0" i="0" u="none" strike="noStrike" kern="1200" dirty="0" err="1">
                <a:solidFill>
                  <a:schemeClr val="tx1"/>
                </a:solidFill>
                <a:effectLst/>
                <a:latin typeface="Times New Roman" panose="02020603050405020304" pitchFamily="18" charset="0"/>
                <a:ea typeface="+mn-ea"/>
                <a:cs typeface="Times New Roman" panose="02020603050405020304" pitchFamily="18" charset="0"/>
              </a:rPr>
              <a:t>Tcs</a:t>
            </a:r>
            <a:r>
              <a:rPr lang="en-US" sz="1200" b="0" i="0" u="none" strike="noStrike" kern="1200" dirty="0">
                <a:solidFill>
                  <a:schemeClr val="tx1"/>
                </a:solidFill>
                <a:effectLst/>
                <a:latin typeface="Times New Roman" panose="02020603050405020304" pitchFamily="18" charset="0"/>
                <a:ea typeface="+mn-ea"/>
                <a:cs typeface="Times New Roman" panose="02020603050405020304" pitchFamily="18" charset="0"/>
              </a:rPr>
              <a:t>, 2025). The online sales rate of the company increased by 11.3% in the first half of the year 2024 (</a:t>
            </a:r>
            <a:r>
              <a:rPr lang="en-US" sz="1200" b="0" i="0" u="none" strike="noStrike" kern="1200" dirty="0" err="1">
                <a:solidFill>
                  <a:schemeClr val="tx1"/>
                </a:solidFill>
                <a:effectLst/>
                <a:latin typeface="Times New Roman" panose="02020603050405020304" pitchFamily="18" charset="0"/>
                <a:ea typeface="+mn-ea"/>
                <a:cs typeface="Times New Roman" panose="02020603050405020304" pitchFamily="18" charset="0"/>
              </a:rPr>
              <a:t>Rashbass</a:t>
            </a:r>
            <a:r>
              <a:rPr lang="en-US" sz="1200" b="0" i="0" u="none" strike="noStrike" kern="1200" dirty="0">
                <a:solidFill>
                  <a:schemeClr val="tx1"/>
                </a:solidFill>
                <a:effectLst/>
                <a:latin typeface="Times New Roman" panose="02020603050405020304" pitchFamily="18" charset="0"/>
                <a:ea typeface="+mn-ea"/>
                <a:cs typeface="Times New Roman" panose="02020603050405020304" pitchFamily="18" charset="0"/>
              </a:rPr>
              <a:t>, 2024). The customer sentiment rate has increased by 10% in the company, driven by influencer programs (Embryo, 2025). These can be analysed to understand the enhancement in performance of the company. The performance can be understood as the engagement and online sales rate increase.   </a:t>
            </a:r>
            <a:endParaRPr lang="en-GB"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DE9EA237-4A18-44F2-B204-89BA0DCAF9EB}" type="slidenum">
              <a:rPr lang="en-GB" smtClean="0"/>
              <a:t>9</a:t>
            </a:fld>
            <a:endParaRPr lang="en-GB"/>
          </a:p>
        </p:txBody>
      </p:sp>
    </p:spTree>
    <p:extLst>
      <p:ext uri="{BB962C8B-B14F-4D97-AF65-F5344CB8AC3E}">
        <p14:creationId xmlns:p14="http://schemas.microsoft.com/office/powerpoint/2010/main" val="265046412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sz="1200" b="0" i="0" u="none" strike="noStrike" kern="1200" dirty="0">
                <a:solidFill>
                  <a:schemeClr val="tx1"/>
                </a:solidFill>
                <a:effectLst/>
                <a:latin typeface="Times New Roman" panose="02020603050405020304" pitchFamily="18" charset="0"/>
                <a:ea typeface="+mn-ea"/>
                <a:cs typeface="Times New Roman" panose="02020603050405020304" pitchFamily="18" charset="0"/>
              </a:rPr>
              <a:t>The strengths of M&amp;S are </a:t>
            </a:r>
            <a:r>
              <a:rPr lang="en-US" sz="1200" b="0" i="0" u="none" strike="noStrike" kern="1200" dirty="0" err="1">
                <a:solidFill>
                  <a:schemeClr val="tx1"/>
                </a:solidFill>
                <a:effectLst/>
                <a:latin typeface="Times New Roman" panose="02020603050405020304" pitchFamily="18" charset="0"/>
                <a:ea typeface="+mn-ea"/>
                <a:cs typeface="Times New Roman" panose="02020603050405020304" pitchFamily="18" charset="0"/>
              </a:rPr>
              <a:t>personalisation</a:t>
            </a:r>
            <a:r>
              <a:rPr lang="en-US" sz="1200" b="0" i="0" u="none" strike="noStrike" kern="1200" dirty="0">
                <a:solidFill>
                  <a:schemeClr val="tx1"/>
                </a:solidFill>
                <a:effectLst/>
                <a:latin typeface="Times New Roman" panose="02020603050405020304" pitchFamily="18" charset="0"/>
                <a:ea typeface="+mn-ea"/>
                <a:cs typeface="Times New Roman" panose="02020603050405020304" pitchFamily="18" charset="0"/>
              </a:rPr>
              <a:t>, customer trust and transparency. </a:t>
            </a:r>
            <a:r>
              <a:rPr lang="en-US" sz="1200" b="0" i="0" u="none" strike="noStrike" kern="1200" dirty="0" err="1">
                <a:solidFill>
                  <a:schemeClr val="tx1"/>
                </a:solidFill>
                <a:effectLst/>
                <a:latin typeface="Times New Roman" panose="02020603050405020304" pitchFamily="18" charset="0"/>
                <a:ea typeface="+mn-ea"/>
                <a:cs typeface="Times New Roman" panose="02020603050405020304" pitchFamily="18" charset="0"/>
              </a:rPr>
              <a:t>Personalisation</a:t>
            </a:r>
            <a:r>
              <a:rPr lang="en-US" sz="1200" b="0" i="0" u="none" strike="noStrike" kern="1200" dirty="0">
                <a:solidFill>
                  <a:schemeClr val="tx1"/>
                </a:solidFill>
                <a:effectLst/>
                <a:latin typeface="Times New Roman" panose="02020603050405020304" pitchFamily="18" charset="0"/>
                <a:ea typeface="+mn-ea"/>
                <a:cs typeface="Times New Roman" panose="02020603050405020304" pitchFamily="18" charset="0"/>
              </a:rPr>
              <a:t> is the biggest strength of this company as its main goal is to create </a:t>
            </a:r>
            <a:r>
              <a:rPr lang="en-US" sz="1200" b="0" i="0" u="none" strike="noStrike" kern="1200" dirty="0" err="1">
                <a:solidFill>
                  <a:schemeClr val="tx1"/>
                </a:solidFill>
                <a:effectLst/>
                <a:latin typeface="Times New Roman" panose="02020603050405020304" pitchFamily="18" charset="0"/>
                <a:ea typeface="+mn-ea"/>
                <a:cs typeface="Times New Roman" panose="02020603050405020304" pitchFamily="18" charset="0"/>
              </a:rPr>
              <a:t>personalisation</a:t>
            </a:r>
            <a:r>
              <a:rPr lang="en-US" sz="1200" b="0" i="0" u="none" strike="noStrike" kern="1200" dirty="0">
                <a:solidFill>
                  <a:schemeClr val="tx1"/>
                </a:solidFill>
                <a:effectLst/>
                <a:latin typeface="Times New Roman" panose="02020603050405020304" pitchFamily="18" charset="0"/>
                <a:ea typeface="+mn-ea"/>
                <a:cs typeface="Times New Roman" panose="02020603050405020304" pitchFamily="18" charset="0"/>
              </a:rPr>
              <a:t> by enabling data collection and customer engagement  (Virdi, 2025). Customer trust is another strength, as it has a long-standing reputation. Transparency enables the company to create a brand image and improve stakeholder trust. These strengths lead the company to a higher position in this competitive market. These strengths are there to make the company a better one. The weaknesses of this company are limited youth engagement and high price perception. It engages a smaller number of youth in its organisation, which can be a threat to the organisation.            </a:t>
            </a:r>
            <a:endParaRPr lang="en-GB"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DE9EA237-4A18-44F2-B204-89BA0DCAF9EB}" type="slidenum">
              <a:rPr lang="en-GB" smtClean="0"/>
              <a:t>10</a:t>
            </a:fld>
            <a:endParaRPr lang="en-GB"/>
          </a:p>
        </p:txBody>
      </p:sp>
    </p:spTree>
    <p:extLst>
      <p:ext uri="{BB962C8B-B14F-4D97-AF65-F5344CB8AC3E}">
        <p14:creationId xmlns:p14="http://schemas.microsoft.com/office/powerpoint/2010/main" val="219267887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sz="1200" b="0" i="0" u="none" strike="noStrike" kern="1200" dirty="0">
                <a:solidFill>
                  <a:schemeClr val="tx1"/>
                </a:solidFill>
                <a:effectLst/>
                <a:latin typeface="Times New Roman" panose="02020603050405020304" pitchFamily="18" charset="0"/>
                <a:ea typeface="+mn-ea"/>
                <a:cs typeface="Times New Roman" panose="02020603050405020304" pitchFamily="18" charset="0"/>
              </a:rPr>
              <a:t>It can be recommended that digital storytelling strengthening is the most important thing to become a well-reputed company. To do that, focusing on a complete and clear narrative is important. In this matter, using predictive analysis is important in being clear about the customer data. Improving interactive loyalty campaigns is important in making </a:t>
            </a:r>
            <a:r>
              <a:rPr lang="en-US" sz="1200" b="0" i="0" u="none" strike="noStrike" kern="1200" dirty="0" err="1">
                <a:solidFill>
                  <a:schemeClr val="tx1"/>
                </a:solidFill>
                <a:effectLst/>
                <a:latin typeface="Times New Roman" panose="02020603050405020304" pitchFamily="18" charset="0"/>
                <a:ea typeface="+mn-ea"/>
                <a:cs typeface="Times New Roman" panose="02020603050405020304" pitchFamily="18" charset="0"/>
              </a:rPr>
              <a:t>personalisation</a:t>
            </a:r>
            <a:r>
              <a:rPr lang="en-US" sz="1200" b="0" i="0" u="none" strike="noStrike" kern="1200" dirty="0">
                <a:solidFill>
                  <a:schemeClr val="tx1"/>
                </a:solidFill>
                <a:effectLst/>
                <a:latin typeface="Times New Roman" panose="02020603050405020304" pitchFamily="18" charset="0"/>
                <a:ea typeface="+mn-ea"/>
                <a:cs typeface="Times New Roman" panose="02020603050405020304" pitchFamily="18" charset="0"/>
              </a:rPr>
              <a:t>, which is important in making a better place in this competitive industry.      </a:t>
            </a:r>
            <a:endParaRPr lang="en-GB"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DE9EA237-4A18-44F2-B204-89BA0DCAF9EB}" type="slidenum">
              <a:rPr lang="en-GB" smtClean="0"/>
              <a:t>11</a:t>
            </a:fld>
            <a:endParaRPr lang="en-GB"/>
          </a:p>
        </p:txBody>
      </p:sp>
    </p:spTree>
    <p:extLst>
      <p:ext uri="{BB962C8B-B14F-4D97-AF65-F5344CB8AC3E}">
        <p14:creationId xmlns:p14="http://schemas.microsoft.com/office/powerpoint/2010/main" val="212643595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r>
              <a:rPr lang="en-US" sz="1200" b="0" i="0" u="none" strike="noStrike" kern="1200" dirty="0">
                <a:solidFill>
                  <a:schemeClr val="tx1"/>
                </a:solidFill>
                <a:effectLst/>
                <a:latin typeface="Times New Roman" panose="02020603050405020304" pitchFamily="18" charset="0"/>
                <a:ea typeface="+mn-ea"/>
                <a:cs typeface="Times New Roman" panose="02020603050405020304" pitchFamily="18" charset="0"/>
              </a:rPr>
              <a:t>It can be concluded that M&amp;S uses social and digital media to sustain the customer relationship and engage customers in greater numbers. This also helps in improving brand equity and brand reputation. The loyalty programs also help in gathering customer data, which can be analysed to understand the performance of the company. The company must overcome its weaknesses to build a higher reputation within the competitive market.       </a:t>
            </a:r>
            <a:endParaRPr lang="en-US" b="0" dirty="0">
              <a:effectLst/>
              <a:latin typeface="Times New Roman" panose="02020603050405020304" pitchFamily="18" charset="0"/>
              <a:cs typeface="Times New Roman" panose="02020603050405020304" pitchFamily="18" charset="0"/>
            </a:endParaRPr>
          </a:p>
          <a:p>
            <a:pPr algn="just"/>
            <a:br>
              <a:rPr lang="en-US" dirty="0">
                <a:latin typeface="Times New Roman" panose="02020603050405020304" pitchFamily="18" charset="0"/>
                <a:cs typeface="Times New Roman" panose="02020603050405020304" pitchFamily="18" charset="0"/>
              </a:rPr>
            </a:br>
            <a:endParaRPr lang="en-GB"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DE9EA237-4A18-44F2-B204-89BA0DCAF9EB}" type="slidenum">
              <a:rPr lang="en-GB" smtClean="0"/>
              <a:t>12</a:t>
            </a:fld>
            <a:endParaRPr lang="en-GB"/>
          </a:p>
        </p:txBody>
      </p:sp>
    </p:spTree>
    <p:extLst>
      <p:ext uri="{BB962C8B-B14F-4D97-AF65-F5344CB8AC3E}">
        <p14:creationId xmlns:p14="http://schemas.microsoft.com/office/powerpoint/2010/main" val="367993228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E9EA237-4A18-44F2-B204-89BA0DCAF9EB}" type="slidenum">
              <a:rPr lang="en-GB" smtClean="0"/>
              <a:t>13</a:t>
            </a:fld>
            <a:endParaRPr lang="en-GB"/>
          </a:p>
        </p:txBody>
      </p:sp>
    </p:spTree>
    <p:extLst>
      <p:ext uri="{BB962C8B-B14F-4D97-AF65-F5344CB8AC3E}">
        <p14:creationId xmlns:p14="http://schemas.microsoft.com/office/powerpoint/2010/main" val="167921063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5944BB-BBA2-8B35-A980-93AC5E38438F}"/>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3E669BBF-26BF-BFA8-30EE-1BE4F42129F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B8F1F2BD-0320-F350-7137-30268BE099D4}"/>
              </a:ext>
            </a:extLst>
          </p:cNvPr>
          <p:cNvSpPr>
            <a:spLocks noGrp="1"/>
          </p:cNvSpPr>
          <p:nvPr>
            <p:ph type="dt" sz="half" idx="10"/>
          </p:nvPr>
        </p:nvSpPr>
        <p:spPr/>
        <p:txBody>
          <a:bodyPr/>
          <a:lstStyle/>
          <a:p>
            <a:fld id="{ED291B17-9318-49DB-B28B-6E5994AE9581}" type="datetime1">
              <a:rPr lang="en-US" smtClean="0"/>
              <a:t>12/3/2025</a:t>
            </a:fld>
            <a:endParaRPr lang="en-US" dirty="0"/>
          </a:p>
        </p:txBody>
      </p:sp>
      <p:sp>
        <p:nvSpPr>
          <p:cNvPr id="5" name="Footer Placeholder 4">
            <a:extLst>
              <a:ext uri="{FF2B5EF4-FFF2-40B4-BE49-F238E27FC236}">
                <a16:creationId xmlns:a16="http://schemas.microsoft.com/office/drawing/2014/main" id="{D333D26A-1859-52CD-4497-FE81A7958F1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A0AD27C-D273-2F01-2E91-D1AD1ED3CED1}"/>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27273321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BFEB86-5DAA-C378-031D-2B6B338BEAE5}"/>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6554C13B-2EF2-6E32-5E66-1245EC90AA61}"/>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42A8F4F0-23F5-5C42-F1D9-35E2EAE6071A}"/>
              </a:ext>
            </a:extLst>
          </p:cNvPr>
          <p:cNvSpPr>
            <a:spLocks noGrp="1"/>
          </p:cNvSpPr>
          <p:nvPr>
            <p:ph type="dt" sz="half" idx="10"/>
          </p:nvPr>
        </p:nvSpPr>
        <p:spPr/>
        <p:txBody>
          <a:bodyPr/>
          <a:lstStyle/>
          <a:p>
            <a:fld id="{78DD82B9-B8EE-4375-B6FF-88FA6ABB15D9}" type="datetime1">
              <a:rPr lang="en-US" smtClean="0"/>
              <a:t>12/3/2025</a:t>
            </a:fld>
            <a:endParaRPr lang="en-US" dirty="0"/>
          </a:p>
        </p:txBody>
      </p:sp>
      <p:sp>
        <p:nvSpPr>
          <p:cNvPr id="5" name="Footer Placeholder 4">
            <a:extLst>
              <a:ext uri="{FF2B5EF4-FFF2-40B4-BE49-F238E27FC236}">
                <a16:creationId xmlns:a16="http://schemas.microsoft.com/office/drawing/2014/main" id="{F18AEEEB-6D7D-BB4A-728C-3AA890990A3F}"/>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CCA166F-A459-7668-AF28-5E0B3CCD0D56}"/>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2102671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938432-DC46-6FF2-DEBF-3C0CF2AC2149}"/>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11218437-9D18-F347-000B-981F81CD1728}"/>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BC6DB1EF-A4BF-E888-E54E-3CDCEA738FC1}"/>
              </a:ext>
            </a:extLst>
          </p:cNvPr>
          <p:cNvSpPr>
            <a:spLocks noGrp="1"/>
          </p:cNvSpPr>
          <p:nvPr>
            <p:ph type="dt" sz="half" idx="10"/>
          </p:nvPr>
        </p:nvSpPr>
        <p:spPr/>
        <p:txBody>
          <a:bodyPr/>
          <a:lstStyle/>
          <a:p>
            <a:fld id="{B2497495-0637-405E-AE64-5CC7506D51F5}" type="datetime1">
              <a:rPr lang="en-US" smtClean="0"/>
              <a:t>12/3/2025</a:t>
            </a:fld>
            <a:endParaRPr lang="en-US" dirty="0"/>
          </a:p>
        </p:txBody>
      </p:sp>
      <p:sp>
        <p:nvSpPr>
          <p:cNvPr id="5" name="Footer Placeholder 4">
            <a:extLst>
              <a:ext uri="{FF2B5EF4-FFF2-40B4-BE49-F238E27FC236}">
                <a16:creationId xmlns:a16="http://schemas.microsoft.com/office/drawing/2014/main" id="{A2969749-81BF-63BE-2C64-BC5B4386CA9D}"/>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9AC63B17-11A5-2B7E-0346-042BF3756A9F}"/>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6900185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664807-6A35-3169-F0C1-ED04B281E2CB}"/>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7182AA77-D194-31CF-B397-3B78A31FB6E7}"/>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C3E77095-A272-950F-B3BC-6C29165C42C8}"/>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2A692A30-B3CD-F106-59AD-3A1E4898DD5E}"/>
              </a:ext>
            </a:extLst>
          </p:cNvPr>
          <p:cNvSpPr>
            <a:spLocks noGrp="1"/>
          </p:cNvSpPr>
          <p:nvPr>
            <p:ph type="dt" sz="half" idx="10"/>
          </p:nvPr>
        </p:nvSpPr>
        <p:spPr/>
        <p:txBody>
          <a:bodyPr/>
          <a:lstStyle/>
          <a:p>
            <a:fld id="{7BFFD690-9426-415D-8B65-26881E07B2D4}" type="datetime1">
              <a:rPr lang="en-US" smtClean="0"/>
              <a:t>12/3/2025</a:t>
            </a:fld>
            <a:endParaRPr lang="en-US" dirty="0"/>
          </a:p>
        </p:txBody>
      </p:sp>
      <p:sp>
        <p:nvSpPr>
          <p:cNvPr id="6" name="Footer Placeholder 5">
            <a:extLst>
              <a:ext uri="{FF2B5EF4-FFF2-40B4-BE49-F238E27FC236}">
                <a16:creationId xmlns:a16="http://schemas.microsoft.com/office/drawing/2014/main" id="{9FC77152-529E-3672-27BD-2C95AE6DC990}"/>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1266C715-BD4E-24E7-CA52-AE22020ED15E}"/>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75258915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EB9E31-8406-3DF4-FF99-C13E71F90E93}"/>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85208590-B1D4-7A73-190E-4E9DBCABC19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489F96A3-57E1-B73A-0733-215F4C807078}"/>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22045702-80D8-3B86-1955-213A5D8B58D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FD7DD283-F4B0-DCC4-7C7F-EB3C6F237C5B}"/>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3F38AD39-D651-6632-9CD9-C3B9B8C31521}"/>
              </a:ext>
            </a:extLst>
          </p:cNvPr>
          <p:cNvSpPr>
            <a:spLocks noGrp="1"/>
          </p:cNvSpPr>
          <p:nvPr>
            <p:ph type="dt" sz="half" idx="10"/>
          </p:nvPr>
        </p:nvSpPr>
        <p:spPr/>
        <p:txBody>
          <a:bodyPr/>
          <a:lstStyle/>
          <a:p>
            <a:fld id="{04C4989A-474C-40DE-95B9-011C28B71673}" type="datetime1">
              <a:rPr lang="en-US" smtClean="0"/>
              <a:t>12/3/2025</a:t>
            </a:fld>
            <a:endParaRPr lang="en-US" dirty="0"/>
          </a:p>
        </p:txBody>
      </p:sp>
      <p:sp>
        <p:nvSpPr>
          <p:cNvPr id="8" name="Footer Placeholder 7">
            <a:extLst>
              <a:ext uri="{FF2B5EF4-FFF2-40B4-BE49-F238E27FC236}">
                <a16:creationId xmlns:a16="http://schemas.microsoft.com/office/drawing/2014/main" id="{4908DCA9-9F48-7ED8-4A4E-CFF85D75C0F1}"/>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F19E42C7-134D-F7FA-061A-654B0140C7D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99229126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EA1031-A3F1-9359-E5CA-814CF8A88DF1}"/>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7CE28087-1B9D-D0A5-3B0E-5819A0E921AD}"/>
              </a:ext>
            </a:extLst>
          </p:cNvPr>
          <p:cNvSpPr>
            <a:spLocks noGrp="1"/>
          </p:cNvSpPr>
          <p:nvPr>
            <p:ph type="dt" sz="half" idx="10"/>
          </p:nvPr>
        </p:nvSpPr>
        <p:spPr/>
        <p:txBody>
          <a:bodyPr/>
          <a:lstStyle/>
          <a:p>
            <a:fld id="{5DB4ED54-5B5E-4A04-93D3-5772E3CE3818}" type="datetime1">
              <a:rPr lang="en-US" smtClean="0"/>
              <a:t>12/3/2025</a:t>
            </a:fld>
            <a:endParaRPr lang="en-US" dirty="0"/>
          </a:p>
        </p:txBody>
      </p:sp>
      <p:sp>
        <p:nvSpPr>
          <p:cNvPr id="4" name="Footer Placeholder 3">
            <a:extLst>
              <a:ext uri="{FF2B5EF4-FFF2-40B4-BE49-F238E27FC236}">
                <a16:creationId xmlns:a16="http://schemas.microsoft.com/office/drawing/2014/main" id="{AE848763-444F-8058-849D-7BF5CEE749D8}"/>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C07C79D4-2B73-E646-66BF-3A59C67EC550}"/>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3854070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AF42193-C762-F4B7-8158-6927EA71AE1C}"/>
              </a:ext>
            </a:extLst>
          </p:cNvPr>
          <p:cNvSpPr>
            <a:spLocks noGrp="1"/>
          </p:cNvSpPr>
          <p:nvPr>
            <p:ph type="dt" sz="half" idx="10"/>
          </p:nvPr>
        </p:nvSpPr>
        <p:spPr/>
        <p:txBody>
          <a:bodyPr/>
          <a:lstStyle/>
          <a:p>
            <a:fld id="{4EDE50D6-574B-40AF-946F-D52A04ADE379}" type="datetime1">
              <a:rPr lang="en-US" smtClean="0"/>
              <a:t>12/3/2025</a:t>
            </a:fld>
            <a:endParaRPr lang="en-US" dirty="0"/>
          </a:p>
        </p:txBody>
      </p:sp>
      <p:sp>
        <p:nvSpPr>
          <p:cNvPr id="3" name="Footer Placeholder 2">
            <a:extLst>
              <a:ext uri="{FF2B5EF4-FFF2-40B4-BE49-F238E27FC236}">
                <a16:creationId xmlns:a16="http://schemas.microsoft.com/office/drawing/2014/main" id="{B0DB7BB3-B135-32E9-FA01-8520112B4C7B}"/>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5F960C02-BECB-E3DB-E7B4-301EDFD36B2D}"/>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74236182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2A0CE2-DD79-CA24-7105-49FD1BF45AB9}"/>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38EE90C6-C9B5-29C7-DA14-7E4E502BBCB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E59D9A4D-F215-733A-AA49-48E596FA978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3020F60-5535-305B-2391-6264F42CC828}"/>
              </a:ext>
            </a:extLst>
          </p:cNvPr>
          <p:cNvSpPr>
            <a:spLocks noGrp="1"/>
          </p:cNvSpPr>
          <p:nvPr>
            <p:ph type="dt" sz="half" idx="10"/>
          </p:nvPr>
        </p:nvSpPr>
        <p:spPr/>
        <p:txBody>
          <a:bodyPr/>
          <a:lstStyle/>
          <a:p>
            <a:fld id="{D82884F1-FFEA-405F-9602-3DCA865EDA4E}" type="datetime1">
              <a:rPr lang="en-US" smtClean="0"/>
              <a:t>12/3/2025</a:t>
            </a:fld>
            <a:endParaRPr lang="en-US" dirty="0"/>
          </a:p>
        </p:txBody>
      </p:sp>
      <p:sp>
        <p:nvSpPr>
          <p:cNvPr id="6" name="Footer Placeholder 5">
            <a:extLst>
              <a:ext uri="{FF2B5EF4-FFF2-40B4-BE49-F238E27FC236}">
                <a16:creationId xmlns:a16="http://schemas.microsoft.com/office/drawing/2014/main" id="{953C1F62-982B-D6FB-F868-25DCC4593DDE}"/>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677A2033-AD3D-D88C-2D27-D27EB588E1EF}"/>
              </a:ext>
            </a:extLst>
          </p:cNvPr>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121465275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AAC243-F765-DCAE-09D9-807D21D281C9}"/>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976F023B-4293-C372-6639-0FDD1C2B6E1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6567A57-296A-8CA8-DFD9-A1442E68D88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6A410F50-B207-7656-F965-FE5185AA258F}"/>
              </a:ext>
            </a:extLst>
          </p:cNvPr>
          <p:cNvSpPr>
            <a:spLocks noGrp="1"/>
          </p:cNvSpPr>
          <p:nvPr>
            <p:ph type="dt" sz="half" idx="10"/>
          </p:nvPr>
        </p:nvSpPr>
        <p:spPr/>
        <p:txBody>
          <a:bodyPr/>
          <a:lstStyle/>
          <a:p>
            <a:fld id="{7E18DB4A-8810-4A10-AD5C-D5E2C667F5B3}" type="datetime1">
              <a:rPr lang="en-US" smtClean="0"/>
              <a:t>12/3/2025</a:t>
            </a:fld>
            <a:endParaRPr lang="en-US" dirty="0"/>
          </a:p>
        </p:txBody>
      </p:sp>
      <p:sp>
        <p:nvSpPr>
          <p:cNvPr id="6" name="Footer Placeholder 5">
            <a:extLst>
              <a:ext uri="{FF2B5EF4-FFF2-40B4-BE49-F238E27FC236}">
                <a16:creationId xmlns:a16="http://schemas.microsoft.com/office/drawing/2014/main" id="{D22FC5F5-0053-9201-4E7B-191A1A4C9385}"/>
              </a:ext>
            </a:extLst>
          </p:cNvPr>
          <p:cNvSpPr>
            <a:spLocks noGrp="1"/>
          </p:cNvSpPr>
          <p:nvPr>
            <p:ph type="ftr" sz="quarter" idx="11"/>
          </p:nvPr>
        </p:nvSpPr>
        <p:spPr/>
        <p:txBody>
          <a:bodyPr/>
          <a:lstStyle/>
          <a:p>
            <a:pPr algn="l"/>
            <a:endParaRPr lang="en-US" dirty="0"/>
          </a:p>
        </p:txBody>
      </p:sp>
      <p:sp>
        <p:nvSpPr>
          <p:cNvPr id="7" name="Slide Number Placeholder 6">
            <a:extLst>
              <a:ext uri="{FF2B5EF4-FFF2-40B4-BE49-F238E27FC236}">
                <a16:creationId xmlns:a16="http://schemas.microsoft.com/office/drawing/2014/main" id="{D7ADE21D-C468-BA34-EC17-EF8F598DF32C}"/>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25163548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52BA74-123A-5C48-393A-6A1AE2FC21F0}"/>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BD52BDB0-313D-34C6-907E-79DB96B42F4A}"/>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BD6E31F9-015A-5DFD-CFCA-AD9E41EC6373}"/>
              </a:ext>
            </a:extLst>
          </p:cNvPr>
          <p:cNvSpPr>
            <a:spLocks noGrp="1"/>
          </p:cNvSpPr>
          <p:nvPr>
            <p:ph type="dt" sz="half" idx="10"/>
          </p:nvPr>
        </p:nvSpPr>
        <p:spPr/>
        <p:txBody>
          <a:bodyPr/>
          <a:lstStyle/>
          <a:p>
            <a:fld id="{2CED4963-E985-44C4-B8C4-FDD613B7C2F8}" type="datetime1">
              <a:rPr lang="en-US" smtClean="0"/>
              <a:t>12/3/2025</a:t>
            </a:fld>
            <a:endParaRPr lang="en-US" dirty="0"/>
          </a:p>
        </p:txBody>
      </p:sp>
      <p:sp>
        <p:nvSpPr>
          <p:cNvPr id="5" name="Footer Placeholder 4">
            <a:extLst>
              <a:ext uri="{FF2B5EF4-FFF2-40B4-BE49-F238E27FC236}">
                <a16:creationId xmlns:a16="http://schemas.microsoft.com/office/drawing/2014/main" id="{846D14B2-9286-B3E3-DF95-1A20852D650B}"/>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43DC6C44-BEB1-F9C8-9C28-08210019C7F4}"/>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2222320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EFA4BD7-FC52-90A6-1E56-51325A8B2D70}"/>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5926E9E0-26D0-1458-04AF-D549E225503C}"/>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3D5D4B45-2364-700C-88BF-FE66272FCC9A}"/>
              </a:ext>
            </a:extLst>
          </p:cNvPr>
          <p:cNvSpPr>
            <a:spLocks noGrp="1"/>
          </p:cNvSpPr>
          <p:nvPr>
            <p:ph type="dt" sz="half" idx="10"/>
          </p:nvPr>
        </p:nvSpPr>
        <p:spPr/>
        <p:txBody>
          <a:bodyPr/>
          <a:lstStyle/>
          <a:p>
            <a:fld id="{ED291B17-9318-49DB-B28B-6E5994AE9581}" type="datetime1">
              <a:rPr lang="en-US" smtClean="0"/>
              <a:t>12/3/2025</a:t>
            </a:fld>
            <a:endParaRPr lang="en-US" dirty="0"/>
          </a:p>
        </p:txBody>
      </p:sp>
      <p:sp>
        <p:nvSpPr>
          <p:cNvPr id="5" name="Footer Placeholder 4">
            <a:extLst>
              <a:ext uri="{FF2B5EF4-FFF2-40B4-BE49-F238E27FC236}">
                <a16:creationId xmlns:a16="http://schemas.microsoft.com/office/drawing/2014/main" id="{C27444CD-C8B2-68CA-BD1E-75F048A7E22A}"/>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6DE3E2B2-53E3-FD1E-5FFB-FB5B7BDE47D1}"/>
              </a:ext>
            </a:extLst>
          </p:cNvPr>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83303211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62A51F5-7E3E-5491-24EA-CE00DA6DD04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5F6147EA-C12E-9DCA-9135-600CFAA3BBC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B3F59D4C-A6BB-66BD-801D-26098D48B2D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ED291B17-9318-49DB-B28B-6E5994AE9581}" type="datetime1">
              <a:rPr lang="en-US" smtClean="0"/>
              <a:t>12/3/2025</a:t>
            </a:fld>
            <a:endParaRPr lang="en-US" dirty="0"/>
          </a:p>
        </p:txBody>
      </p:sp>
      <p:sp>
        <p:nvSpPr>
          <p:cNvPr id="5" name="Footer Placeholder 4">
            <a:extLst>
              <a:ext uri="{FF2B5EF4-FFF2-40B4-BE49-F238E27FC236}">
                <a16:creationId xmlns:a16="http://schemas.microsoft.com/office/drawing/2014/main" id="{DC7D9319-698D-8432-0354-8CE162E5462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dirty="0"/>
          </a:p>
        </p:txBody>
      </p:sp>
      <p:sp>
        <p:nvSpPr>
          <p:cNvPr id="6" name="Slide Number Placeholder 5">
            <a:extLst>
              <a:ext uri="{FF2B5EF4-FFF2-40B4-BE49-F238E27FC236}">
                <a16:creationId xmlns:a16="http://schemas.microsoft.com/office/drawing/2014/main" id="{4CA63D8F-114D-8661-FD9F-0685ECD638D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A98EE3D-8CD1-4C3F-BD1C-C98C9596463C}" type="slidenum">
              <a:rPr lang="en-US" smtClean="0"/>
              <a:t>‹#›</a:t>
            </a:fld>
            <a:endParaRPr lang="en-US" dirty="0"/>
          </a:p>
        </p:txBody>
      </p:sp>
    </p:spTree>
    <p:extLst>
      <p:ext uri="{BB962C8B-B14F-4D97-AF65-F5344CB8AC3E}">
        <p14:creationId xmlns:p14="http://schemas.microsoft.com/office/powerpoint/2010/main" val="1185602224"/>
      </p:ext>
    </p:extLst>
  </p:cSld>
  <p:clrMap bg1="lt1" tx1="dk1" bg2="lt2" tx2="dk2" accent1="accent1" accent2="accent2" accent3="accent3" accent4="accent4" accent5="accent5" accent6="accent6" hlink="hlink" folHlink="folHlink"/>
  <p:sldLayoutIdLst>
    <p:sldLayoutId id="2147483714" r:id="rId1"/>
    <p:sldLayoutId id="2147483715" r:id="rId2"/>
    <p:sldLayoutId id="2147483716" r:id="rId3"/>
    <p:sldLayoutId id="2147483717" r:id="rId4"/>
    <p:sldLayoutId id="2147483718" r:id="rId5"/>
    <p:sldLayoutId id="2147483719" r:id="rId6"/>
    <p:sldLayoutId id="2147483720" r:id="rId7"/>
    <p:sldLayoutId id="2147483721" r:id="rId8"/>
    <p:sldLayoutId id="2147483722" r:id="rId9"/>
    <p:sldLayoutId id="2147483723" r:id="rId10"/>
    <p:sldLayoutId id="2147483724" r:id="rId11"/>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15.jpeg"/><Relationship Id="rId7" Type="http://schemas.openxmlformats.org/officeDocument/2006/relationships/diagramColors" Target="../diagrams/colors2.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10.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3.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5">
            <a:extLst>
              <a:ext uri="{FF2B5EF4-FFF2-40B4-BE49-F238E27FC236}">
                <a16:creationId xmlns:a16="http://schemas.microsoft.com/office/drawing/2014/main" id="{464EC53C-35C4-4E84-AFE2-A7D0818526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a:extLst>
              <a:ext uri="{FF2B5EF4-FFF2-40B4-BE49-F238E27FC236}">
                <a16:creationId xmlns:a16="http://schemas.microsoft.com/office/drawing/2014/main" id="{9A3F5928-D955-456A-97B5-AA390B8CE9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0">
                <a:schemeClr val="accent1"/>
              </a:gs>
              <a:gs pos="100000">
                <a:schemeClr val="accent2"/>
              </a:gs>
            </a:gsLst>
            <a:lin ang="189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4" name="Picture 3" descr="Coloured pencils inside a pencil holder which is on top of a wood table">
            <a:extLst>
              <a:ext uri="{FF2B5EF4-FFF2-40B4-BE49-F238E27FC236}">
                <a16:creationId xmlns:a16="http://schemas.microsoft.com/office/drawing/2014/main" id="{E742E292-FA36-7B87-C92D-C27D640A5FB7}"/>
              </a:ext>
            </a:extLst>
          </p:cNvPr>
          <p:cNvPicPr>
            <a:picLocks noChangeAspect="1"/>
          </p:cNvPicPr>
          <p:nvPr/>
        </p:nvPicPr>
        <p:blipFill>
          <a:blip r:embed="rId2">
            <a:duotone>
              <a:schemeClr val="accent1">
                <a:shade val="45000"/>
                <a:satMod val="135000"/>
              </a:schemeClr>
              <a:prstClr val="white"/>
            </a:duotone>
            <a:alphaModFix amt="35000"/>
          </a:blip>
          <a:srcRect t="15730"/>
          <a:stretch>
            <a:fill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C7BADC82-8CDB-E26B-47D9-0D407FAA711A}"/>
              </a:ext>
            </a:extLst>
          </p:cNvPr>
          <p:cNvSpPr>
            <a:spLocks noGrp="1"/>
          </p:cNvSpPr>
          <p:nvPr>
            <p:ph type="ctrTitle"/>
          </p:nvPr>
        </p:nvSpPr>
        <p:spPr>
          <a:xfrm>
            <a:off x="1256275" y="2271449"/>
            <a:ext cx="9679449" cy="2847058"/>
          </a:xfrm>
        </p:spPr>
        <p:txBody>
          <a:bodyPr anchor="b">
            <a:noAutofit/>
          </a:bodyPr>
          <a:lstStyle/>
          <a:p>
            <a:r>
              <a:rPr lang="en-US" sz="4400" b="1" dirty="0">
                <a:solidFill>
                  <a:schemeClr val="bg1"/>
                </a:solidFill>
                <a:latin typeface="Times New Roman" panose="02020603050405020304" pitchFamily="18" charset="0"/>
                <a:cs typeface="Times New Roman" panose="02020603050405020304" pitchFamily="18" charset="0"/>
              </a:rPr>
              <a:t>Module name</a:t>
            </a:r>
            <a:r>
              <a:rPr lang="en-US" sz="4400" dirty="0">
                <a:solidFill>
                  <a:schemeClr val="bg1"/>
                </a:solidFill>
                <a:latin typeface="Times New Roman" panose="02020603050405020304" pitchFamily="18" charset="0"/>
                <a:cs typeface="Times New Roman" panose="02020603050405020304" pitchFamily="18" charset="0"/>
              </a:rPr>
              <a:t>: Building a Sustainable Marketing Relationship</a:t>
            </a:r>
            <a:br>
              <a:rPr lang="en-US" b="0" dirty="0">
                <a:solidFill>
                  <a:schemeClr val="bg1"/>
                </a:solidFill>
                <a:effectLst/>
                <a:latin typeface="Times New Roman" panose="02020603050405020304" pitchFamily="18" charset="0"/>
                <a:cs typeface="Times New Roman" panose="02020603050405020304" pitchFamily="18" charset="0"/>
              </a:rPr>
            </a:br>
            <a:r>
              <a:rPr lang="en-US" sz="4400" b="1" dirty="0">
                <a:solidFill>
                  <a:schemeClr val="bg1"/>
                </a:solidFill>
                <a:latin typeface="Times New Roman" panose="02020603050405020304" pitchFamily="18" charset="0"/>
                <a:cs typeface="Times New Roman" panose="02020603050405020304" pitchFamily="18" charset="0"/>
              </a:rPr>
              <a:t>Module code</a:t>
            </a:r>
            <a:r>
              <a:rPr lang="en-US" sz="4400" dirty="0">
                <a:solidFill>
                  <a:schemeClr val="bg1"/>
                </a:solidFill>
                <a:latin typeface="Times New Roman" panose="02020603050405020304" pitchFamily="18" charset="0"/>
                <a:cs typeface="Times New Roman" panose="02020603050405020304" pitchFamily="18" charset="0"/>
              </a:rPr>
              <a:t>: BMSW5007</a:t>
            </a:r>
            <a:endParaRPr lang="en-GB" dirty="0">
              <a:solidFill>
                <a:schemeClr val="bg1"/>
              </a:solidFill>
              <a:latin typeface="Times New Roman" panose="02020603050405020304" pitchFamily="18" charset="0"/>
              <a:cs typeface="Times New Roman" panose="02020603050405020304" pitchFamily="18" charset="0"/>
            </a:endParaRPr>
          </a:p>
        </p:txBody>
      </p:sp>
      <p:sp>
        <p:nvSpPr>
          <p:cNvPr id="3" name="Subtitle 2">
            <a:extLst>
              <a:ext uri="{FF2B5EF4-FFF2-40B4-BE49-F238E27FC236}">
                <a16:creationId xmlns:a16="http://schemas.microsoft.com/office/drawing/2014/main" id="{C498088E-329A-2C33-54B9-28FB76A14D6F}"/>
              </a:ext>
            </a:extLst>
          </p:cNvPr>
          <p:cNvSpPr>
            <a:spLocks noGrp="1"/>
          </p:cNvSpPr>
          <p:nvPr>
            <p:ph type="subTitle" idx="1"/>
          </p:nvPr>
        </p:nvSpPr>
        <p:spPr>
          <a:xfrm>
            <a:off x="1256275" y="5098254"/>
            <a:ext cx="9679449" cy="750259"/>
          </a:xfrm>
        </p:spPr>
        <p:txBody>
          <a:bodyPr anchor="ctr">
            <a:normAutofit/>
          </a:bodyPr>
          <a:lstStyle/>
          <a:p>
            <a:r>
              <a:rPr lang="en-US" dirty="0">
                <a:solidFill>
                  <a:schemeClr val="bg1"/>
                </a:solidFill>
                <a:latin typeface="Times New Roman" panose="02020603050405020304" pitchFamily="18" charset="0"/>
                <a:cs typeface="Times New Roman" panose="02020603050405020304" pitchFamily="18" charset="0"/>
              </a:rPr>
              <a:t>A critical evaluation of the impact a Sustainable Customer Relationship has on an organisation and its customers – with focus on M&amp;S Food</a:t>
            </a:r>
            <a:endParaRPr lang="en-GB" sz="2000" dirty="0">
              <a:solidFill>
                <a:schemeClr val="bg1"/>
              </a:solidFill>
              <a:latin typeface="Times New Roman" panose="02020603050405020304" pitchFamily="18" charset="0"/>
              <a:cs typeface="Times New Roman" panose="02020603050405020304" pitchFamily="18" charset="0"/>
            </a:endParaRPr>
          </a:p>
        </p:txBody>
      </p:sp>
      <p:cxnSp>
        <p:nvCxnSpPr>
          <p:cNvPr id="8" name="Straight Connector 7">
            <a:extLst>
              <a:ext uri="{FF2B5EF4-FFF2-40B4-BE49-F238E27FC236}">
                <a16:creationId xmlns:a16="http://schemas.microsoft.com/office/drawing/2014/main" id="{56020367-4FD5-4596-8E10-C5F095CD8D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878" y="806470"/>
            <a:ext cx="8453437" cy="0"/>
          </a:xfrm>
          <a:prstGeom prst="line">
            <a:avLst/>
          </a:prstGeom>
          <a:ln w="25400" cap="sq">
            <a:solidFill>
              <a:srgbClr val="FFFFFF"/>
            </a:solidFill>
            <a:bevel/>
          </a:ln>
        </p:spPr>
        <p:style>
          <a:lnRef idx="1">
            <a:schemeClr val="accent1"/>
          </a:lnRef>
          <a:fillRef idx="0">
            <a:schemeClr val="accent1"/>
          </a:fillRef>
          <a:effectRef idx="0">
            <a:schemeClr val="accent1"/>
          </a:effectRef>
          <a:fontRef idx="minor">
            <a:schemeClr val="tx1"/>
          </a:fontRef>
        </p:style>
      </p:cxnSp>
      <p:sp>
        <p:nvSpPr>
          <p:cNvPr id="15" name="Graphic 13">
            <a:extLst>
              <a:ext uri="{FF2B5EF4-FFF2-40B4-BE49-F238E27FC236}">
                <a16:creationId xmlns:a16="http://schemas.microsoft.com/office/drawing/2014/main" id="{C5CB530E-515E-412C-9DF1-5F8FFBD6F3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4954" y="2875093"/>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rgbClr val="FFFFFF"/>
          </a:solidFill>
          <a:ln w="603"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7" name="Graphic 12">
            <a:extLst>
              <a:ext uri="{FF2B5EF4-FFF2-40B4-BE49-F238E27FC236}">
                <a16:creationId xmlns:a16="http://schemas.microsoft.com/office/drawing/2014/main" id="{712D4376-A578-4FF1-94FC-245E7A6A48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03734" y="3104388"/>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rgbClr val="FFFFFF"/>
          </a:solidFill>
          <a:ln w="422"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9" name="Graphic 15">
            <a:extLst>
              <a:ext uri="{FF2B5EF4-FFF2-40B4-BE49-F238E27FC236}">
                <a16:creationId xmlns:a16="http://schemas.microsoft.com/office/drawing/2014/main" id="{AEA7509D-F04F-40CB-A0B3-EEF16499C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414" y="3619532"/>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rgbClr val="FFFFFF"/>
          </a:solidFill>
          <a:ln w="61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1026" name="Picture 2">
            <a:extLst>
              <a:ext uri="{FF2B5EF4-FFF2-40B4-BE49-F238E27FC236}">
                <a16:creationId xmlns:a16="http://schemas.microsoft.com/office/drawing/2014/main" id="{A5CBD8E7-1D78-E1D1-0977-A896CE2EB93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393186" y="171287"/>
            <a:ext cx="2647950" cy="8382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0036217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CB9DB6C-9179-3980-B2C0-AFAC0074F07F}"/>
              </a:ext>
            </a:extLst>
          </p:cNvPr>
          <p:cNvSpPr>
            <a:spLocks noGrp="1"/>
          </p:cNvSpPr>
          <p:nvPr>
            <p:ph type="title"/>
          </p:nvPr>
        </p:nvSpPr>
        <p:spPr>
          <a:xfrm>
            <a:off x="761803" y="350196"/>
            <a:ext cx="4646904" cy="1624520"/>
          </a:xfrm>
        </p:spPr>
        <p:txBody>
          <a:bodyPr anchor="ctr">
            <a:normAutofit/>
          </a:bodyPr>
          <a:lstStyle/>
          <a:p>
            <a:pPr algn="ctr"/>
            <a:r>
              <a:rPr lang="en-GB" sz="4000" b="1" dirty="0"/>
              <a:t>Introduction</a:t>
            </a:r>
            <a:endParaRPr lang="en-GB" sz="4000" dirty="0"/>
          </a:p>
        </p:txBody>
      </p:sp>
      <p:sp>
        <p:nvSpPr>
          <p:cNvPr id="3" name="Content Placeholder 2">
            <a:extLst>
              <a:ext uri="{FF2B5EF4-FFF2-40B4-BE49-F238E27FC236}">
                <a16:creationId xmlns:a16="http://schemas.microsoft.com/office/drawing/2014/main" id="{787BFC4F-AE14-8F6E-24D6-34F3DE1B493B}"/>
              </a:ext>
            </a:extLst>
          </p:cNvPr>
          <p:cNvSpPr>
            <a:spLocks noGrp="1"/>
          </p:cNvSpPr>
          <p:nvPr>
            <p:ph idx="1"/>
          </p:nvPr>
        </p:nvSpPr>
        <p:spPr>
          <a:xfrm>
            <a:off x="761802" y="2743200"/>
            <a:ext cx="4646905" cy="3613149"/>
          </a:xfrm>
        </p:spPr>
        <p:txBody>
          <a:bodyPr anchor="ctr">
            <a:normAutofit/>
          </a:bodyPr>
          <a:lstStyle/>
          <a:p>
            <a:pPr algn="just" fontAlgn="base"/>
            <a:r>
              <a:rPr lang="en-US" sz="2000" dirty="0">
                <a:latin typeface="Times New Roman" panose="02020603050405020304" pitchFamily="18" charset="0"/>
                <a:cs typeface="Times New Roman" panose="02020603050405020304" pitchFamily="18" charset="0"/>
              </a:rPr>
              <a:t>Digital and social media are significant within the context of customer relationship management. </a:t>
            </a:r>
          </a:p>
          <a:p>
            <a:pPr algn="just" fontAlgn="base"/>
            <a:r>
              <a:rPr lang="en-US" sz="2000" dirty="0">
                <a:latin typeface="Times New Roman" panose="02020603050405020304" pitchFamily="18" charset="0"/>
                <a:cs typeface="Times New Roman" panose="02020603050405020304" pitchFamily="18" charset="0"/>
              </a:rPr>
              <a:t>A sustainable customer relationship has a profound impact on organisations. </a:t>
            </a:r>
          </a:p>
          <a:p>
            <a:pPr algn="just" fontAlgn="base"/>
            <a:r>
              <a:rPr lang="en-US" sz="2000" dirty="0">
                <a:latin typeface="Times New Roman" panose="02020603050405020304" pitchFamily="18" charset="0"/>
                <a:cs typeface="Times New Roman" panose="02020603050405020304" pitchFamily="18" charset="0"/>
              </a:rPr>
              <a:t>The study will analyse the impact of digital and social media on organisations like M&amp;S Food.  </a:t>
            </a:r>
          </a:p>
        </p:txBody>
      </p:sp>
      <p:pic>
        <p:nvPicPr>
          <p:cNvPr id="5" name="Picture 4" descr="A group of people discussing something&#10;&#10;AI-generated content may be incorrect.">
            <a:extLst>
              <a:ext uri="{FF2B5EF4-FFF2-40B4-BE49-F238E27FC236}">
                <a16:creationId xmlns:a16="http://schemas.microsoft.com/office/drawing/2014/main" id="{197DE864-6EA2-C3F5-839A-391DCE22AFF7}"/>
              </a:ext>
            </a:extLst>
          </p:cNvPr>
          <p:cNvPicPr>
            <a:picLocks noChangeAspect="1"/>
          </p:cNvPicPr>
          <p:nvPr/>
        </p:nvPicPr>
        <p:blipFill>
          <a:blip r:embed="rId3"/>
          <a:srcRect l="13993" r="35951"/>
          <a:stretch>
            <a:fillRect/>
          </a:stretch>
        </p:blipFill>
        <p:spPr>
          <a:xfrm>
            <a:off x="6096000" y="1"/>
            <a:ext cx="6102825" cy="6858000"/>
          </a:xfrm>
          <a:prstGeom prst="rect">
            <a:avLst/>
          </a:prstGeom>
        </p:spPr>
      </p:pic>
    </p:spTree>
    <p:extLst>
      <p:ext uri="{BB962C8B-B14F-4D97-AF65-F5344CB8AC3E}">
        <p14:creationId xmlns:p14="http://schemas.microsoft.com/office/powerpoint/2010/main" val="163787858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Person watching empty phone">
            <a:extLst>
              <a:ext uri="{FF2B5EF4-FFF2-40B4-BE49-F238E27FC236}">
                <a16:creationId xmlns:a16="http://schemas.microsoft.com/office/drawing/2014/main" id="{FA302EC7-696F-70E6-183F-7255F2CA958B}"/>
              </a:ext>
            </a:extLst>
          </p:cNvPr>
          <p:cNvPicPr>
            <a:picLocks noChangeAspect="1"/>
          </p:cNvPicPr>
          <p:nvPr/>
        </p:nvPicPr>
        <p:blipFill>
          <a:blip r:embed="rId3"/>
          <a:srcRect l="39250" r="8091" b="-2"/>
          <a:stretch>
            <a:fillRect/>
          </a:stretch>
        </p:blipFill>
        <p:spPr>
          <a:xfrm>
            <a:off x="-1" y="-2"/>
            <a:ext cx="5410198" cy="6858002"/>
          </a:xfrm>
          <a:prstGeom prst="rect">
            <a:avLst/>
          </a:prstGeom>
        </p:spPr>
      </p:pic>
      <p:sp useBgFill="1">
        <p:nvSpPr>
          <p:cNvPr id="11" name="Rectangle 10">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03825EB-7DC0-52FF-C7CF-9A57A462D04B}"/>
              </a:ext>
            </a:extLst>
          </p:cNvPr>
          <p:cNvSpPr>
            <a:spLocks noGrp="1"/>
          </p:cNvSpPr>
          <p:nvPr>
            <p:ph type="title"/>
          </p:nvPr>
        </p:nvSpPr>
        <p:spPr>
          <a:xfrm>
            <a:off x="6115317" y="405685"/>
            <a:ext cx="5464968" cy="1559301"/>
          </a:xfrm>
        </p:spPr>
        <p:txBody>
          <a:bodyPr>
            <a:normAutofit/>
          </a:bodyPr>
          <a:lstStyle/>
          <a:p>
            <a:pPr algn="ctr"/>
            <a:r>
              <a:rPr lang="en-US" sz="4000" b="1" dirty="0">
                <a:latin typeface="Times New Roman" panose="02020603050405020304" pitchFamily="18" charset="0"/>
                <a:cs typeface="Times New Roman" panose="02020603050405020304" pitchFamily="18" charset="0"/>
              </a:rPr>
              <a:t>Defining Digital and Social Media in CRM </a:t>
            </a:r>
            <a:endParaRPr lang="en-GB" sz="40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94A16BB4-D5A3-5308-B1DF-163AC875D055}"/>
              </a:ext>
            </a:extLst>
          </p:cNvPr>
          <p:cNvSpPr>
            <a:spLocks noGrp="1"/>
          </p:cNvSpPr>
          <p:nvPr>
            <p:ph idx="1"/>
          </p:nvPr>
        </p:nvSpPr>
        <p:spPr>
          <a:xfrm>
            <a:off x="6115317" y="2743200"/>
            <a:ext cx="5247340" cy="3496878"/>
          </a:xfrm>
        </p:spPr>
        <p:txBody>
          <a:bodyPr anchor="ctr">
            <a:normAutofit/>
          </a:bodyPr>
          <a:lstStyle/>
          <a:p>
            <a:pPr algn="just" fontAlgn="base"/>
            <a:r>
              <a:rPr lang="en-US" sz="2000" dirty="0">
                <a:latin typeface="Times New Roman" panose="02020603050405020304" pitchFamily="18" charset="0"/>
                <a:cs typeface="Times New Roman" panose="02020603050405020304" pitchFamily="18" charset="0"/>
              </a:rPr>
              <a:t>Explaining Digital and social media terms is crucial in analysing their impact on customer relationship management.</a:t>
            </a:r>
          </a:p>
          <a:p>
            <a:pPr algn="just" fontAlgn="base"/>
            <a:r>
              <a:rPr lang="en-US" sz="2000" dirty="0">
                <a:latin typeface="Times New Roman" panose="02020603050405020304" pitchFamily="18" charset="0"/>
                <a:cs typeface="Times New Roman" panose="02020603050405020304" pitchFamily="18" charset="0"/>
              </a:rPr>
              <a:t>CRM integrates with the digital platforms by analysing customer information and others. </a:t>
            </a:r>
          </a:p>
          <a:p>
            <a:pPr algn="just"/>
            <a:endParaRPr lang="en-GB" sz="2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91686094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2" name="Rectangle 11">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6824780-03D3-EB6E-129A-1E943806B313}"/>
              </a:ext>
            </a:extLst>
          </p:cNvPr>
          <p:cNvSpPr>
            <a:spLocks noGrp="1"/>
          </p:cNvSpPr>
          <p:nvPr>
            <p:ph type="title"/>
          </p:nvPr>
        </p:nvSpPr>
        <p:spPr>
          <a:xfrm>
            <a:off x="761803" y="350196"/>
            <a:ext cx="4646904" cy="1624520"/>
          </a:xfrm>
        </p:spPr>
        <p:txBody>
          <a:bodyPr anchor="ctr">
            <a:normAutofit/>
          </a:bodyPr>
          <a:lstStyle/>
          <a:p>
            <a:pPr algn="ctr"/>
            <a:r>
              <a:rPr lang="en-US" sz="4000" b="1" dirty="0">
                <a:latin typeface="Times New Roman" panose="02020603050405020304" pitchFamily="18" charset="0"/>
                <a:cs typeface="Times New Roman" panose="02020603050405020304" pitchFamily="18" charset="0"/>
              </a:rPr>
              <a:t>M&amp;S Food’s Use of Digital Media </a:t>
            </a:r>
            <a:endParaRPr lang="en-GB" sz="40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A56C85F0-8226-E9A5-2389-9C2EAE4860D7}"/>
              </a:ext>
            </a:extLst>
          </p:cNvPr>
          <p:cNvSpPr>
            <a:spLocks noGrp="1"/>
          </p:cNvSpPr>
          <p:nvPr>
            <p:ph idx="1"/>
          </p:nvPr>
        </p:nvSpPr>
        <p:spPr>
          <a:xfrm>
            <a:off x="761802" y="2743200"/>
            <a:ext cx="4646905" cy="3613149"/>
          </a:xfrm>
        </p:spPr>
        <p:txBody>
          <a:bodyPr anchor="ctr">
            <a:normAutofit/>
          </a:bodyPr>
          <a:lstStyle/>
          <a:p>
            <a:pPr algn="just" fontAlgn="base"/>
            <a:r>
              <a:rPr lang="en-US" sz="2000" dirty="0">
                <a:latin typeface="Times New Roman" panose="02020603050405020304" pitchFamily="18" charset="0"/>
                <a:cs typeface="Times New Roman" panose="02020603050405020304" pitchFamily="18" charset="0"/>
              </a:rPr>
              <a:t>M&amp;S Food’s use of digital media is evident in its use of multiple digital platforms. </a:t>
            </a:r>
          </a:p>
          <a:p>
            <a:pPr algn="just" fontAlgn="base"/>
            <a:r>
              <a:rPr lang="en-US" sz="2000" dirty="0">
                <a:latin typeface="Times New Roman" panose="02020603050405020304" pitchFamily="18" charset="0"/>
                <a:cs typeface="Times New Roman" panose="02020603050405020304" pitchFamily="18" charset="0"/>
              </a:rPr>
              <a:t>CRM is integrated in its use of digital media, which helps in engaging more customers (Virdi, 2025).  </a:t>
            </a:r>
          </a:p>
        </p:txBody>
      </p:sp>
      <p:pic>
        <p:nvPicPr>
          <p:cNvPr id="5" name="Picture 4" descr="A group of groceries on a black surface&#10;&#10;AI-generated content may be incorrect.">
            <a:extLst>
              <a:ext uri="{FF2B5EF4-FFF2-40B4-BE49-F238E27FC236}">
                <a16:creationId xmlns:a16="http://schemas.microsoft.com/office/drawing/2014/main" id="{86EE6CAF-2149-0121-E11B-31F74E1EFD05}"/>
              </a:ext>
            </a:extLst>
          </p:cNvPr>
          <p:cNvPicPr>
            <a:picLocks noChangeAspect="1"/>
          </p:cNvPicPr>
          <p:nvPr/>
        </p:nvPicPr>
        <p:blipFill>
          <a:blip r:embed="rId3"/>
          <a:srcRect l="612" r="40655" b="-1"/>
          <a:stretch>
            <a:fillRect/>
          </a:stretch>
        </p:blipFill>
        <p:spPr>
          <a:xfrm>
            <a:off x="6096000" y="1"/>
            <a:ext cx="6102825" cy="6858000"/>
          </a:xfrm>
          <a:prstGeom prst="rect">
            <a:avLst/>
          </a:prstGeom>
        </p:spPr>
      </p:pic>
    </p:spTree>
    <p:extLst>
      <p:ext uri="{BB962C8B-B14F-4D97-AF65-F5344CB8AC3E}">
        <p14:creationId xmlns:p14="http://schemas.microsoft.com/office/powerpoint/2010/main" val="428080853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C541B88-1AE9-40C3-AFD5-967787C197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E5F17139-31EE-46AC-B04F-DBBD852DD6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890596"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77977FE-A8C0-0FA6-75E2-960F3DA5261D}"/>
              </a:ext>
            </a:extLst>
          </p:cNvPr>
          <p:cNvSpPr>
            <a:spLocks noGrp="1"/>
          </p:cNvSpPr>
          <p:nvPr>
            <p:ph type="title"/>
          </p:nvPr>
        </p:nvSpPr>
        <p:spPr>
          <a:xfrm>
            <a:off x="838200" y="1195697"/>
            <a:ext cx="3200400" cy="4238118"/>
          </a:xfrm>
        </p:spPr>
        <p:txBody>
          <a:bodyPr>
            <a:normAutofit/>
          </a:bodyPr>
          <a:lstStyle/>
          <a:p>
            <a:pPr algn="ctr"/>
            <a:r>
              <a:rPr lang="en-US" sz="4000" b="1" dirty="0">
                <a:solidFill>
                  <a:schemeClr val="bg1"/>
                </a:solidFill>
                <a:latin typeface="Times New Roman" panose="02020603050405020304" pitchFamily="18" charset="0"/>
                <a:cs typeface="Times New Roman" panose="02020603050405020304" pitchFamily="18" charset="0"/>
              </a:rPr>
              <a:t>M&amp;S Food’s Use of Digital Media (Continue) </a:t>
            </a:r>
            <a:endParaRPr lang="en-GB" sz="4000" dirty="0">
              <a:solidFill>
                <a:schemeClr val="bg1"/>
              </a:solidFill>
              <a:latin typeface="Times New Roman" panose="02020603050405020304" pitchFamily="18" charset="0"/>
              <a:cs typeface="Times New Roman" panose="02020603050405020304" pitchFamily="18" charset="0"/>
            </a:endParaRPr>
          </a:p>
        </p:txBody>
      </p:sp>
      <p:grpSp>
        <p:nvGrpSpPr>
          <p:cNvPr id="13" name="Graphic 38">
            <a:extLst>
              <a:ext uri="{FF2B5EF4-FFF2-40B4-BE49-F238E27FC236}">
                <a16:creationId xmlns:a16="http://schemas.microsoft.com/office/drawing/2014/main" id="{7CF625D3-71A3-4F30-A096-8EF334E959D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02912"/>
            <a:ext cx="1910252" cy="709660"/>
            <a:chOff x="2267504" y="2540250"/>
            <a:chExt cx="1990951" cy="739640"/>
          </a:xfrm>
          <a:solidFill>
            <a:schemeClr val="bg1"/>
          </a:solidFill>
        </p:grpSpPr>
        <p:sp>
          <p:nvSpPr>
            <p:cNvPr id="14" name="Freeform: Shape 13">
              <a:extLst>
                <a:ext uri="{FF2B5EF4-FFF2-40B4-BE49-F238E27FC236}">
                  <a16:creationId xmlns:a16="http://schemas.microsoft.com/office/drawing/2014/main" id="{C6754E2F-F56E-4BA3-99DD-8EBF110E34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endParaRPr lang="en-US" dirty="0"/>
            </a:p>
          </p:txBody>
        </p:sp>
        <p:sp>
          <p:nvSpPr>
            <p:cNvPr id="15" name="Freeform: Shape 14">
              <a:extLst>
                <a:ext uri="{FF2B5EF4-FFF2-40B4-BE49-F238E27FC236}">
                  <a16:creationId xmlns:a16="http://schemas.microsoft.com/office/drawing/2014/main" id="{24A69059-7C49-49C6-B071-F2A9B558E0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endParaRPr lang="en-US"/>
            </a:p>
          </p:txBody>
        </p:sp>
      </p:grpSp>
      <p:sp>
        <p:nvSpPr>
          <p:cNvPr id="17" name="Oval 16">
            <a:extLst>
              <a:ext uri="{FF2B5EF4-FFF2-40B4-BE49-F238E27FC236}">
                <a16:creationId xmlns:a16="http://schemas.microsoft.com/office/drawing/2014/main" id="{89D16701-DA76-4F72-BB63-E2C3FFBDFE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260" y="4752208"/>
            <a:ext cx="365021" cy="365021"/>
          </a:xfrm>
          <a:prstGeom prst="ellipse">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9" name="Oval 18">
            <a:extLst>
              <a:ext uri="{FF2B5EF4-FFF2-40B4-BE49-F238E27FC236}">
                <a16:creationId xmlns:a16="http://schemas.microsoft.com/office/drawing/2014/main" id="{1CC28BE1-9DC6-43FE-9582-39F091098D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260" y="4752208"/>
            <a:ext cx="365021" cy="365021"/>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21" name="Graphic 4">
            <a:extLst>
              <a:ext uri="{FF2B5EF4-FFF2-40B4-BE49-F238E27FC236}">
                <a16:creationId xmlns:a16="http://schemas.microsoft.com/office/drawing/2014/main" id="{AF9AF3F3-CE0C-4125-BDD7-346487FA0B4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09667" y="5539935"/>
            <a:ext cx="975169" cy="975171"/>
            <a:chOff x="5829300" y="3162300"/>
            <a:chExt cx="532256" cy="532257"/>
          </a:xfrm>
          <a:solidFill>
            <a:schemeClr val="bg1"/>
          </a:solidFill>
        </p:grpSpPr>
        <p:sp>
          <p:nvSpPr>
            <p:cNvPr id="22" name="Freeform: Shape 21">
              <a:extLst>
                <a:ext uri="{FF2B5EF4-FFF2-40B4-BE49-F238E27FC236}">
                  <a16:creationId xmlns:a16="http://schemas.microsoft.com/office/drawing/2014/main" id="{B31DFBFA-CF4D-4940-9086-26F83E5C6B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23" name="Freeform: Shape 22">
              <a:extLst>
                <a:ext uri="{FF2B5EF4-FFF2-40B4-BE49-F238E27FC236}">
                  <a16:creationId xmlns:a16="http://schemas.microsoft.com/office/drawing/2014/main" id="{27854033-BD20-4C77-8C5B-048F4B3BDD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24" name="Freeform: Shape 23">
              <a:extLst>
                <a:ext uri="{FF2B5EF4-FFF2-40B4-BE49-F238E27FC236}">
                  <a16:creationId xmlns:a16="http://schemas.microsoft.com/office/drawing/2014/main" id="{BC93AA74-BEB3-444F-835B-7AA6ECE617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F00DF1C9-6952-4704-B8B3-95406E18E4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B34783FD-297C-40D2-964B-DBAE4DE283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DE621623-0357-4FD5-A1AC-4005010259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024F346E-10A0-458F-A9CA-8C0079472F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7937A2F7-01A9-47F3-BED6-B61D998408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5B44DAF8-5073-441A-82E1-180385D35F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52B0413D-0E36-4A90-8E6A-9EDC676A60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86059ECF-0D50-48AD-B67A-645EC29D33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B394906F-6BF2-447E-9886-F12708E128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A45EB96B-215A-4EBF-A594-2B08222339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dirty="0"/>
            </a:p>
          </p:txBody>
        </p:sp>
      </p:grpSp>
      <p:graphicFrame>
        <p:nvGraphicFramePr>
          <p:cNvPr id="5" name="Content Placeholder 2">
            <a:extLst>
              <a:ext uri="{FF2B5EF4-FFF2-40B4-BE49-F238E27FC236}">
                <a16:creationId xmlns:a16="http://schemas.microsoft.com/office/drawing/2014/main" id="{DA112789-19A1-113C-0941-3B94591A878B}"/>
              </a:ext>
            </a:extLst>
          </p:cNvPr>
          <p:cNvGraphicFramePr>
            <a:graphicFrameLocks noGrp="1"/>
          </p:cNvGraphicFramePr>
          <p:nvPr>
            <p:ph idx="1"/>
            <p:extLst>
              <p:ext uri="{D42A27DB-BD31-4B8C-83A1-F6EECF244321}">
                <p14:modId xmlns:p14="http://schemas.microsoft.com/office/powerpoint/2010/main" val="3231208241"/>
              </p:ext>
            </p:extLst>
          </p:nvPr>
        </p:nvGraphicFramePr>
        <p:xfrm>
          <a:off x="5484139" y="477540"/>
          <a:ext cx="6301601" cy="587880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0599140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ssorted vegetables and fruits">
            <a:extLst>
              <a:ext uri="{FF2B5EF4-FFF2-40B4-BE49-F238E27FC236}">
                <a16:creationId xmlns:a16="http://schemas.microsoft.com/office/drawing/2014/main" id="{6170E3DD-6997-8FBA-5601-4133E27799B3}"/>
              </a:ext>
            </a:extLst>
          </p:cNvPr>
          <p:cNvPicPr>
            <a:picLocks noChangeAspect="1"/>
          </p:cNvPicPr>
          <p:nvPr/>
        </p:nvPicPr>
        <p:blipFill>
          <a:blip r:embed="rId3"/>
          <a:srcRect l="29812" r="17529" b="-2"/>
          <a:stretch>
            <a:fillRect/>
          </a:stretch>
        </p:blipFill>
        <p:spPr>
          <a:xfrm>
            <a:off x="-1" y="-2"/>
            <a:ext cx="5410198" cy="6858002"/>
          </a:xfrm>
          <a:prstGeom prst="rect">
            <a:avLst/>
          </a:prstGeom>
        </p:spPr>
      </p:pic>
      <p:sp useBgFill="1">
        <p:nvSpPr>
          <p:cNvPr id="11" name="Rectangle 10">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942C76D-DE71-0E86-FD39-1A8C0AC8FE7D}"/>
              </a:ext>
            </a:extLst>
          </p:cNvPr>
          <p:cNvSpPr>
            <a:spLocks noGrp="1"/>
          </p:cNvSpPr>
          <p:nvPr>
            <p:ph type="title"/>
          </p:nvPr>
        </p:nvSpPr>
        <p:spPr>
          <a:xfrm>
            <a:off x="6115317" y="405685"/>
            <a:ext cx="5464968" cy="1559301"/>
          </a:xfrm>
        </p:spPr>
        <p:txBody>
          <a:bodyPr>
            <a:normAutofit/>
          </a:bodyPr>
          <a:lstStyle/>
          <a:p>
            <a:pPr algn="ctr"/>
            <a:r>
              <a:rPr lang="it-IT" sz="4000" b="1" dirty="0">
                <a:latin typeface="Times New Roman" panose="02020603050405020304" pitchFamily="18" charset="0"/>
                <a:cs typeface="Times New Roman" panose="02020603050405020304" pitchFamily="18" charset="0"/>
              </a:rPr>
              <a:t>M&amp;S Social Media Strategy </a:t>
            </a:r>
            <a:endParaRPr lang="en-GB" sz="40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F2458235-FB3E-074C-DB31-BD85F9127569}"/>
              </a:ext>
            </a:extLst>
          </p:cNvPr>
          <p:cNvSpPr>
            <a:spLocks noGrp="1"/>
          </p:cNvSpPr>
          <p:nvPr>
            <p:ph idx="1"/>
          </p:nvPr>
        </p:nvSpPr>
        <p:spPr>
          <a:xfrm>
            <a:off x="6115317" y="2370671"/>
            <a:ext cx="5247340" cy="3869407"/>
          </a:xfrm>
        </p:spPr>
        <p:txBody>
          <a:bodyPr anchor="ctr">
            <a:normAutofit/>
          </a:bodyPr>
          <a:lstStyle/>
          <a:p>
            <a:pPr algn="just" fontAlgn="base"/>
            <a:r>
              <a:rPr lang="en-US" sz="2000" dirty="0">
                <a:latin typeface="Times New Roman" panose="02020603050405020304" pitchFamily="18" charset="0"/>
                <a:cs typeface="Times New Roman" panose="02020603050405020304" pitchFamily="18" charset="0"/>
              </a:rPr>
              <a:t>M&amp;S Food works on Instagram to go with the trend (Embryo, 2025).</a:t>
            </a:r>
          </a:p>
          <a:p>
            <a:pPr algn="just" fontAlgn="base"/>
            <a:r>
              <a:rPr lang="en-US" sz="2000" dirty="0">
                <a:latin typeface="Times New Roman" panose="02020603050405020304" pitchFamily="18" charset="0"/>
                <a:cs typeface="Times New Roman" panose="02020603050405020304" pitchFamily="18" charset="0"/>
              </a:rPr>
              <a:t>It also uses TikTok to create </a:t>
            </a:r>
            <a:r>
              <a:rPr lang="en-US" sz="2000" dirty="0" err="1">
                <a:latin typeface="Times New Roman" panose="02020603050405020304" pitchFamily="18" charset="0"/>
                <a:cs typeface="Times New Roman" panose="02020603050405020304" pitchFamily="18" charset="0"/>
              </a:rPr>
              <a:t>personalisation</a:t>
            </a:r>
            <a:r>
              <a:rPr lang="en-US" sz="2000" dirty="0">
                <a:latin typeface="Times New Roman" panose="02020603050405020304" pitchFamily="18" charset="0"/>
                <a:cs typeface="Times New Roman" panose="02020603050405020304" pitchFamily="18" charset="0"/>
              </a:rPr>
              <a:t>.</a:t>
            </a:r>
          </a:p>
          <a:p>
            <a:pPr algn="just" fontAlgn="base"/>
            <a:r>
              <a:rPr lang="en-US" sz="2000" dirty="0">
                <a:latin typeface="Times New Roman" panose="02020603050405020304" pitchFamily="18" charset="0"/>
                <a:cs typeface="Times New Roman" panose="02020603050405020304" pitchFamily="18" charset="0"/>
              </a:rPr>
              <a:t>Additionally, it also uses YouTube to create emotional connections with consumers digitally.  </a:t>
            </a:r>
          </a:p>
        </p:txBody>
      </p:sp>
    </p:spTree>
    <p:extLst>
      <p:ext uri="{BB962C8B-B14F-4D97-AF65-F5344CB8AC3E}">
        <p14:creationId xmlns:p14="http://schemas.microsoft.com/office/powerpoint/2010/main" val="365714343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B210AC1D-4063-4C6E-9528-FA9C4C0C18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02F8C595-E68C-4306-AED8-DC7826A0A5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416414"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B6CF814-EF0F-E633-4351-8725F87A4C2C}"/>
              </a:ext>
            </a:extLst>
          </p:cNvPr>
          <p:cNvSpPr>
            <a:spLocks noGrp="1"/>
          </p:cNvSpPr>
          <p:nvPr>
            <p:ph type="title"/>
          </p:nvPr>
        </p:nvSpPr>
        <p:spPr>
          <a:xfrm>
            <a:off x="6803409" y="762001"/>
            <a:ext cx="4156512" cy="1708244"/>
          </a:xfrm>
        </p:spPr>
        <p:txBody>
          <a:bodyPr anchor="ctr">
            <a:noAutofit/>
          </a:bodyPr>
          <a:lstStyle/>
          <a:p>
            <a:pPr algn="ctr"/>
            <a:r>
              <a:rPr lang="en-GB" sz="4000" b="1" dirty="0">
                <a:latin typeface="Times New Roman" panose="02020603050405020304" pitchFamily="18" charset="0"/>
                <a:cs typeface="Times New Roman" panose="02020603050405020304" pitchFamily="18" charset="0"/>
              </a:rPr>
              <a:t>M&amp;S Social Media Strategy (Continue) </a:t>
            </a:r>
            <a:endParaRPr lang="en-GB" sz="4000" dirty="0">
              <a:latin typeface="Times New Roman" panose="02020603050405020304" pitchFamily="18" charset="0"/>
              <a:cs typeface="Times New Roman" panose="02020603050405020304" pitchFamily="18" charset="0"/>
            </a:endParaRPr>
          </a:p>
        </p:txBody>
      </p:sp>
      <p:pic>
        <p:nvPicPr>
          <p:cNvPr id="5" name="Picture 4" descr="A bunch of yellow balloons with smiley faces&#10;&#10;AI-generated content may be incorrect.">
            <a:extLst>
              <a:ext uri="{FF2B5EF4-FFF2-40B4-BE49-F238E27FC236}">
                <a16:creationId xmlns:a16="http://schemas.microsoft.com/office/drawing/2014/main" id="{F471035E-090C-4935-6781-B28EF5FB2B1F}"/>
              </a:ext>
            </a:extLst>
          </p:cNvPr>
          <p:cNvPicPr>
            <a:picLocks noChangeAspect="1"/>
          </p:cNvPicPr>
          <p:nvPr/>
        </p:nvPicPr>
        <p:blipFill>
          <a:blip r:embed="rId3"/>
          <a:srcRect l="971" r="49029"/>
          <a:stretch>
            <a:fillRect/>
          </a:stretch>
        </p:blipFill>
        <p:spPr>
          <a:xfrm>
            <a:off x="-1" y="-2"/>
            <a:ext cx="6096001" cy="6858002"/>
          </a:xfrm>
          <a:prstGeom prst="rect">
            <a:avLst/>
          </a:prstGeom>
        </p:spPr>
      </p:pic>
      <p:sp>
        <p:nvSpPr>
          <p:cNvPr id="3" name="Content Placeholder 2">
            <a:extLst>
              <a:ext uri="{FF2B5EF4-FFF2-40B4-BE49-F238E27FC236}">
                <a16:creationId xmlns:a16="http://schemas.microsoft.com/office/drawing/2014/main" id="{1FC8033C-88E7-1F30-1332-793B995F8646}"/>
              </a:ext>
            </a:extLst>
          </p:cNvPr>
          <p:cNvSpPr>
            <a:spLocks noGrp="1"/>
          </p:cNvSpPr>
          <p:nvPr>
            <p:ph idx="1"/>
          </p:nvPr>
        </p:nvSpPr>
        <p:spPr>
          <a:xfrm>
            <a:off x="6803409" y="2470245"/>
            <a:ext cx="4156512" cy="3769835"/>
          </a:xfrm>
        </p:spPr>
        <p:txBody>
          <a:bodyPr anchor="ctr">
            <a:normAutofit/>
          </a:bodyPr>
          <a:lstStyle/>
          <a:p>
            <a:pPr algn="just" fontAlgn="base"/>
            <a:r>
              <a:rPr lang="en-US" sz="2000" dirty="0">
                <a:latin typeface="Times New Roman" panose="02020603050405020304" pitchFamily="18" charset="0"/>
                <a:cs typeface="Times New Roman" panose="02020603050405020304" pitchFamily="18" charset="0"/>
              </a:rPr>
              <a:t>M&amp;S Food uses influencers to provide new and innovative content (Gilliland, 2024).</a:t>
            </a:r>
          </a:p>
          <a:p>
            <a:pPr algn="just" fontAlgn="base"/>
            <a:r>
              <a:rPr lang="en-US" sz="2000" dirty="0">
                <a:latin typeface="Times New Roman" panose="02020603050405020304" pitchFamily="18" charset="0"/>
                <a:cs typeface="Times New Roman" panose="02020603050405020304" pitchFamily="18" charset="0"/>
              </a:rPr>
              <a:t>The company also uses campaigns to make interactive content to attract customers.  </a:t>
            </a:r>
          </a:p>
        </p:txBody>
      </p:sp>
    </p:spTree>
    <p:extLst>
      <p:ext uri="{BB962C8B-B14F-4D97-AF65-F5344CB8AC3E}">
        <p14:creationId xmlns:p14="http://schemas.microsoft.com/office/powerpoint/2010/main" val="343521359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Person holding mouse">
            <a:extLst>
              <a:ext uri="{FF2B5EF4-FFF2-40B4-BE49-F238E27FC236}">
                <a16:creationId xmlns:a16="http://schemas.microsoft.com/office/drawing/2014/main" id="{A3054647-54BD-CFA6-8F44-E7CEAB4B2A74}"/>
              </a:ext>
            </a:extLst>
          </p:cNvPr>
          <p:cNvPicPr>
            <a:picLocks noChangeAspect="1"/>
          </p:cNvPicPr>
          <p:nvPr/>
        </p:nvPicPr>
        <p:blipFill>
          <a:blip r:embed="rId3"/>
          <a:srcRect l="22062" r="18672" b="-1"/>
          <a:stretch>
            <a:fillRect/>
          </a:stretch>
        </p:blipFill>
        <p:spPr>
          <a:xfrm>
            <a:off x="6103027" y="10"/>
            <a:ext cx="6088971" cy="6857990"/>
          </a:xfrm>
          <a:prstGeom prst="rect">
            <a:avLst/>
          </a:prstGeom>
        </p:spPr>
      </p:pic>
      <p:sp useBgFill="1">
        <p:nvSpPr>
          <p:cNvPr id="11" name="Rectangle 10">
            <a:extLst>
              <a:ext uri="{FF2B5EF4-FFF2-40B4-BE49-F238E27FC236}">
                <a16:creationId xmlns:a16="http://schemas.microsoft.com/office/drawing/2014/main" id="{59B296B9-C5A5-4E4F-9B60-C907B5F146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6858000"/>
          </a:xfrm>
          <a:prstGeom prst="rect">
            <a:avLst/>
          </a:prstGeom>
          <a:ln>
            <a:noFill/>
          </a:ln>
          <a:effectLst>
            <a:outerShdw blurRad="889000" dist="406400" dir="2154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D0300FD3-5AF1-6305-15FA-9078072672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103025" cy="2285995"/>
          </a:xfrm>
          <a:prstGeom prst="rect">
            <a:avLst/>
          </a:prstGeom>
          <a:ln>
            <a:noFill/>
          </a:ln>
          <a:effectLst>
            <a:outerShdw blurRad="254000" dist="127000" dir="5460000" sx="92000" sy="92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4C9B223-82FF-09B8-0658-EF64106361A1}"/>
              </a:ext>
            </a:extLst>
          </p:cNvPr>
          <p:cNvSpPr>
            <a:spLocks noGrp="1"/>
          </p:cNvSpPr>
          <p:nvPr>
            <p:ph type="title"/>
          </p:nvPr>
        </p:nvSpPr>
        <p:spPr>
          <a:xfrm>
            <a:off x="761801" y="328512"/>
            <a:ext cx="4778387" cy="1628970"/>
          </a:xfrm>
        </p:spPr>
        <p:txBody>
          <a:bodyPr anchor="ctr">
            <a:noAutofit/>
          </a:bodyPr>
          <a:lstStyle/>
          <a:p>
            <a:pPr algn="ctr"/>
            <a:r>
              <a:rPr lang="en-GB" sz="4000" b="1" dirty="0">
                <a:latin typeface="Times New Roman" panose="02020603050405020304" pitchFamily="18" charset="0"/>
                <a:cs typeface="Times New Roman" panose="02020603050405020304" pitchFamily="18" charset="0"/>
              </a:rPr>
              <a:t>Customer Experience &amp; Engagement </a:t>
            </a:r>
            <a:endParaRPr lang="en-GB" sz="40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F426501B-97BC-3AD5-17B0-7BE93EB279D8}"/>
              </a:ext>
            </a:extLst>
          </p:cNvPr>
          <p:cNvSpPr>
            <a:spLocks noGrp="1"/>
          </p:cNvSpPr>
          <p:nvPr>
            <p:ph idx="1"/>
          </p:nvPr>
        </p:nvSpPr>
        <p:spPr>
          <a:xfrm>
            <a:off x="761801" y="2884929"/>
            <a:ext cx="4659756" cy="3374137"/>
          </a:xfrm>
        </p:spPr>
        <p:txBody>
          <a:bodyPr anchor="ctr">
            <a:normAutofit/>
          </a:bodyPr>
          <a:lstStyle/>
          <a:p>
            <a:pPr algn="just" fontAlgn="base"/>
            <a:r>
              <a:rPr lang="en-US" sz="2000" dirty="0">
                <a:latin typeface="Times New Roman" panose="02020603050405020304" pitchFamily="18" charset="0"/>
                <a:cs typeface="Times New Roman" panose="02020603050405020304" pitchFamily="18" charset="0"/>
              </a:rPr>
              <a:t>Digital engagement enriches customer satisfaction in M&amp;S (</a:t>
            </a:r>
            <a:r>
              <a:rPr lang="en-US" sz="2000" dirty="0" err="1">
                <a:latin typeface="Times New Roman" panose="02020603050405020304" pitchFamily="18" charset="0"/>
                <a:cs typeface="Times New Roman" panose="02020603050405020304" pitchFamily="18" charset="0"/>
              </a:rPr>
              <a:t>Digitaldefynd</a:t>
            </a:r>
            <a:r>
              <a:rPr lang="en-US" sz="2000" dirty="0">
                <a:latin typeface="Times New Roman" panose="02020603050405020304" pitchFamily="18" charset="0"/>
                <a:cs typeface="Times New Roman" panose="02020603050405020304" pitchFamily="18" charset="0"/>
              </a:rPr>
              <a:t>, 2025).</a:t>
            </a:r>
          </a:p>
          <a:p>
            <a:pPr algn="just" fontAlgn="base"/>
            <a:r>
              <a:rPr lang="en-US" sz="2000" dirty="0">
                <a:latin typeface="Times New Roman" panose="02020603050405020304" pitchFamily="18" charset="0"/>
                <a:cs typeface="Times New Roman" panose="02020603050405020304" pitchFamily="18" charset="0"/>
              </a:rPr>
              <a:t>It also does email marketing using AI. </a:t>
            </a:r>
          </a:p>
          <a:p>
            <a:pPr algn="just" fontAlgn="base"/>
            <a:r>
              <a:rPr lang="en-US" sz="2000" dirty="0">
                <a:latin typeface="Times New Roman" panose="02020603050405020304" pitchFamily="18" charset="0"/>
                <a:cs typeface="Times New Roman" panose="02020603050405020304" pitchFamily="18" charset="0"/>
              </a:rPr>
              <a:t>Digital engagement enhances customer loyalty in M&amp;S.  </a:t>
            </a:r>
          </a:p>
          <a:p>
            <a:pPr algn="just"/>
            <a:endParaRPr lang="en-GB" sz="2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37358795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1D34770-47A8-402C-AF23-2B653F2D88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868CD40-A8BC-A5CB-0DA6-E2ECA7D9DC4D}"/>
              </a:ext>
            </a:extLst>
          </p:cNvPr>
          <p:cNvSpPr>
            <a:spLocks noGrp="1"/>
          </p:cNvSpPr>
          <p:nvPr>
            <p:ph type="title"/>
          </p:nvPr>
        </p:nvSpPr>
        <p:spPr>
          <a:xfrm>
            <a:off x="836679" y="723898"/>
            <a:ext cx="6002110" cy="1495425"/>
          </a:xfrm>
        </p:spPr>
        <p:txBody>
          <a:bodyPr>
            <a:normAutofit/>
          </a:bodyPr>
          <a:lstStyle/>
          <a:p>
            <a:pPr algn="ctr"/>
            <a:r>
              <a:rPr lang="en-GB" sz="4000" b="1" dirty="0">
                <a:latin typeface="Times New Roman" panose="02020603050405020304" pitchFamily="18" charset="0"/>
                <a:cs typeface="Times New Roman" panose="02020603050405020304" pitchFamily="18" charset="0"/>
              </a:rPr>
              <a:t>Performance Impact </a:t>
            </a:r>
            <a:endParaRPr lang="en-GB" sz="4000" dirty="0">
              <a:latin typeface="Times New Roman" panose="02020603050405020304" pitchFamily="18" charset="0"/>
              <a:cs typeface="Times New Roman" panose="02020603050405020304" pitchFamily="18" charset="0"/>
            </a:endParaRPr>
          </a:p>
        </p:txBody>
      </p:sp>
      <p:pic>
        <p:nvPicPr>
          <p:cNvPr id="6" name="Picture 5" descr="A blurry blue and yellow background&#10;&#10;AI-generated content may be incorrect.">
            <a:extLst>
              <a:ext uri="{FF2B5EF4-FFF2-40B4-BE49-F238E27FC236}">
                <a16:creationId xmlns:a16="http://schemas.microsoft.com/office/drawing/2014/main" id="{C6503897-7668-2B97-5C1B-ADC833A804BF}"/>
              </a:ext>
            </a:extLst>
          </p:cNvPr>
          <p:cNvPicPr>
            <a:picLocks noChangeAspect="1"/>
          </p:cNvPicPr>
          <p:nvPr/>
        </p:nvPicPr>
        <p:blipFill>
          <a:blip r:embed="rId3"/>
          <a:srcRect l="35870" r="14445" b="1"/>
          <a:stretch>
            <a:fillRect/>
          </a:stretch>
        </p:blipFill>
        <p:spPr>
          <a:xfrm>
            <a:off x="7199440" y="10"/>
            <a:ext cx="4992560" cy="6857990"/>
          </a:xfrm>
          <a:prstGeom prst="rect">
            <a:avLst/>
          </a:prstGeom>
          <a:effectLst/>
        </p:spPr>
      </p:pic>
      <p:graphicFrame>
        <p:nvGraphicFramePr>
          <p:cNvPr id="5" name="Content Placeholder 2">
            <a:extLst>
              <a:ext uri="{FF2B5EF4-FFF2-40B4-BE49-F238E27FC236}">
                <a16:creationId xmlns:a16="http://schemas.microsoft.com/office/drawing/2014/main" id="{77EF8B9D-03A0-902F-0C8F-0F814240F133}"/>
              </a:ext>
            </a:extLst>
          </p:cNvPr>
          <p:cNvGraphicFramePr>
            <a:graphicFrameLocks noGrp="1"/>
          </p:cNvGraphicFramePr>
          <p:nvPr>
            <p:ph idx="1"/>
            <p:extLst>
              <p:ext uri="{D42A27DB-BD31-4B8C-83A1-F6EECF244321}">
                <p14:modId xmlns:p14="http://schemas.microsoft.com/office/powerpoint/2010/main" val="3841525495"/>
              </p:ext>
            </p:extLst>
          </p:nvPr>
        </p:nvGraphicFramePr>
        <p:xfrm>
          <a:off x="836680" y="2405067"/>
          <a:ext cx="6002110" cy="372903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13344194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sign on a building&#10;&#10;AI-generated content may be incorrect.">
            <a:extLst>
              <a:ext uri="{FF2B5EF4-FFF2-40B4-BE49-F238E27FC236}">
                <a16:creationId xmlns:a16="http://schemas.microsoft.com/office/drawing/2014/main" id="{1DD156BA-72BC-1FDA-2A84-6D6183FF72A0}"/>
              </a:ext>
            </a:extLst>
          </p:cNvPr>
          <p:cNvPicPr>
            <a:picLocks noChangeAspect="1"/>
          </p:cNvPicPr>
          <p:nvPr/>
        </p:nvPicPr>
        <p:blipFill>
          <a:blip r:embed="rId3"/>
          <a:srcRect l="33299" r="22918"/>
          <a:stretch>
            <a:fillRect/>
          </a:stretch>
        </p:blipFill>
        <p:spPr>
          <a:xfrm>
            <a:off x="-1" y="-2"/>
            <a:ext cx="5410198" cy="6858002"/>
          </a:xfrm>
          <a:prstGeom prst="rect">
            <a:avLst/>
          </a:prstGeom>
        </p:spPr>
      </p:pic>
      <p:sp useBgFill="1">
        <p:nvSpPr>
          <p:cNvPr id="12" name="Rectangle 11">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AA3090D-E635-C55A-B409-0603439F39F7}"/>
              </a:ext>
            </a:extLst>
          </p:cNvPr>
          <p:cNvSpPr>
            <a:spLocks noGrp="1"/>
          </p:cNvSpPr>
          <p:nvPr>
            <p:ph type="title"/>
          </p:nvPr>
        </p:nvSpPr>
        <p:spPr>
          <a:xfrm>
            <a:off x="6115317" y="405685"/>
            <a:ext cx="5464968" cy="1559301"/>
          </a:xfrm>
        </p:spPr>
        <p:txBody>
          <a:bodyPr>
            <a:normAutofit/>
          </a:bodyPr>
          <a:lstStyle/>
          <a:p>
            <a:pPr algn="ctr"/>
            <a:r>
              <a:rPr lang="en-GB" sz="4000" b="1" dirty="0">
                <a:latin typeface="Times New Roman" panose="02020603050405020304" pitchFamily="18" charset="0"/>
                <a:cs typeface="Times New Roman" panose="02020603050405020304" pitchFamily="18" charset="0"/>
              </a:rPr>
              <a:t>Critical Assessment </a:t>
            </a:r>
            <a:endParaRPr lang="en-GB" sz="40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1BC516FB-F242-264B-1A6B-F2D7186B9655}"/>
              </a:ext>
            </a:extLst>
          </p:cNvPr>
          <p:cNvSpPr>
            <a:spLocks noGrp="1"/>
          </p:cNvSpPr>
          <p:nvPr>
            <p:ph idx="1"/>
          </p:nvPr>
        </p:nvSpPr>
        <p:spPr>
          <a:xfrm>
            <a:off x="6115317" y="2743200"/>
            <a:ext cx="5247340" cy="3496878"/>
          </a:xfrm>
        </p:spPr>
        <p:txBody>
          <a:bodyPr anchor="ctr">
            <a:normAutofit/>
          </a:bodyPr>
          <a:lstStyle/>
          <a:p>
            <a:pPr algn="just" fontAlgn="base"/>
            <a:r>
              <a:rPr lang="en-US" sz="2000" dirty="0">
                <a:latin typeface="Times New Roman" panose="02020603050405020304" pitchFamily="18" charset="0"/>
                <a:cs typeface="Times New Roman" panose="02020603050405020304" pitchFamily="18" charset="0"/>
              </a:rPr>
              <a:t>There are some strengths of M&amp;S Food which lead the company to a good position (Virdi, 2025).</a:t>
            </a:r>
          </a:p>
          <a:p>
            <a:pPr algn="just" fontAlgn="base"/>
            <a:r>
              <a:rPr lang="en-US" sz="2000" dirty="0">
                <a:latin typeface="Times New Roman" panose="02020603050405020304" pitchFamily="18" charset="0"/>
                <a:cs typeface="Times New Roman" panose="02020603050405020304" pitchFamily="18" charset="0"/>
              </a:rPr>
              <a:t>There are some weaknesses of the company which pose a threat to the company. </a:t>
            </a:r>
          </a:p>
        </p:txBody>
      </p:sp>
    </p:spTree>
    <p:extLst>
      <p:ext uri="{BB962C8B-B14F-4D97-AF65-F5344CB8AC3E}">
        <p14:creationId xmlns:p14="http://schemas.microsoft.com/office/powerpoint/2010/main" val="9255104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Colourful shapes and patterns">
            <a:extLst>
              <a:ext uri="{FF2B5EF4-FFF2-40B4-BE49-F238E27FC236}">
                <a16:creationId xmlns:a16="http://schemas.microsoft.com/office/drawing/2014/main" id="{66A96A5D-40B5-1955-2C9E-27C6A5E0CF58}"/>
              </a:ext>
            </a:extLst>
          </p:cNvPr>
          <p:cNvPicPr>
            <a:picLocks noChangeAspect="1"/>
          </p:cNvPicPr>
          <p:nvPr/>
        </p:nvPicPr>
        <p:blipFill>
          <a:blip r:embed="rId3"/>
          <a:srcRect l="21699" r="25642" b="-2"/>
          <a:stretch>
            <a:fillRect/>
          </a:stretch>
        </p:blipFill>
        <p:spPr>
          <a:xfrm>
            <a:off x="-1" y="-2"/>
            <a:ext cx="5410198" cy="6858002"/>
          </a:xfrm>
          <a:prstGeom prst="rect">
            <a:avLst/>
          </a:prstGeom>
        </p:spPr>
      </p:pic>
      <p:sp useBgFill="1">
        <p:nvSpPr>
          <p:cNvPr id="11" name="Rectangle 10">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E2D2FC9-4A42-55C0-4077-3693DF0E6362}"/>
              </a:ext>
            </a:extLst>
          </p:cNvPr>
          <p:cNvSpPr>
            <a:spLocks noGrp="1"/>
          </p:cNvSpPr>
          <p:nvPr>
            <p:ph type="title"/>
          </p:nvPr>
        </p:nvSpPr>
        <p:spPr>
          <a:xfrm>
            <a:off x="6115317" y="405685"/>
            <a:ext cx="5464968" cy="1559301"/>
          </a:xfrm>
        </p:spPr>
        <p:txBody>
          <a:bodyPr>
            <a:normAutofit/>
          </a:bodyPr>
          <a:lstStyle/>
          <a:p>
            <a:pPr algn="ctr"/>
            <a:r>
              <a:rPr lang="en-GB" sz="4000" b="1" dirty="0">
                <a:latin typeface="Times New Roman" panose="02020603050405020304" pitchFamily="18" charset="0"/>
                <a:cs typeface="Times New Roman" panose="02020603050405020304" pitchFamily="18" charset="0"/>
              </a:rPr>
              <a:t>Recommendations </a:t>
            </a:r>
            <a:endParaRPr lang="en-GB" sz="40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26612AC1-6961-0CD5-4C0C-6E9E45453153}"/>
              </a:ext>
            </a:extLst>
          </p:cNvPr>
          <p:cNvSpPr>
            <a:spLocks noGrp="1"/>
          </p:cNvSpPr>
          <p:nvPr>
            <p:ph idx="1"/>
          </p:nvPr>
        </p:nvSpPr>
        <p:spPr>
          <a:xfrm>
            <a:off x="6115317" y="2743200"/>
            <a:ext cx="5247340" cy="3496878"/>
          </a:xfrm>
        </p:spPr>
        <p:txBody>
          <a:bodyPr anchor="ctr">
            <a:normAutofit/>
          </a:bodyPr>
          <a:lstStyle/>
          <a:p>
            <a:pPr algn="just" fontAlgn="base"/>
            <a:r>
              <a:rPr lang="en-US" sz="2000" dirty="0">
                <a:latin typeface="Times New Roman" panose="02020603050405020304" pitchFamily="18" charset="0"/>
                <a:cs typeface="Times New Roman" panose="02020603050405020304" pitchFamily="18" charset="0"/>
              </a:rPr>
              <a:t>Strengthening digital storytelling can be recommended.</a:t>
            </a:r>
          </a:p>
          <a:p>
            <a:pPr algn="just" fontAlgn="base"/>
            <a:r>
              <a:rPr lang="en-US" sz="2000" dirty="0">
                <a:latin typeface="Times New Roman" panose="02020603050405020304" pitchFamily="18" charset="0"/>
                <a:cs typeface="Times New Roman" panose="02020603050405020304" pitchFamily="18" charset="0"/>
              </a:rPr>
              <a:t>Using predictive analytics is important in being clear.  </a:t>
            </a:r>
          </a:p>
          <a:p>
            <a:pPr algn="just" fontAlgn="base"/>
            <a:r>
              <a:rPr lang="en-US" sz="2000" dirty="0">
                <a:latin typeface="Times New Roman" panose="02020603050405020304" pitchFamily="18" charset="0"/>
                <a:cs typeface="Times New Roman" panose="02020603050405020304" pitchFamily="18" charset="0"/>
              </a:rPr>
              <a:t>Improving interactive loyalty campaigns is important in attracting customers. </a:t>
            </a:r>
          </a:p>
        </p:txBody>
      </p:sp>
    </p:spTree>
    <p:extLst>
      <p:ext uri="{BB962C8B-B14F-4D97-AF65-F5344CB8AC3E}">
        <p14:creationId xmlns:p14="http://schemas.microsoft.com/office/powerpoint/2010/main" val="178930849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B3C8B6F-15E0-A56E-8D05-468138CA0735}"/>
              </a:ext>
            </a:extLst>
          </p:cNvPr>
          <p:cNvSpPr>
            <a:spLocks noGrp="1"/>
          </p:cNvSpPr>
          <p:nvPr>
            <p:ph type="title"/>
          </p:nvPr>
        </p:nvSpPr>
        <p:spPr>
          <a:xfrm>
            <a:off x="586478" y="1683756"/>
            <a:ext cx="3115265" cy="2396359"/>
          </a:xfrm>
        </p:spPr>
        <p:txBody>
          <a:bodyPr anchor="b">
            <a:normAutofit/>
          </a:bodyPr>
          <a:lstStyle/>
          <a:p>
            <a:pPr algn="ctr"/>
            <a:r>
              <a:rPr lang="en-GB" sz="4000" b="1" dirty="0">
                <a:solidFill>
                  <a:srgbClr val="FFFFFF"/>
                </a:solidFill>
                <a:latin typeface="Times New Roman" panose="02020603050405020304" pitchFamily="18" charset="0"/>
                <a:cs typeface="Times New Roman" panose="02020603050405020304" pitchFamily="18" charset="0"/>
              </a:rPr>
              <a:t>Conclusion</a:t>
            </a:r>
            <a:endParaRPr lang="en-GB" sz="4000" dirty="0">
              <a:solidFill>
                <a:srgbClr val="FFFFFF"/>
              </a:solidFill>
              <a:latin typeface="Times New Roman" panose="02020603050405020304" pitchFamily="18" charset="0"/>
              <a:cs typeface="Times New Roman" panose="02020603050405020304" pitchFamily="18" charset="0"/>
            </a:endParaRPr>
          </a:p>
        </p:txBody>
      </p:sp>
      <p:graphicFrame>
        <p:nvGraphicFramePr>
          <p:cNvPr id="5" name="Content Placeholder 2">
            <a:extLst>
              <a:ext uri="{FF2B5EF4-FFF2-40B4-BE49-F238E27FC236}">
                <a16:creationId xmlns:a16="http://schemas.microsoft.com/office/drawing/2014/main" id="{F32F4AB6-AF4E-F769-213F-70A6A958D8D7}"/>
              </a:ext>
            </a:extLst>
          </p:cNvPr>
          <p:cNvGraphicFramePr>
            <a:graphicFrameLocks noGrp="1"/>
          </p:cNvGraphicFramePr>
          <p:nvPr>
            <p:ph idx="1"/>
            <p:extLst>
              <p:ext uri="{D42A27DB-BD31-4B8C-83A1-F6EECF244321}">
                <p14:modId xmlns:p14="http://schemas.microsoft.com/office/powerpoint/2010/main" val="3395650357"/>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34033975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5EC3FDB-35F9-E9BA-CD9C-3DF22F0D1AF5}"/>
              </a:ext>
            </a:extLst>
          </p:cNvPr>
          <p:cNvSpPr>
            <a:spLocks noGrp="1"/>
          </p:cNvSpPr>
          <p:nvPr>
            <p:ph type="title"/>
          </p:nvPr>
        </p:nvSpPr>
        <p:spPr>
          <a:xfrm>
            <a:off x="640080" y="325369"/>
            <a:ext cx="4368602" cy="917277"/>
          </a:xfrm>
        </p:spPr>
        <p:txBody>
          <a:bodyPr anchor="b">
            <a:normAutofit/>
          </a:bodyPr>
          <a:lstStyle/>
          <a:p>
            <a:pPr algn="ctr"/>
            <a:r>
              <a:rPr lang="en-GB" sz="4000" b="1" dirty="0">
                <a:latin typeface="Times New Roman" panose="02020603050405020304" pitchFamily="18" charset="0"/>
                <a:cs typeface="Times New Roman" panose="02020603050405020304" pitchFamily="18" charset="0"/>
              </a:rPr>
              <a:t>References</a:t>
            </a:r>
            <a:endParaRPr lang="en-GB" sz="4000" dirty="0">
              <a:latin typeface="Times New Roman" panose="02020603050405020304" pitchFamily="18" charset="0"/>
              <a:cs typeface="Times New Roman" panose="02020603050405020304" pitchFamily="18" charset="0"/>
            </a:endParaRPr>
          </a:p>
        </p:txBody>
      </p:sp>
      <p:sp>
        <p:nvSpPr>
          <p:cNvPr id="12"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294A039-50A0-0DCF-C4B8-2DDD27A1C0C2}"/>
              </a:ext>
            </a:extLst>
          </p:cNvPr>
          <p:cNvSpPr>
            <a:spLocks noGrp="1"/>
          </p:cNvSpPr>
          <p:nvPr>
            <p:ph idx="1"/>
          </p:nvPr>
        </p:nvSpPr>
        <p:spPr>
          <a:xfrm>
            <a:off x="418090" y="2854611"/>
            <a:ext cx="4590592" cy="3779244"/>
          </a:xfrm>
        </p:spPr>
        <p:txBody>
          <a:bodyPr>
            <a:noAutofit/>
          </a:bodyPr>
          <a:lstStyle/>
          <a:p>
            <a:pPr algn="just"/>
            <a:r>
              <a:rPr lang="en-US" sz="800" dirty="0" err="1">
                <a:latin typeface="Times New Roman" panose="02020603050405020304" pitchFamily="18" charset="0"/>
                <a:cs typeface="Times New Roman" panose="02020603050405020304" pitchFamily="18" charset="0"/>
              </a:rPr>
              <a:t>Digitaldefynd</a:t>
            </a:r>
            <a:r>
              <a:rPr lang="en-US" sz="800" dirty="0">
                <a:latin typeface="Times New Roman" panose="02020603050405020304" pitchFamily="18" charset="0"/>
                <a:cs typeface="Times New Roman" panose="02020603050405020304" pitchFamily="18" charset="0"/>
              </a:rPr>
              <a:t> (2025) </a:t>
            </a:r>
            <a:r>
              <a:rPr lang="en-US" sz="800" i="1" dirty="0">
                <a:latin typeface="Times New Roman" panose="02020603050405020304" pitchFamily="18" charset="0"/>
                <a:cs typeface="Times New Roman" panose="02020603050405020304" pitchFamily="18" charset="0"/>
              </a:rPr>
              <a:t>5 Ways Marks &amp; Spencer is using AI [case studies][2025]</a:t>
            </a:r>
            <a:r>
              <a:rPr lang="en-US" sz="800" dirty="0">
                <a:latin typeface="Times New Roman" panose="02020603050405020304" pitchFamily="18" charset="0"/>
                <a:cs typeface="Times New Roman" panose="02020603050405020304" pitchFamily="18" charset="0"/>
              </a:rPr>
              <a:t>, </a:t>
            </a:r>
            <a:r>
              <a:rPr lang="en-US" sz="800" i="1" dirty="0" err="1">
                <a:latin typeface="Times New Roman" panose="02020603050405020304" pitchFamily="18" charset="0"/>
                <a:cs typeface="Times New Roman" panose="02020603050405020304" pitchFamily="18" charset="0"/>
              </a:rPr>
              <a:t>DigitalDefynd</a:t>
            </a:r>
            <a:r>
              <a:rPr lang="en-US" sz="800" dirty="0">
                <a:latin typeface="Times New Roman" panose="02020603050405020304" pitchFamily="18" charset="0"/>
                <a:cs typeface="Times New Roman" panose="02020603050405020304" pitchFamily="18" charset="0"/>
              </a:rPr>
              <a:t>. Available at: https://digitaldefynd.com/IQ/ways-marks-spencer-use-ai/#:~:text=Marks%20&amp;%20Spencer’s%20AI%2Dpowered%20personalization,term%20customer%20loyalty%20and%20retention (Accessed: 27 October 2025).</a:t>
            </a:r>
            <a:endParaRPr lang="en-US" sz="800" b="0" dirty="0">
              <a:effectLst/>
              <a:latin typeface="Times New Roman" panose="02020603050405020304" pitchFamily="18" charset="0"/>
              <a:cs typeface="Times New Roman" panose="02020603050405020304" pitchFamily="18" charset="0"/>
            </a:endParaRPr>
          </a:p>
          <a:p>
            <a:pPr algn="just"/>
            <a:r>
              <a:rPr lang="en-US" sz="800" dirty="0">
                <a:latin typeface="Times New Roman" panose="02020603050405020304" pitchFamily="18" charset="0"/>
                <a:cs typeface="Times New Roman" panose="02020603050405020304" pitchFamily="18" charset="0"/>
              </a:rPr>
              <a:t>Embryo (2025) </a:t>
            </a:r>
            <a:r>
              <a:rPr lang="en-US" sz="800" i="1" dirty="0">
                <a:latin typeface="Times New Roman" panose="02020603050405020304" pitchFamily="18" charset="0"/>
                <a:cs typeface="Times New Roman" panose="02020603050405020304" pitchFamily="18" charset="0"/>
              </a:rPr>
              <a:t>M&amp;S’s marketing masterclass: A brand analysis</a:t>
            </a:r>
            <a:r>
              <a:rPr lang="en-US" sz="800" dirty="0">
                <a:latin typeface="Times New Roman" panose="02020603050405020304" pitchFamily="18" charset="0"/>
                <a:cs typeface="Times New Roman" panose="02020603050405020304" pitchFamily="18" charset="0"/>
              </a:rPr>
              <a:t>, </a:t>
            </a:r>
            <a:r>
              <a:rPr lang="en-US" sz="800" i="1" dirty="0">
                <a:latin typeface="Times New Roman" panose="02020603050405020304" pitchFamily="18" charset="0"/>
                <a:cs typeface="Times New Roman" panose="02020603050405020304" pitchFamily="18" charset="0"/>
              </a:rPr>
              <a:t>Embryo</a:t>
            </a:r>
            <a:r>
              <a:rPr lang="en-US" sz="800" dirty="0">
                <a:latin typeface="Times New Roman" panose="02020603050405020304" pitchFamily="18" charset="0"/>
                <a:cs typeface="Times New Roman" panose="02020603050405020304" pitchFamily="18" charset="0"/>
              </a:rPr>
              <a:t>. Available at: https://embryo.com/blog/m-and-s-brand-analysis/ (Accessed: 27 October 2025). </a:t>
            </a:r>
            <a:endParaRPr lang="en-US" sz="800" b="0" dirty="0">
              <a:effectLst/>
              <a:latin typeface="Times New Roman" panose="02020603050405020304" pitchFamily="18" charset="0"/>
              <a:cs typeface="Times New Roman" panose="02020603050405020304" pitchFamily="18" charset="0"/>
            </a:endParaRPr>
          </a:p>
          <a:p>
            <a:pPr algn="just"/>
            <a:r>
              <a:rPr lang="en-US" sz="800" dirty="0">
                <a:latin typeface="Times New Roman" panose="02020603050405020304" pitchFamily="18" charset="0"/>
                <a:cs typeface="Times New Roman" panose="02020603050405020304" pitchFamily="18" charset="0"/>
              </a:rPr>
              <a:t>Gilliland, N. (2024) </a:t>
            </a:r>
            <a:r>
              <a:rPr lang="en-US" sz="800" i="1" dirty="0">
                <a:latin typeface="Times New Roman" panose="02020603050405020304" pitchFamily="18" charset="0"/>
                <a:cs typeface="Times New Roman" panose="02020603050405020304" pitchFamily="18" charset="0"/>
              </a:rPr>
              <a:t>How marks &amp; spencer has innovated its social media presence</a:t>
            </a:r>
            <a:r>
              <a:rPr lang="en-US" sz="800" dirty="0">
                <a:latin typeface="Times New Roman" panose="02020603050405020304" pitchFamily="18" charset="0"/>
                <a:cs typeface="Times New Roman" panose="02020603050405020304" pitchFamily="18" charset="0"/>
              </a:rPr>
              <a:t>, </a:t>
            </a:r>
            <a:r>
              <a:rPr lang="en-US" sz="800" i="1" dirty="0" err="1">
                <a:latin typeface="Times New Roman" panose="02020603050405020304" pitchFamily="18" charset="0"/>
                <a:cs typeface="Times New Roman" panose="02020603050405020304" pitchFamily="18" charset="0"/>
              </a:rPr>
              <a:t>Econsultancy</a:t>
            </a:r>
            <a:r>
              <a:rPr lang="en-US" sz="800" dirty="0">
                <a:latin typeface="Times New Roman" panose="02020603050405020304" pitchFamily="18" charset="0"/>
                <a:cs typeface="Times New Roman" panose="02020603050405020304" pitchFamily="18" charset="0"/>
              </a:rPr>
              <a:t>. Available at: https://econsultancy.com/marks-spencer-social-media-innovation/ (Accessed: 27 October 2025).</a:t>
            </a:r>
            <a:endParaRPr lang="en-US" sz="800" b="0" dirty="0">
              <a:effectLst/>
              <a:latin typeface="Times New Roman" panose="02020603050405020304" pitchFamily="18" charset="0"/>
              <a:cs typeface="Times New Roman" panose="02020603050405020304" pitchFamily="18" charset="0"/>
            </a:endParaRPr>
          </a:p>
          <a:p>
            <a:pPr algn="just"/>
            <a:r>
              <a:rPr lang="en-US" sz="800" dirty="0">
                <a:latin typeface="Times New Roman" panose="02020603050405020304" pitchFamily="18" charset="0"/>
                <a:cs typeface="Times New Roman" panose="02020603050405020304" pitchFamily="18" charset="0"/>
              </a:rPr>
              <a:t>Jefferson, M. (2021) </a:t>
            </a:r>
            <a:r>
              <a:rPr lang="en-US" sz="800" i="1" dirty="0">
                <a:latin typeface="Times New Roman" panose="02020603050405020304" pitchFamily="18" charset="0"/>
                <a:cs typeface="Times New Roman" panose="02020603050405020304" pitchFamily="18" charset="0"/>
              </a:rPr>
              <a:t>M&amp;S on the role Social Insight played in launching its ‘biggest ever quality campaign’</a:t>
            </a:r>
            <a:r>
              <a:rPr lang="en-US" sz="800" dirty="0">
                <a:latin typeface="Times New Roman" panose="02020603050405020304" pitchFamily="18" charset="0"/>
                <a:cs typeface="Times New Roman" panose="02020603050405020304" pitchFamily="18" charset="0"/>
              </a:rPr>
              <a:t>, </a:t>
            </a:r>
            <a:r>
              <a:rPr lang="en-US" sz="800" i="1" dirty="0">
                <a:latin typeface="Times New Roman" panose="02020603050405020304" pitchFamily="18" charset="0"/>
                <a:cs typeface="Times New Roman" panose="02020603050405020304" pitchFamily="18" charset="0"/>
              </a:rPr>
              <a:t>Marketing Week</a:t>
            </a:r>
            <a:r>
              <a:rPr lang="en-US" sz="800" dirty="0">
                <a:latin typeface="Times New Roman" panose="02020603050405020304" pitchFamily="18" charset="0"/>
                <a:cs typeface="Times New Roman" panose="02020603050405020304" pitchFamily="18" charset="0"/>
              </a:rPr>
              <a:t>. Available at: https://www.marketingweek.com/ms-social-insight-quality-campaign/ (Accessed: 27 October 2025). </a:t>
            </a:r>
            <a:endParaRPr lang="en-US" sz="800" b="0" dirty="0">
              <a:effectLst/>
              <a:latin typeface="Times New Roman" panose="02020603050405020304" pitchFamily="18" charset="0"/>
              <a:cs typeface="Times New Roman" panose="02020603050405020304" pitchFamily="18" charset="0"/>
            </a:endParaRPr>
          </a:p>
          <a:p>
            <a:pPr algn="just"/>
            <a:r>
              <a:rPr lang="en-US" sz="800" dirty="0">
                <a:latin typeface="Times New Roman" panose="02020603050405020304" pitchFamily="18" charset="0"/>
                <a:cs typeface="Times New Roman" panose="02020603050405020304" pitchFamily="18" charset="0"/>
              </a:rPr>
              <a:t>Keenan, M. (2025) </a:t>
            </a:r>
            <a:r>
              <a:rPr lang="en-US" sz="800" i="1" dirty="0">
                <a:latin typeface="Times New Roman" panose="02020603050405020304" pitchFamily="18" charset="0"/>
                <a:cs typeface="Times New Roman" panose="02020603050405020304" pitchFamily="18" charset="0"/>
              </a:rPr>
              <a:t>CRM integration: Types, methods &amp; benefits in 2025</a:t>
            </a:r>
            <a:r>
              <a:rPr lang="en-US" sz="800" dirty="0">
                <a:latin typeface="Times New Roman" panose="02020603050405020304" pitchFamily="18" charset="0"/>
                <a:cs typeface="Times New Roman" panose="02020603050405020304" pitchFamily="18" charset="0"/>
              </a:rPr>
              <a:t>, </a:t>
            </a:r>
            <a:r>
              <a:rPr lang="en-US" sz="800" i="1" dirty="0">
                <a:latin typeface="Times New Roman" panose="02020603050405020304" pitchFamily="18" charset="0"/>
                <a:cs typeface="Times New Roman" panose="02020603050405020304" pitchFamily="18" charset="0"/>
              </a:rPr>
              <a:t>Shopify</a:t>
            </a:r>
            <a:r>
              <a:rPr lang="en-US" sz="800" dirty="0">
                <a:latin typeface="Times New Roman" panose="02020603050405020304" pitchFamily="18" charset="0"/>
                <a:cs typeface="Times New Roman" panose="02020603050405020304" pitchFamily="18" charset="0"/>
              </a:rPr>
              <a:t>. Available at: https://www.shopify.com/blog/crm-integration (Accessed: 27 October 2025).</a:t>
            </a:r>
            <a:endParaRPr lang="en-US" sz="800" b="0" dirty="0">
              <a:effectLst/>
              <a:latin typeface="Times New Roman" panose="02020603050405020304" pitchFamily="18" charset="0"/>
              <a:cs typeface="Times New Roman" panose="02020603050405020304" pitchFamily="18" charset="0"/>
            </a:endParaRPr>
          </a:p>
          <a:p>
            <a:pPr algn="just"/>
            <a:r>
              <a:rPr lang="en-US" sz="800" dirty="0" err="1">
                <a:latin typeface="Times New Roman" panose="02020603050405020304" pitchFamily="18" charset="0"/>
                <a:cs typeface="Times New Roman" panose="02020603050405020304" pitchFamily="18" charset="0"/>
              </a:rPr>
              <a:t>Rashbass</a:t>
            </a:r>
            <a:r>
              <a:rPr lang="en-US" sz="800" dirty="0">
                <a:latin typeface="Times New Roman" panose="02020603050405020304" pitchFamily="18" charset="0"/>
                <a:cs typeface="Times New Roman" panose="02020603050405020304" pitchFamily="18" charset="0"/>
              </a:rPr>
              <a:t>, H. (2024) </a:t>
            </a:r>
            <a:r>
              <a:rPr lang="en-US" sz="800" i="1" dirty="0">
                <a:latin typeface="Times New Roman" panose="02020603050405020304" pitchFamily="18" charset="0"/>
                <a:cs typeface="Times New Roman" panose="02020603050405020304" pitchFamily="18" charset="0"/>
              </a:rPr>
              <a:t>M&amp;S pledges to ‘upgrade digital experience’ to fuel growth</a:t>
            </a:r>
            <a:r>
              <a:rPr lang="en-US" sz="800" dirty="0">
                <a:latin typeface="Times New Roman" panose="02020603050405020304" pitchFamily="18" charset="0"/>
                <a:cs typeface="Times New Roman" panose="02020603050405020304" pitchFamily="18" charset="0"/>
              </a:rPr>
              <a:t>, </a:t>
            </a:r>
            <a:r>
              <a:rPr lang="en-US" sz="800" i="1" dirty="0">
                <a:latin typeface="Times New Roman" panose="02020603050405020304" pitchFamily="18" charset="0"/>
                <a:cs typeface="Times New Roman" panose="02020603050405020304" pitchFamily="18" charset="0"/>
              </a:rPr>
              <a:t>Marketing Week</a:t>
            </a:r>
            <a:r>
              <a:rPr lang="en-US" sz="800" dirty="0">
                <a:latin typeface="Times New Roman" panose="02020603050405020304" pitchFamily="18" charset="0"/>
                <a:cs typeface="Times New Roman" panose="02020603050405020304" pitchFamily="18" charset="0"/>
              </a:rPr>
              <a:t>. Available at: https://www.marketingweek.com/marks-and-spencer-digital-experience/ (Accessed: 27 October 2025). </a:t>
            </a:r>
            <a:endParaRPr lang="en-US" sz="800" b="0" dirty="0">
              <a:effectLst/>
              <a:latin typeface="Times New Roman" panose="02020603050405020304" pitchFamily="18" charset="0"/>
              <a:cs typeface="Times New Roman" panose="02020603050405020304" pitchFamily="18" charset="0"/>
            </a:endParaRPr>
          </a:p>
          <a:p>
            <a:pPr algn="just"/>
            <a:r>
              <a:rPr lang="en-US" sz="800" dirty="0" err="1">
                <a:latin typeface="Times New Roman" panose="02020603050405020304" pitchFamily="18" charset="0"/>
                <a:cs typeface="Times New Roman" panose="02020603050405020304" pitchFamily="18" charset="0"/>
              </a:rPr>
              <a:t>Tcs</a:t>
            </a:r>
            <a:r>
              <a:rPr lang="en-US" sz="800" dirty="0">
                <a:latin typeface="Times New Roman" panose="02020603050405020304" pitchFamily="18" charset="0"/>
                <a:cs typeface="Times New Roman" panose="02020603050405020304" pitchFamily="18" charset="0"/>
              </a:rPr>
              <a:t> (2025) </a:t>
            </a:r>
            <a:r>
              <a:rPr lang="en-US" sz="800" i="1" dirty="0">
                <a:latin typeface="Times New Roman" panose="02020603050405020304" pitchFamily="18" charset="0"/>
                <a:cs typeface="Times New Roman" panose="02020603050405020304" pitchFamily="18" charset="0"/>
              </a:rPr>
              <a:t>M&amp;S improves customer experience with digital loyalty program</a:t>
            </a:r>
            <a:r>
              <a:rPr lang="en-US" sz="800" dirty="0">
                <a:latin typeface="Times New Roman" panose="02020603050405020304" pitchFamily="18" charset="0"/>
                <a:cs typeface="Times New Roman" panose="02020603050405020304" pitchFamily="18" charset="0"/>
              </a:rPr>
              <a:t>, </a:t>
            </a:r>
            <a:r>
              <a:rPr lang="en-US" sz="800" i="1" dirty="0">
                <a:latin typeface="Times New Roman" panose="02020603050405020304" pitchFamily="18" charset="0"/>
                <a:cs typeface="Times New Roman" panose="02020603050405020304" pitchFamily="18" charset="0"/>
              </a:rPr>
              <a:t>M&amp;S Improves Customer Experience with Digital Loyalty Program</a:t>
            </a:r>
            <a:r>
              <a:rPr lang="en-US" sz="800" dirty="0">
                <a:latin typeface="Times New Roman" panose="02020603050405020304" pitchFamily="18" charset="0"/>
                <a:cs typeface="Times New Roman" panose="02020603050405020304" pitchFamily="18" charset="0"/>
              </a:rPr>
              <a:t>. Available at: https://www.tcs.com/what-we-do/industries/retail/video/marks-spencer-digital-loyalty-program#:~:text=Marks%20&amp;%20Spencer%20(M&amp;S)%20partnered%20with%20TCS,innovation%20and%20accelerate%20growth%20and%20develop%20the (Accessed: 27 October 2025). </a:t>
            </a:r>
            <a:endParaRPr lang="en-US" sz="800" b="0" dirty="0">
              <a:effectLst/>
              <a:latin typeface="Times New Roman" panose="02020603050405020304" pitchFamily="18" charset="0"/>
              <a:cs typeface="Times New Roman" panose="02020603050405020304" pitchFamily="18" charset="0"/>
            </a:endParaRPr>
          </a:p>
          <a:p>
            <a:pPr algn="just"/>
            <a:r>
              <a:rPr lang="en-US" sz="800" dirty="0">
                <a:latin typeface="Times New Roman" panose="02020603050405020304" pitchFamily="18" charset="0"/>
                <a:cs typeface="Times New Roman" panose="02020603050405020304" pitchFamily="18" charset="0"/>
              </a:rPr>
              <a:t>Virdi, A. (2025) </a:t>
            </a:r>
            <a:r>
              <a:rPr lang="en-US" sz="800" i="1" dirty="0">
                <a:latin typeface="Times New Roman" panose="02020603050405020304" pitchFamily="18" charset="0"/>
                <a:cs typeface="Times New Roman" panose="02020603050405020304" pitchFamily="18" charset="0"/>
              </a:rPr>
              <a:t>M&amp;S on why its ‘vast’ social media structure drives virality</a:t>
            </a:r>
            <a:r>
              <a:rPr lang="en-US" sz="800" dirty="0">
                <a:latin typeface="Times New Roman" panose="02020603050405020304" pitchFamily="18" charset="0"/>
                <a:cs typeface="Times New Roman" panose="02020603050405020304" pitchFamily="18" charset="0"/>
              </a:rPr>
              <a:t>, </a:t>
            </a:r>
            <a:r>
              <a:rPr lang="en-US" sz="800" i="1" dirty="0">
                <a:latin typeface="Times New Roman" panose="02020603050405020304" pitchFamily="18" charset="0"/>
                <a:cs typeface="Times New Roman" panose="02020603050405020304" pitchFamily="18" charset="0"/>
              </a:rPr>
              <a:t>Marketing Week</a:t>
            </a:r>
            <a:r>
              <a:rPr lang="en-US" sz="800" dirty="0">
                <a:latin typeface="Times New Roman" panose="02020603050405020304" pitchFamily="18" charset="0"/>
                <a:cs typeface="Times New Roman" panose="02020603050405020304" pitchFamily="18" charset="0"/>
              </a:rPr>
              <a:t>. Available at: https://www.marketingweek.com/ms-social-media-tv-marketing-virality/ (Accessed: 27 October 2025).</a:t>
            </a:r>
            <a:endParaRPr lang="en-US" sz="800" b="0" dirty="0">
              <a:effectLst/>
              <a:latin typeface="Times New Roman" panose="02020603050405020304" pitchFamily="18" charset="0"/>
              <a:cs typeface="Times New Roman" panose="02020603050405020304" pitchFamily="18" charset="0"/>
            </a:endParaRPr>
          </a:p>
          <a:p>
            <a:pPr marL="0" indent="0" algn="just">
              <a:buNone/>
            </a:pPr>
            <a:endParaRPr lang="en-GB" sz="800" dirty="0">
              <a:latin typeface="Times New Roman" panose="02020603050405020304" pitchFamily="18" charset="0"/>
              <a:cs typeface="Times New Roman" panose="02020603050405020304" pitchFamily="18" charset="0"/>
            </a:endParaRPr>
          </a:p>
        </p:txBody>
      </p:sp>
      <p:pic>
        <p:nvPicPr>
          <p:cNvPr id="5" name="Picture 4" descr="A pen on top of a book&#10;&#10;AI-generated content may be incorrect.">
            <a:extLst>
              <a:ext uri="{FF2B5EF4-FFF2-40B4-BE49-F238E27FC236}">
                <a16:creationId xmlns:a16="http://schemas.microsoft.com/office/drawing/2014/main" id="{D2F71F86-6B9C-10AB-F9A5-112D18558168}"/>
              </a:ext>
            </a:extLst>
          </p:cNvPr>
          <p:cNvPicPr>
            <a:picLocks noChangeAspect="1"/>
          </p:cNvPicPr>
          <p:nvPr/>
        </p:nvPicPr>
        <p:blipFill>
          <a:blip r:embed="rId3"/>
          <a:srcRect l="16938" r="14936" b="1"/>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7761410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CA6D5ECAC8D62D4697CE60FE7C17A0D6" ma:contentTypeVersion="5" ma:contentTypeDescription="Create a new document." ma:contentTypeScope="" ma:versionID="66b8c97a7f559780a268e7e7dcd84511">
  <xsd:schema xmlns:xsd="http://www.w3.org/2001/XMLSchema" xmlns:xs="http://www.w3.org/2001/XMLSchema" xmlns:p="http://schemas.microsoft.com/office/2006/metadata/properties" xmlns:ns3="b3e5682e-6069-4f25-acbf-5f87ff3808dc" targetNamespace="http://schemas.microsoft.com/office/2006/metadata/properties" ma:root="true" ma:fieldsID="377a850bead457bb8dd4e654efd88edd" ns3:_="">
    <xsd:import namespace="b3e5682e-6069-4f25-acbf-5f87ff3808dc"/>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3e5682e-6069-4f25-acbf-5f87ff3808dc"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504C5C27-8F7F-4F8E-B817-E3E0BC975C8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b3e5682e-6069-4f25-acbf-5f87ff3808d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FC09D409-FABB-49D6-B212-03550132BB4C}">
  <ds:schemaRefs>
    <ds:schemaRef ds:uri="http://schemas.microsoft.com/sharepoint/v3/contenttype/forms"/>
  </ds:schemaRefs>
</ds:datastoreItem>
</file>

<file path=customXml/itemProps3.xml><?xml version="1.0" encoding="utf-8"?>
<ds:datastoreItem xmlns:ds="http://schemas.openxmlformats.org/officeDocument/2006/customXml" ds:itemID="{B547401A-05D8-460B-8183-6B69647882F2}">
  <ds:schemaRefs>
    <ds:schemaRef ds:uri="http://schemas.microsoft.com/office/infopath/2007/PartnerControls"/>
    <ds:schemaRef ds:uri="http://purl.org/dc/elements/1.1/"/>
    <ds:schemaRef ds:uri="b3e5682e-6069-4f25-acbf-5f87ff3808dc"/>
    <ds:schemaRef ds:uri="http://purl.org/dc/terms/"/>
    <ds:schemaRef ds:uri="http://schemas.microsoft.com/office/2006/documentManagement/types"/>
    <ds:schemaRef ds:uri="http://schemas.microsoft.com/office/2006/metadata/properties"/>
    <ds:schemaRef ds:uri="http://www.w3.org/XML/1998/namespace"/>
    <ds:schemaRef ds:uri="http://schemas.openxmlformats.org/package/2006/metadata/core-properties"/>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
  <TotalTime>26</TotalTime>
  <Words>2213</Words>
  <Application>Microsoft Office PowerPoint</Application>
  <PresentationFormat>Widescreen</PresentationFormat>
  <Paragraphs>76</Paragraphs>
  <Slides>13</Slides>
  <Notes>12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Aptos</vt:lpstr>
      <vt:lpstr>Aptos Display</vt:lpstr>
      <vt:lpstr>Arial</vt:lpstr>
      <vt:lpstr>Calibri</vt:lpstr>
      <vt:lpstr>Times New Roman</vt:lpstr>
      <vt:lpstr>Office Theme</vt:lpstr>
      <vt:lpstr>Module name: Building a Sustainable Marketing Relationship Module code: BMSW5007</vt:lpstr>
      <vt:lpstr>Introduction</vt:lpstr>
      <vt:lpstr>Defining Digital and Social Media in CRM </vt:lpstr>
      <vt:lpstr>M&amp;S Food’s Use of Digital Media </vt:lpstr>
      <vt:lpstr>M&amp;S Food’s Use of Digital Media (Continue) </vt:lpstr>
      <vt:lpstr>M&amp;S Social Media Strategy </vt:lpstr>
      <vt:lpstr>M&amp;S Social Media Strategy (Continue) </vt:lpstr>
      <vt:lpstr>Customer Experience &amp; Engagement </vt:lpstr>
      <vt:lpstr>Performance Impact </vt:lpstr>
      <vt:lpstr>Critical Assessment </vt:lpstr>
      <vt:lpstr>Recommendations </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Office</dc:creator>
  <cp:lastModifiedBy>Dan Timircan (2118870)</cp:lastModifiedBy>
  <cp:revision>3</cp:revision>
  <dcterms:created xsi:type="dcterms:W3CDTF">2025-10-27T13:53:15Z</dcterms:created>
  <dcterms:modified xsi:type="dcterms:W3CDTF">2025-12-03T22:52:42Z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0x010100CA6D5ECAC8D62D4697CE60FE7C17A0D6</vt:lpwstr>
  </property>
</Properties>
</file>