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7"/>
  </p:notesMasterIdLst>
  <p:sldIdLst>
    <p:sldId id="28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69" r:id="rId25"/>
    <p:sldId id="283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005948" initials="S" lastIdx="9" clrIdx="0">
    <p:extLst>
      <p:ext uri="{19B8F6BF-5375-455C-9EA6-DF929625EA0E}">
        <p15:presenceInfo xmlns:p15="http://schemas.microsoft.com/office/powerpoint/2012/main" userId="005948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00" autoAdjust="0"/>
    <p:restoredTop sz="93953" autoAdjust="0"/>
  </p:normalViewPr>
  <p:slideViewPr>
    <p:cSldViewPr snapToGrid="0" snapToObjects="1">
      <p:cViewPr varScale="1">
        <p:scale>
          <a:sx n="101" d="100"/>
          <a:sy n="101" d="100"/>
        </p:scale>
        <p:origin x="972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4EE372-AEA8-4FAD-821A-F842514399C5}" type="datetimeFigureOut">
              <a:rPr lang="en-IN" smtClean="0"/>
              <a:t>05-12-2019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D4735-41B5-4B66-A9DA-B71A4262C3E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3627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D4735-41B5-4B66-A9DA-B71A4262C3E5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26247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33127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2061319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115616" y="4149551"/>
            <a:ext cx="3528392" cy="194421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/>
          </p:nvPr>
        </p:nvSpPr>
        <p:spPr>
          <a:xfrm>
            <a:off x="5003800" y="4005287"/>
            <a:ext cx="3240088" cy="22320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39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buClr>
                <a:srgbClr val="EA5633"/>
              </a:buClr>
              <a:defRPr sz="20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294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38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8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049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559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116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978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633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3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7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</a:t>
            </a:r>
            <a:r>
              <a:rPr lang="en-US" dirty="0" smtClean="0"/>
              <a:t>title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1600200" y="6429345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</a:t>
            </a:r>
            <a:r>
              <a:rPr lang="en-IN" sz="1200" b="0" i="0" u="none" strike="noStrike" kern="1200" baseline="0" dirty="0" smtClean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2019, 2015, 2011</a:t>
            </a:r>
            <a:r>
              <a:rPr lang="en-US" altLang="en-US" sz="1200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alt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Pearson Education, Inc. All Rights Reserved</a:t>
            </a:r>
          </a:p>
        </p:txBody>
      </p:sp>
      <p:pic>
        <p:nvPicPr>
          <p:cNvPr id="9" name="Picture 8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371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b="1" kern="1200">
          <a:solidFill>
            <a:srgbClr val="007BA4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007BA4"/>
        </a:buClr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3860">
          <p15:clr>
            <a:srgbClr val="F26B43"/>
          </p15:clr>
        </p15:guide>
        <p15:guide id="2" pos="824">
          <p15:clr>
            <a:srgbClr val="F26B43"/>
          </p15:clr>
        </p15:guide>
        <p15:guide id="3" orient="horz" pos="646">
          <p15:clr>
            <a:srgbClr val="F26B43"/>
          </p15:clr>
        </p15:guide>
        <p15:guide id="4" pos="355">
          <p15:clr>
            <a:srgbClr val="F26B43"/>
          </p15:clr>
        </p15:guide>
        <p15:guide id="5" orient="horz" pos="1162">
          <p15:clr>
            <a:srgbClr val="F26B43"/>
          </p15:clr>
        </p15:guide>
        <p15:guide id="6" pos="630">
          <p15:clr>
            <a:srgbClr val="F26B43"/>
          </p15:clr>
        </p15:guide>
        <p15:guide id="7" pos="576">
          <p15:clr>
            <a:srgbClr val="F26B43"/>
          </p15:clr>
        </p15:guide>
        <p15:guide id="8" orient="horz" pos="1093">
          <p15:clr>
            <a:srgbClr val="F26B43"/>
          </p15:clr>
        </p15:guide>
        <p15:guide id="9" orient="horz" pos="420">
          <p15:clr>
            <a:srgbClr val="F26B43"/>
          </p15:clr>
        </p15:guide>
        <p15:guide id="10" orient="horz" pos="23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ideshare.net/seanelli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Lecture 7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7287" y="2540591"/>
            <a:ext cx="6400800" cy="96566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Transformation</a:t>
            </a:r>
            <a:endParaRPr lang="en-GB" sz="4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3539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0F61D-EB23-F346-A892-9804AAA2EF5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337"/>
            <a:ext cx="7886700" cy="1325563"/>
          </a:xfrm>
        </p:spPr>
        <p:txBody>
          <a:bodyPr/>
          <a:lstStyle/>
          <a:p>
            <a:r>
              <a:rPr lang="en-US" dirty="0"/>
              <a:t>Learning </a:t>
            </a:r>
            <a:r>
              <a:rPr lang="en-US" dirty="0" smtClean="0"/>
              <a:t>outcomes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7A201-5C47-544C-8797-41C1D76B414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651889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Critically </a:t>
            </a:r>
            <a:r>
              <a:rPr lang="en-US" dirty="0" err="1"/>
              <a:t>analyse</a:t>
            </a:r>
            <a:r>
              <a:rPr lang="en-US" dirty="0"/>
              <a:t> the journey of an </a:t>
            </a:r>
            <a:r>
              <a:rPr lang="en-US" dirty="0" err="1"/>
              <a:t>organisation</a:t>
            </a:r>
            <a:r>
              <a:rPr lang="en-US" dirty="0"/>
              <a:t> through transformation</a:t>
            </a:r>
          </a:p>
          <a:p>
            <a:r>
              <a:rPr lang="en-US" dirty="0"/>
              <a:t>Review the approaches to be taken in a digital transformation exercise</a:t>
            </a:r>
          </a:p>
          <a:p>
            <a:r>
              <a:rPr lang="en-US" dirty="0"/>
              <a:t>Produce a growth </a:t>
            </a:r>
            <a:r>
              <a:rPr lang="en-US" dirty="0" smtClean="0"/>
              <a:t>hacking/agile </a:t>
            </a:r>
            <a:r>
              <a:rPr lang="en-US" dirty="0"/>
              <a:t>marketing plan</a:t>
            </a:r>
          </a:p>
          <a:p>
            <a:r>
              <a:rPr lang="en-US" dirty="0"/>
              <a:t>Create a plan to measure and improve the effectiveness of digital businesses using analytics tools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152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3B68D-2D8C-5448-AA02-3CB9E0455D6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Management </a:t>
            </a:r>
            <a:r>
              <a:rPr lang="en-US" dirty="0" smtClean="0"/>
              <a:t>issues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6C6AF-0A77-A04B-A97D-6515323E937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706753"/>
            <a:ext cx="7886700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What makes an exercise in a digital business a digital transformation project?</a:t>
            </a:r>
          </a:p>
          <a:p>
            <a:r>
              <a:rPr lang="en-US" dirty="0"/>
              <a:t>What are the non-technical aspects of a digital transformation project?</a:t>
            </a:r>
          </a:p>
          <a:p>
            <a:r>
              <a:rPr lang="en-US" dirty="0"/>
              <a:t>How do we gain traction on a limited budget?</a:t>
            </a:r>
          </a:p>
          <a:p>
            <a:r>
              <a:rPr lang="en-US" dirty="0"/>
              <a:t>What techniques are available to measure and </a:t>
            </a:r>
            <a:r>
              <a:rPr lang="en-US" dirty="0" err="1"/>
              <a:t>optimise</a:t>
            </a:r>
            <a:r>
              <a:rPr lang="en-US" dirty="0"/>
              <a:t> our services?</a:t>
            </a:r>
          </a:p>
          <a:p>
            <a:r>
              <a:rPr lang="en-US" dirty="0"/>
              <a:t>Does the </a:t>
            </a:r>
            <a:r>
              <a:rPr lang="en-US" dirty="0" err="1"/>
              <a:t>organisation</a:t>
            </a:r>
            <a:r>
              <a:rPr lang="en-US" dirty="0"/>
              <a:t> have the right culture to support a growth hacking approach?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90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EF466-C709-7A48-A96C-55199259625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Activity – Digital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D53D8-7138-9F41-A278-5FE8B78CBF2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3550" y="1616075"/>
            <a:ext cx="7886700" cy="4351338"/>
          </a:xfrm>
        </p:spPr>
        <p:txBody>
          <a:bodyPr>
            <a:normAutofit fontScale="92500"/>
          </a:bodyPr>
          <a:lstStyle/>
          <a:p>
            <a:r>
              <a:rPr lang="en-US" dirty="0"/>
              <a:t>Make a list of any new technological developments that have occurred in the last 12 months that seem to have appeared from nowhere</a:t>
            </a:r>
          </a:p>
          <a:p>
            <a:r>
              <a:rPr lang="en-US" dirty="0"/>
              <a:t>Consider what changes are needed by any </a:t>
            </a:r>
            <a:r>
              <a:rPr lang="en-US" dirty="0" err="1"/>
              <a:t>organisation</a:t>
            </a:r>
            <a:r>
              <a:rPr lang="en-US" dirty="0"/>
              <a:t> to adapt to the development</a:t>
            </a:r>
          </a:p>
          <a:p>
            <a:pPr marL="758825" lvl="1" indent="-320675"/>
            <a:r>
              <a:rPr lang="en-US" dirty="0"/>
              <a:t>What cultural, practice or process changes could the technology create?</a:t>
            </a:r>
          </a:p>
          <a:p>
            <a:pPr marL="758825" lvl="1" indent="-320675"/>
            <a:r>
              <a:rPr lang="en-US" dirty="0"/>
              <a:t>How would people change?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248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C68A4-3683-6946-8F3E-DFBF71E97DC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Typical 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AF3AD-9F62-7D42-ABAA-53A739EDB92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606169"/>
            <a:ext cx="7886700" cy="4351338"/>
          </a:xfrm>
        </p:spPr>
        <p:txBody>
          <a:bodyPr/>
          <a:lstStyle/>
          <a:p>
            <a:r>
              <a:rPr lang="en-US" dirty="0"/>
              <a:t>People might bring in aspects of digital culture</a:t>
            </a:r>
          </a:p>
          <a:p>
            <a:r>
              <a:rPr lang="en-US" dirty="0"/>
              <a:t>People might work different hours or in a different place</a:t>
            </a:r>
          </a:p>
          <a:p>
            <a:r>
              <a:rPr lang="en-US" dirty="0"/>
              <a:t>People might change the way they do something in the workplace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525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C37A5-04F5-6841-B5DB-3D2D886DB0B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2CB64-8253-EC4C-A3BB-180902B07ED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606169"/>
            <a:ext cx="7886700" cy="4351338"/>
          </a:xfrm>
        </p:spPr>
        <p:txBody>
          <a:bodyPr/>
          <a:lstStyle/>
          <a:p>
            <a:r>
              <a:rPr lang="en-US" dirty="0"/>
              <a:t>What’s the difference between:</a:t>
            </a:r>
          </a:p>
          <a:p>
            <a:pPr lvl="1"/>
            <a:r>
              <a:rPr lang="en-US" dirty="0"/>
              <a:t>Digital transformation?</a:t>
            </a:r>
          </a:p>
          <a:p>
            <a:pPr lvl="1"/>
            <a:r>
              <a:rPr lang="en-US" dirty="0"/>
              <a:t>Digital business transformation?</a:t>
            </a:r>
          </a:p>
          <a:p>
            <a:r>
              <a:rPr lang="en-US" dirty="0"/>
              <a:t>What’s the difference between:</a:t>
            </a:r>
          </a:p>
          <a:p>
            <a:pPr lvl="1"/>
            <a:r>
              <a:rPr lang="en-US" dirty="0"/>
              <a:t>Adopting technology?</a:t>
            </a:r>
          </a:p>
          <a:p>
            <a:pPr lvl="1"/>
            <a:r>
              <a:rPr lang="en-US" dirty="0"/>
              <a:t>Adapting to technology?</a:t>
            </a:r>
          </a:p>
        </p:txBody>
      </p:sp>
    </p:spTree>
    <p:extLst>
      <p:ext uri="{BB962C8B-B14F-4D97-AF65-F5344CB8AC3E}">
        <p14:creationId xmlns:p14="http://schemas.microsoft.com/office/powerpoint/2010/main" val="210187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05AC0-A86D-1143-A03F-DA2931FBB80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 smtClean="0"/>
              <a:t>Figure </a:t>
            </a:r>
            <a:r>
              <a:rPr lang="en-US" dirty="0"/>
              <a:t>10.1 </a:t>
            </a:r>
            <a:r>
              <a:rPr lang="en-US" dirty="0" smtClean="0"/>
              <a:t>Ward and </a:t>
            </a:r>
            <a:r>
              <a:rPr lang="en-US" dirty="0" err="1" smtClean="0"/>
              <a:t>Peppard’s</a:t>
            </a:r>
            <a:r>
              <a:rPr lang="en-US" dirty="0" smtClean="0"/>
              <a:t> IT portfolio grid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6144" y="1579207"/>
            <a:ext cx="5931713" cy="447073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68313" y="6060510"/>
            <a:ext cx="17924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</a:t>
            </a:r>
            <a:r>
              <a:rPr lang="en-US" sz="800" dirty="0"/>
              <a:t>: Ward and </a:t>
            </a:r>
            <a:r>
              <a:rPr lang="en-US" sz="800" dirty="0" err="1"/>
              <a:t>Peppard</a:t>
            </a:r>
            <a:r>
              <a:rPr lang="en-US" sz="800" dirty="0"/>
              <a:t>. (2002)</a:t>
            </a:r>
            <a:endParaRPr lang="en-IN" sz="800" dirty="0"/>
          </a:p>
        </p:txBody>
      </p:sp>
    </p:spTree>
    <p:extLst>
      <p:ext uri="{BB962C8B-B14F-4D97-AF65-F5344CB8AC3E}">
        <p14:creationId xmlns:p14="http://schemas.microsoft.com/office/powerpoint/2010/main" val="416983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AE93F-FCB2-7D4A-8E6B-D0F88C2742F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applications portfolio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5698D-D25A-CB4A-B823-00BAA8366C6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606169"/>
            <a:ext cx="7886700" cy="4351338"/>
          </a:xfrm>
        </p:spPr>
        <p:txBody>
          <a:bodyPr/>
          <a:lstStyle/>
          <a:p>
            <a:r>
              <a:rPr lang="en-US" dirty="0"/>
              <a:t>What makes something high-potential?</a:t>
            </a:r>
          </a:p>
          <a:p>
            <a:r>
              <a:rPr lang="en-US" dirty="0"/>
              <a:t>What makes something strategic?</a:t>
            </a:r>
          </a:p>
          <a:p>
            <a:r>
              <a:rPr lang="en-US" dirty="0"/>
              <a:t>What makes something key-operational?</a:t>
            </a:r>
          </a:p>
          <a:p>
            <a:r>
              <a:rPr lang="en-US" dirty="0"/>
              <a:t>What makes something support?</a:t>
            </a:r>
          </a:p>
        </p:txBody>
      </p:sp>
    </p:spTree>
    <p:extLst>
      <p:ext uri="{BB962C8B-B14F-4D97-AF65-F5344CB8AC3E}">
        <p14:creationId xmlns:p14="http://schemas.microsoft.com/office/powerpoint/2010/main" val="330938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BF712-A52A-6C40-A2F5-5104AAAC1F4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59461" y="173101"/>
            <a:ext cx="8625078" cy="1325563"/>
          </a:xfrm>
        </p:spPr>
        <p:txBody>
          <a:bodyPr/>
          <a:lstStyle/>
          <a:p>
            <a:r>
              <a:rPr lang="en-US" dirty="0"/>
              <a:t>Opportunities provided by </a:t>
            </a:r>
            <a:r>
              <a:rPr lang="en-US" dirty="0" smtClean="0"/>
              <a:t>digital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213E0-E0E1-554D-A18A-4572F2FFD68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661033"/>
            <a:ext cx="78867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Customer </a:t>
            </a:r>
            <a:r>
              <a:rPr lang="en-US" dirty="0" smtClean="0"/>
              <a:t>service </a:t>
            </a:r>
            <a:r>
              <a:rPr lang="en-US" dirty="0"/>
              <a:t>and s</a:t>
            </a:r>
            <a:r>
              <a:rPr lang="en-US" dirty="0" smtClean="0"/>
              <a:t>ervice design</a:t>
            </a:r>
            <a:endParaRPr lang="en-US" dirty="0"/>
          </a:p>
          <a:p>
            <a:pPr lvl="1"/>
            <a:r>
              <a:rPr lang="en-US" dirty="0"/>
              <a:t>Customer insight</a:t>
            </a:r>
          </a:p>
          <a:p>
            <a:pPr lvl="1"/>
            <a:r>
              <a:rPr lang="en-US" dirty="0"/>
              <a:t>Adding value</a:t>
            </a:r>
          </a:p>
          <a:p>
            <a:pPr lvl="1"/>
            <a:r>
              <a:rPr lang="en-US" dirty="0"/>
              <a:t>Interfaces with customers</a:t>
            </a:r>
          </a:p>
          <a:p>
            <a:r>
              <a:rPr lang="en-US" dirty="0"/>
              <a:t>Business and </a:t>
            </a:r>
            <a:r>
              <a:rPr lang="en-US" dirty="0" err="1" smtClean="0"/>
              <a:t>organisational</a:t>
            </a:r>
            <a:r>
              <a:rPr lang="en-US" dirty="0" smtClean="0"/>
              <a:t> processes</a:t>
            </a:r>
            <a:endParaRPr lang="en-US" dirty="0"/>
          </a:p>
          <a:p>
            <a:pPr lvl="1"/>
            <a:r>
              <a:rPr lang="en-US" dirty="0"/>
              <a:t>Automation</a:t>
            </a:r>
          </a:p>
          <a:p>
            <a:r>
              <a:rPr lang="en-US" dirty="0"/>
              <a:t>Business </a:t>
            </a:r>
            <a:r>
              <a:rPr lang="en-US" dirty="0" smtClean="0"/>
              <a:t>models</a:t>
            </a:r>
            <a:endParaRPr lang="en-US" dirty="0"/>
          </a:p>
          <a:p>
            <a:pPr lvl="1"/>
            <a:r>
              <a:rPr lang="en-US" dirty="0"/>
              <a:t>Digital at the heart of the business opportunity</a:t>
            </a:r>
          </a:p>
          <a:p>
            <a:pPr lvl="1"/>
            <a:r>
              <a:rPr lang="en-US" dirty="0"/>
              <a:t>Adapting the business to a digital opportunity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950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6A3F7-3352-2641-A466-1277E841D62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Framework for transformation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5A851-1277-EE4D-900C-519BD6EE3D5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8724" y="1653413"/>
            <a:ext cx="78867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process of review</a:t>
            </a:r>
          </a:p>
          <a:p>
            <a:pPr lvl="1"/>
            <a:r>
              <a:rPr lang="en-US" dirty="0"/>
              <a:t>Looking at where the digital opportunity is</a:t>
            </a:r>
          </a:p>
          <a:p>
            <a:pPr lvl="1"/>
            <a:r>
              <a:rPr lang="en-US" dirty="0"/>
              <a:t>Confidence about the digital opportunity</a:t>
            </a:r>
          </a:p>
          <a:p>
            <a:pPr lvl="1"/>
            <a:r>
              <a:rPr lang="en-US" dirty="0"/>
              <a:t>Leadership grasp of </a:t>
            </a:r>
            <a:r>
              <a:rPr lang="en-US" dirty="0" smtClean="0"/>
              <a:t>digital</a:t>
            </a:r>
            <a:endParaRPr lang="en-US" dirty="0"/>
          </a:p>
          <a:p>
            <a:pPr lvl="1"/>
            <a:r>
              <a:rPr lang="en-US" dirty="0"/>
              <a:t>Maturity of </a:t>
            </a:r>
            <a:r>
              <a:rPr lang="en-US" dirty="0" smtClean="0"/>
              <a:t>digital</a:t>
            </a:r>
            <a:endParaRPr lang="en-US" dirty="0"/>
          </a:p>
          <a:p>
            <a:r>
              <a:rPr lang="en-US" dirty="0"/>
              <a:t>The process of strategy</a:t>
            </a:r>
          </a:p>
          <a:p>
            <a:r>
              <a:rPr lang="en-US" dirty="0"/>
              <a:t>The process of resourcing and planning</a:t>
            </a:r>
          </a:p>
          <a:p>
            <a:pPr lvl="1"/>
            <a:r>
              <a:rPr lang="en-US" dirty="0"/>
              <a:t>Design of transformation</a:t>
            </a:r>
          </a:p>
          <a:p>
            <a:pPr lvl="1"/>
            <a:r>
              <a:rPr lang="en-US" dirty="0" err="1"/>
              <a:t>Programme</a:t>
            </a:r>
            <a:r>
              <a:rPr lang="en-US" dirty="0"/>
              <a:t> of change</a:t>
            </a:r>
          </a:p>
        </p:txBody>
      </p:sp>
    </p:spTree>
    <p:extLst>
      <p:ext uri="{BB962C8B-B14F-4D97-AF65-F5344CB8AC3E}">
        <p14:creationId xmlns:p14="http://schemas.microsoft.com/office/powerpoint/2010/main" val="1437884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91389"/>
            <a:ext cx="7886700" cy="1325563"/>
          </a:xfrm>
        </p:spPr>
        <p:txBody>
          <a:bodyPr/>
          <a:lstStyle/>
          <a:p>
            <a:r>
              <a:rPr lang="en-US" dirty="0"/>
              <a:t>Framework for </a:t>
            </a:r>
            <a:r>
              <a:rPr lang="en-US" dirty="0" smtClean="0"/>
              <a:t>transformation</a:t>
            </a:r>
            <a:br>
              <a:rPr lang="en-US" dirty="0" smtClean="0"/>
            </a:br>
            <a:r>
              <a:rPr lang="en-US" dirty="0" smtClean="0"/>
              <a:t>(Continued)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D1BF8-B651-B34C-9384-71745A4752E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606169"/>
            <a:ext cx="7886700" cy="4351338"/>
          </a:xfrm>
        </p:spPr>
        <p:txBody>
          <a:bodyPr/>
          <a:lstStyle/>
          <a:p>
            <a:r>
              <a:rPr lang="en-US" dirty="0"/>
              <a:t>The process of deployment</a:t>
            </a:r>
          </a:p>
          <a:p>
            <a:r>
              <a:rPr lang="en-US" dirty="0"/>
              <a:t>The process of living with and evaluating digital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E4DED-C621-C744-B990-373CA427E96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Figure 10.3 Ideal skill set of a growth hacking team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2219325" y="1825625"/>
            <a:ext cx="470535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2371726" y="58256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173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91389"/>
            <a:ext cx="7886700" cy="1325563"/>
          </a:xfrm>
        </p:spPr>
        <p:txBody>
          <a:bodyPr/>
          <a:lstStyle/>
          <a:p>
            <a:r>
              <a:rPr lang="en-US" dirty="0" smtClean="0"/>
              <a:t>The growth hacking process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D1BF8-B651-B34C-9384-71745A4752E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606169"/>
            <a:ext cx="7886700" cy="4351338"/>
          </a:xfrm>
        </p:spPr>
        <p:txBody>
          <a:bodyPr/>
          <a:lstStyle/>
          <a:p>
            <a:pPr marL="350838" indent="-350838">
              <a:buNone/>
            </a:pPr>
            <a:r>
              <a:rPr lang="en-US" dirty="0" smtClean="0"/>
              <a:t>	There are five key pillars to achieving growth hacking success:</a:t>
            </a:r>
          </a:p>
          <a:p>
            <a:pPr marL="944562" lvl="1" indent="-514350">
              <a:buFont typeface="+mj-lt"/>
              <a:buAutoNum type="arabicPeriod"/>
            </a:pPr>
            <a:r>
              <a:rPr lang="en-US" dirty="0" smtClean="0"/>
              <a:t>Product/market fit – create a Minimum Viable Product (MVP)</a:t>
            </a:r>
          </a:p>
          <a:p>
            <a:pPr marL="944562" lvl="1" indent="-514350">
              <a:buFont typeface="+mj-lt"/>
              <a:buAutoNum type="arabicPeriod"/>
            </a:pPr>
            <a:r>
              <a:rPr lang="en-US" dirty="0" smtClean="0"/>
              <a:t>User data analysis</a:t>
            </a:r>
          </a:p>
          <a:p>
            <a:pPr marL="944562" lvl="1" indent="-514350">
              <a:buFont typeface="+mj-lt"/>
              <a:buAutoNum type="arabicPeriod"/>
            </a:pPr>
            <a:r>
              <a:rPr lang="en-US" dirty="0" smtClean="0"/>
              <a:t>Conversion rate </a:t>
            </a:r>
            <a:r>
              <a:rPr lang="en-US" dirty="0" err="1" smtClean="0"/>
              <a:t>optimisation</a:t>
            </a:r>
            <a:r>
              <a:rPr lang="en-US" dirty="0" smtClean="0"/>
              <a:t> (CRO)</a:t>
            </a:r>
          </a:p>
          <a:p>
            <a:pPr marL="944562" lvl="1" indent="-514350">
              <a:buFont typeface="+mj-lt"/>
              <a:buAutoNum type="arabicPeriod"/>
            </a:pPr>
            <a:r>
              <a:rPr lang="en-US" dirty="0" smtClean="0"/>
              <a:t>Viral growth</a:t>
            </a:r>
          </a:p>
          <a:p>
            <a:pPr marL="944562" lvl="1" indent="-514350">
              <a:buFont typeface="+mj-lt"/>
              <a:buAutoNum type="arabicPeriod"/>
            </a:pPr>
            <a:r>
              <a:rPr lang="en-US" dirty="0" smtClean="0"/>
              <a:t>Retention and scalable growth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73101"/>
            <a:ext cx="7886700" cy="1325563"/>
          </a:xfrm>
        </p:spPr>
        <p:txBody>
          <a:bodyPr/>
          <a:lstStyle/>
          <a:p>
            <a:r>
              <a:rPr lang="en-US" dirty="0"/>
              <a:t>Figure 10.7 The lean start-up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3227" y="1190645"/>
            <a:ext cx="4428051" cy="4837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472059" y="6053525"/>
            <a:ext cx="572757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Source</a:t>
            </a:r>
            <a:r>
              <a:rPr lang="en-GB" sz="800" dirty="0"/>
              <a:t>: https://hbr.org/2013/05/why-the-lean-start-up-changes-everything</a:t>
            </a:r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73101"/>
            <a:ext cx="7886700" cy="1325563"/>
          </a:xfrm>
        </p:spPr>
        <p:txBody>
          <a:bodyPr/>
          <a:lstStyle/>
          <a:p>
            <a:r>
              <a:rPr lang="en-US" dirty="0" smtClean="0"/>
              <a:t>User data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D1BF8-B651-B34C-9384-71745A4752E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667955"/>
            <a:ext cx="7886700" cy="4351338"/>
          </a:xfrm>
        </p:spPr>
        <p:txBody>
          <a:bodyPr>
            <a:normAutofit fontScale="92500" lnSpcReduction="10000"/>
          </a:bodyPr>
          <a:lstStyle/>
          <a:p>
            <a:pPr marL="350838" indent="-350838">
              <a:buNone/>
            </a:pPr>
            <a:r>
              <a:rPr lang="en-US" dirty="0" smtClean="0"/>
              <a:t>	The five main areas of user testing are:</a:t>
            </a:r>
          </a:p>
          <a:p>
            <a:pPr>
              <a:buNone/>
            </a:pPr>
            <a:endParaRPr lang="en-US" dirty="0" smtClean="0"/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Technology analysis, for example, conversion rate per browser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Heuristic analysis, for example, relevancy, distraction and online value proposition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3 Web analytics, for example, flow reports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Qualitative surveys, for example, exit surveys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Usability testing, for example, user session videos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01917" y="182245"/>
            <a:ext cx="8540166" cy="1325563"/>
          </a:xfrm>
        </p:spPr>
        <p:txBody>
          <a:bodyPr>
            <a:noAutofit/>
          </a:bodyPr>
          <a:lstStyle/>
          <a:p>
            <a:r>
              <a:rPr lang="en-US" dirty="0"/>
              <a:t>Figure </a:t>
            </a:r>
            <a:r>
              <a:rPr lang="en-US" dirty="0" smtClean="0"/>
              <a:t>10.10 The </a:t>
            </a:r>
            <a:r>
              <a:rPr lang="en-US" dirty="0"/>
              <a:t>conversion </a:t>
            </a:r>
            <a:r>
              <a:rPr lang="en-US" dirty="0" err="1"/>
              <a:t>optimisation</a:t>
            </a:r>
            <a:r>
              <a:rPr lang="en-US" dirty="0"/>
              <a:t> loop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38919" y="1690688"/>
            <a:ext cx="8666163" cy="383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472822" y="5852415"/>
            <a:ext cx="60035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800" i="1" dirty="0"/>
              <a:t>Source</a:t>
            </a:r>
            <a:r>
              <a:rPr lang="en-IN" sz="800" dirty="0"/>
              <a:t>: </a:t>
            </a:r>
            <a:r>
              <a:rPr lang="en-IN" sz="800" dirty="0" smtClean="0">
                <a:hlinkClick r:id="rId3"/>
              </a:rPr>
              <a:t>www.slideshare.net/seanellis/</a:t>
            </a:r>
            <a:r>
              <a:rPr lang="en-IN" sz="800" dirty="0" smtClean="0"/>
              <a:t>cro-preso-for-growth-hackers-conf-nov-2013-ellis-updated-28050686/7-Steps_to_Better</a:t>
            </a:r>
            <a:r>
              <a:rPr lang="en-IN" sz="800" dirty="0"/>
              <a:t>_</a:t>
            </a:r>
          </a:p>
          <a:p>
            <a:r>
              <a:rPr lang="en-IN" sz="800" dirty="0"/>
              <a:t>ConversionsTwitter_SeanElliswwwGrowthHackerscom7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73101"/>
            <a:ext cx="7886700" cy="1325563"/>
          </a:xfrm>
        </p:spPr>
        <p:txBody>
          <a:bodyPr/>
          <a:lstStyle/>
          <a:p>
            <a:r>
              <a:rPr lang="en-US" dirty="0" smtClean="0"/>
              <a:t>User data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D1BF8-B651-B34C-9384-71745A4752E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707706"/>
            <a:ext cx="7886700" cy="435133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/>
              <a:t>	There are seven main areas that can help improve website conversion and sales:</a:t>
            </a:r>
          </a:p>
          <a:p>
            <a:pPr>
              <a:buNone/>
            </a:pPr>
            <a:endParaRPr lang="en-US" sz="1800" dirty="0"/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A/B testing an multivariate testing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Having a structured approach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Customer journey analysis (covered in Chapter 8)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Copy </a:t>
            </a:r>
            <a:r>
              <a:rPr lang="en-US" dirty="0" err="1" smtClean="0"/>
              <a:t>optimisation</a:t>
            </a:r>
            <a:endParaRPr lang="en-US" dirty="0" smtClean="0"/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Online surveys/customer feedback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Cart abandonment analysis</a:t>
            </a:r>
          </a:p>
          <a:p>
            <a:pPr marL="969963" lvl="1" indent="-512763">
              <a:buFont typeface="+mj-lt"/>
              <a:buAutoNum type="arabicPeriod"/>
            </a:pPr>
            <a:r>
              <a:rPr lang="en-US" dirty="0" smtClean="0"/>
              <a:t>Segmentation (covered in Chapters 7 &amp; 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Figure 10.11 Conversion rate </a:t>
            </a:r>
            <a:r>
              <a:rPr lang="en-US" dirty="0" err="1"/>
              <a:t>optimisation</a:t>
            </a:r>
            <a:r>
              <a:rPr lang="en-US" dirty="0"/>
              <a:t> maturity model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1177925" y="1615313"/>
            <a:ext cx="678815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467108" y="6061819"/>
            <a:ext cx="361188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800" i="1" dirty="0"/>
              <a:t>Source</a:t>
            </a:r>
            <a:r>
              <a:rPr lang="en-IN" sz="800" dirty="0"/>
              <a:t>: http://online-behavior.com/analytics/conversion-optimization-model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 smtClean="0"/>
              <a:t>Viral growth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D1BF8-B651-B34C-9384-71745A4752E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689050"/>
            <a:ext cx="7886700" cy="4351338"/>
          </a:xfrm>
        </p:spPr>
        <p:txBody>
          <a:bodyPr>
            <a:normAutofit fontScale="85000" lnSpcReduction="20000"/>
          </a:bodyPr>
          <a:lstStyle/>
          <a:p>
            <a:pPr marL="352425" indent="-352425">
              <a:lnSpc>
                <a:spcPct val="105000"/>
              </a:lnSpc>
              <a:buNone/>
            </a:pPr>
            <a:r>
              <a:rPr lang="en-US" dirty="0" smtClean="0"/>
              <a:t>	There are three main types of viral growth</a:t>
            </a:r>
          </a:p>
          <a:p>
            <a:pPr>
              <a:lnSpc>
                <a:spcPct val="105000"/>
              </a:lnSpc>
              <a:buNone/>
            </a:pPr>
            <a:endParaRPr lang="en-US" sz="1800" dirty="0"/>
          </a:p>
          <a:p>
            <a:pPr marL="971550" lvl="1" indent="-514350">
              <a:lnSpc>
                <a:spcPct val="105000"/>
              </a:lnSpc>
              <a:buFont typeface="+mj-lt"/>
              <a:buAutoNum type="arabicPeriod"/>
            </a:pPr>
            <a:r>
              <a:rPr lang="en-US" b="1" dirty="0" smtClean="0"/>
              <a:t>Inherent </a:t>
            </a:r>
            <a:r>
              <a:rPr lang="en-US" b="1" dirty="0" err="1" smtClean="0"/>
              <a:t>virality</a:t>
            </a:r>
            <a:r>
              <a:rPr lang="en-US" dirty="0" smtClean="0"/>
              <a:t>: built into the product and happens as a function of its use (e.g. Skype is only useful if you share it with others)</a:t>
            </a:r>
          </a:p>
          <a:p>
            <a:pPr marL="971550" lvl="1" indent="-514350">
              <a:lnSpc>
                <a:spcPct val="105000"/>
              </a:lnSpc>
              <a:buFont typeface="+mj-lt"/>
              <a:buAutoNum type="arabicPeriod"/>
            </a:pPr>
            <a:r>
              <a:rPr lang="en-US" b="1" dirty="0" err="1" smtClean="0"/>
              <a:t>Artifical</a:t>
            </a:r>
            <a:r>
              <a:rPr lang="en-US" b="1" dirty="0" smtClean="0"/>
              <a:t> </a:t>
            </a:r>
            <a:r>
              <a:rPr lang="en-US" b="1" dirty="0" err="1" smtClean="0"/>
              <a:t>virality</a:t>
            </a:r>
            <a:r>
              <a:rPr lang="en-US" dirty="0" smtClean="0"/>
              <a:t>: forced and is often built into a reward system (e.g. </a:t>
            </a:r>
            <a:r>
              <a:rPr lang="en-US" dirty="0" err="1" smtClean="0"/>
              <a:t>GiffGaff</a:t>
            </a:r>
            <a:r>
              <a:rPr lang="en-US" dirty="0" smtClean="0"/>
              <a:t> and it’s community of users, who help answer each other’s questions and gain cash rewards)</a:t>
            </a:r>
          </a:p>
          <a:p>
            <a:pPr marL="971550" lvl="1" indent="-514350">
              <a:lnSpc>
                <a:spcPct val="105000"/>
              </a:lnSpc>
              <a:buFont typeface="+mj-lt"/>
              <a:buAutoNum type="arabicPeriod"/>
            </a:pPr>
            <a:r>
              <a:rPr lang="en-US" b="1" dirty="0" smtClean="0"/>
              <a:t>Word-of-Mouth </a:t>
            </a:r>
            <a:r>
              <a:rPr lang="en-US" b="1" dirty="0" err="1" smtClean="0"/>
              <a:t>virality</a:t>
            </a:r>
            <a:r>
              <a:rPr lang="en-US" b="1" dirty="0" smtClean="0"/>
              <a:t>: </a:t>
            </a:r>
            <a:r>
              <a:rPr lang="en-US" dirty="0" smtClean="0"/>
              <a:t>when conversations are generated by satisfied users (e.g. Zappos and it’s high customer service, which is about ‘delivering happiness’)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86055" y="191389"/>
            <a:ext cx="8371891" cy="1325563"/>
          </a:xfrm>
        </p:spPr>
        <p:txBody>
          <a:bodyPr/>
          <a:lstStyle/>
          <a:p>
            <a:r>
              <a:rPr lang="en-US" dirty="0" smtClean="0"/>
              <a:t>Figure 10.17 The practical growth hacking framework</a:t>
            </a:r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2033" y="1578991"/>
            <a:ext cx="4419935" cy="482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12726" y="255397"/>
            <a:ext cx="8118549" cy="1054100"/>
          </a:xfrm>
        </p:spPr>
        <p:txBody>
          <a:bodyPr>
            <a:noAutofit/>
          </a:bodyPr>
          <a:lstStyle/>
          <a:p>
            <a:r>
              <a:rPr lang="en-US" sz="3400" dirty="0"/>
              <a:t>Figure 10.19 Dave McClure’s customer lifecycle/conversion </a:t>
            </a:r>
            <a:r>
              <a:rPr lang="en-US" sz="3400" dirty="0" err="1"/>
              <a:t>behaviour</a:t>
            </a:r>
            <a:endParaRPr lang="en-US" sz="3400" dirty="0"/>
          </a:p>
        </p:txBody>
      </p:sp>
      <p:sp>
        <p:nvSpPr>
          <p:cNvPr id="6" name="TextBox 5"/>
          <p:cNvSpPr txBox="1"/>
          <p:nvPr/>
        </p:nvSpPr>
        <p:spPr>
          <a:xfrm>
            <a:off x="466726" y="6058129"/>
            <a:ext cx="388279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800" i="1" dirty="0"/>
              <a:t>Source </a:t>
            </a:r>
            <a:r>
              <a:rPr lang="en-IN" sz="800" dirty="0"/>
              <a:t>: www.slideshare.net/dmc500hats/startup-metrics-for-pirates-long-version</a:t>
            </a:r>
            <a:endParaRPr lang="en-GB" sz="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23664" y="1418528"/>
            <a:ext cx="5696673" cy="462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82245"/>
            <a:ext cx="7886700" cy="1325563"/>
          </a:xfrm>
        </p:spPr>
        <p:txBody>
          <a:bodyPr/>
          <a:lstStyle/>
          <a:p>
            <a:r>
              <a:rPr lang="en-US" dirty="0"/>
              <a:t>Figure 10.20 Operational elements of growth hacking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1185568" y="1931220"/>
            <a:ext cx="6772865" cy="4140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E0344-748B-BF48-8EC5-E883C28FD13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49389" y="291973"/>
            <a:ext cx="8045223" cy="1325563"/>
          </a:xfrm>
        </p:spPr>
        <p:txBody>
          <a:bodyPr>
            <a:noAutofit/>
          </a:bodyPr>
          <a:lstStyle/>
          <a:p>
            <a:r>
              <a:rPr lang="en-US" sz="3000" dirty="0"/>
              <a:t>Figure 10.22 The five diagnostic c</a:t>
            </a:r>
            <a:r>
              <a:rPr lang="en-US" sz="3000" dirty="0" smtClean="0"/>
              <a:t>ategories </a:t>
            </a:r>
            <a:r>
              <a:rPr lang="en-US" sz="3000" dirty="0"/>
              <a:t>for e-marketing measurement from </a:t>
            </a:r>
            <a:r>
              <a:rPr lang="en-US" sz="3000" dirty="0" smtClean="0"/>
              <a:t>the  framework </a:t>
            </a:r>
            <a:r>
              <a:rPr lang="en-US" sz="3000" dirty="0"/>
              <a:t>presented by Chaffey (2000)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9533" y="1891856"/>
            <a:ext cx="7184934" cy="436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870126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2511E-9A58-4540-A8BC-305F90EAD2B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8650" y="173101"/>
            <a:ext cx="7886700" cy="1325563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E1F7-BBB8-9849-834E-C4777E5AF1E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6344" y="1630347"/>
            <a:ext cx="8114238" cy="435133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/>
              <a:t>You should be able to critically </a:t>
            </a:r>
            <a:r>
              <a:rPr lang="en-US" dirty="0" err="1"/>
              <a:t>analyse</a:t>
            </a:r>
            <a:r>
              <a:rPr lang="en-US" dirty="0"/>
              <a:t> the journey of an </a:t>
            </a:r>
            <a:r>
              <a:rPr lang="en-US" dirty="0" err="1"/>
              <a:t>organisation</a:t>
            </a:r>
            <a:r>
              <a:rPr lang="en-US" dirty="0"/>
              <a:t> through transformation</a:t>
            </a:r>
          </a:p>
          <a:p>
            <a:pPr>
              <a:lnSpc>
                <a:spcPct val="110000"/>
              </a:lnSpc>
            </a:pPr>
            <a:r>
              <a:rPr lang="en-US" dirty="0"/>
              <a:t>You should be able to review the approaches to be taken in a digital transformation exercise</a:t>
            </a:r>
          </a:p>
          <a:p>
            <a:pPr>
              <a:lnSpc>
                <a:spcPct val="110000"/>
              </a:lnSpc>
            </a:pPr>
            <a:r>
              <a:rPr lang="en-US" dirty="0"/>
              <a:t>You should be able to produce a growth hacking / agile marketing plan</a:t>
            </a:r>
          </a:p>
          <a:p>
            <a:pPr>
              <a:lnSpc>
                <a:spcPct val="110000"/>
              </a:lnSpc>
            </a:pPr>
            <a:r>
              <a:rPr lang="en-US" dirty="0"/>
              <a:t>You should be able to create a plan to measure and improve the effectiveness of digital businesses using analytics tools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5597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2013894"/>
            <a:ext cx="4148701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Part 3</a:t>
            </a:r>
          </a:p>
          <a:p>
            <a:pPr marL="0" lvl="0" indent="0" defTabSz="91440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Implementation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3189289"/>
            <a:ext cx="4160837" cy="1723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Chapter </a:t>
            </a:r>
            <a:r>
              <a:rPr kumimoji="0" 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10</a:t>
            </a:r>
          </a:p>
          <a:p>
            <a:pPr marL="0" lvl="0" indent="0" defTabSz="91440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Managing digital business transformation and growth hacking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12EE04-D7F7-4B0B-A262-15B8D37988F6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63" y="1668307"/>
            <a:ext cx="3534527" cy="450389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Title 1"/>
          <p:cNvSpPr>
            <a:spLocks noGrp="1"/>
          </p:cNvSpPr>
          <p:nvPr>
            <p:ph type="ctrTitle"/>
          </p:nvPr>
        </p:nvSpPr>
        <p:spPr>
          <a:xfrm>
            <a:off x="460576" y="51335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 smtClean="0"/>
              <a:t>Digital Business and E-Commerce Management</a:t>
            </a:r>
            <a:br>
              <a:rPr lang="en-US" dirty="0" smtClean="0"/>
            </a:br>
            <a:r>
              <a:rPr lang="en-GB" sz="2700" dirty="0" smtClean="0">
                <a:solidFill>
                  <a:srgbClr val="007BA4"/>
                </a:solidFill>
              </a:rPr>
              <a:t>Seventh Edition</a:t>
            </a:r>
            <a:endParaRPr lang="en-GB" sz="2700" b="1" dirty="0">
              <a:solidFill>
                <a:srgbClr val="007BA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93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Office Theme">
  <a:themeElements>
    <a:clrScheme name="Digital Marketing">
      <a:dk1>
        <a:sysClr val="windowText" lastClr="000000"/>
      </a:dk1>
      <a:lt1>
        <a:srgbClr val="FFFFFF"/>
      </a:lt1>
      <a:dk2>
        <a:srgbClr val="18293A"/>
      </a:dk2>
      <a:lt2>
        <a:srgbClr val="EEECE1"/>
      </a:lt2>
      <a:accent1>
        <a:srgbClr val="00A4B7"/>
      </a:accent1>
      <a:accent2>
        <a:srgbClr val="EA5633"/>
      </a:accent2>
      <a:accent3>
        <a:srgbClr val="18293A"/>
      </a:accent3>
      <a:accent4>
        <a:srgbClr val="00A4B7"/>
      </a:accent4>
      <a:accent5>
        <a:srgbClr val="18293A"/>
      </a:accent5>
      <a:accent6>
        <a:srgbClr val="EA5633"/>
      </a:accent6>
      <a:hlink>
        <a:srgbClr val="00A4B7"/>
      </a:hlink>
      <a:folHlink>
        <a:srgbClr val="EA563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252</TotalTime>
  <Words>536</Words>
  <Application>Microsoft Office PowerPoint</Application>
  <PresentationFormat>On-screen Show (4:3)</PresentationFormat>
  <Paragraphs>114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Verdana</vt:lpstr>
      <vt:lpstr>2_Office Theme</vt:lpstr>
      <vt:lpstr>Lecture 7</vt:lpstr>
      <vt:lpstr>Learning outcomes</vt:lpstr>
      <vt:lpstr>Management issues</vt:lpstr>
      <vt:lpstr>Activity – Digital opportunities</vt:lpstr>
      <vt:lpstr>Typical responses</vt:lpstr>
      <vt:lpstr>Definitions</vt:lpstr>
      <vt:lpstr>Figure 10.1 Ward and Peppard’s IT portfolio grid</vt:lpstr>
      <vt:lpstr>The applications portfolio</vt:lpstr>
      <vt:lpstr>Opportunities provided by digital</vt:lpstr>
      <vt:lpstr>Framework for transformation</vt:lpstr>
      <vt:lpstr>Framework for transformation (Continued)</vt:lpstr>
      <vt:lpstr>Figure 10.3 Ideal skill set of a growth hacking team</vt:lpstr>
      <vt:lpstr>The growth hacking process</vt:lpstr>
      <vt:lpstr>Figure 10.7 The lean start-up</vt:lpstr>
      <vt:lpstr>User data analysis</vt:lpstr>
      <vt:lpstr>Figure 10.10 The conversion optimisation loop</vt:lpstr>
      <vt:lpstr>User data analysis</vt:lpstr>
      <vt:lpstr>Figure 10.11 Conversion rate optimisation maturity model</vt:lpstr>
      <vt:lpstr>Viral growth</vt:lpstr>
      <vt:lpstr>Figure 10.17 The practical growth hacking framework</vt:lpstr>
      <vt:lpstr>Figure 10.19 Dave McClure’s customer lifecycle/conversion behaviour</vt:lpstr>
      <vt:lpstr>Figure 10.20 Operational elements of growth hacking</vt:lpstr>
      <vt:lpstr>Figure 10.22 The five diagnostic categories for e-marketing measurement from the  framework presented by Chaffey (2000)</vt:lpstr>
      <vt:lpstr>Summary</vt:lpstr>
      <vt:lpstr>Digital Business and E-Commerce Management Seventh Edition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10</dc:title>
  <dc:creator>Microsoft Office User</dc:creator>
  <cp:lastModifiedBy>Irina Neaga</cp:lastModifiedBy>
  <cp:revision>40</cp:revision>
  <dcterms:created xsi:type="dcterms:W3CDTF">2018-09-13T15:17:52Z</dcterms:created>
  <dcterms:modified xsi:type="dcterms:W3CDTF">2019-12-05T09:40:34Z</dcterms:modified>
</cp:coreProperties>
</file>