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54"/>
  </p:notesMasterIdLst>
  <p:sldIdLst>
    <p:sldId id="256" r:id="rId2"/>
    <p:sldId id="257" r:id="rId3"/>
    <p:sldId id="301" r:id="rId4"/>
    <p:sldId id="318" r:id="rId5"/>
    <p:sldId id="300" r:id="rId6"/>
    <p:sldId id="317" r:id="rId7"/>
    <p:sldId id="296" r:id="rId8"/>
    <p:sldId id="276" r:id="rId9"/>
    <p:sldId id="297" r:id="rId10"/>
    <p:sldId id="310" r:id="rId11"/>
    <p:sldId id="324" r:id="rId12"/>
    <p:sldId id="260" r:id="rId13"/>
    <p:sldId id="263" r:id="rId14"/>
    <p:sldId id="325" r:id="rId15"/>
    <p:sldId id="327" r:id="rId16"/>
    <p:sldId id="326" r:id="rId17"/>
    <p:sldId id="305" r:id="rId18"/>
    <p:sldId id="306" r:id="rId19"/>
    <p:sldId id="262" r:id="rId20"/>
    <p:sldId id="298" r:id="rId21"/>
    <p:sldId id="309" r:id="rId22"/>
    <p:sldId id="307" r:id="rId23"/>
    <p:sldId id="274" r:id="rId24"/>
    <p:sldId id="299" r:id="rId25"/>
    <p:sldId id="277" r:id="rId26"/>
    <p:sldId id="320" r:id="rId27"/>
    <p:sldId id="321" r:id="rId28"/>
    <p:sldId id="279" r:id="rId29"/>
    <p:sldId id="328" r:id="rId30"/>
    <p:sldId id="304" r:id="rId31"/>
    <p:sldId id="303" r:id="rId32"/>
    <p:sldId id="319" r:id="rId33"/>
    <p:sldId id="283" r:id="rId34"/>
    <p:sldId id="285" r:id="rId35"/>
    <p:sldId id="286" r:id="rId36"/>
    <p:sldId id="284" r:id="rId37"/>
    <p:sldId id="281" r:id="rId38"/>
    <p:sldId id="290" r:id="rId39"/>
    <p:sldId id="292" r:id="rId40"/>
    <p:sldId id="293" r:id="rId41"/>
    <p:sldId id="294" r:id="rId42"/>
    <p:sldId id="289" r:id="rId43"/>
    <p:sldId id="291" r:id="rId44"/>
    <p:sldId id="275" r:id="rId45"/>
    <p:sldId id="323" r:id="rId46"/>
    <p:sldId id="288" r:id="rId47"/>
    <p:sldId id="312" r:id="rId48"/>
    <p:sldId id="313" r:id="rId49"/>
    <p:sldId id="314" r:id="rId50"/>
    <p:sldId id="315" r:id="rId51"/>
    <p:sldId id="316" r:id="rId52"/>
    <p:sldId id="302"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anne Davies" initials="JD" lastIdx="10" clrIdx="0">
    <p:extLst>
      <p:ext uri="{19B8F6BF-5375-455C-9EA6-DF929625EA0E}">
        <p15:presenceInfo xmlns:p15="http://schemas.microsoft.com/office/powerpoint/2012/main" userId="S::j.davies1@uwtsd.ac.uk::7d35233f-6d70-4aad-b960-8c083fbd221c" providerId="AD"/>
      </p:ext>
    </p:extLst>
  </p:cmAuthor>
  <p:cmAuthor id="2" name="chantina rowe" initials="cr" lastIdx="3" clrIdx="1">
    <p:extLst>
      <p:ext uri="{19B8F6BF-5375-455C-9EA6-DF929625EA0E}">
        <p15:presenceInfo xmlns:p15="http://schemas.microsoft.com/office/powerpoint/2012/main" userId="ee1c20a27727966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7376D9-5CDB-4FE3-A3DA-B6BF735EF622}" v="111" dt="2021-10-07T23:37:25.158"/>
    <p1510:client id="{4D89198C-25C6-5378-EBB8-0267AFA444E7}" v="2469" dt="2021-10-09T21:45:37.692"/>
    <p1510:client id="{4FA584D3-0CF0-F72D-9681-17229A568E24}" v="1748" dt="2021-10-08T16:45:09.793"/>
    <p1510:client id="{B303FC4A-FD46-5C50-73E4-E016B0ADB26C}" v="6" dt="2021-10-08T21:33:15.926"/>
    <p1510:client id="{C55C7C1C-63DA-753D-65D4-6136601972DC}" v="2321" dt="2021-10-13T23:49:02.550"/>
    <p1510:client id="{D373E313-BA00-BAF4-B045-458C255C2EEE}" v="1" dt="2021-10-14T09:35:43.6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75" autoAdjust="0"/>
    <p:restoredTop sz="94660"/>
  </p:normalViewPr>
  <p:slideViewPr>
    <p:cSldViewPr snapToGrid="0">
      <p:cViewPr varScale="1">
        <p:scale>
          <a:sx n="93" d="100"/>
          <a:sy n="93" d="100"/>
        </p:scale>
        <p:origin x="379"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63374-38CE-4F39-BF1F-636E94E73B54}"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42C117B9-CA48-482E-B2B9-B61CF7C5DF69}">
      <dgm:prSet custT="1"/>
      <dgm:spPr/>
      <dgm:t>
        <a:bodyPr/>
        <a:lstStyle/>
        <a:p>
          <a:r>
            <a:rPr lang="en-US" sz="2000" b="1" dirty="0">
              <a:latin typeface="Arial" panose="020B0604020202020204" pitchFamily="34" charset="0"/>
              <a:cs typeface="Arial" panose="020B0604020202020204" pitchFamily="34" charset="0"/>
            </a:rPr>
            <a:t>Introduction</a:t>
          </a:r>
          <a:r>
            <a:rPr lang="en-US" sz="6500" b="1" dirty="0"/>
            <a:t> </a:t>
          </a:r>
          <a:r>
            <a:rPr lang="en-US" sz="6500" dirty="0"/>
            <a:t> </a:t>
          </a:r>
        </a:p>
      </dgm:t>
    </dgm:pt>
    <dgm:pt modelId="{D4C60F25-F0D5-4792-87AE-1959A193A852}" type="parTrans" cxnId="{22598A6B-4E22-45E8-8D01-EF1047E2FC8A}">
      <dgm:prSet/>
      <dgm:spPr/>
      <dgm:t>
        <a:bodyPr/>
        <a:lstStyle/>
        <a:p>
          <a:endParaRPr lang="en-US"/>
        </a:p>
      </dgm:t>
    </dgm:pt>
    <dgm:pt modelId="{8C3AB7A2-AA4B-45F8-9B9B-9D16686552CD}" type="sibTrans" cxnId="{22598A6B-4E22-45E8-8D01-EF1047E2FC8A}">
      <dgm:prSet/>
      <dgm:spPr/>
      <dgm:t>
        <a:bodyPr/>
        <a:lstStyle/>
        <a:p>
          <a:endParaRPr lang="en-US"/>
        </a:p>
      </dgm:t>
    </dgm:pt>
    <dgm:pt modelId="{51CCD058-55C9-4EB8-A756-9E0B97E9F934}">
      <dgm:prSet custT="1"/>
      <dgm:spPr/>
      <dgm:t>
        <a:bodyPr/>
        <a:lstStyle/>
        <a:p>
          <a:pPr rtl="0"/>
          <a:r>
            <a:rPr lang="en-US" sz="2000" dirty="0">
              <a:latin typeface="Arial" panose="020B0604020202020204" pitchFamily="34" charset="0"/>
              <a:cs typeface="Arial" panose="020B0604020202020204" pitchFamily="34" charset="0"/>
            </a:rPr>
            <a:t>This training session will be presentation and based on  </a:t>
          </a:r>
          <a:r>
            <a:rPr lang="en-US" sz="2000" dirty="0" err="1">
              <a:latin typeface="Arial" panose="020B0604020202020204" pitchFamily="34" charset="0"/>
              <a:cs typeface="Arial" panose="020B0604020202020204" pitchFamily="34" charset="0"/>
            </a:rPr>
            <a:t>carers</a:t>
          </a:r>
          <a:r>
            <a:rPr lang="en-US" sz="2000" dirty="0">
              <a:latin typeface="Arial" panose="020B0604020202020204" pitchFamily="34" charset="0"/>
              <a:cs typeface="Arial" panose="020B0604020202020204" pitchFamily="34" charset="0"/>
            </a:rPr>
            <a:t> who work in the nursing home who need  to recognize the signs of elder abuse and be aware of the current policy and legislation in this area.</a:t>
          </a:r>
        </a:p>
      </dgm:t>
    </dgm:pt>
    <dgm:pt modelId="{22C81BBE-FC91-4FE4-9D0A-376B4AD962AB}" type="parTrans" cxnId="{633001EF-B66B-4D62-A91C-7F27AD018625}">
      <dgm:prSet/>
      <dgm:spPr/>
      <dgm:t>
        <a:bodyPr/>
        <a:lstStyle/>
        <a:p>
          <a:endParaRPr lang="en-US"/>
        </a:p>
      </dgm:t>
    </dgm:pt>
    <dgm:pt modelId="{8C1C20F9-055E-425F-A0E6-A25792A6E14C}" type="sibTrans" cxnId="{633001EF-B66B-4D62-A91C-7F27AD018625}">
      <dgm:prSet/>
      <dgm:spPr/>
      <dgm:t>
        <a:bodyPr/>
        <a:lstStyle/>
        <a:p>
          <a:endParaRPr lang="en-US"/>
        </a:p>
      </dgm:t>
    </dgm:pt>
    <dgm:pt modelId="{571F6078-B519-4446-813C-A019708F3210}" type="pres">
      <dgm:prSet presAssocID="{96A63374-38CE-4F39-BF1F-636E94E73B54}" presName="vert0" presStyleCnt="0">
        <dgm:presLayoutVars>
          <dgm:dir/>
          <dgm:animOne val="branch"/>
          <dgm:animLvl val="lvl"/>
        </dgm:presLayoutVars>
      </dgm:prSet>
      <dgm:spPr/>
    </dgm:pt>
    <dgm:pt modelId="{827E3493-ED72-4B9E-8AEF-A0723C20F461}" type="pres">
      <dgm:prSet presAssocID="{42C117B9-CA48-482E-B2B9-B61CF7C5DF69}" presName="thickLine" presStyleLbl="alignNode1" presStyleIdx="0" presStyleCnt="2"/>
      <dgm:spPr/>
    </dgm:pt>
    <dgm:pt modelId="{88E68FE3-1DA2-4CCC-82F4-E5D6E946C86B}" type="pres">
      <dgm:prSet presAssocID="{42C117B9-CA48-482E-B2B9-B61CF7C5DF69}" presName="horz1" presStyleCnt="0"/>
      <dgm:spPr/>
    </dgm:pt>
    <dgm:pt modelId="{153D963C-7833-46A1-9740-12CD9480EF4E}" type="pres">
      <dgm:prSet presAssocID="{42C117B9-CA48-482E-B2B9-B61CF7C5DF69}" presName="tx1" presStyleLbl="revTx" presStyleIdx="0" presStyleCnt="2"/>
      <dgm:spPr/>
    </dgm:pt>
    <dgm:pt modelId="{10A6BF7A-A2FE-4DEC-8842-E33CD68E64C4}" type="pres">
      <dgm:prSet presAssocID="{42C117B9-CA48-482E-B2B9-B61CF7C5DF69}" presName="vert1" presStyleCnt="0"/>
      <dgm:spPr/>
    </dgm:pt>
    <dgm:pt modelId="{58AF66C3-433B-4056-9E44-C1C13CDD719F}" type="pres">
      <dgm:prSet presAssocID="{51CCD058-55C9-4EB8-A756-9E0B97E9F934}" presName="thickLine" presStyleLbl="alignNode1" presStyleIdx="1" presStyleCnt="2"/>
      <dgm:spPr/>
    </dgm:pt>
    <dgm:pt modelId="{EC3248C7-E5C2-4763-8B9F-8C9BCEC5D7E3}" type="pres">
      <dgm:prSet presAssocID="{51CCD058-55C9-4EB8-A756-9E0B97E9F934}" presName="horz1" presStyleCnt="0"/>
      <dgm:spPr/>
    </dgm:pt>
    <dgm:pt modelId="{9636F3CA-E6DE-4CA3-811F-BE2E011F668E}" type="pres">
      <dgm:prSet presAssocID="{51CCD058-55C9-4EB8-A756-9E0B97E9F934}" presName="tx1" presStyleLbl="revTx" presStyleIdx="1" presStyleCnt="2"/>
      <dgm:spPr/>
    </dgm:pt>
    <dgm:pt modelId="{8ABA2F1F-E216-4704-BB5C-E4BB4E2E1E6E}" type="pres">
      <dgm:prSet presAssocID="{51CCD058-55C9-4EB8-A756-9E0B97E9F934}" presName="vert1" presStyleCnt="0"/>
      <dgm:spPr/>
    </dgm:pt>
  </dgm:ptLst>
  <dgm:cxnLst>
    <dgm:cxn modelId="{22598A6B-4E22-45E8-8D01-EF1047E2FC8A}" srcId="{96A63374-38CE-4F39-BF1F-636E94E73B54}" destId="{42C117B9-CA48-482E-B2B9-B61CF7C5DF69}" srcOrd="0" destOrd="0" parTransId="{D4C60F25-F0D5-4792-87AE-1959A193A852}" sibTransId="{8C3AB7A2-AA4B-45F8-9B9B-9D16686552CD}"/>
    <dgm:cxn modelId="{10E22393-25DB-4E78-B2FC-2DD50834DE0F}" type="presOf" srcId="{96A63374-38CE-4F39-BF1F-636E94E73B54}" destId="{571F6078-B519-4446-813C-A019708F3210}" srcOrd="0" destOrd="0" presId="urn:microsoft.com/office/officeart/2008/layout/LinedList"/>
    <dgm:cxn modelId="{AC0768AF-7234-4A9A-B065-32A8BC23D5B8}" type="presOf" srcId="{42C117B9-CA48-482E-B2B9-B61CF7C5DF69}" destId="{153D963C-7833-46A1-9740-12CD9480EF4E}" srcOrd="0" destOrd="0" presId="urn:microsoft.com/office/officeart/2008/layout/LinedList"/>
    <dgm:cxn modelId="{86A6CFBD-6F8C-4126-AEEC-C877F0F449F4}" type="presOf" srcId="{51CCD058-55C9-4EB8-A756-9E0B97E9F934}" destId="{9636F3CA-E6DE-4CA3-811F-BE2E011F668E}" srcOrd="0" destOrd="0" presId="urn:microsoft.com/office/officeart/2008/layout/LinedList"/>
    <dgm:cxn modelId="{633001EF-B66B-4D62-A91C-7F27AD018625}" srcId="{96A63374-38CE-4F39-BF1F-636E94E73B54}" destId="{51CCD058-55C9-4EB8-A756-9E0B97E9F934}" srcOrd="1" destOrd="0" parTransId="{22C81BBE-FC91-4FE4-9D0A-376B4AD962AB}" sibTransId="{8C1C20F9-055E-425F-A0E6-A25792A6E14C}"/>
    <dgm:cxn modelId="{2995CC18-C314-4FF6-A99B-C9118495465F}" type="presParOf" srcId="{571F6078-B519-4446-813C-A019708F3210}" destId="{827E3493-ED72-4B9E-8AEF-A0723C20F461}" srcOrd="0" destOrd="0" presId="urn:microsoft.com/office/officeart/2008/layout/LinedList"/>
    <dgm:cxn modelId="{B66702E6-034F-4064-A36C-691F63A39167}" type="presParOf" srcId="{571F6078-B519-4446-813C-A019708F3210}" destId="{88E68FE3-1DA2-4CCC-82F4-E5D6E946C86B}" srcOrd="1" destOrd="0" presId="urn:microsoft.com/office/officeart/2008/layout/LinedList"/>
    <dgm:cxn modelId="{59C67129-3A18-4957-AA05-EA37F54FD15B}" type="presParOf" srcId="{88E68FE3-1DA2-4CCC-82F4-E5D6E946C86B}" destId="{153D963C-7833-46A1-9740-12CD9480EF4E}" srcOrd="0" destOrd="0" presId="urn:microsoft.com/office/officeart/2008/layout/LinedList"/>
    <dgm:cxn modelId="{29920151-2A16-4E11-A931-2A057A1EAEAB}" type="presParOf" srcId="{88E68FE3-1DA2-4CCC-82F4-E5D6E946C86B}" destId="{10A6BF7A-A2FE-4DEC-8842-E33CD68E64C4}" srcOrd="1" destOrd="0" presId="urn:microsoft.com/office/officeart/2008/layout/LinedList"/>
    <dgm:cxn modelId="{C3E8C8C0-8C9B-4D7B-858B-CDB495D3E55C}" type="presParOf" srcId="{571F6078-B519-4446-813C-A019708F3210}" destId="{58AF66C3-433B-4056-9E44-C1C13CDD719F}" srcOrd="2" destOrd="0" presId="urn:microsoft.com/office/officeart/2008/layout/LinedList"/>
    <dgm:cxn modelId="{D024D042-3EF1-4BFC-97A9-C315A495CB4C}" type="presParOf" srcId="{571F6078-B519-4446-813C-A019708F3210}" destId="{EC3248C7-E5C2-4763-8B9F-8C9BCEC5D7E3}" srcOrd="3" destOrd="0" presId="urn:microsoft.com/office/officeart/2008/layout/LinedList"/>
    <dgm:cxn modelId="{AEE0B874-01F9-4C3C-A0CB-8AC0DAAE1BBF}" type="presParOf" srcId="{EC3248C7-E5C2-4763-8B9F-8C9BCEC5D7E3}" destId="{9636F3CA-E6DE-4CA3-811F-BE2E011F668E}" srcOrd="0" destOrd="0" presId="urn:microsoft.com/office/officeart/2008/layout/LinedList"/>
    <dgm:cxn modelId="{4C319AD9-37FC-4E73-9AAA-04D08B91924B}" type="presParOf" srcId="{EC3248C7-E5C2-4763-8B9F-8C9BCEC5D7E3}" destId="{8ABA2F1F-E216-4704-BB5C-E4BB4E2E1E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ECD6D-B43A-472C-BE82-F1065E039E1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AD75F5C-02E9-478B-8881-D60821C8679A}">
      <dgm:prSet/>
      <dgm:spPr/>
      <dgm:t>
        <a:bodyPr/>
        <a:lstStyle/>
        <a:p>
          <a:r>
            <a:rPr lang="en-US" b="1" dirty="0">
              <a:latin typeface="Arial" panose="020B0604020202020204" pitchFamily="34" charset="0"/>
              <a:cs typeface="Arial" panose="020B0604020202020204" pitchFamily="34" charset="0"/>
            </a:rPr>
            <a:t>Marks, bruises, cuts, on the body  or broken bones</a:t>
          </a:r>
        </a:p>
      </dgm:t>
    </dgm:pt>
    <dgm:pt modelId="{A63A1187-5AFC-4DD2-8F70-7AB362BDBF30}" type="parTrans" cxnId="{62C981DF-6D69-48CF-8A07-E32F5FED2293}">
      <dgm:prSet/>
      <dgm:spPr/>
      <dgm:t>
        <a:bodyPr/>
        <a:lstStyle/>
        <a:p>
          <a:endParaRPr lang="en-US"/>
        </a:p>
      </dgm:t>
    </dgm:pt>
    <dgm:pt modelId="{1A98D256-1329-4B9D-8627-EC5498117AAF}" type="sibTrans" cxnId="{62C981DF-6D69-48CF-8A07-E32F5FED2293}">
      <dgm:prSet/>
      <dgm:spPr/>
      <dgm:t>
        <a:bodyPr/>
        <a:lstStyle/>
        <a:p>
          <a:endParaRPr lang="en-US"/>
        </a:p>
      </dgm:t>
    </dgm:pt>
    <dgm:pt modelId="{FAB5EC1B-C8D8-4E3D-9B2E-FB1A9C0FDC6F}">
      <dgm:prSet custT="1"/>
      <dgm:spPr/>
      <dgm:t>
        <a:bodyPr/>
        <a:lstStyle/>
        <a:p>
          <a:r>
            <a:rPr lang="en-US" sz="2000" b="1" dirty="0">
              <a:latin typeface="Arial" panose="020B0604020202020204" pitchFamily="34" charset="0"/>
              <a:cs typeface="Arial" panose="020B0604020202020204" pitchFamily="34" charset="0"/>
            </a:rPr>
            <a:t>weight loss or malnourishment</a:t>
          </a:r>
        </a:p>
      </dgm:t>
    </dgm:pt>
    <dgm:pt modelId="{20F32787-55E4-4A0F-B8B0-D25EDB7DABC4}" type="parTrans" cxnId="{1041918C-AC76-42F9-A093-6A3141195352}">
      <dgm:prSet/>
      <dgm:spPr/>
      <dgm:t>
        <a:bodyPr/>
        <a:lstStyle/>
        <a:p>
          <a:endParaRPr lang="en-US"/>
        </a:p>
      </dgm:t>
    </dgm:pt>
    <dgm:pt modelId="{65AC1C1F-5F71-42C2-8DAE-9EBC6E8F9549}" type="sibTrans" cxnId="{1041918C-AC76-42F9-A093-6A3141195352}">
      <dgm:prSet/>
      <dgm:spPr/>
      <dgm:t>
        <a:bodyPr/>
        <a:lstStyle/>
        <a:p>
          <a:endParaRPr lang="en-US"/>
        </a:p>
      </dgm:t>
    </dgm:pt>
    <dgm:pt modelId="{7D831A04-A636-4109-A1F9-7172669F2769}">
      <dgm:prSet custT="1"/>
      <dgm:spPr/>
      <dgm:t>
        <a:bodyPr/>
        <a:lstStyle/>
        <a:p>
          <a:r>
            <a:rPr lang="en-US" sz="2000" b="1" dirty="0">
              <a:latin typeface="Arial" panose="020B0604020202020204" pitchFamily="34" charset="0"/>
              <a:cs typeface="Arial" panose="020B0604020202020204" pitchFamily="34" charset="0"/>
            </a:rPr>
            <a:t>Smell do not want to shower or bath</a:t>
          </a:r>
        </a:p>
      </dgm:t>
    </dgm:pt>
    <dgm:pt modelId="{5D3565A7-FF70-4250-8838-0A5D6C0D40FA}" type="parTrans" cxnId="{AABA0037-055C-4AD6-AF1D-05DC59B923AC}">
      <dgm:prSet/>
      <dgm:spPr/>
      <dgm:t>
        <a:bodyPr/>
        <a:lstStyle/>
        <a:p>
          <a:endParaRPr lang="en-US"/>
        </a:p>
      </dgm:t>
    </dgm:pt>
    <dgm:pt modelId="{7DE79C8A-48A0-4353-88A6-408D2AAD1BA2}" type="sibTrans" cxnId="{AABA0037-055C-4AD6-AF1D-05DC59B923AC}">
      <dgm:prSet/>
      <dgm:spPr/>
      <dgm:t>
        <a:bodyPr/>
        <a:lstStyle/>
        <a:p>
          <a:endParaRPr lang="en-US"/>
        </a:p>
      </dgm:t>
    </dgm:pt>
    <dgm:pt modelId="{8798F4E9-8D7F-4BC4-A4E0-A8664056A57C}">
      <dgm:prSet custT="1"/>
      <dgm:spPr/>
      <dgm:t>
        <a:bodyPr/>
        <a:lstStyle/>
        <a:p>
          <a:r>
            <a:rPr lang="en-US" sz="2000" b="1" dirty="0">
              <a:latin typeface="Arial" panose="020B0604020202020204" pitchFamily="34" charset="0"/>
              <a:cs typeface="Arial" panose="020B0604020202020204" pitchFamily="34" charset="0"/>
            </a:rPr>
            <a:t>anxiety, depression, or confusion </a:t>
          </a:r>
        </a:p>
      </dgm:t>
    </dgm:pt>
    <dgm:pt modelId="{9EDF19DC-22C5-43BB-B506-4AAB075418C3}" type="parTrans" cxnId="{224D1769-36E7-4AFF-82D9-F247DB6268EC}">
      <dgm:prSet/>
      <dgm:spPr/>
      <dgm:t>
        <a:bodyPr/>
        <a:lstStyle/>
        <a:p>
          <a:endParaRPr lang="en-US"/>
        </a:p>
      </dgm:t>
    </dgm:pt>
    <dgm:pt modelId="{6ECCE9F7-8BB0-4CA0-B138-1C1A8C1705B4}" type="sibTrans" cxnId="{224D1769-36E7-4AFF-82D9-F247DB6268EC}">
      <dgm:prSet/>
      <dgm:spPr/>
      <dgm:t>
        <a:bodyPr/>
        <a:lstStyle/>
        <a:p>
          <a:endParaRPr lang="en-US"/>
        </a:p>
      </dgm:t>
    </dgm:pt>
    <dgm:pt modelId="{A8D0BDF1-A875-4CE7-95C5-567CBA0506DF}">
      <dgm:prSet custT="1"/>
      <dgm:spPr/>
      <dgm:t>
        <a:bodyPr/>
        <a:lstStyle/>
        <a:p>
          <a:r>
            <a:rPr lang="en-US" sz="2000" b="1" dirty="0">
              <a:latin typeface="Arial" panose="020B0604020202020204" pitchFamily="34" charset="0"/>
              <a:cs typeface="Arial" panose="020B0604020202020204" pitchFamily="34" charset="0"/>
            </a:rPr>
            <a:t>transactions on the bank account unexplained or loss of money</a:t>
          </a:r>
        </a:p>
      </dgm:t>
    </dgm:pt>
    <dgm:pt modelId="{5EE031D9-37EB-4334-BB09-B74AFD1F0BCD}" type="parTrans" cxnId="{AE7F2325-9E17-419E-838C-9EE94B5697EC}">
      <dgm:prSet/>
      <dgm:spPr/>
      <dgm:t>
        <a:bodyPr/>
        <a:lstStyle/>
        <a:p>
          <a:endParaRPr lang="en-US"/>
        </a:p>
      </dgm:t>
    </dgm:pt>
    <dgm:pt modelId="{3F9011EF-EE2E-4620-AE1E-345510EDE2E1}" type="sibTrans" cxnId="{AE7F2325-9E17-419E-838C-9EE94B5697EC}">
      <dgm:prSet/>
      <dgm:spPr/>
      <dgm:t>
        <a:bodyPr/>
        <a:lstStyle/>
        <a:p>
          <a:endParaRPr lang="en-US"/>
        </a:p>
      </dgm:t>
    </dgm:pt>
    <dgm:pt modelId="{15D2660F-5D9A-4B71-A1C1-FFD4E0B539FE}">
      <dgm:prSet/>
      <dgm:spPr/>
      <dgm:t>
        <a:bodyPr/>
        <a:lstStyle/>
        <a:p>
          <a:r>
            <a:rPr lang="en-US" b="1" dirty="0">
              <a:latin typeface="Arial" panose="020B0604020202020204" pitchFamily="34" charset="0"/>
              <a:cs typeface="Arial" panose="020B0604020202020204" pitchFamily="34" charset="0"/>
            </a:rPr>
            <a:t>Do not want to be around  family members or friends</a:t>
          </a:r>
        </a:p>
      </dgm:t>
    </dgm:pt>
    <dgm:pt modelId="{0721E0A7-9FE4-48A1-ABBF-C58D85E4A86B}" type="parTrans" cxnId="{2B08FBB9-74BA-4BD3-896E-78F2525EB2DA}">
      <dgm:prSet/>
      <dgm:spPr/>
      <dgm:t>
        <a:bodyPr/>
        <a:lstStyle/>
        <a:p>
          <a:endParaRPr lang="en-US"/>
        </a:p>
      </dgm:t>
    </dgm:pt>
    <dgm:pt modelId="{0317967B-2E10-4344-B661-4DC572A7BC7A}" type="sibTrans" cxnId="{2B08FBB9-74BA-4BD3-896E-78F2525EB2DA}">
      <dgm:prSet/>
      <dgm:spPr/>
      <dgm:t>
        <a:bodyPr/>
        <a:lstStyle/>
        <a:p>
          <a:endParaRPr lang="en-US"/>
        </a:p>
      </dgm:t>
    </dgm:pt>
    <dgm:pt modelId="{DE261C52-5C91-4914-B88D-44367DBFB804}">
      <dgm:prSet custT="1"/>
      <dgm:spPr/>
      <dgm:t>
        <a:bodyPr/>
        <a:lstStyle/>
        <a:p>
          <a:r>
            <a:rPr lang="en-US" sz="2000" b="0" i="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Free from violence</a:t>
          </a:r>
          <a:r>
            <a:rPr lang="en-US" sz="2000" b="0" i="0" dirty="0">
              <a:latin typeface="Arial" panose="020B0604020202020204" pitchFamily="34" charset="0"/>
              <a:cs typeface="Arial" panose="020B0604020202020204" pitchFamily="34" charset="0"/>
            </a:rPr>
            <a:t>, 2021)</a:t>
          </a:r>
          <a:endParaRPr lang="en-US" sz="2000" dirty="0">
            <a:latin typeface="Arial" panose="020B0604020202020204" pitchFamily="34" charset="0"/>
            <a:cs typeface="Arial" panose="020B0604020202020204" pitchFamily="34" charset="0"/>
          </a:endParaRPr>
        </a:p>
      </dgm:t>
    </dgm:pt>
    <dgm:pt modelId="{76400481-3D9F-4B2B-8C4B-7EB21D318FB7}" type="parTrans" cxnId="{AFB23744-9003-4BCE-AF37-385CA73FC9F8}">
      <dgm:prSet/>
      <dgm:spPr/>
      <dgm:t>
        <a:bodyPr/>
        <a:lstStyle/>
        <a:p>
          <a:endParaRPr lang="en-US"/>
        </a:p>
      </dgm:t>
    </dgm:pt>
    <dgm:pt modelId="{1B991C59-1192-4742-A1AF-13F74354522B}" type="sibTrans" cxnId="{AFB23744-9003-4BCE-AF37-385CA73FC9F8}">
      <dgm:prSet/>
      <dgm:spPr/>
      <dgm:t>
        <a:bodyPr/>
        <a:lstStyle/>
        <a:p>
          <a:endParaRPr lang="en-US"/>
        </a:p>
      </dgm:t>
    </dgm:pt>
    <dgm:pt modelId="{6E20068F-11C0-4652-8D31-10F0D7184A80}" type="pres">
      <dgm:prSet presAssocID="{84DECD6D-B43A-472C-BE82-F1065E039E1F}" presName="vert0" presStyleCnt="0">
        <dgm:presLayoutVars>
          <dgm:dir/>
          <dgm:animOne val="branch"/>
          <dgm:animLvl val="lvl"/>
        </dgm:presLayoutVars>
      </dgm:prSet>
      <dgm:spPr/>
    </dgm:pt>
    <dgm:pt modelId="{7FFE6639-4316-4B6F-B9D8-E15C62711A0F}" type="pres">
      <dgm:prSet presAssocID="{0AD75F5C-02E9-478B-8881-D60821C8679A}" presName="thickLine" presStyleLbl="alignNode1" presStyleIdx="0" presStyleCnt="7"/>
      <dgm:spPr/>
    </dgm:pt>
    <dgm:pt modelId="{C8DBD0F5-7CE6-4127-958B-684D8511446D}" type="pres">
      <dgm:prSet presAssocID="{0AD75F5C-02E9-478B-8881-D60821C8679A}" presName="horz1" presStyleCnt="0"/>
      <dgm:spPr/>
    </dgm:pt>
    <dgm:pt modelId="{CFF25C7E-81EC-4439-A90E-D4CC7E8E9C99}" type="pres">
      <dgm:prSet presAssocID="{0AD75F5C-02E9-478B-8881-D60821C8679A}" presName="tx1" presStyleLbl="revTx" presStyleIdx="0" presStyleCnt="7"/>
      <dgm:spPr/>
    </dgm:pt>
    <dgm:pt modelId="{559985BD-A48A-4EBA-B1EC-18CC039E1FF3}" type="pres">
      <dgm:prSet presAssocID="{0AD75F5C-02E9-478B-8881-D60821C8679A}" presName="vert1" presStyleCnt="0"/>
      <dgm:spPr/>
    </dgm:pt>
    <dgm:pt modelId="{7A4BB726-5E90-4969-AB85-8F1EE7B4075F}" type="pres">
      <dgm:prSet presAssocID="{FAB5EC1B-C8D8-4E3D-9B2E-FB1A9C0FDC6F}" presName="thickLine" presStyleLbl="alignNode1" presStyleIdx="1" presStyleCnt="7"/>
      <dgm:spPr/>
    </dgm:pt>
    <dgm:pt modelId="{1A7139B7-4A6B-452F-A8CF-923C9636998E}" type="pres">
      <dgm:prSet presAssocID="{FAB5EC1B-C8D8-4E3D-9B2E-FB1A9C0FDC6F}" presName="horz1" presStyleCnt="0"/>
      <dgm:spPr/>
    </dgm:pt>
    <dgm:pt modelId="{63B0C8D0-7EFD-4F10-9611-5208831FCC36}" type="pres">
      <dgm:prSet presAssocID="{FAB5EC1B-C8D8-4E3D-9B2E-FB1A9C0FDC6F}" presName="tx1" presStyleLbl="revTx" presStyleIdx="1" presStyleCnt="7"/>
      <dgm:spPr/>
    </dgm:pt>
    <dgm:pt modelId="{6B5BCC38-E519-4581-9A36-CE8D707B6849}" type="pres">
      <dgm:prSet presAssocID="{FAB5EC1B-C8D8-4E3D-9B2E-FB1A9C0FDC6F}" presName="vert1" presStyleCnt="0"/>
      <dgm:spPr/>
    </dgm:pt>
    <dgm:pt modelId="{79FC73DD-F56C-4D3E-9AA0-26006F6067F0}" type="pres">
      <dgm:prSet presAssocID="{7D831A04-A636-4109-A1F9-7172669F2769}" presName="thickLine" presStyleLbl="alignNode1" presStyleIdx="2" presStyleCnt="7"/>
      <dgm:spPr/>
    </dgm:pt>
    <dgm:pt modelId="{9FB44A45-9195-4054-8956-8EE35534CB25}" type="pres">
      <dgm:prSet presAssocID="{7D831A04-A636-4109-A1F9-7172669F2769}" presName="horz1" presStyleCnt="0"/>
      <dgm:spPr/>
    </dgm:pt>
    <dgm:pt modelId="{D421D221-2184-4FC9-BED8-D870454ED368}" type="pres">
      <dgm:prSet presAssocID="{7D831A04-A636-4109-A1F9-7172669F2769}" presName="tx1" presStyleLbl="revTx" presStyleIdx="2" presStyleCnt="7"/>
      <dgm:spPr/>
    </dgm:pt>
    <dgm:pt modelId="{B0A4BFD7-41F8-42F0-B454-89AAC8E80B3C}" type="pres">
      <dgm:prSet presAssocID="{7D831A04-A636-4109-A1F9-7172669F2769}" presName="vert1" presStyleCnt="0"/>
      <dgm:spPr/>
    </dgm:pt>
    <dgm:pt modelId="{6F605F59-4CDC-453D-934D-7D6AB2658A08}" type="pres">
      <dgm:prSet presAssocID="{8798F4E9-8D7F-4BC4-A4E0-A8664056A57C}" presName="thickLine" presStyleLbl="alignNode1" presStyleIdx="3" presStyleCnt="7"/>
      <dgm:spPr/>
    </dgm:pt>
    <dgm:pt modelId="{66775FC2-B2A1-48F7-8380-AA8608AB4ABF}" type="pres">
      <dgm:prSet presAssocID="{8798F4E9-8D7F-4BC4-A4E0-A8664056A57C}" presName="horz1" presStyleCnt="0"/>
      <dgm:spPr/>
    </dgm:pt>
    <dgm:pt modelId="{7811920B-793D-45F5-8C68-F84B23EA8BE1}" type="pres">
      <dgm:prSet presAssocID="{8798F4E9-8D7F-4BC4-A4E0-A8664056A57C}" presName="tx1" presStyleLbl="revTx" presStyleIdx="3" presStyleCnt="7"/>
      <dgm:spPr/>
    </dgm:pt>
    <dgm:pt modelId="{E4927749-0F57-4F19-9BBD-C915F500412B}" type="pres">
      <dgm:prSet presAssocID="{8798F4E9-8D7F-4BC4-A4E0-A8664056A57C}" presName="vert1" presStyleCnt="0"/>
      <dgm:spPr/>
    </dgm:pt>
    <dgm:pt modelId="{FF16B5F3-3D7F-43C9-9720-B95BC4A685BD}" type="pres">
      <dgm:prSet presAssocID="{A8D0BDF1-A875-4CE7-95C5-567CBA0506DF}" presName="thickLine" presStyleLbl="alignNode1" presStyleIdx="4" presStyleCnt="7"/>
      <dgm:spPr/>
    </dgm:pt>
    <dgm:pt modelId="{E6111D3D-49F4-41D7-A05F-A6BE3D515CF9}" type="pres">
      <dgm:prSet presAssocID="{A8D0BDF1-A875-4CE7-95C5-567CBA0506DF}" presName="horz1" presStyleCnt="0"/>
      <dgm:spPr/>
    </dgm:pt>
    <dgm:pt modelId="{19793321-A164-4779-8C8A-CC9834A64A62}" type="pres">
      <dgm:prSet presAssocID="{A8D0BDF1-A875-4CE7-95C5-567CBA0506DF}" presName="tx1" presStyleLbl="revTx" presStyleIdx="4" presStyleCnt="7"/>
      <dgm:spPr/>
    </dgm:pt>
    <dgm:pt modelId="{1903A64A-5114-4416-8124-CB5411E024C5}" type="pres">
      <dgm:prSet presAssocID="{A8D0BDF1-A875-4CE7-95C5-567CBA0506DF}" presName="vert1" presStyleCnt="0"/>
      <dgm:spPr/>
    </dgm:pt>
    <dgm:pt modelId="{6520BF2F-26AD-405D-A96B-D3F626C2E007}" type="pres">
      <dgm:prSet presAssocID="{15D2660F-5D9A-4B71-A1C1-FFD4E0B539FE}" presName="thickLine" presStyleLbl="alignNode1" presStyleIdx="5" presStyleCnt="7"/>
      <dgm:spPr/>
    </dgm:pt>
    <dgm:pt modelId="{10005215-7154-4596-95F3-2B5DF197DCFC}" type="pres">
      <dgm:prSet presAssocID="{15D2660F-5D9A-4B71-A1C1-FFD4E0B539FE}" presName="horz1" presStyleCnt="0"/>
      <dgm:spPr/>
    </dgm:pt>
    <dgm:pt modelId="{29739D2A-DCB4-4518-B33B-B1DA973D2E7C}" type="pres">
      <dgm:prSet presAssocID="{15D2660F-5D9A-4B71-A1C1-FFD4E0B539FE}" presName="tx1" presStyleLbl="revTx" presStyleIdx="5" presStyleCnt="7"/>
      <dgm:spPr/>
    </dgm:pt>
    <dgm:pt modelId="{3D71ADE7-AE40-41F7-8C82-7A5E1072B352}" type="pres">
      <dgm:prSet presAssocID="{15D2660F-5D9A-4B71-A1C1-FFD4E0B539FE}" presName="vert1" presStyleCnt="0"/>
      <dgm:spPr/>
    </dgm:pt>
    <dgm:pt modelId="{E20ADFF8-C5F9-4110-8223-CE69409746EC}" type="pres">
      <dgm:prSet presAssocID="{DE261C52-5C91-4914-B88D-44367DBFB804}" presName="thickLine" presStyleLbl="alignNode1" presStyleIdx="6" presStyleCnt="7"/>
      <dgm:spPr/>
    </dgm:pt>
    <dgm:pt modelId="{D00C97F6-7CAA-4429-BBC3-1DD962B9540A}" type="pres">
      <dgm:prSet presAssocID="{DE261C52-5C91-4914-B88D-44367DBFB804}" presName="horz1" presStyleCnt="0"/>
      <dgm:spPr/>
    </dgm:pt>
    <dgm:pt modelId="{7C423FAC-31C6-444E-9E4E-07A419A97402}" type="pres">
      <dgm:prSet presAssocID="{DE261C52-5C91-4914-B88D-44367DBFB804}" presName="tx1" presStyleLbl="revTx" presStyleIdx="6" presStyleCnt="7"/>
      <dgm:spPr/>
    </dgm:pt>
    <dgm:pt modelId="{E4D1A933-F86F-4E1D-9CE9-4CF51ECAC8C5}" type="pres">
      <dgm:prSet presAssocID="{DE261C52-5C91-4914-B88D-44367DBFB804}" presName="vert1" presStyleCnt="0"/>
      <dgm:spPr/>
    </dgm:pt>
  </dgm:ptLst>
  <dgm:cxnLst>
    <dgm:cxn modelId="{E7CCAF16-0510-49DF-BAED-59D90CAAD73C}" type="presOf" srcId="{A8D0BDF1-A875-4CE7-95C5-567CBA0506DF}" destId="{19793321-A164-4779-8C8A-CC9834A64A62}" srcOrd="0" destOrd="0" presId="urn:microsoft.com/office/officeart/2008/layout/LinedList"/>
    <dgm:cxn modelId="{AE7F2325-9E17-419E-838C-9EE94B5697EC}" srcId="{84DECD6D-B43A-472C-BE82-F1065E039E1F}" destId="{A8D0BDF1-A875-4CE7-95C5-567CBA0506DF}" srcOrd="4" destOrd="0" parTransId="{5EE031D9-37EB-4334-BB09-B74AFD1F0BCD}" sibTransId="{3F9011EF-EE2E-4620-AE1E-345510EDE2E1}"/>
    <dgm:cxn modelId="{4E361528-73F9-4EDB-B8E6-291E5253EF92}" type="presOf" srcId="{8798F4E9-8D7F-4BC4-A4E0-A8664056A57C}" destId="{7811920B-793D-45F5-8C68-F84B23EA8BE1}" srcOrd="0" destOrd="0" presId="urn:microsoft.com/office/officeart/2008/layout/LinedList"/>
    <dgm:cxn modelId="{28454E28-F178-410D-8EE7-AD0165EAC84B}" type="presOf" srcId="{FAB5EC1B-C8D8-4E3D-9B2E-FB1A9C0FDC6F}" destId="{63B0C8D0-7EFD-4F10-9611-5208831FCC36}" srcOrd="0" destOrd="0" presId="urn:microsoft.com/office/officeart/2008/layout/LinedList"/>
    <dgm:cxn modelId="{AABA0037-055C-4AD6-AF1D-05DC59B923AC}" srcId="{84DECD6D-B43A-472C-BE82-F1065E039E1F}" destId="{7D831A04-A636-4109-A1F9-7172669F2769}" srcOrd="2" destOrd="0" parTransId="{5D3565A7-FF70-4250-8838-0A5D6C0D40FA}" sibTransId="{7DE79C8A-48A0-4353-88A6-408D2AAD1BA2}"/>
    <dgm:cxn modelId="{AFB23744-9003-4BCE-AF37-385CA73FC9F8}" srcId="{84DECD6D-B43A-472C-BE82-F1065E039E1F}" destId="{DE261C52-5C91-4914-B88D-44367DBFB804}" srcOrd="6" destOrd="0" parTransId="{76400481-3D9F-4B2B-8C4B-7EB21D318FB7}" sibTransId="{1B991C59-1192-4742-A1AF-13F74354522B}"/>
    <dgm:cxn modelId="{224D1769-36E7-4AFF-82D9-F247DB6268EC}" srcId="{84DECD6D-B43A-472C-BE82-F1065E039E1F}" destId="{8798F4E9-8D7F-4BC4-A4E0-A8664056A57C}" srcOrd="3" destOrd="0" parTransId="{9EDF19DC-22C5-43BB-B506-4AAB075418C3}" sibTransId="{6ECCE9F7-8BB0-4CA0-B138-1C1A8C1705B4}"/>
    <dgm:cxn modelId="{71678372-840C-4FCD-86E1-296127597769}" type="presOf" srcId="{84DECD6D-B43A-472C-BE82-F1065E039E1F}" destId="{6E20068F-11C0-4652-8D31-10F0D7184A80}" srcOrd="0" destOrd="0" presId="urn:microsoft.com/office/officeart/2008/layout/LinedList"/>
    <dgm:cxn modelId="{635CCA78-AD32-4ECE-B8E5-D326E879D1AF}" type="presOf" srcId="{15D2660F-5D9A-4B71-A1C1-FFD4E0B539FE}" destId="{29739D2A-DCB4-4518-B33B-B1DA973D2E7C}" srcOrd="0" destOrd="0" presId="urn:microsoft.com/office/officeart/2008/layout/LinedList"/>
    <dgm:cxn modelId="{1A5FEB7A-BDE7-4278-9742-E86484124EE5}" type="presOf" srcId="{0AD75F5C-02E9-478B-8881-D60821C8679A}" destId="{CFF25C7E-81EC-4439-A90E-D4CC7E8E9C99}" srcOrd="0" destOrd="0" presId="urn:microsoft.com/office/officeart/2008/layout/LinedList"/>
    <dgm:cxn modelId="{E4928282-3797-4DDA-A431-438637A416C9}" type="presOf" srcId="{7D831A04-A636-4109-A1F9-7172669F2769}" destId="{D421D221-2184-4FC9-BED8-D870454ED368}" srcOrd="0" destOrd="0" presId="urn:microsoft.com/office/officeart/2008/layout/LinedList"/>
    <dgm:cxn modelId="{1041918C-AC76-42F9-A093-6A3141195352}" srcId="{84DECD6D-B43A-472C-BE82-F1065E039E1F}" destId="{FAB5EC1B-C8D8-4E3D-9B2E-FB1A9C0FDC6F}" srcOrd="1" destOrd="0" parTransId="{20F32787-55E4-4A0F-B8B0-D25EDB7DABC4}" sibTransId="{65AC1C1F-5F71-42C2-8DAE-9EBC6E8F9549}"/>
    <dgm:cxn modelId="{2B08FBB9-74BA-4BD3-896E-78F2525EB2DA}" srcId="{84DECD6D-B43A-472C-BE82-F1065E039E1F}" destId="{15D2660F-5D9A-4B71-A1C1-FFD4E0B539FE}" srcOrd="5" destOrd="0" parTransId="{0721E0A7-9FE4-48A1-ABBF-C58D85E4A86B}" sibTransId="{0317967B-2E10-4344-B661-4DC572A7BC7A}"/>
    <dgm:cxn modelId="{62C981DF-6D69-48CF-8A07-E32F5FED2293}" srcId="{84DECD6D-B43A-472C-BE82-F1065E039E1F}" destId="{0AD75F5C-02E9-478B-8881-D60821C8679A}" srcOrd="0" destOrd="0" parTransId="{A63A1187-5AFC-4DD2-8F70-7AB362BDBF30}" sibTransId="{1A98D256-1329-4B9D-8627-EC5498117AAF}"/>
    <dgm:cxn modelId="{409E8EED-9E5A-4FCA-A415-668F04238D34}" type="presOf" srcId="{DE261C52-5C91-4914-B88D-44367DBFB804}" destId="{7C423FAC-31C6-444E-9E4E-07A419A97402}" srcOrd="0" destOrd="0" presId="urn:microsoft.com/office/officeart/2008/layout/LinedList"/>
    <dgm:cxn modelId="{E0AF1201-1F76-4F1C-86E5-D06ABB6E8E33}" type="presParOf" srcId="{6E20068F-11C0-4652-8D31-10F0D7184A80}" destId="{7FFE6639-4316-4B6F-B9D8-E15C62711A0F}" srcOrd="0" destOrd="0" presId="urn:microsoft.com/office/officeart/2008/layout/LinedList"/>
    <dgm:cxn modelId="{38CCB741-4863-45C9-9CC5-82727BD7842C}" type="presParOf" srcId="{6E20068F-11C0-4652-8D31-10F0D7184A80}" destId="{C8DBD0F5-7CE6-4127-958B-684D8511446D}" srcOrd="1" destOrd="0" presId="urn:microsoft.com/office/officeart/2008/layout/LinedList"/>
    <dgm:cxn modelId="{08146AC6-6EA4-40B4-8C10-6E3F9A1F29FC}" type="presParOf" srcId="{C8DBD0F5-7CE6-4127-958B-684D8511446D}" destId="{CFF25C7E-81EC-4439-A90E-D4CC7E8E9C99}" srcOrd="0" destOrd="0" presId="urn:microsoft.com/office/officeart/2008/layout/LinedList"/>
    <dgm:cxn modelId="{1043C831-B4DF-4DAB-BBFE-8656013094C2}" type="presParOf" srcId="{C8DBD0F5-7CE6-4127-958B-684D8511446D}" destId="{559985BD-A48A-4EBA-B1EC-18CC039E1FF3}" srcOrd="1" destOrd="0" presId="urn:microsoft.com/office/officeart/2008/layout/LinedList"/>
    <dgm:cxn modelId="{6CE93E76-D7E0-455A-8308-7B4F3F9C5D87}" type="presParOf" srcId="{6E20068F-11C0-4652-8D31-10F0D7184A80}" destId="{7A4BB726-5E90-4969-AB85-8F1EE7B4075F}" srcOrd="2" destOrd="0" presId="urn:microsoft.com/office/officeart/2008/layout/LinedList"/>
    <dgm:cxn modelId="{AB46604D-ED63-426A-8E0A-9677C3FA29BE}" type="presParOf" srcId="{6E20068F-11C0-4652-8D31-10F0D7184A80}" destId="{1A7139B7-4A6B-452F-A8CF-923C9636998E}" srcOrd="3" destOrd="0" presId="urn:microsoft.com/office/officeart/2008/layout/LinedList"/>
    <dgm:cxn modelId="{6AC0CE60-2BD4-4EB6-B7ED-89748E7D9CAB}" type="presParOf" srcId="{1A7139B7-4A6B-452F-A8CF-923C9636998E}" destId="{63B0C8D0-7EFD-4F10-9611-5208831FCC36}" srcOrd="0" destOrd="0" presId="urn:microsoft.com/office/officeart/2008/layout/LinedList"/>
    <dgm:cxn modelId="{BE3A3DC8-07C4-41AA-B8A2-B7752814F013}" type="presParOf" srcId="{1A7139B7-4A6B-452F-A8CF-923C9636998E}" destId="{6B5BCC38-E519-4581-9A36-CE8D707B6849}" srcOrd="1" destOrd="0" presId="urn:microsoft.com/office/officeart/2008/layout/LinedList"/>
    <dgm:cxn modelId="{E108CC6D-811E-464A-9C10-3A9CFD9A9009}" type="presParOf" srcId="{6E20068F-11C0-4652-8D31-10F0D7184A80}" destId="{79FC73DD-F56C-4D3E-9AA0-26006F6067F0}" srcOrd="4" destOrd="0" presId="urn:microsoft.com/office/officeart/2008/layout/LinedList"/>
    <dgm:cxn modelId="{8A75FA0E-FE9A-4687-8F8E-2782DD38691F}" type="presParOf" srcId="{6E20068F-11C0-4652-8D31-10F0D7184A80}" destId="{9FB44A45-9195-4054-8956-8EE35534CB25}" srcOrd="5" destOrd="0" presId="urn:microsoft.com/office/officeart/2008/layout/LinedList"/>
    <dgm:cxn modelId="{B625C7C9-D9F9-4653-855F-31F526860AC1}" type="presParOf" srcId="{9FB44A45-9195-4054-8956-8EE35534CB25}" destId="{D421D221-2184-4FC9-BED8-D870454ED368}" srcOrd="0" destOrd="0" presId="urn:microsoft.com/office/officeart/2008/layout/LinedList"/>
    <dgm:cxn modelId="{46EC0E42-68F5-4652-A747-07B821247123}" type="presParOf" srcId="{9FB44A45-9195-4054-8956-8EE35534CB25}" destId="{B0A4BFD7-41F8-42F0-B454-89AAC8E80B3C}" srcOrd="1" destOrd="0" presId="urn:microsoft.com/office/officeart/2008/layout/LinedList"/>
    <dgm:cxn modelId="{0FCF4E8C-19DF-4558-9C6E-A0D57D78EFED}" type="presParOf" srcId="{6E20068F-11C0-4652-8D31-10F0D7184A80}" destId="{6F605F59-4CDC-453D-934D-7D6AB2658A08}" srcOrd="6" destOrd="0" presId="urn:microsoft.com/office/officeart/2008/layout/LinedList"/>
    <dgm:cxn modelId="{A4E375CA-F06A-4B37-AFFF-58BE93EFBD01}" type="presParOf" srcId="{6E20068F-11C0-4652-8D31-10F0D7184A80}" destId="{66775FC2-B2A1-48F7-8380-AA8608AB4ABF}" srcOrd="7" destOrd="0" presId="urn:microsoft.com/office/officeart/2008/layout/LinedList"/>
    <dgm:cxn modelId="{5B43CB76-FC50-4683-8191-04FE69257EDC}" type="presParOf" srcId="{66775FC2-B2A1-48F7-8380-AA8608AB4ABF}" destId="{7811920B-793D-45F5-8C68-F84B23EA8BE1}" srcOrd="0" destOrd="0" presId="urn:microsoft.com/office/officeart/2008/layout/LinedList"/>
    <dgm:cxn modelId="{A6282E36-EBDD-45F1-BF5A-2FD730A2CD53}" type="presParOf" srcId="{66775FC2-B2A1-48F7-8380-AA8608AB4ABF}" destId="{E4927749-0F57-4F19-9BBD-C915F500412B}" srcOrd="1" destOrd="0" presId="urn:microsoft.com/office/officeart/2008/layout/LinedList"/>
    <dgm:cxn modelId="{4709B696-C489-4100-8463-12FE3BE418F4}" type="presParOf" srcId="{6E20068F-11C0-4652-8D31-10F0D7184A80}" destId="{FF16B5F3-3D7F-43C9-9720-B95BC4A685BD}" srcOrd="8" destOrd="0" presId="urn:microsoft.com/office/officeart/2008/layout/LinedList"/>
    <dgm:cxn modelId="{E353DC21-66BF-4EBC-A6FD-F55D21FAEFC2}" type="presParOf" srcId="{6E20068F-11C0-4652-8D31-10F0D7184A80}" destId="{E6111D3D-49F4-41D7-A05F-A6BE3D515CF9}" srcOrd="9" destOrd="0" presId="urn:microsoft.com/office/officeart/2008/layout/LinedList"/>
    <dgm:cxn modelId="{21BD64C2-EE1A-4566-86A6-B3AD668E4988}" type="presParOf" srcId="{E6111D3D-49F4-41D7-A05F-A6BE3D515CF9}" destId="{19793321-A164-4779-8C8A-CC9834A64A62}" srcOrd="0" destOrd="0" presId="urn:microsoft.com/office/officeart/2008/layout/LinedList"/>
    <dgm:cxn modelId="{E710A79E-565E-4B84-954B-16AD4723C1B6}" type="presParOf" srcId="{E6111D3D-49F4-41D7-A05F-A6BE3D515CF9}" destId="{1903A64A-5114-4416-8124-CB5411E024C5}" srcOrd="1" destOrd="0" presId="urn:microsoft.com/office/officeart/2008/layout/LinedList"/>
    <dgm:cxn modelId="{50E6B41C-F539-4C13-9662-4914F2ADFEB8}" type="presParOf" srcId="{6E20068F-11C0-4652-8D31-10F0D7184A80}" destId="{6520BF2F-26AD-405D-A96B-D3F626C2E007}" srcOrd="10" destOrd="0" presId="urn:microsoft.com/office/officeart/2008/layout/LinedList"/>
    <dgm:cxn modelId="{40F6893B-25C3-4A85-8A33-D73619A44C1A}" type="presParOf" srcId="{6E20068F-11C0-4652-8D31-10F0D7184A80}" destId="{10005215-7154-4596-95F3-2B5DF197DCFC}" srcOrd="11" destOrd="0" presId="urn:microsoft.com/office/officeart/2008/layout/LinedList"/>
    <dgm:cxn modelId="{120037D7-109E-4409-AE1F-2A400D34EB9E}" type="presParOf" srcId="{10005215-7154-4596-95F3-2B5DF197DCFC}" destId="{29739D2A-DCB4-4518-B33B-B1DA973D2E7C}" srcOrd="0" destOrd="0" presId="urn:microsoft.com/office/officeart/2008/layout/LinedList"/>
    <dgm:cxn modelId="{A3F59CB9-12AA-4FAE-844E-A067781634D9}" type="presParOf" srcId="{10005215-7154-4596-95F3-2B5DF197DCFC}" destId="{3D71ADE7-AE40-41F7-8C82-7A5E1072B352}" srcOrd="1" destOrd="0" presId="urn:microsoft.com/office/officeart/2008/layout/LinedList"/>
    <dgm:cxn modelId="{5F98ACC9-BF3D-4A1E-8D8C-FF6668006475}" type="presParOf" srcId="{6E20068F-11C0-4652-8D31-10F0D7184A80}" destId="{E20ADFF8-C5F9-4110-8223-CE69409746EC}" srcOrd="12" destOrd="0" presId="urn:microsoft.com/office/officeart/2008/layout/LinedList"/>
    <dgm:cxn modelId="{2DED1B6E-F004-4772-B345-E5A6A7ABF5D6}" type="presParOf" srcId="{6E20068F-11C0-4652-8D31-10F0D7184A80}" destId="{D00C97F6-7CAA-4429-BBC3-1DD962B9540A}" srcOrd="13" destOrd="0" presId="urn:microsoft.com/office/officeart/2008/layout/LinedList"/>
    <dgm:cxn modelId="{72778E3C-6770-42ED-9C5A-36A9756E428E}" type="presParOf" srcId="{D00C97F6-7CAA-4429-BBC3-1DD962B9540A}" destId="{7C423FAC-31C6-444E-9E4E-07A419A97402}" srcOrd="0" destOrd="0" presId="urn:microsoft.com/office/officeart/2008/layout/LinedList"/>
    <dgm:cxn modelId="{30A02269-018A-4734-8523-D773517F1A6A}" type="presParOf" srcId="{D00C97F6-7CAA-4429-BBC3-1DD962B9540A}" destId="{E4D1A933-F86F-4E1D-9CE9-4CF51ECAC8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D8B512-0EE8-4567-80FD-DF0B5767D3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526B400-F6F4-46B5-805E-D26546A49045}">
      <dgm:prSet custT="1"/>
      <dgm:spPr/>
      <dgm:t>
        <a:bodyPr/>
        <a:lstStyle/>
        <a:p>
          <a:r>
            <a:rPr lang="en-US" sz="2000" dirty="0">
              <a:latin typeface="Arial" panose="020B0604020202020204" pitchFamily="34" charset="0"/>
              <a:cs typeface="Arial" panose="020B0604020202020204" pitchFamily="34" charset="0"/>
            </a:rPr>
            <a:t>Safeguarding</a:t>
          </a:r>
          <a:r>
            <a:rPr lang="en-US" sz="2700" dirty="0"/>
            <a:t> </a:t>
          </a:r>
        </a:p>
      </dgm:t>
    </dgm:pt>
    <dgm:pt modelId="{EFF490E7-89CD-492D-8BEE-92A8C52FF6CA}" type="parTrans" cxnId="{454F8B41-D0EB-42AF-AC8B-5EE24C1D6310}">
      <dgm:prSet/>
      <dgm:spPr/>
      <dgm:t>
        <a:bodyPr/>
        <a:lstStyle/>
        <a:p>
          <a:endParaRPr lang="en-US"/>
        </a:p>
      </dgm:t>
    </dgm:pt>
    <dgm:pt modelId="{C47DC4BE-4BBB-49AF-874F-566BB4C144B2}" type="sibTrans" cxnId="{454F8B41-D0EB-42AF-AC8B-5EE24C1D6310}">
      <dgm:prSet/>
      <dgm:spPr/>
      <dgm:t>
        <a:bodyPr/>
        <a:lstStyle/>
        <a:p>
          <a:endParaRPr lang="en-US"/>
        </a:p>
      </dgm:t>
    </dgm:pt>
    <dgm:pt modelId="{2DFDDFAC-E1CA-4200-9BE0-951903395C05}">
      <dgm:prSet custT="1"/>
      <dgm:spPr/>
      <dgm:t>
        <a:bodyPr/>
        <a:lstStyle/>
        <a:p>
          <a:r>
            <a:rPr lang="en-US" sz="2000" dirty="0">
              <a:latin typeface="Arial" panose="020B0604020202020204" pitchFamily="34" charset="0"/>
              <a:cs typeface="Arial" panose="020B0604020202020204" pitchFamily="34" charset="0"/>
            </a:rPr>
            <a:t>Adult safeguarding </a:t>
          </a:r>
        </a:p>
      </dgm:t>
    </dgm:pt>
    <dgm:pt modelId="{3CF316C5-5554-46A2-A665-BC2136719DE5}" type="parTrans" cxnId="{23C7C984-D7E2-4F36-AD92-2AC683E99218}">
      <dgm:prSet/>
      <dgm:spPr/>
      <dgm:t>
        <a:bodyPr/>
        <a:lstStyle/>
        <a:p>
          <a:endParaRPr lang="en-US"/>
        </a:p>
      </dgm:t>
    </dgm:pt>
    <dgm:pt modelId="{08FF8847-E206-4F1A-B78F-701C963C115D}" type="sibTrans" cxnId="{23C7C984-D7E2-4F36-AD92-2AC683E99218}">
      <dgm:prSet/>
      <dgm:spPr/>
      <dgm:t>
        <a:bodyPr/>
        <a:lstStyle/>
        <a:p>
          <a:endParaRPr lang="en-US"/>
        </a:p>
      </dgm:t>
    </dgm:pt>
    <dgm:pt modelId="{F925097C-456A-4101-92E5-8AD700928618}">
      <dgm:prSet custT="1"/>
      <dgm:spPr/>
      <dgm:t>
        <a:bodyPr/>
        <a:lstStyle/>
        <a:p>
          <a:r>
            <a:rPr lang="en-US" sz="2000" dirty="0">
              <a:latin typeface="Arial" panose="020B0604020202020204" pitchFamily="34" charset="0"/>
              <a:cs typeface="Arial" panose="020B0604020202020204" pitchFamily="34" charset="0"/>
            </a:rPr>
            <a:t>Making safeguarding personal </a:t>
          </a:r>
        </a:p>
      </dgm:t>
    </dgm:pt>
    <dgm:pt modelId="{4776B3C1-A4C2-49B0-960D-FB3C5BE3EF79}" type="parTrans" cxnId="{BD83912B-DD88-4FF5-932F-48AA7E92049C}">
      <dgm:prSet/>
      <dgm:spPr/>
      <dgm:t>
        <a:bodyPr/>
        <a:lstStyle/>
        <a:p>
          <a:endParaRPr lang="en-US"/>
        </a:p>
      </dgm:t>
    </dgm:pt>
    <dgm:pt modelId="{73B24166-C880-4FE6-B25F-F39B2C7E1FBC}" type="sibTrans" cxnId="{BD83912B-DD88-4FF5-932F-48AA7E92049C}">
      <dgm:prSet/>
      <dgm:spPr/>
      <dgm:t>
        <a:bodyPr/>
        <a:lstStyle/>
        <a:p>
          <a:endParaRPr lang="en-US"/>
        </a:p>
      </dgm:t>
    </dgm:pt>
    <dgm:pt modelId="{C9597AEE-C3B5-4347-A84A-03FA105C2130}">
      <dgm:prSet custT="1"/>
      <dgm:spPr/>
      <dgm:t>
        <a:bodyPr/>
        <a:lstStyle/>
        <a:p>
          <a:r>
            <a:rPr lang="en-US" sz="2000" dirty="0">
              <a:latin typeface="Arial" panose="020B0604020202020204" pitchFamily="34" charset="0"/>
              <a:cs typeface="Arial" panose="020B0604020202020204" pitchFamily="34" charset="0"/>
            </a:rPr>
            <a:t>Well-being safeguarding</a:t>
          </a:r>
        </a:p>
      </dgm:t>
    </dgm:pt>
    <dgm:pt modelId="{BA5C725C-D8A8-44AC-9CBA-314D7C6BC5E4}" type="parTrans" cxnId="{56EA5DE1-A120-45F0-8D8E-0416504E38B0}">
      <dgm:prSet/>
      <dgm:spPr/>
      <dgm:t>
        <a:bodyPr/>
        <a:lstStyle/>
        <a:p>
          <a:endParaRPr lang="en-US"/>
        </a:p>
      </dgm:t>
    </dgm:pt>
    <dgm:pt modelId="{9595D783-31BD-4051-BCE0-9F0BC866CE92}" type="sibTrans" cxnId="{56EA5DE1-A120-45F0-8D8E-0416504E38B0}">
      <dgm:prSet/>
      <dgm:spPr/>
      <dgm:t>
        <a:bodyPr/>
        <a:lstStyle/>
        <a:p>
          <a:endParaRPr lang="en-US"/>
        </a:p>
      </dgm:t>
    </dgm:pt>
    <dgm:pt modelId="{2F91B0B2-171C-4F57-BD5A-76FED88D2F7A}">
      <dgm:prSet custT="1"/>
      <dgm:spPr/>
      <dgm:t>
        <a:bodyPr/>
        <a:lstStyle/>
        <a:p>
          <a:r>
            <a:rPr lang="en-US" sz="2000" dirty="0">
              <a:latin typeface="Arial" panose="020B0604020202020204" pitchFamily="34" charset="0"/>
              <a:cs typeface="Arial" panose="020B0604020202020204" pitchFamily="34" charset="0"/>
            </a:rPr>
            <a:t>Safeguarding adult reviews</a:t>
          </a:r>
        </a:p>
      </dgm:t>
    </dgm:pt>
    <dgm:pt modelId="{BCE3CCFA-0124-4E5C-AB31-1DBA16C65C69}" type="parTrans" cxnId="{FBD0370B-8D9A-45F7-8681-FAF8430BFC14}">
      <dgm:prSet/>
      <dgm:spPr/>
      <dgm:t>
        <a:bodyPr/>
        <a:lstStyle/>
        <a:p>
          <a:endParaRPr lang="en-US"/>
        </a:p>
      </dgm:t>
    </dgm:pt>
    <dgm:pt modelId="{0B44308F-D3F8-4990-9D04-0CAD9EC8D3D5}" type="sibTrans" cxnId="{FBD0370B-8D9A-45F7-8681-FAF8430BFC14}">
      <dgm:prSet/>
      <dgm:spPr/>
      <dgm:t>
        <a:bodyPr/>
        <a:lstStyle/>
        <a:p>
          <a:endParaRPr lang="en-US"/>
        </a:p>
      </dgm:t>
    </dgm:pt>
    <dgm:pt modelId="{C92F6532-89C1-4721-8FFA-079B2208E330}">
      <dgm:prSet custT="1"/>
      <dgm:spPr/>
      <dgm:t>
        <a:bodyPr/>
        <a:lstStyle/>
        <a:p>
          <a:r>
            <a:rPr lang="en-US" sz="2000" dirty="0">
              <a:latin typeface="Arial" panose="020B0604020202020204" pitchFamily="34" charset="0"/>
              <a:cs typeface="Arial" panose="020B0604020202020204" pitchFamily="34" charset="0"/>
            </a:rPr>
            <a:t>Safeguarding adult boards (Cooper 2017).</a:t>
          </a:r>
        </a:p>
      </dgm:t>
    </dgm:pt>
    <dgm:pt modelId="{972EC0E4-3B3D-4BD7-A6CE-FB738645F8DB}" type="parTrans" cxnId="{D848491E-4206-4C4B-B6DA-A48880F14BAA}">
      <dgm:prSet/>
      <dgm:spPr/>
      <dgm:t>
        <a:bodyPr/>
        <a:lstStyle/>
        <a:p>
          <a:endParaRPr lang="en-US"/>
        </a:p>
      </dgm:t>
    </dgm:pt>
    <dgm:pt modelId="{782335F8-8AEE-4432-A7DA-B2884DD6D554}" type="sibTrans" cxnId="{D848491E-4206-4C4B-B6DA-A48880F14BAA}">
      <dgm:prSet/>
      <dgm:spPr/>
      <dgm:t>
        <a:bodyPr/>
        <a:lstStyle/>
        <a:p>
          <a:endParaRPr lang="en-US"/>
        </a:p>
      </dgm:t>
    </dgm:pt>
    <dgm:pt modelId="{46D0E8E5-5416-42B4-895C-8ECB058C394B}" type="pres">
      <dgm:prSet presAssocID="{F9D8B512-0EE8-4567-80FD-DF0B5767D347}" presName="linear" presStyleCnt="0">
        <dgm:presLayoutVars>
          <dgm:animLvl val="lvl"/>
          <dgm:resizeHandles val="exact"/>
        </dgm:presLayoutVars>
      </dgm:prSet>
      <dgm:spPr/>
    </dgm:pt>
    <dgm:pt modelId="{DC1DE815-66AE-4FBA-AA1E-F60F73D6A261}" type="pres">
      <dgm:prSet presAssocID="{4526B400-F6F4-46B5-805E-D26546A49045}" presName="parentText" presStyleLbl="node1" presStyleIdx="0" presStyleCnt="6">
        <dgm:presLayoutVars>
          <dgm:chMax val="0"/>
          <dgm:bulletEnabled val="1"/>
        </dgm:presLayoutVars>
      </dgm:prSet>
      <dgm:spPr/>
    </dgm:pt>
    <dgm:pt modelId="{739606EB-8D13-4673-8025-BA4C6DFEBAFC}" type="pres">
      <dgm:prSet presAssocID="{C47DC4BE-4BBB-49AF-874F-566BB4C144B2}" presName="spacer" presStyleCnt="0"/>
      <dgm:spPr/>
    </dgm:pt>
    <dgm:pt modelId="{14584931-EA5C-4593-8C3B-2D2D31D46BD6}" type="pres">
      <dgm:prSet presAssocID="{2DFDDFAC-E1CA-4200-9BE0-951903395C05}" presName="parentText" presStyleLbl="node1" presStyleIdx="1" presStyleCnt="6">
        <dgm:presLayoutVars>
          <dgm:chMax val="0"/>
          <dgm:bulletEnabled val="1"/>
        </dgm:presLayoutVars>
      </dgm:prSet>
      <dgm:spPr/>
    </dgm:pt>
    <dgm:pt modelId="{CB131FE3-220E-462B-AB51-C42258DECC8E}" type="pres">
      <dgm:prSet presAssocID="{08FF8847-E206-4F1A-B78F-701C963C115D}" presName="spacer" presStyleCnt="0"/>
      <dgm:spPr/>
    </dgm:pt>
    <dgm:pt modelId="{B47D6BF5-0807-4DF7-AF93-C567838D1834}" type="pres">
      <dgm:prSet presAssocID="{F925097C-456A-4101-92E5-8AD700928618}" presName="parentText" presStyleLbl="node1" presStyleIdx="2" presStyleCnt="6">
        <dgm:presLayoutVars>
          <dgm:chMax val="0"/>
          <dgm:bulletEnabled val="1"/>
        </dgm:presLayoutVars>
      </dgm:prSet>
      <dgm:spPr/>
    </dgm:pt>
    <dgm:pt modelId="{B3BE85DB-CF0E-4DF4-9C2E-3DFDD97BE49A}" type="pres">
      <dgm:prSet presAssocID="{73B24166-C880-4FE6-B25F-F39B2C7E1FBC}" presName="spacer" presStyleCnt="0"/>
      <dgm:spPr/>
    </dgm:pt>
    <dgm:pt modelId="{A1783595-698C-4431-A1B5-FD129EECA441}" type="pres">
      <dgm:prSet presAssocID="{C9597AEE-C3B5-4347-A84A-03FA105C2130}" presName="parentText" presStyleLbl="node1" presStyleIdx="3" presStyleCnt="6" custLinFactNeighborX="-418" custLinFactNeighborY="-54865">
        <dgm:presLayoutVars>
          <dgm:chMax val="0"/>
          <dgm:bulletEnabled val="1"/>
        </dgm:presLayoutVars>
      </dgm:prSet>
      <dgm:spPr/>
    </dgm:pt>
    <dgm:pt modelId="{7D761D7C-6428-482A-B47F-0394A53297C3}" type="pres">
      <dgm:prSet presAssocID="{9595D783-31BD-4051-BCE0-9F0BC866CE92}" presName="spacer" presStyleCnt="0"/>
      <dgm:spPr/>
    </dgm:pt>
    <dgm:pt modelId="{0544D384-5A1A-4495-BAAE-E451763C8F0A}" type="pres">
      <dgm:prSet presAssocID="{2F91B0B2-171C-4F57-BD5A-76FED88D2F7A}" presName="parentText" presStyleLbl="node1" presStyleIdx="4" presStyleCnt="6">
        <dgm:presLayoutVars>
          <dgm:chMax val="0"/>
          <dgm:bulletEnabled val="1"/>
        </dgm:presLayoutVars>
      </dgm:prSet>
      <dgm:spPr/>
    </dgm:pt>
    <dgm:pt modelId="{B8ED0BCB-002A-4F47-ADDE-5493070E66DA}" type="pres">
      <dgm:prSet presAssocID="{0B44308F-D3F8-4990-9D04-0CAD9EC8D3D5}" presName="spacer" presStyleCnt="0"/>
      <dgm:spPr/>
    </dgm:pt>
    <dgm:pt modelId="{95AF18A9-7BE4-4CA9-9646-E4C659CA6048}" type="pres">
      <dgm:prSet presAssocID="{C92F6532-89C1-4721-8FFA-079B2208E330}" presName="parentText" presStyleLbl="node1" presStyleIdx="5" presStyleCnt="6">
        <dgm:presLayoutVars>
          <dgm:chMax val="0"/>
          <dgm:bulletEnabled val="1"/>
        </dgm:presLayoutVars>
      </dgm:prSet>
      <dgm:spPr/>
    </dgm:pt>
  </dgm:ptLst>
  <dgm:cxnLst>
    <dgm:cxn modelId="{7D4C7001-0E8F-4ADF-9E36-4F9F2F7BF49D}" type="presOf" srcId="{4526B400-F6F4-46B5-805E-D26546A49045}" destId="{DC1DE815-66AE-4FBA-AA1E-F60F73D6A261}" srcOrd="0" destOrd="0" presId="urn:microsoft.com/office/officeart/2005/8/layout/vList2"/>
    <dgm:cxn modelId="{FBD0370B-8D9A-45F7-8681-FAF8430BFC14}" srcId="{F9D8B512-0EE8-4567-80FD-DF0B5767D347}" destId="{2F91B0B2-171C-4F57-BD5A-76FED88D2F7A}" srcOrd="4" destOrd="0" parTransId="{BCE3CCFA-0124-4E5C-AB31-1DBA16C65C69}" sibTransId="{0B44308F-D3F8-4990-9D04-0CAD9EC8D3D5}"/>
    <dgm:cxn modelId="{4504D71B-AA44-490E-8DBB-C1D37FFA8CD2}" type="presOf" srcId="{2F91B0B2-171C-4F57-BD5A-76FED88D2F7A}" destId="{0544D384-5A1A-4495-BAAE-E451763C8F0A}" srcOrd="0" destOrd="0" presId="urn:microsoft.com/office/officeart/2005/8/layout/vList2"/>
    <dgm:cxn modelId="{D848491E-4206-4C4B-B6DA-A48880F14BAA}" srcId="{F9D8B512-0EE8-4567-80FD-DF0B5767D347}" destId="{C92F6532-89C1-4721-8FFA-079B2208E330}" srcOrd="5" destOrd="0" parTransId="{972EC0E4-3B3D-4BD7-A6CE-FB738645F8DB}" sibTransId="{782335F8-8AEE-4432-A7DA-B2884DD6D554}"/>
    <dgm:cxn modelId="{BD83912B-DD88-4FF5-932F-48AA7E92049C}" srcId="{F9D8B512-0EE8-4567-80FD-DF0B5767D347}" destId="{F925097C-456A-4101-92E5-8AD700928618}" srcOrd="2" destOrd="0" parTransId="{4776B3C1-A4C2-49B0-960D-FB3C5BE3EF79}" sibTransId="{73B24166-C880-4FE6-B25F-F39B2C7E1FBC}"/>
    <dgm:cxn modelId="{454F8B41-D0EB-42AF-AC8B-5EE24C1D6310}" srcId="{F9D8B512-0EE8-4567-80FD-DF0B5767D347}" destId="{4526B400-F6F4-46B5-805E-D26546A49045}" srcOrd="0" destOrd="0" parTransId="{EFF490E7-89CD-492D-8BEE-92A8C52FF6CA}" sibTransId="{C47DC4BE-4BBB-49AF-874F-566BB4C144B2}"/>
    <dgm:cxn modelId="{23C7C984-D7E2-4F36-AD92-2AC683E99218}" srcId="{F9D8B512-0EE8-4567-80FD-DF0B5767D347}" destId="{2DFDDFAC-E1CA-4200-9BE0-951903395C05}" srcOrd="1" destOrd="0" parTransId="{3CF316C5-5554-46A2-A665-BC2136719DE5}" sibTransId="{08FF8847-E206-4F1A-B78F-701C963C115D}"/>
    <dgm:cxn modelId="{7A462F93-CBD4-458C-837B-6B66ECC28232}" type="presOf" srcId="{F925097C-456A-4101-92E5-8AD700928618}" destId="{B47D6BF5-0807-4DF7-AF93-C567838D1834}" srcOrd="0" destOrd="0" presId="urn:microsoft.com/office/officeart/2005/8/layout/vList2"/>
    <dgm:cxn modelId="{23B966B5-08A8-49B4-9245-DF71977077DB}" type="presOf" srcId="{C92F6532-89C1-4721-8FFA-079B2208E330}" destId="{95AF18A9-7BE4-4CA9-9646-E4C659CA6048}" srcOrd="0" destOrd="0" presId="urn:microsoft.com/office/officeart/2005/8/layout/vList2"/>
    <dgm:cxn modelId="{EDFCDFD6-165A-435B-9E45-26A347D5C9D4}" type="presOf" srcId="{2DFDDFAC-E1CA-4200-9BE0-951903395C05}" destId="{14584931-EA5C-4593-8C3B-2D2D31D46BD6}" srcOrd="0" destOrd="0" presId="urn:microsoft.com/office/officeart/2005/8/layout/vList2"/>
    <dgm:cxn modelId="{C8E204DE-AE80-4CA8-B0F1-750C387C7034}" type="presOf" srcId="{F9D8B512-0EE8-4567-80FD-DF0B5767D347}" destId="{46D0E8E5-5416-42B4-895C-8ECB058C394B}" srcOrd="0" destOrd="0" presId="urn:microsoft.com/office/officeart/2005/8/layout/vList2"/>
    <dgm:cxn modelId="{56EA5DE1-A120-45F0-8D8E-0416504E38B0}" srcId="{F9D8B512-0EE8-4567-80FD-DF0B5767D347}" destId="{C9597AEE-C3B5-4347-A84A-03FA105C2130}" srcOrd="3" destOrd="0" parTransId="{BA5C725C-D8A8-44AC-9CBA-314D7C6BC5E4}" sibTransId="{9595D783-31BD-4051-BCE0-9F0BC866CE92}"/>
    <dgm:cxn modelId="{BB96B1EE-95D4-4AA3-8883-16E410287FBB}" type="presOf" srcId="{C9597AEE-C3B5-4347-A84A-03FA105C2130}" destId="{A1783595-698C-4431-A1B5-FD129EECA441}" srcOrd="0" destOrd="0" presId="urn:microsoft.com/office/officeart/2005/8/layout/vList2"/>
    <dgm:cxn modelId="{30BED9DE-FDF5-4D77-8282-F3CB820439B6}" type="presParOf" srcId="{46D0E8E5-5416-42B4-895C-8ECB058C394B}" destId="{DC1DE815-66AE-4FBA-AA1E-F60F73D6A261}" srcOrd="0" destOrd="0" presId="urn:microsoft.com/office/officeart/2005/8/layout/vList2"/>
    <dgm:cxn modelId="{63D86BE3-5628-4D2B-BF58-0B162B736174}" type="presParOf" srcId="{46D0E8E5-5416-42B4-895C-8ECB058C394B}" destId="{739606EB-8D13-4673-8025-BA4C6DFEBAFC}" srcOrd="1" destOrd="0" presId="urn:microsoft.com/office/officeart/2005/8/layout/vList2"/>
    <dgm:cxn modelId="{4D81E579-DE94-4EA8-A488-818A805F4DBF}" type="presParOf" srcId="{46D0E8E5-5416-42B4-895C-8ECB058C394B}" destId="{14584931-EA5C-4593-8C3B-2D2D31D46BD6}" srcOrd="2" destOrd="0" presId="urn:microsoft.com/office/officeart/2005/8/layout/vList2"/>
    <dgm:cxn modelId="{685ABB3E-AB5A-497D-B297-60F68406C559}" type="presParOf" srcId="{46D0E8E5-5416-42B4-895C-8ECB058C394B}" destId="{CB131FE3-220E-462B-AB51-C42258DECC8E}" srcOrd="3" destOrd="0" presId="urn:microsoft.com/office/officeart/2005/8/layout/vList2"/>
    <dgm:cxn modelId="{5027FCB2-3880-44D9-9D80-F0D68B646A4C}" type="presParOf" srcId="{46D0E8E5-5416-42B4-895C-8ECB058C394B}" destId="{B47D6BF5-0807-4DF7-AF93-C567838D1834}" srcOrd="4" destOrd="0" presId="urn:microsoft.com/office/officeart/2005/8/layout/vList2"/>
    <dgm:cxn modelId="{655027EE-8F39-43E5-9817-06311AC7C625}" type="presParOf" srcId="{46D0E8E5-5416-42B4-895C-8ECB058C394B}" destId="{B3BE85DB-CF0E-4DF4-9C2E-3DFDD97BE49A}" srcOrd="5" destOrd="0" presId="urn:microsoft.com/office/officeart/2005/8/layout/vList2"/>
    <dgm:cxn modelId="{E2706799-2382-4994-807D-D5D43A014D3F}" type="presParOf" srcId="{46D0E8E5-5416-42B4-895C-8ECB058C394B}" destId="{A1783595-698C-4431-A1B5-FD129EECA441}" srcOrd="6" destOrd="0" presId="urn:microsoft.com/office/officeart/2005/8/layout/vList2"/>
    <dgm:cxn modelId="{9E74BC5B-A1A3-4B82-A601-10C6F406634D}" type="presParOf" srcId="{46D0E8E5-5416-42B4-895C-8ECB058C394B}" destId="{7D761D7C-6428-482A-B47F-0394A53297C3}" srcOrd="7" destOrd="0" presId="urn:microsoft.com/office/officeart/2005/8/layout/vList2"/>
    <dgm:cxn modelId="{6FE205F9-B843-4C3F-A413-67CB5679CE02}" type="presParOf" srcId="{46D0E8E5-5416-42B4-895C-8ECB058C394B}" destId="{0544D384-5A1A-4495-BAAE-E451763C8F0A}" srcOrd="8" destOrd="0" presId="urn:microsoft.com/office/officeart/2005/8/layout/vList2"/>
    <dgm:cxn modelId="{D760E9A8-0B8F-43F6-8301-E0D18A518457}" type="presParOf" srcId="{46D0E8E5-5416-42B4-895C-8ECB058C394B}" destId="{B8ED0BCB-002A-4F47-ADDE-5493070E66DA}" srcOrd="9" destOrd="0" presId="urn:microsoft.com/office/officeart/2005/8/layout/vList2"/>
    <dgm:cxn modelId="{73A84DE7-7625-4BE1-87BB-33E21A49870D}" type="presParOf" srcId="{46D0E8E5-5416-42B4-895C-8ECB058C394B}" destId="{95AF18A9-7BE4-4CA9-9646-E4C659CA604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83CA07-3F0B-408E-A879-30D7CED53192}"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B0180823-2C7A-487C-B66C-0B7CD6DA76B8}">
      <dgm:prSet custT="1"/>
      <dgm:spPr/>
      <dgm:t>
        <a:bodyPr/>
        <a:lstStyle/>
        <a:p>
          <a:r>
            <a:rPr lang="en-US" sz="2000" dirty="0">
              <a:latin typeface="Arial" panose="020B0604020202020204" pitchFamily="34" charset="0"/>
              <a:cs typeface="Arial" panose="020B0604020202020204" pitchFamily="34" charset="0"/>
            </a:rPr>
            <a:t>the work conditions experienced by direct care staff</a:t>
          </a:r>
        </a:p>
      </dgm:t>
    </dgm:pt>
    <dgm:pt modelId="{F4BB3F32-4117-480A-9AE4-F0B3D926F0D0}" type="parTrans" cxnId="{E0ACDC86-FB53-488C-9F8B-246C57DEE4EA}">
      <dgm:prSet/>
      <dgm:spPr/>
      <dgm:t>
        <a:bodyPr/>
        <a:lstStyle/>
        <a:p>
          <a:endParaRPr lang="en-US"/>
        </a:p>
      </dgm:t>
    </dgm:pt>
    <dgm:pt modelId="{2F6229F3-E6CF-42BA-9B33-A8FDAF2C65A4}" type="sibTrans" cxnId="{E0ACDC86-FB53-488C-9F8B-246C57DEE4EA}">
      <dgm:prSet/>
      <dgm:spPr/>
      <dgm:t>
        <a:bodyPr/>
        <a:lstStyle/>
        <a:p>
          <a:endParaRPr lang="en-US"/>
        </a:p>
      </dgm:t>
    </dgm:pt>
    <dgm:pt modelId="{8B0E24CC-6680-498D-8E10-FC2E07B70CD7}">
      <dgm:prSet custT="1"/>
      <dgm:spPr/>
      <dgm:t>
        <a:bodyPr/>
        <a:lstStyle/>
        <a:p>
          <a:r>
            <a:rPr lang="en-US" sz="2000" dirty="0">
              <a:latin typeface="Arial" panose="020B0604020202020204" pitchFamily="34" charset="0"/>
              <a:cs typeface="Arial" panose="020B0604020202020204" pitchFamily="34" charset="0"/>
            </a:rPr>
            <a:t>Lack of management </a:t>
          </a:r>
        </a:p>
      </dgm:t>
    </dgm:pt>
    <dgm:pt modelId="{A49D1587-2DCF-4113-8C21-118B5C011A36}" type="parTrans" cxnId="{89291A2F-FD95-4CE3-B254-57754EE40D6F}">
      <dgm:prSet/>
      <dgm:spPr/>
      <dgm:t>
        <a:bodyPr/>
        <a:lstStyle/>
        <a:p>
          <a:endParaRPr lang="en-US"/>
        </a:p>
      </dgm:t>
    </dgm:pt>
    <dgm:pt modelId="{9C42C91F-EE07-4544-B22F-DEAC9AA2F41C}" type="sibTrans" cxnId="{89291A2F-FD95-4CE3-B254-57754EE40D6F}">
      <dgm:prSet/>
      <dgm:spPr/>
      <dgm:t>
        <a:bodyPr/>
        <a:lstStyle/>
        <a:p>
          <a:endParaRPr lang="en-US"/>
        </a:p>
      </dgm:t>
    </dgm:pt>
    <dgm:pt modelId="{18F3A2B7-EADB-49CD-AE0F-EFEFE7B644DD}">
      <dgm:prSet custT="1"/>
      <dgm:spPr/>
      <dgm:t>
        <a:bodyPr/>
        <a:lstStyle/>
        <a:p>
          <a:r>
            <a:rPr lang="en-US" sz="2000" dirty="0">
              <a:latin typeface="Arial" panose="020B0604020202020204" pitchFamily="34" charset="0"/>
              <a:cs typeface="Arial" panose="020B0604020202020204" pitchFamily="34" charset="0"/>
            </a:rPr>
            <a:t>Lack of training </a:t>
          </a:r>
        </a:p>
      </dgm:t>
    </dgm:pt>
    <dgm:pt modelId="{1DE4F7CF-941D-46E5-BB84-D683CC50F02C}" type="parTrans" cxnId="{E4D93D38-C0D5-4A44-9421-492204B8AD24}">
      <dgm:prSet/>
      <dgm:spPr/>
      <dgm:t>
        <a:bodyPr/>
        <a:lstStyle/>
        <a:p>
          <a:endParaRPr lang="en-US"/>
        </a:p>
      </dgm:t>
    </dgm:pt>
    <dgm:pt modelId="{73153A2C-465B-40EE-9514-52AB1AE9C2FD}" type="sibTrans" cxnId="{E4D93D38-C0D5-4A44-9421-492204B8AD24}">
      <dgm:prSet/>
      <dgm:spPr/>
      <dgm:t>
        <a:bodyPr/>
        <a:lstStyle/>
        <a:p>
          <a:endParaRPr lang="en-US"/>
        </a:p>
      </dgm:t>
    </dgm:pt>
    <dgm:pt modelId="{448250FE-81AC-4C73-95A0-5FA72EF33B2C}">
      <dgm:prSet custT="1"/>
      <dgm:spPr/>
      <dgm:t>
        <a:bodyPr/>
        <a:lstStyle/>
        <a:p>
          <a:r>
            <a:rPr lang="en-US" sz="2000" dirty="0">
              <a:latin typeface="Arial" panose="020B0604020202020204" pitchFamily="34" charset="0"/>
              <a:cs typeface="Arial" panose="020B0604020202020204" pitchFamily="34" charset="0"/>
            </a:rPr>
            <a:t>Lack rules</a:t>
          </a:r>
        </a:p>
      </dgm:t>
    </dgm:pt>
    <dgm:pt modelId="{6ACD3F9C-F9BB-4424-A4A1-A3E9130A7821}" type="parTrans" cxnId="{907B08E3-134E-4AAD-A2B6-1323551C3891}">
      <dgm:prSet/>
      <dgm:spPr/>
      <dgm:t>
        <a:bodyPr/>
        <a:lstStyle/>
        <a:p>
          <a:endParaRPr lang="en-US"/>
        </a:p>
      </dgm:t>
    </dgm:pt>
    <dgm:pt modelId="{069BE49B-BE6C-4058-BC87-E9B7E2F24315}" type="sibTrans" cxnId="{907B08E3-134E-4AAD-A2B6-1323551C3891}">
      <dgm:prSet/>
      <dgm:spPr/>
      <dgm:t>
        <a:bodyPr/>
        <a:lstStyle/>
        <a:p>
          <a:endParaRPr lang="en-US"/>
        </a:p>
      </dgm:t>
    </dgm:pt>
    <dgm:pt modelId="{FDE71486-D271-45FA-97B5-C565B762ABEC}">
      <dgm:prSet custT="1"/>
      <dgm:spPr/>
      <dgm:t>
        <a:bodyPr/>
        <a:lstStyle/>
        <a:p>
          <a:r>
            <a:rPr lang="en-US" sz="2000" dirty="0">
              <a:latin typeface="Arial" panose="020B0604020202020204" pitchFamily="34" charset="0"/>
              <a:cs typeface="Arial" panose="020B0604020202020204" pitchFamily="34" charset="0"/>
            </a:rPr>
            <a:t>Lack policies</a:t>
          </a:r>
        </a:p>
      </dgm:t>
    </dgm:pt>
    <dgm:pt modelId="{67ADA2C5-8CC7-40CE-BC81-46D4204E3AAB}" type="parTrans" cxnId="{2A9E1E03-CBF9-46F0-A7B4-4C292007A371}">
      <dgm:prSet/>
      <dgm:spPr/>
      <dgm:t>
        <a:bodyPr/>
        <a:lstStyle/>
        <a:p>
          <a:endParaRPr lang="en-US"/>
        </a:p>
      </dgm:t>
    </dgm:pt>
    <dgm:pt modelId="{F3405E27-B726-4EBF-8E4C-C11DA3347468}" type="sibTrans" cxnId="{2A9E1E03-CBF9-46F0-A7B4-4C292007A371}">
      <dgm:prSet/>
      <dgm:spPr/>
      <dgm:t>
        <a:bodyPr/>
        <a:lstStyle/>
        <a:p>
          <a:endParaRPr lang="en-US"/>
        </a:p>
      </dgm:t>
    </dgm:pt>
    <dgm:pt modelId="{12D6CF8F-28FB-4453-BD39-BF8E549A2AAE}">
      <dgm:prSet custT="1"/>
      <dgm:spPr/>
      <dgm:t>
        <a:bodyPr/>
        <a:lstStyle/>
        <a:p>
          <a:r>
            <a:rPr lang="en-US" sz="2000" dirty="0">
              <a:latin typeface="Arial" panose="020B0604020202020204" pitchFamily="34" charset="0"/>
              <a:cs typeface="Arial" panose="020B0604020202020204" pitchFamily="34" charset="0"/>
            </a:rPr>
            <a:t>Lack of legislation </a:t>
          </a:r>
        </a:p>
      </dgm:t>
    </dgm:pt>
    <dgm:pt modelId="{776E6B51-435F-4705-B0B3-E33D90063880}" type="parTrans" cxnId="{F9A5AC1F-DB5F-4054-9C47-8273445CC380}">
      <dgm:prSet/>
      <dgm:spPr/>
      <dgm:t>
        <a:bodyPr/>
        <a:lstStyle/>
        <a:p>
          <a:endParaRPr lang="en-US"/>
        </a:p>
      </dgm:t>
    </dgm:pt>
    <dgm:pt modelId="{CDB1CB64-935D-4987-81EE-6B67E6B75F6E}" type="sibTrans" cxnId="{F9A5AC1F-DB5F-4054-9C47-8273445CC380}">
      <dgm:prSet/>
      <dgm:spPr/>
      <dgm:t>
        <a:bodyPr/>
        <a:lstStyle/>
        <a:p>
          <a:endParaRPr lang="en-US"/>
        </a:p>
      </dgm:t>
    </dgm:pt>
    <dgm:pt modelId="{A3CF0C34-806F-41AF-9037-41A7DFEF8BA9}" type="pres">
      <dgm:prSet presAssocID="{0F83CA07-3F0B-408E-A879-30D7CED53192}" presName="linear" presStyleCnt="0">
        <dgm:presLayoutVars>
          <dgm:dir/>
          <dgm:animLvl val="lvl"/>
          <dgm:resizeHandles val="exact"/>
        </dgm:presLayoutVars>
      </dgm:prSet>
      <dgm:spPr/>
    </dgm:pt>
    <dgm:pt modelId="{2AAC509D-CEB8-49DA-A966-61EBF0509633}" type="pres">
      <dgm:prSet presAssocID="{B0180823-2C7A-487C-B66C-0B7CD6DA76B8}" presName="parentLin" presStyleCnt="0"/>
      <dgm:spPr/>
    </dgm:pt>
    <dgm:pt modelId="{5F95879F-D711-4E90-91D4-A9520278BCE9}" type="pres">
      <dgm:prSet presAssocID="{B0180823-2C7A-487C-B66C-0B7CD6DA76B8}" presName="parentLeftMargin" presStyleLbl="node1" presStyleIdx="0" presStyleCnt="6"/>
      <dgm:spPr/>
    </dgm:pt>
    <dgm:pt modelId="{F8A1A1B6-3556-4F37-AAA2-ADAAC9437606}" type="pres">
      <dgm:prSet presAssocID="{B0180823-2C7A-487C-B66C-0B7CD6DA76B8}" presName="parentText" presStyleLbl="node1" presStyleIdx="0" presStyleCnt="6" custLinFactNeighborX="5736" custLinFactNeighborY="6566">
        <dgm:presLayoutVars>
          <dgm:chMax val="0"/>
          <dgm:bulletEnabled val="1"/>
        </dgm:presLayoutVars>
      </dgm:prSet>
      <dgm:spPr/>
    </dgm:pt>
    <dgm:pt modelId="{C32463CE-5496-415E-9775-2AAC9F3F62E7}" type="pres">
      <dgm:prSet presAssocID="{B0180823-2C7A-487C-B66C-0B7CD6DA76B8}" presName="negativeSpace" presStyleCnt="0"/>
      <dgm:spPr/>
    </dgm:pt>
    <dgm:pt modelId="{531D0D34-C434-406F-AF7B-FC27E564E081}" type="pres">
      <dgm:prSet presAssocID="{B0180823-2C7A-487C-B66C-0B7CD6DA76B8}" presName="childText" presStyleLbl="conFgAcc1" presStyleIdx="0" presStyleCnt="6">
        <dgm:presLayoutVars>
          <dgm:bulletEnabled val="1"/>
        </dgm:presLayoutVars>
      </dgm:prSet>
      <dgm:spPr/>
    </dgm:pt>
    <dgm:pt modelId="{C6146135-4D1E-43B6-A822-E22D10131291}" type="pres">
      <dgm:prSet presAssocID="{2F6229F3-E6CF-42BA-9B33-A8FDAF2C65A4}" presName="spaceBetweenRectangles" presStyleCnt="0"/>
      <dgm:spPr/>
    </dgm:pt>
    <dgm:pt modelId="{C4778B64-D154-4855-ABC1-08A7DDDD99C6}" type="pres">
      <dgm:prSet presAssocID="{8B0E24CC-6680-498D-8E10-FC2E07B70CD7}" presName="parentLin" presStyleCnt="0"/>
      <dgm:spPr/>
    </dgm:pt>
    <dgm:pt modelId="{ED270D2D-D58C-4B15-8041-37660B146730}" type="pres">
      <dgm:prSet presAssocID="{8B0E24CC-6680-498D-8E10-FC2E07B70CD7}" presName="parentLeftMargin" presStyleLbl="node1" presStyleIdx="0" presStyleCnt="6"/>
      <dgm:spPr/>
    </dgm:pt>
    <dgm:pt modelId="{D97B0B5C-5F2D-41DA-9B42-76761181974C}" type="pres">
      <dgm:prSet presAssocID="{8B0E24CC-6680-498D-8E10-FC2E07B70CD7}" presName="parentText" presStyleLbl="node1" presStyleIdx="1" presStyleCnt="6">
        <dgm:presLayoutVars>
          <dgm:chMax val="0"/>
          <dgm:bulletEnabled val="1"/>
        </dgm:presLayoutVars>
      </dgm:prSet>
      <dgm:spPr/>
    </dgm:pt>
    <dgm:pt modelId="{0DE1C1AB-26BB-402D-A193-AE23AFF0FD80}" type="pres">
      <dgm:prSet presAssocID="{8B0E24CC-6680-498D-8E10-FC2E07B70CD7}" presName="negativeSpace" presStyleCnt="0"/>
      <dgm:spPr/>
    </dgm:pt>
    <dgm:pt modelId="{72380AA8-F33C-49B4-BB15-3737E3D7A7CB}" type="pres">
      <dgm:prSet presAssocID="{8B0E24CC-6680-498D-8E10-FC2E07B70CD7}" presName="childText" presStyleLbl="conFgAcc1" presStyleIdx="1" presStyleCnt="6">
        <dgm:presLayoutVars>
          <dgm:bulletEnabled val="1"/>
        </dgm:presLayoutVars>
      </dgm:prSet>
      <dgm:spPr/>
    </dgm:pt>
    <dgm:pt modelId="{43A35F7D-B82B-43A7-9953-CB3CA0CA44F6}" type="pres">
      <dgm:prSet presAssocID="{9C42C91F-EE07-4544-B22F-DEAC9AA2F41C}" presName="spaceBetweenRectangles" presStyleCnt="0"/>
      <dgm:spPr/>
    </dgm:pt>
    <dgm:pt modelId="{05EEB350-6468-406D-AFE9-E39BB0628AF2}" type="pres">
      <dgm:prSet presAssocID="{18F3A2B7-EADB-49CD-AE0F-EFEFE7B644DD}" presName="parentLin" presStyleCnt="0"/>
      <dgm:spPr/>
    </dgm:pt>
    <dgm:pt modelId="{98C2F18E-EC2F-41FC-A26A-8CB2ABEADC00}" type="pres">
      <dgm:prSet presAssocID="{18F3A2B7-EADB-49CD-AE0F-EFEFE7B644DD}" presName="parentLeftMargin" presStyleLbl="node1" presStyleIdx="1" presStyleCnt="6"/>
      <dgm:spPr/>
    </dgm:pt>
    <dgm:pt modelId="{2E065B82-7790-42AE-A928-4CF37D353510}" type="pres">
      <dgm:prSet presAssocID="{18F3A2B7-EADB-49CD-AE0F-EFEFE7B644DD}" presName="parentText" presStyleLbl="node1" presStyleIdx="2" presStyleCnt="6">
        <dgm:presLayoutVars>
          <dgm:chMax val="0"/>
          <dgm:bulletEnabled val="1"/>
        </dgm:presLayoutVars>
      </dgm:prSet>
      <dgm:spPr/>
    </dgm:pt>
    <dgm:pt modelId="{E915D4A2-F5F2-4343-A3B6-BB8EE67CABFE}" type="pres">
      <dgm:prSet presAssocID="{18F3A2B7-EADB-49CD-AE0F-EFEFE7B644DD}" presName="negativeSpace" presStyleCnt="0"/>
      <dgm:spPr/>
    </dgm:pt>
    <dgm:pt modelId="{A47FFFA3-2D5B-4750-8314-23014BD6EACD}" type="pres">
      <dgm:prSet presAssocID="{18F3A2B7-EADB-49CD-AE0F-EFEFE7B644DD}" presName="childText" presStyleLbl="conFgAcc1" presStyleIdx="2" presStyleCnt="6">
        <dgm:presLayoutVars>
          <dgm:bulletEnabled val="1"/>
        </dgm:presLayoutVars>
      </dgm:prSet>
      <dgm:spPr/>
    </dgm:pt>
    <dgm:pt modelId="{24E8D1F0-2CCE-4A2B-8381-7A5535FFBC84}" type="pres">
      <dgm:prSet presAssocID="{73153A2C-465B-40EE-9514-52AB1AE9C2FD}" presName="spaceBetweenRectangles" presStyleCnt="0"/>
      <dgm:spPr/>
    </dgm:pt>
    <dgm:pt modelId="{627B3800-F3F0-4F05-8EBC-23D132AAF5CB}" type="pres">
      <dgm:prSet presAssocID="{448250FE-81AC-4C73-95A0-5FA72EF33B2C}" presName="parentLin" presStyleCnt="0"/>
      <dgm:spPr/>
    </dgm:pt>
    <dgm:pt modelId="{89694E62-C448-410C-9A90-E586416B74AF}" type="pres">
      <dgm:prSet presAssocID="{448250FE-81AC-4C73-95A0-5FA72EF33B2C}" presName="parentLeftMargin" presStyleLbl="node1" presStyleIdx="2" presStyleCnt="6"/>
      <dgm:spPr/>
    </dgm:pt>
    <dgm:pt modelId="{1F31E12D-F7C6-4659-8CB1-17F288142905}" type="pres">
      <dgm:prSet presAssocID="{448250FE-81AC-4C73-95A0-5FA72EF33B2C}" presName="parentText" presStyleLbl="node1" presStyleIdx="3" presStyleCnt="6">
        <dgm:presLayoutVars>
          <dgm:chMax val="0"/>
          <dgm:bulletEnabled val="1"/>
        </dgm:presLayoutVars>
      </dgm:prSet>
      <dgm:spPr/>
    </dgm:pt>
    <dgm:pt modelId="{ED804F40-AC20-4C74-83C0-7EBBB7CC8EF6}" type="pres">
      <dgm:prSet presAssocID="{448250FE-81AC-4C73-95A0-5FA72EF33B2C}" presName="negativeSpace" presStyleCnt="0"/>
      <dgm:spPr/>
    </dgm:pt>
    <dgm:pt modelId="{C6AB910E-9FAE-42D9-B86C-4B2F18A45622}" type="pres">
      <dgm:prSet presAssocID="{448250FE-81AC-4C73-95A0-5FA72EF33B2C}" presName="childText" presStyleLbl="conFgAcc1" presStyleIdx="3" presStyleCnt="6">
        <dgm:presLayoutVars>
          <dgm:bulletEnabled val="1"/>
        </dgm:presLayoutVars>
      </dgm:prSet>
      <dgm:spPr/>
    </dgm:pt>
    <dgm:pt modelId="{459DF72C-243D-4605-B27A-419417BFBE65}" type="pres">
      <dgm:prSet presAssocID="{069BE49B-BE6C-4058-BC87-E9B7E2F24315}" presName="spaceBetweenRectangles" presStyleCnt="0"/>
      <dgm:spPr/>
    </dgm:pt>
    <dgm:pt modelId="{C7127014-FB19-4B67-996B-7C265A1015F5}" type="pres">
      <dgm:prSet presAssocID="{FDE71486-D271-45FA-97B5-C565B762ABEC}" presName="parentLin" presStyleCnt="0"/>
      <dgm:spPr/>
    </dgm:pt>
    <dgm:pt modelId="{8DEFCE0C-0CAD-43CF-AD3F-09AA5CA932BA}" type="pres">
      <dgm:prSet presAssocID="{FDE71486-D271-45FA-97B5-C565B762ABEC}" presName="parentLeftMargin" presStyleLbl="node1" presStyleIdx="3" presStyleCnt="6"/>
      <dgm:spPr/>
    </dgm:pt>
    <dgm:pt modelId="{A559E253-FA18-4B45-BE81-CFA1CEBA56A7}" type="pres">
      <dgm:prSet presAssocID="{FDE71486-D271-45FA-97B5-C565B762ABEC}" presName="parentText" presStyleLbl="node1" presStyleIdx="4" presStyleCnt="6">
        <dgm:presLayoutVars>
          <dgm:chMax val="0"/>
          <dgm:bulletEnabled val="1"/>
        </dgm:presLayoutVars>
      </dgm:prSet>
      <dgm:spPr/>
    </dgm:pt>
    <dgm:pt modelId="{304B3823-2CCA-4C74-AE21-913742E2E27B}" type="pres">
      <dgm:prSet presAssocID="{FDE71486-D271-45FA-97B5-C565B762ABEC}" presName="negativeSpace" presStyleCnt="0"/>
      <dgm:spPr/>
    </dgm:pt>
    <dgm:pt modelId="{5BFB9254-5414-4C5B-8CFD-5EBD7F18D720}" type="pres">
      <dgm:prSet presAssocID="{FDE71486-D271-45FA-97B5-C565B762ABEC}" presName="childText" presStyleLbl="conFgAcc1" presStyleIdx="4" presStyleCnt="6">
        <dgm:presLayoutVars>
          <dgm:bulletEnabled val="1"/>
        </dgm:presLayoutVars>
      </dgm:prSet>
      <dgm:spPr/>
    </dgm:pt>
    <dgm:pt modelId="{C4C09DA5-B336-492F-B444-142968D5D00C}" type="pres">
      <dgm:prSet presAssocID="{F3405E27-B726-4EBF-8E4C-C11DA3347468}" presName="spaceBetweenRectangles" presStyleCnt="0"/>
      <dgm:spPr/>
    </dgm:pt>
    <dgm:pt modelId="{F3E4E46B-CF0F-4CD7-8C93-B833C3DCDE73}" type="pres">
      <dgm:prSet presAssocID="{12D6CF8F-28FB-4453-BD39-BF8E549A2AAE}" presName="parentLin" presStyleCnt="0"/>
      <dgm:spPr/>
    </dgm:pt>
    <dgm:pt modelId="{C1354EBC-7B07-4BB9-A95E-152C8D5077A7}" type="pres">
      <dgm:prSet presAssocID="{12D6CF8F-28FB-4453-BD39-BF8E549A2AAE}" presName="parentLeftMargin" presStyleLbl="node1" presStyleIdx="4" presStyleCnt="6"/>
      <dgm:spPr/>
    </dgm:pt>
    <dgm:pt modelId="{2C7BA38E-F92D-42AA-8CA3-6C1C6CD5B513}" type="pres">
      <dgm:prSet presAssocID="{12D6CF8F-28FB-4453-BD39-BF8E549A2AAE}" presName="parentText" presStyleLbl="node1" presStyleIdx="5" presStyleCnt="6">
        <dgm:presLayoutVars>
          <dgm:chMax val="0"/>
          <dgm:bulletEnabled val="1"/>
        </dgm:presLayoutVars>
      </dgm:prSet>
      <dgm:spPr/>
    </dgm:pt>
    <dgm:pt modelId="{9343E053-9EEF-455C-8076-C6E49FC202DE}" type="pres">
      <dgm:prSet presAssocID="{12D6CF8F-28FB-4453-BD39-BF8E549A2AAE}" presName="negativeSpace" presStyleCnt="0"/>
      <dgm:spPr/>
    </dgm:pt>
    <dgm:pt modelId="{6D87F320-8165-44C0-B1AE-9063B1B4687D}" type="pres">
      <dgm:prSet presAssocID="{12D6CF8F-28FB-4453-BD39-BF8E549A2AAE}" presName="childText" presStyleLbl="conFgAcc1" presStyleIdx="5" presStyleCnt="6">
        <dgm:presLayoutVars>
          <dgm:bulletEnabled val="1"/>
        </dgm:presLayoutVars>
      </dgm:prSet>
      <dgm:spPr/>
    </dgm:pt>
  </dgm:ptLst>
  <dgm:cxnLst>
    <dgm:cxn modelId="{557CDF02-534A-4A24-92FB-E4A29C684683}" type="presOf" srcId="{448250FE-81AC-4C73-95A0-5FA72EF33B2C}" destId="{89694E62-C448-410C-9A90-E586416B74AF}" srcOrd="0" destOrd="0" presId="urn:microsoft.com/office/officeart/2005/8/layout/list1"/>
    <dgm:cxn modelId="{2A9E1E03-CBF9-46F0-A7B4-4C292007A371}" srcId="{0F83CA07-3F0B-408E-A879-30D7CED53192}" destId="{FDE71486-D271-45FA-97B5-C565B762ABEC}" srcOrd="4" destOrd="0" parTransId="{67ADA2C5-8CC7-40CE-BC81-46D4204E3AAB}" sibTransId="{F3405E27-B726-4EBF-8E4C-C11DA3347468}"/>
    <dgm:cxn modelId="{72055F1E-A46F-4442-8803-A1697BAAF75F}" type="presOf" srcId="{12D6CF8F-28FB-4453-BD39-BF8E549A2AAE}" destId="{C1354EBC-7B07-4BB9-A95E-152C8D5077A7}" srcOrd="0" destOrd="0" presId="urn:microsoft.com/office/officeart/2005/8/layout/list1"/>
    <dgm:cxn modelId="{3EF99D1E-1529-4E74-A96B-68E5DF2410DD}" type="presOf" srcId="{18F3A2B7-EADB-49CD-AE0F-EFEFE7B644DD}" destId="{98C2F18E-EC2F-41FC-A26A-8CB2ABEADC00}" srcOrd="0" destOrd="0" presId="urn:microsoft.com/office/officeart/2005/8/layout/list1"/>
    <dgm:cxn modelId="{F9A5AC1F-DB5F-4054-9C47-8273445CC380}" srcId="{0F83CA07-3F0B-408E-A879-30D7CED53192}" destId="{12D6CF8F-28FB-4453-BD39-BF8E549A2AAE}" srcOrd="5" destOrd="0" parTransId="{776E6B51-435F-4705-B0B3-E33D90063880}" sibTransId="{CDB1CB64-935D-4987-81EE-6B67E6B75F6E}"/>
    <dgm:cxn modelId="{89291A2F-FD95-4CE3-B254-57754EE40D6F}" srcId="{0F83CA07-3F0B-408E-A879-30D7CED53192}" destId="{8B0E24CC-6680-498D-8E10-FC2E07B70CD7}" srcOrd="1" destOrd="0" parTransId="{A49D1587-2DCF-4113-8C21-118B5C011A36}" sibTransId="{9C42C91F-EE07-4544-B22F-DEAC9AA2F41C}"/>
    <dgm:cxn modelId="{F4DAF132-B1D4-4E7F-A074-7A39D1B333EE}" type="presOf" srcId="{B0180823-2C7A-487C-B66C-0B7CD6DA76B8}" destId="{5F95879F-D711-4E90-91D4-A9520278BCE9}" srcOrd="0" destOrd="0" presId="urn:microsoft.com/office/officeart/2005/8/layout/list1"/>
    <dgm:cxn modelId="{E4D93D38-C0D5-4A44-9421-492204B8AD24}" srcId="{0F83CA07-3F0B-408E-A879-30D7CED53192}" destId="{18F3A2B7-EADB-49CD-AE0F-EFEFE7B644DD}" srcOrd="2" destOrd="0" parTransId="{1DE4F7CF-941D-46E5-BB84-D683CC50F02C}" sibTransId="{73153A2C-465B-40EE-9514-52AB1AE9C2FD}"/>
    <dgm:cxn modelId="{6F3B8E3A-1737-4094-8B4F-F34CE28A69F9}" type="presOf" srcId="{FDE71486-D271-45FA-97B5-C565B762ABEC}" destId="{A559E253-FA18-4B45-BE81-CFA1CEBA56A7}" srcOrd="1" destOrd="0" presId="urn:microsoft.com/office/officeart/2005/8/layout/list1"/>
    <dgm:cxn modelId="{DEC99968-2079-47E4-A165-A9868ED77F39}" type="presOf" srcId="{18F3A2B7-EADB-49CD-AE0F-EFEFE7B644DD}" destId="{2E065B82-7790-42AE-A928-4CF37D353510}" srcOrd="1" destOrd="0" presId="urn:microsoft.com/office/officeart/2005/8/layout/list1"/>
    <dgm:cxn modelId="{6FB1AD85-AAC8-4F22-9FD5-DC3AB75DA0A9}" type="presOf" srcId="{8B0E24CC-6680-498D-8E10-FC2E07B70CD7}" destId="{D97B0B5C-5F2D-41DA-9B42-76761181974C}" srcOrd="1" destOrd="0" presId="urn:microsoft.com/office/officeart/2005/8/layout/list1"/>
    <dgm:cxn modelId="{E0ACDC86-FB53-488C-9F8B-246C57DEE4EA}" srcId="{0F83CA07-3F0B-408E-A879-30D7CED53192}" destId="{B0180823-2C7A-487C-B66C-0B7CD6DA76B8}" srcOrd="0" destOrd="0" parTransId="{F4BB3F32-4117-480A-9AE4-F0B3D926F0D0}" sibTransId="{2F6229F3-E6CF-42BA-9B33-A8FDAF2C65A4}"/>
    <dgm:cxn modelId="{E61C3189-A011-4E52-AFEF-5C113FA40081}" type="presOf" srcId="{8B0E24CC-6680-498D-8E10-FC2E07B70CD7}" destId="{ED270D2D-D58C-4B15-8041-37660B146730}" srcOrd="0" destOrd="0" presId="urn:microsoft.com/office/officeart/2005/8/layout/list1"/>
    <dgm:cxn modelId="{A221F19F-6C79-4C77-A540-572CF19E2D87}" type="presOf" srcId="{12D6CF8F-28FB-4453-BD39-BF8E549A2AAE}" destId="{2C7BA38E-F92D-42AA-8CA3-6C1C6CD5B513}" srcOrd="1" destOrd="0" presId="urn:microsoft.com/office/officeart/2005/8/layout/list1"/>
    <dgm:cxn modelId="{66D273D2-DF23-421C-B5E5-103C63CCE7E0}" type="presOf" srcId="{B0180823-2C7A-487C-B66C-0B7CD6DA76B8}" destId="{F8A1A1B6-3556-4F37-AAA2-ADAAC9437606}" srcOrd="1" destOrd="0" presId="urn:microsoft.com/office/officeart/2005/8/layout/list1"/>
    <dgm:cxn modelId="{1A44C0DA-BBC8-4079-9C85-3D860708E831}" type="presOf" srcId="{448250FE-81AC-4C73-95A0-5FA72EF33B2C}" destId="{1F31E12D-F7C6-4659-8CB1-17F288142905}" srcOrd="1" destOrd="0" presId="urn:microsoft.com/office/officeart/2005/8/layout/list1"/>
    <dgm:cxn modelId="{907B08E3-134E-4AAD-A2B6-1323551C3891}" srcId="{0F83CA07-3F0B-408E-A879-30D7CED53192}" destId="{448250FE-81AC-4C73-95A0-5FA72EF33B2C}" srcOrd="3" destOrd="0" parTransId="{6ACD3F9C-F9BB-4424-A4A1-A3E9130A7821}" sibTransId="{069BE49B-BE6C-4058-BC87-E9B7E2F24315}"/>
    <dgm:cxn modelId="{8EC7BAF1-4FDB-46D2-97C1-7BEBA212FC1E}" type="presOf" srcId="{0F83CA07-3F0B-408E-A879-30D7CED53192}" destId="{A3CF0C34-806F-41AF-9037-41A7DFEF8BA9}" srcOrd="0" destOrd="0" presId="urn:microsoft.com/office/officeart/2005/8/layout/list1"/>
    <dgm:cxn modelId="{49414AF3-74C1-4008-9B55-AEB878128DF1}" type="presOf" srcId="{FDE71486-D271-45FA-97B5-C565B762ABEC}" destId="{8DEFCE0C-0CAD-43CF-AD3F-09AA5CA932BA}" srcOrd="0" destOrd="0" presId="urn:microsoft.com/office/officeart/2005/8/layout/list1"/>
    <dgm:cxn modelId="{040C9B7C-98DC-4AA5-A4CE-AF6C783846D9}" type="presParOf" srcId="{A3CF0C34-806F-41AF-9037-41A7DFEF8BA9}" destId="{2AAC509D-CEB8-49DA-A966-61EBF0509633}" srcOrd="0" destOrd="0" presId="urn:microsoft.com/office/officeart/2005/8/layout/list1"/>
    <dgm:cxn modelId="{5D782F6B-3ADB-4FB0-A53B-C5D913F1192E}" type="presParOf" srcId="{2AAC509D-CEB8-49DA-A966-61EBF0509633}" destId="{5F95879F-D711-4E90-91D4-A9520278BCE9}" srcOrd="0" destOrd="0" presId="urn:microsoft.com/office/officeart/2005/8/layout/list1"/>
    <dgm:cxn modelId="{804F4372-2D15-4634-A5F3-02972DC8A45B}" type="presParOf" srcId="{2AAC509D-CEB8-49DA-A966-61EBF0509633}" destId="{F8A1A1B6-3556-4F37-AAA2-ADAAC9437606}" srcOrd="1" destOrd="0" presId="urn:microsoft.com/office/officeart/2005/8/layout/list1"/>
    <dgm:cxn modelId="{B7C8252D-775D-43B0-BC1E-C5EC47B6377C}" type="presParOf" srcId="{A3CF0C34-806F-41AF-9037-41A7DFEF8BA9}" destId="{C32463CE-5496-415E-9775-2AAC9F3F62E7}" srcOrd="1" destOrd="0" presId="urn:microsoft.com/office/officeart/2005/8/layout/list1"/>
    <dgm:cxn modelId="{543F9610-0999-4739-B76A-154A67D8A055}" type="presParOf" srcId="{A3CF0C34-806F-41AF-9037-41A7DFEF8BA9}" destId="{531D0D34-C434-406F-AF7B-FC27E564E081}" srcOrd="2" destOrd="0" presId="urn:microsoft.com/office/officeart/2005/8/layout/list1"/>
    <dgm:cxn modelId="{0C8B13E8-1765-4619-8D64-86095C925A4F}" type="presParOf" srcId="{A3CF0C34-806F-41AF-9037-41A7DFEF8BA9}" destId="{C6146135-4D1E-43B6-A822-E22D10131291}" srcOrd="3" destOrd="0" presId="urn:microsoft.com/office/officeart/2005/8/layout/list1"/>
    <dgm:cxn modelId="{53183F31-A0F1-4F1D-AD7A-9F0FDF0FCE5B}" type="presParOf" srcId="{A3CF0C34-806F-41AF-9037-41A7DFEF8BA9}" destId="{C4778B64-D154-4855-ABC1-08A7DDDD99C6}" srcOrd="4" destOrd="0" presId="urn:microsoft.com/office/officeart/2005/8/layout/list1"/>
    <dgm:cxn modelId="{478ACCA3-9966-4FA9-B752-6BF34C7E4428}" type="presParOf" srcId="{C4778B64-D154-4855-ABC1-08A7DDDD99C6}" destId="{ED270D2D-D58C-4B15-8041-37660B146730}" srcOrd="0" destOrd="0" presId="urn:microsoft.com/office/officeart/2005/8/layout/list1"/>
    <dgm:cxn modelId="{DCAFDDD2-83BD-40CB-BC83-DDA3F81A12C0}" type="presParOf" srcId="{C4778B64-D154-4855-ABC1-08A7DDDD99C6}" destId="{D97B0B5C-5F2D-41DA-9B42-76761181974C}" srcOrd="1" destOrd="0" presId="urn:microsoft.com/office/officeart/2005/8/layout/list1"/>
    <dgm:cxn modelId="{7D250479-2E7B-4D4D-A5AA-835BAD755311}" type="presParOf" srcId="{A3CF0C34-806F-41AF-9037-41A7DFEF8BA9}" destId="{0DE1C1AB-26BB-402D-A193-AE23AFF0FD80}" srcOrd="5" destOrd="0" presId="urn:microsoft.com/office/officeart/2005/8/layout/list1"/>
    <dgm:cxn modelId="{5E28608C-2C3F-4C93-BB40-554C617E773A}" type="presParOf" srcId="{A3CF0C34-806F-41AF-9037-41A7DFEF8BA9}" destId="{72380AA8-F33C-49B4-BB15-3737E3D7A7CB}" srcOrd="6" destOrd="0" presId="urn:microsoft.com/office/officeart/2005/8/layout/list1"/>
    <dgm:cxn modelId="{17F8BABC-2CCB-4C56-B19A-5C0EF63BF3CF}" type="presParOf" srcId="{A3CF0C34-806F-41AF-9037-41A7DFEF8BA9}" destId="{43A35F7D-B82B-43A7-9953-CB3CA0CA44F6}" srcOrd="7" destOrd="0" presId="urn:microsoft.com/office/officeart/2005/8/layout/list1"/>
    <dgm:cxn modelId="{929AB5FA-7851-4E12-BA0C-C5001022DDEF}" type="presParOf" srcId="{A3CF0C34-806F-41AF-9037-41A7DFEF8BA9}" destId="{05EEB350-6468-406D-AFE9-E39BB0628AF2}" srcOrd="8" destOrd="0" presId="urn:microsoft.com/office/officeart/2005/8/layout/list1"/>
    <dgm:cxn modelId="{13EF2E3B-3A60-4316-91D7-FD5ACBAAD730}" type="presParOf" srcId="{05EEB350-6468-406D-AFE9-E39BB0628AF2}" destId="{98C2F18E-EC2F-41FC-A26A-8CB2ABEADC00}" srcOrd="0" destOrd="0" presId="urn:microsoft.com/office/officeart/2005/8/layout/list1"/>
    <dgm:cxn modelId="{1D21ECB9-0FF0-4483-A61A-602C98BBEE42}" type="presParOf" srcId="{05EEB350-6468-406D-AFE9-E39BB0628AF2}" destId="{2E065B82-7790-42AE-A928-4CF37D353510}" srcOrd="1" destOrd="0" presId="urn:microsoft.com/office/officeart/2005/8/layout/list1"/>
    <dgm:cxn modelId="{A227ADE2-6B50-4B33-9589-94070A72C949}" type="presParOf" srcId="{A3CF0C34-806F-41AF-9037-41A7DFEF8BA9}" destId="{E915D4A2-F5F2-4343-A3B6-BB8EE67CABFE}" srcOrd="9" destOrd="0" presId="urn:microsoft.com/office/officeart/2005/8/layout/list1"/>
    <dgm:cxn modelId="{ED7280D6-FB88-4FF8-800A-649842C0494A}" type="presParOf" srcId="{A3CF0C34-806F-41AF-9037-41A7DFEF8BA9}" destId="{A47FFFA3-2D5B-4750-8314-23014BD6EACD}" srcOrd="10" destOrd="0" presId="urn:microsoft.com/office/officeart/2005/8/layout/list1"/>
    <dgm:cxn modelId="{D951DF0F-A146-4715-A351-D0FB4E6799CE}" type="presParOf" srcId="{A3CF0C34-806F-41AF-9037-41A7DFEF8BA9}" destId="{24E8D1F0-2CCE-4A2B-8381-7A5535FFBC84}" srcOrd="11" destOrd="0" presId="urn:microsoft.com/office/officeart/2005/8/layout/list1"/>
    <dgm:cxn modelId="{8848CF83-7947-47BA-99FF-E02E4FFC37CF}" type="presParOf" srcId="{A3CF0C34-806F-41AF-9037-41A7DFEF8BA9}" destId="{627B3800-F3F0-4F05-8EBC-23D132AAF5CB}" srcOrd="12" destOrd="0" presId="urn:microsoft.com/office/officeart/2005/8/layout/list1"/>
    <dgm:cxn modelId="{46BFFF00-0065-4B6E-B4DB-3511A74F993D}" type="presParOf" srcId="{627B3800-F3F0-4F05-8EBC-23D132AAF5CB}" destId="{89694E62-C448-410C-9A90-E586416B74AF}" srcOrd="0" destOrd="0" presId="urn:microsoft.com/office/officeart/2005/8/layout/list1"/>
    <dgm:cxn modelId="{5C4905CF-E105-4371-BCC3-328478D34EF1}" type="presParOf" srcId="{627B3800-F3F0-4F05-8EBC-23D132AAF5CB}" destId="{1F31E12D-F7C6-4659-8CB1-17F288142905}" srcOrd="1" destOrd="0" presId="urn:microsoft.com/office/officeart/2005/8/layout/list1"/>
    <dgm:cxn modelId="{9FA43971-FF85-41AD-9798-C8D2A9FC6BEA}" type="presParOf" srcId="{A3CF0C34-806F-41AF-9037-41A7DFEF8BA9}" destId="{ED804F40-AC20-4C74-83C0-7EBBB7CC8EF6}" srcOrd="13" destOrd="0" presId="urn:microsoft.com/office/officeart/2005/8/layout/list1"/>
    <dgm:cxn modelId="{AAC880BB-8A81-406B-AAE2-D44A8C9BD3DC}" type="presParOf" srcId="{A3CF0C34-806F-41AF-9037-41A7DFEF8BA9}" destId="{C6AB910E-9FAE-42D9-B86C-4B2F18A45622}" srcOrd="14" destOrd="0" presId="urn:microsoft.com/office/officeart/2005/8/layout/list1"/>
    <dgm:cxn modelId="{476168A1-FAF9-431D-8311-BA5FDE2293EF}" type="presParOf" srcId="{A3CF0C34-806F-41AF-9037-41A7DFEF8BA9}" destId="{459DF72C-243D-4605-B27A-419417BFBE65}" srcOrd="15" destOrd="0" presId="urn:microsoft.com/office/officeart/2005/8/layout/list1"/>
    <dgm:cxn modelId="{1BA64E8D-0D26-4BDC-8210-678CCCE6AC1E}" type="presParOf" srcId="{A3CF0C34-806F-41AF-9037-41A7DFEF8BA9}" destId="{C7127014-FB19-4B67-996B-7C265A1015F5}" srcOrd="16" destOrd="0" presId="urn:microsoft.com/office/officeart/2005/8/layout/list1"/>
    <dgm:cxn modelId="{62D7A63B-B072-47FC-9E99-B3EB6BF4372E}" type="presParOf" srcId="{C7127014-FB19-4B67-996B-7C265A1015F5}" destId="{8DEFCE0C-0CAD-43CF-AD3F-09AA5CA932BA}" srcOrd="0" destOrd="0" presId="urn:microsoft.com/office/officeart/2005/8/layout/list1"/>
    <dgm:cxn modelId="{B5B588E8-9438-4C49-BE8A-77324912CB7D}" type="presParOf" srcId="{C7127014-FB19-4B67-996B-7C265A1015F5}" destId="{A559E253-FA18-4B45-BE81-CFA1CEBA56A7}" srcOrd="1" destOrd="0" presId="urn:microsoft.com/office/officeart/2005/8/layout/list1"/>
    <dgm:cxn modelId="{BBCC40DA-E849-428F-81A7-88CF7CC69958}" type="presParOf" srcId="{A3CF0C34-806F-41AF-9037-41A7DFEF8BA9}" destId="{304B3823-2CCA-4C74-AE21-913742E2E27B}" srcOrd="17" destOrd="0" presId="urn:microsoft.com/office/officeart/2005/8/layout/list1"/>
    <dgm:cxn modelId="{743B5B45-8FD6-4701-B5A5-FDE1BAFEB1DA}" type="presParOf" srcId="{A3CF0C34-806F-41AF-9037-41A7DFEF8BA9}" destId="{5BFB9254-5414-4C5B-8CFD-5EBD7F18D720}" srcOrd="18" destOrd="0" presId="urn:microsoft.com/office/officeart/2005/8/layout/list1"/>
    <dgm:cxn modelId="{71AD565E-0164-4D53-AF17-229B5DCAAF6D}" type="presParOf" srcId="{A3CF0C34-806F-41AF-9037-41A7DFEF8BA9}" destId="{C4C09DA5-B336-492F-B444-142968D5D00C}" srcOrd="19" destOrd="0" presId="urn:microsoft.com/office/officeart/2005/8/layout/list1"/>
    <dgm:cxn modelId="{62EDC260-2DED-4F80-A73D-E723BAE3417C}" type="presParOf" srcId="{A3CF0C34-806F-41AF-9037-41A7DFEF8BA9}" destId="{F3E4E46B-CF0F-4CD7-8C93-B833C3DCDE73}" srcOrd="20" destOrd="0" presId="urn:microsoft.com/office/officeart/2005/8/layout/list1"/>
    <dgm:cxn modelId="{8306CF08-8B6C-4660-9F94-07D5BEF54497}" type="presParOf" srcId="{F3E4E46B-CF0F-4CD7-8C93-B833C3DCDE73}" destId="{C1354EBC-7B07-4BB9-A95E-152C8D5077A7}" srcOrd="0" destOrd="0" presId="urn:microsoft.com/office/officeart/2005/8/layout/list1"/>
    <dgm:cxn modelId="{04974045-9F3B-4CAE-8363-289A1DF89E5E}" type="presParOf" srcId="{F3E4E46B-CF0F-4CD7-8C93-B833C3DCDE73}" destId="{2C7BA38E-F92D-42AA-8CA3-6C1C6CD5B513}" srcOrd="1" destOrd="0" presId="urn:microsoft.com/office/officeart/2005/8/layout/list1"/>
    <dgm:cxn modelId="{FEE1E35C-E15C-461D-922A-6AE8B34E2F92}" type="presParOf" srcId="{A3CF0C34-806F-41AF-9037-41A7DFEF8BA9}" destId="{9343E053-9EEF-455C-8076-C6E49FC202DE}" srcOrd="21" destOrd="0" presId="urn:microsoft.com/office/officeart/2005/8/layout/list1"/>
    <dgm:cxn modelId="{A2B5EAC9-BA77-43EB-AA1A-2B6A29EC96F5}" type="presParOf" srcId="{A3CF0C34-806F-41AF-9037-41A7DFEF8BA9}" destId="{6D87F320-8165-44C0-B1AE-9063B1B4687D}"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7E3493-ED72-4B9E-8AEF-A0723C20F461}">
      <dsp:nvSpPr>
        <dsp:cNvPr id="0" name=""/>
        <dsp:cNvSpPr/>
      </dsp:nvSpPr>
      <dsp:spPr>
        <a:xfrm>
          <a:off x="0" y="0"/>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153D963C-7833-46A1-9740-12CD9480EF4E}">
      <dsp:nvSpPr>
        <dsp:cNvPr id="0" name=""/>
        <dsp:cNvSpPr/>
      </dsp:nvSpPr>
      <dsp:spPr>
        <a:xfrm>
          <a:off x="0" y="0"/>
          <a:ext cx="5914209" cy="262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Introduction</a:t>
          </a:r>
          <a:r>
            <a:rPr lang="en-US" sz="6500" b="1" kern="1200" dirty="0"/>
            <a:t> </a:t>
          </a:r>
          <a:r>
            <a:rPr lang="en-US" sz="6500" kern="1200" dirty="0"/>
            <a:t> </a:t>
          </a:r>
        </a:p>
      </dsp:txBody>
      <dsp:txXfrm>
        <a:off x="0" y="0"/>
        <a:ext cx="5914209" cy="2624328"/>
      </dsp:txXfrm>
    </dsp:sp>
    <dsp:sp modelId="{58AF66C3-433B-4056-9E44-C1C13CDD719F}">
      <dsp:nvSpPr>
        <dsp:cNvPr id="0" name=""/>
        <dsp:cNvSpPr/>
      </dsp:nvSpPr>
      <dsp:spPr>
        <a:xfrm>
          <a:off x="0" y="2624328"/>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9636F3CA-E6DE-4CA3-811F-BE2E011F668E}">
      <dsp:nvSpPr>
        <dsp:cNvPr id="0" name=""/>
        <dsp:cNvSpPr/>
      </dsp:nvSpPr>
      <dsp:spPr>
        <a:xfrm>
          <a:off x="0" y="2624328"/>
          <a:ext cx="5914209" cy="262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This training session will be presentation and based on  </a:t>
          </a:r>
          <a:r>
            <a:rPr lang="en-US" sz="2000" kern="1200" dirty="0" err="1">
              <a:latin typeface="Arial" panose="020B0604020202020204" pitchFamily="34" charset="0"/>
              <a:cs typeface="Arial" panose="020B0604020202020204" pitchFamily="34" charset="0"/>
            </a:rPr>
            <a:t>carers</a:t>
          </a:r>
          <a:r>
            <a:rPr lang="en-US" sz="2000" kern="1200" dirty="0">
              <a:latin typeface="Arial" panose="020B0604020202020204" pitchFamily="34" charset="0"/>
              <a:cs typeface="Arial" panose="020B0604020202020204" pitchFamily="34" charset="0"/>
            </a:rPr>
            <a:t> who work in the nursing home who need  to recognize the signs of elder abuse and be aware of the current policy and legislation in this area.</a:t>
          </a:r>
        </a:p>
      </dsp:txBody>
      <dsp:txXfrm>
        <a:off x="0" y="2624328"/>
        <a:ext cx="5914209" cy="2624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E6639-4316-4B6F-B9D8-E15C62711A0F}">
      <dsp:nvSpPr>
        <dsp:cNvPr id="0" name=""/>
        <dsp:cNvSpPr/>
      </dsp:nvSpPr>
      <dsp:spPr>
        <a:xfrm>
          <a:off x="0" y="640"/>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CFF25C7E-81EC-4439-A90E-D4CC7E8E9C99}">
      <dsp:nvSpPr>
        <dsp:cNvPr id="0" name=""/>
        <dsp:cNvSpPr/>
      </dsp:nvSpPr>
      <dsp:spPr>
        <a:xfrm>
          <a:off x="0" y="640"/>
          <a:ext cx="5914209" cy="74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Marks, bruises, cuts, on the body  or broken bones</a:t>
          </a:r>
        </a:p>
      </dsp:txBody>
      <dsp:txXfrm>
        <a:off x="0" y="640"/>
        <a:ext cx="5914209" cy="749625"/>
      </dsp:txXfrm>
    </dsp:sp>
    <dsp:sp modelId="{7A4BB726-5E90-4969-AB85-8F1EE7B4075F}">
      <dsp:nvSpPr>
        <dsp:cNvPr id="0" name=""/>
        <dsp:cNvSpPr/>
      </dsp:nvSpPr>
      <dsp:spPr>
        <a:xfrm>
          <a:off x="0" y="750265"/>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63B0C8D0-7EFD-4F10-9611-5208831FCC36}">
      <dsp:nvSpPr>
        <dsp:cNvPr id="0" name=""/>
        <dsp:cNvSpPr/>
      </dsp:nvSpPr>
      <dsp:spPr>
        <a:xfrm>
          <a:off x="0" y="750265"/>
          <a:ext cx="5914209" cy="74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weight loss or malnourishment</a:t>
          </a:r>
        </a:p>
      </dsp:txBody>
      <dsp:txXfrm>
        <a:off x="0" y="750265"/>
        <a:ext cx="5914209" cy="749625"/>
      </dsp:txXfrm>
    </dsp:sp>
    <dsp:sp modelId="{79FC73DD-F56C-4D3E-9AA0-26006F6067F0}">
      <dsp:nvSpPr>
        <dsp:cNvPr id="0" name=""/>
        <dsp:cNvSpPr/>
      </dsp:nvSpPr>
      <dsp:spPr>
        <a:xfrm>
          <a:off x="0" y="1499890"/>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D421D221-2184-4FC9-BED8-D870454ED368}">
      <dsp:nvSpPr>
        <dsp:cNvPr id="0" name=""/>
        <dsp:cNvSpPr/>
      </dsp:nvSpPr>
      <dsp:spPr>
        <a:xfrm>
          <a:off x="0" y="1499890"/>
          <a:ext cx="5914209" cy="74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Smell do not want to shower or bath</a:t>
          </a:r>
        </a:p>
      </dsp:txBody>
      <dsp:txXfrm>
        <a:off x="0" y="1499890"/>
        <a:ext cx="5914209" cy="749625"/>
      </dsp:txXfrm>
    </dsp:sp>
    <dsp:sp modelId="{6F605F59-4CDC-453D-934D-7D6AB2658A08}">
      <dsp:nvSpPr>
        <dsp:cNvPr id="0" name=""/>
        <dsp:cNvSpPr/>
      </dsp:nvSpPr>
      <dsp:spPr>
        <a:xfrm>
          <a:off x="0" y="2249515"/>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7811920B-793D-45F5-8C68-F84B23EA8BE1}">
      <dsp:nvSpPr>
        <dsp:cNvPr id="0" name=""/>
        <dsp:cNvSpPr/>
      </dsp:nvSpPr>
      <dsp:spPr>
        <a:xfrm>
          <a:off x="0" y="2249515"/>
          <a:ext cx="5914209" cy="74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anxiety, depression, or confusion </a:t>
          </a:r>
        </a:p>
      </dsp:txBody>
      <dsp:txXfrm>
        <a:off x="0" y="2249515"/>
        <a:ext cx="5914209" cy="749625"/>
      </dsp:txXfrm>
    </dsp:sp>
    <dsp:sp modelId="{FF16B5F3-3D7F-43C9-9720-B95BC4A685BD}">
      <dsp:nvSpPr>
        <dsp:cNvPr id="0" name=""/>
        <dsp:cNvSpPr/>
      </dsp:nvSpPr>
      <dsp:spPr>
        <a:xfrm>
          <a:off x="0" y="2999141"/>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19793321-A164-4779-8C8A-CC9834A64A62}">
      <dsp:nvSpPr>
        <dsp:cNvPr id="0" name=""/>
        <dsp:cNvSpPr/>
      </dsp:nvSpPr>
      <dsp:spPr>
        <a:xfrm>
          <a:off x="0" y="2999141"/>
          <a:ext cx="5914209" cy="74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transactions on the bank account unexplained or loss of money</a:t>
          </a:r>
        </a:p>
      </dsp:txBody>
      <dsp:txXfrm>
        <a:off x="0" y="2999141"/>
        <a:ext cx="5914209" cy="749625"/>
      </dsp:txXfrm>
    </dsp:sp>
    <dsp:sp modelId="{6520BF2F-26AD-405D-A96B-D3F626C2E007}">
      <dsp:nvSpPr>
        <dsp:cNvPr id="0" name=""/>
        <dsp:cNvSpPr/>
      </dsp:nvSpPr>
      <dsp:spPr>
        <a:xfrm>
          <a:off x="0" y="3748766"/>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29739D2A-DCB4-4518-B33B-B1DA973D2E7C}">
      <dsp:nvSpPr>
        <dsp:cNvPr id="0" name=""/>
        <dsp:cNvSpPr/>
      </dsp:nvSpPr>
      <dsp:spPr>
        <a:xfrm>
          <a:off x="0" y="3748766"/>
          <a:ext cx="5914209" cy="74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latin typeface="Arial" panose="020B0604020202020204" pitchFamily="34" charset="0"/>
              <a:cs typeface="Arial" panose="020B0604020202020204" pitchFamily="34" charset="0"/>
            </a:rPr>
            <a:t>Do not want to be around  family members or friends</a:t>
          </a:r>
        </a:p>
      </dsp:txBody>
      <dsp:txXfrm>
        <a:off x="0" y="3748766"/>
        <a:ext cx="5914209" cy="749625"/>
      </dsp:txXfrm>
    </dsp:sp>
    <dsp:sp modelId="{E20ADFF8-C5F9-4110-8223-CE69409746EC}">
      <dsp:nvSpPr>
        <dsp:cNvPr id="0" name=""/>
        <dsp:cNvSpPr/>
      </dsp:nvSpPr>
      <dsp:spPr>
        <a:xfrm>
          <a:off x="0" y="4498391"/>
          <a:ext cx="5914209" cy="0"/>
        </a:xfrm>
        <a:prstGeom prst="line">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w="12700" cap="flat" cmpd="sng" algn="ctr">
          <a:solidFill>
            <a:schemeClr val="dk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7C423FAC-31C6-444E-9E4E-07A419A97402}">
      <dsp:nvSpPr>
        <dsp:cNvPr id="0" name=""/>
        <dsp:cNvSpPr/>
      </dsp:nvSpPr>
      <dsp:spPr>
        <a:xfrm>
          <a:off x="0" y="4498391"/>
          <a:ext cx="5914209" cy="74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latin typeface="Arial" panose="020B0604020202020204" pitchFamily="34" charset="0"/>
              <a:cs typeface="Arial" panose="020B0604020202020204" pitchFamily="34" charset="0"/>
            </a:rPr>
            <a:t>(</a:t>
          </a:r>
          <a:r>
            <a:rPr lang="en-US" sz="2000" kern="1200" dirty="0">
              <a:latin typeface="Arial" panose="020B0604020202020204" pitchFamily="34" charset="0"/>
              <a:cs typeface="Arial" panose="020B0604020202020204" pitchFamily="34" charset="0"/>
            </a:rPr>
            <a:t>Free from violence</a:t>
          </a:r>
          <a:r>
            <a:rPr lang="en-US" sz="2000" b="0" i="0" kern="1200" dirty="0">
              <a:latin typeface="Arial" panose="020B0604020202020204" pitchFamily="34" charset="0"/>
              <a:cs typeface="Arial" panose="020B0604020202020204" pitchFamily="34" charset="0"/>
            </a:rPr>
            <a:t>, 2021)</a:t>
          </a:r>
          <a:endParaRPr lang="en-US" sz="2000" kern="1200" dirty="0">
            <a:latin typeface="Arial" panose="020B0604020202020204" pitchFamily="34" charset="0"/>
            <a:cs typeface="Arial" panose="020B0604020202020204" pitchFamily="34" charset="0"/>
          </a:endParaRPr>
        </a:p>
      </dsp:txBody>
      <dsp:txXfrm>
        <a:off x="0" y="4498391"/>
        <a:ext cx="5914209" cy="749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DE815-66AE-4FBA-AA1E-F60F73D6A261}">
      <dsp:nvSpPr>
        <dsp:cNvPr id="0" name=""/>
        <dsp:cNvSpPr/>
      </dsp:nvSpPr>
      <dsp:spPr>
        <a:xfrm>
          <a:off x="0" y="37584"/>
          <a:ext cx="5913437" cy="67392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Safeguarding</a:t>
          </a:r>
          <a:r>
            <a:rPr lang="en-US" sz="2700" kern="1200" dirty="0"/>
            <a:t> </a:t>
          </a:r>
        </a:p>
      </dsp:txBody>
      <dsp:txXfrm>
        <a:off x="32898" y="70482"/>
        <a:ext cx="5847641" cy="608124"/>
      </dsp:txXfrm>
    </dsp:sp>
    <dsp:sp modelId="{14584931-EA5C-4593-8C3B-2D2D31D46BD6}">
      <dsp:nvSpPr>
        <dsp:cNvPr id="0" name=""/>
        <dsp:cNvSpPr/>
      </dsp:nvSpPr>
      <dsp:spPr>
        <a:xfrm>
          <a:off x="0" y="815184"/>
          <a:ext cx="5913437" cy="673920"/>
        </a:xfrm>
        <a:prstGeom prst="roundRect">
          <a:avLst/>
        </a:prstGeom>
        <a:gradFill rotWithShape="0">
          <a:gsLst>
            <a:gs pos="0">
              <a:schemeClr val="accent2">
                <a:hueOff val="648018"/>
                <a:satOff val="90"/>
                <a:lumOff val="78"/>
                <a:alphaOff val="0"/>
                <a:shade val="85000"/>
                <a:satMod val="130000"/>
              </a:schemeClr>
            </a:gs>
            <a:gs pos="34000">
              <a:schemeClr val="accent2">
                <a:hueOff val="648018"/>
                <a:satOff val="90"/>
                <a:lumOff val="78"/>
                <a:alphaOff val="0"/>
                <a:shade val="87000"/>
                <a:satMod val="125000"/>
              </a:schemeClr>
            </a:gs>
            <a:gs pos="70000">
              <a:schemeClr val="accent2">
                <a:hueOff val="648018"/>
                <a:satOff val="90"/>
                <a:lumOff val="78"/>
                <a:alphaOff val="0"/>
                <a:tint val="100000"/>
                <a:shade val="90000"/>
                <a:satMod val="130000"/>
              </a:schemeClr>
            </a:gs>
            <a:gs pos="100000">
              <a:schemeClr val="accent2">
                <a:hueOff val="648018"/>
                <a:satOff val="90"/>
                <a:lumOff val="78"/>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Adult safeguarding </a:t>
          </a:r>
        </a:p>
      </dsp:txBody>
      <dsp:txXfrm>
        <a:off x="32898" y="848082"/>
        <a:ext cx="5847641" cy="608124"/>
      </dsp:txXfrm>
    </dsp:sp>
    <dsp:sp modelId="{B47D6BF5-0807-4DF7-AF93-C567838D1834}">
      <dsp:nvSpPr>
        <dsp:cNvPr id="0" name=""/>
        <dsp:cNvSpPr/>
      </dsp:nvSpPr>
      <dsp:spPr>
        <a:xfrm>
          <a:off x="0" y="1592784"/>
          <a:ext cx="5913437" cy="673920"/>
        </a:xfrm>
        <a:prstGeom prst="roundRect">
          <a:avLst/>
        </a:prstGeom>
        <a:gradFill rotWithShape="0">
          <a:gsLst>
            <a:gs pos="0">
              <a:schemeClr val="accent2">
                <a:hueOff val="1296036"/>
                <a:satOff val="180"/>
                <a:lumOff val="157"/>
                <a:alphaOff val="0"/>
                <a:shade val="85000"/>
                <a:satMod val="130000"/>
              </a:schemeClr>
            </a:gs>
            <a:gs pos="34000">
              <a:schemeClr val="accent2">
                <a:hueOff val="1296036"/>
                <a:satOff val="180"/>
                <a:lumOff val="157"/>
                <a:alphaOff val="0"/>
                <a:shade val="87000"/>
                <a:satMod val="125000"/>
              </a:schemeClr>
            </a:gs>
            <a:gs pos="70000">
              <a:schemeClr val="accent2">
                <a:hueOff val="1296036"/>
                <a:satOff val="180"/>
                <a:lumOff val="157"/>
                <a:alphaOff val="0"/>
                <a:tint val="100000"/>
                <a:shade val="90000"/>
                <a:satMod val="130000"/>
              </a:schemeClr>
            </a:gs>
            <a:gs pos="100000">
              <a:schemeClr val="accent2">
                <a:hueOff val="1296036"/>
                <a:satOff val="180"/>
                <a:lumOff val="157"/>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Making safeguarding personal </a:t>
          </a:r>
        </a:p>
      </dsp:txBody>
      <dsp:txXfrm>
        <a:off x="32898" y="1625682"/>
        <a:ext cx="5847641" cy="608124"/>
      </dsp:txXfrm>
    </dsp:sp>
    <dsp:sp modelId="{A1783595-698C-4431-A1B5-FD129EECA441}">
      <dsp:nvSpPr>
        <dsp:cNvPr id="0" name=""/>
        <dsp:cNvSpPr/>
      </dsp:nvSpPr>
      <dsp:spPr>
        <a:xfrm>
          <a:off x="0" y="2313499"/>
          <a:ext cx="5913437" cy="673920"/>
        </a:xfrm>
        <a:prstGeom prst="roundRect">
          <a:avLst/>
        </a:prstGeom>
        <a:gradFill rotWithShape="0">
          <a:gsLst>
            <a:gs pos="0">
              <a:schemeClr val="accent2">
                <a:hueOff val="1944054"/>
                <a:satOff val="271"/>
                <a:lumOff val="235"/>
                <a:alphaOff val="0"/>
                <a:shade val="85000"/>
                <a:satMod val="130000"/>
              </a:schemeClr>
            </a:gs>
            <a:gs pos="34000">
              <a:schemeClr val="accent2">
                <a:hueOff val="1944054"/>
                <a:satOff val="271"/>
                <a:lumOff val="235"/>
                <a:alphaOff val="0"/>
                <a:shade val="87000"/>
                <a:satMod val="125000"/>
              </a:schemeClr>
            </a:gs>
            <a:gs pos="70000">
              <a:schemeClr val="accent2">
                <a:hueOff val="1944054"/>
                <a:satOff val="271"/>
                <a:lumOff val="235"/>
                <a:alphaOff val="0"/>
                <a:tint val="100000"/>
                <a:shade val="90000"/>
                <a:satMod val="130000"/>
              </a:schemeClr>
            </a:gs>
            <a:gs pos="100000">
              <a:schemeClr val="accent2">
                <a:hueOff val="1944054"/>
                <a:satOff val="271"/>
                <a:lumOff val="235"/>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Well-being safeguarding</a:t>
          </a:r>
        </a:p>
      </dsp:txBody>
      <dsp:txXfrm>
        <a:off x="32898" y="2346397"/>
        <a:ext cx="5847641" cy="608124"/>
      </dsp:txXfrm>
    </dsp:sp>
    <dsp:sp modelId="{0544D384-5A1A-4495-BAAE-E451763C8F0A}">
      <dsp:nvSpPr>
        <dsp:cNvPr id="0" name=""/>
        <dsp:cNvSpPr/>
      </dsp:nvSpPr>
      <dsp:spPr>
        <a:xfrm>
          <a:off x="0" y="3147983"/>
          <a:ext cx="5913437" cy="673920"/>
        </a:xfrm>
        <a:prstGeom prst="roundRect">
          <a:avLst/>
        </a:prstGeom>
        <a:gradFill rotWithShape="0">
          <a:gsLst>
            <a:gs pos="0">
              <a:schemeClr val="accent2">
                <a:hueOff val="2592072"/>
                <a:satOff val="361"/>
                <a:lumOff val="314"/>
                <a:alphaOff val="0"/>
                <a:shade val="85000"/>
                <a:satMod val="130000"/>
              </a:schemeClr>
            </a:gs>
            <a:gs pos="34000">
              <a:schemeClr val="accent2">
                <a:hueOff val="2592072"/>
                <a:satOff val="361"/>
                <a:lumOff val="314"/>
                <a:alphaOff val="0"/>
                <a:shade val="87000"/>
                <a:satMod val="125000"/>
              </a:schemeClr>
            </a:gs>
            <a:gs pos="70000">
              <a:schemeClr val="accent2">
                <a:hueOff val="2592072"/>
                <a:satOff val="361"/>
                <a:lumOff val="314"/>
                <a:alphaOff val="0"/>
                <a:tint val="100000"/>
                <a:shade val="90000"/>
                <a:satMod val="130000"/>
              </a:schemeClr>
            </a:gs>
            <a:gs pos="100000">
              <a:schemeClr val="accent2">
                <a:hueOff val="2592072"/>
                <a:satOff val="361"/>
                <a:lumOff val="314"/>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Safeguarding adult reviews</a:t>
          </a:r>
        </a:p>
      </dsp:txBody>
      <dsp:txXfrm>
        <a:off x="32898" y="3180881"/>
        <a:ext cx="5847641" cy="608124"/>
      </dsp:txXfrm>
    </dsp:sp>
    <dsp:sp modelId="{95AF18A9-7BE4-4CA9-9646-E4C659CA6048}">
      <dsp:nvSpPr>
        <dsp:cNvPr id="0" name=""/>
        <dsp:cNvSpPr/>
      </dsp:nvSpPr>
      <dsp:spPr>
        <a:xfrm>
          <a:off x="0" y="3925583"/>
          <a:ext cx="5913437" cy="673920"/>
        </a:xfrm>
        <a:prstGeom prst="roundRect">
          <a:avLst/>
        </a:prstGeom>
        <a:gradFill rotWithShape="0">
          <a:gsLst>
            <a:gs pos="0">
              <a:schemeClr val="accent2">
                <a:hueOff val="3240090"/>
                <a:satOff val="451"/>
                <a:lumOff val="392"/>
                <a:alphaOff val="0"/>
                <a:shade val="85000"/>
                <a:satMod val="130000"/>
              </a:schemeClr>
            </a:gs>
            <a:gs pos="34000">
              <a:schemeClr val="accent2">
                <a:hueOff val="3240090"/>
                <a:satOff val="451"/>
                <a:lumOff val="392"/>
                <a:alphaOff val="0"/>
                <a:shade val="87000"/>
                <a:satMod val="125000"/>
              </a:schemeClr>
            </a:gs>
            <a:gs pos="70000">
              <a:schemeClr val="accent2">
                <a:hueOff val="3240090"/>
                <a:satOff val="451"/>
                <a:lumOff val="392"/>
                <a:alphaOff val="0"/>
                <a:tint val="100000"/>
                <a:shade val="90000"/>
                <a:satMod val="130000"/>
              </a:schemeClr>
            </a:gs>
            <a:gs pos="100000">
              <a:schemeClr val="accent2">
                <a:hueOff val="3240090"/>
                <a:satOff val="451"/>
                <a:lumOff val="392"/>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Safeguarding adult boards (Cooper 2017).</a:t>
          </a:r>
        </a:p>
      </dsp:txBody>
      <dsp:txXfrm>
        <a:off x="32898" y="3958481"/>
        <a:ext cx="5847641" cy="6081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D0D34-C434-406F-AF7B-FC27E564E081}">
      <dsp:nvSpPr>
        <dsp:cNvPr id="0" name=""/>
        <dsp:cNvSpPr/>
      </dsp:nvSpPr>
      <dsp:spPr>
        <a:xfrm>
          <a:off x="0" y="346597"/>
          <a:ext cx="5744684" cy="4284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A1A1B6-3556-4F37-AAA2-ADAAC9437606}">
      <dsp:nvSpPr>
        <dsp:cNvPr id="0" name=""/>
        <dsp:cNvSpPr/>
      </dsp:nvSpPr>
      <dsp:spPr>
        <a:xfrm>
          <a:off x="303710" y="128628"/>
          <a:ext cx="4021279" cy="50184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work conditions experienced by direct care staff</a:t>
          </a:r>
        </a:p>
      </dsp:txBody>
      <dsp:txXfrm>
        <a:off x="328208" y="153126"/>
        <a:ext cx="3972283" cy="452844"/>
      </dsp:txXfrm>
    </dsp:sp>
    <dsp:sp modelId="{72380AA8-F33C-49B4-BB15-3737E3D7A7CB}">
      <dsp:nvSpPr>
        <dsp:cNvPr id="0" name=""/>
        <dsp:cNvSpPr/>
      </dsp:nvSpPr>
      <dsp:spPr>
        <a:xfrm>
          <a:off x="0" y="1117717"/>
          <a:ext cx="5744684" cy="4284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7B0B5C-5F2D-41DA-9B42-76761181974C}">
      <dsp:nvSpPr>
        <dsp:cNvPr id="0" name=""/>
        <dsp:cNvSpPr/>
      </dsp:nvSpPr>
      <dsp:spPr>
        <a:xfrm>
          <a:off x="287234" y="866797"/>
          <a:ext cx="4021279" cy="50184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Lack of management </a:t>
          </a:r>
        </a:p>
      </dsp:txBody>
      <dsp:txXfrm>
        <a:off x="311732" y="891295"/>
        <a:ext cx="3972283" cy="452844"/>
      </dsp:txXfrm>
    </dsp:sp>
    <dsp:sp modelId="{A47FFFA3-2D5B-4750-8314-23014BD6EACD}">
      <dsp:nvSpPr>
        <dsp:cNvPr id="0" name=""/>
        <dsp:cNvSpPr/>
      </dsp:nvSpPr>
      <dsp:spPr>
        <a:xfrm>
          <a:off x="0" y="1888837"/>
          <a:ext cx="5744684" cy="4284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065B82-7790-42AE-A928-4CF37D353510}">
      <dsp:nvSpPr>
        <dsp:cNvPr id="0" name=""/>
        <dsp:cNvSpPr/>
      </dsp:nvSpPr>
      <dsp:spPr>
        <a:xfrm>
          <a:off x="287234" y="1637917"/>
          <a:ext cx="4021279" cy="50184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Lack of training </a:t>
          </a:r>
        </a:p>
      </dsp:txBody>
      <dsp:txXfrm>
        <a:off x="311732" y="1662415"/>
        <a:ext cx="3972283" cy="452844"/>
      </dsp:txXfrm>
    </dsp:sp>
    <dsp:sp modelId="{C6AB910E-9FAE-42D9-B86C-4B2F18A45622}">
      <dsp:nvSpPr>
        <dsp:cNvPr id="0" name=""/>
        <dsp:cNvSpPr/>
      </dsp:nvSpPr>
      <dsp:spPr>
        <a:xfrm>
          <a:off x="0" y="2659957"/>
          <a:ext cx="5744684" cy="4284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31E12D-F7C6-4659-8CB1-17F288142905}">
      <dsp:nvSpPr>
        <dsp:cNvPr id="0" name=""/>
        <dsp:cNvSpPr/>
      </dsp:nvSpPr>
      <dsp:spPr>
        <a:xfrm>
          <a:off x="287234" y="2409037"/>
          <a:ext cx="4021279" cy="50184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Lack rules</a:t>
          </a:r>
        </a:p>
      </dsp:txBody>
      <dsp:txXfrm>
        <a:off x="311732" y="2433535"/>
        <a:ext cx="3972283" cy="452844"/>
      </dsp:txXfrm>
    </dsp:sp>
    <dsp:sp modelId="{5BFB9254-5414-4C5B-8CFD-5EBD7F18D720}">
      <dsp:nvSpPr>
        <dsp:cNvPr id="0" name=""/>
        <dsp:cNvSpPr/>
      </dsp:nvSpPr>
      <dsp:spPr>
        <a:xfrm>
          <a:off x="0" y="3431078"/>
          <a:ext cx="5744684" cy="4284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59E253-FA18-4B45-BE81-CFA1CEBA56A7}">
      <dsp:nvSpPr>
        <dsp:cNvPr id="0" name=""/>
        <dsp:cNvSpPr/>
      </dsp:nvSpPr>
      <dsp:spPr>
        <a:xfrm>
          <a:off x="287234" y="3180158"/>
          <a:ext cx="4021279" cy="50184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Lack policies</a:t>
          </a:r>
        </a:p>
      </dsp:txBody>
      <dsp:txXfrm>
        <a:off x="311732" y="3204656"/>
        <a:ext cx="3972283" cy="452844"/>
      </dsp:txXfrm>
    </dsp:sp>
    <dsp:sp modelId="{6D87F320-8165-44C0-B1AE-9063B1B4687D}">
      <dsp:nvSpPr>
        <dsp:cNvPr id="0" name=""/>
        <dsp:cNvSpPr/>
      </dsp:nvSpPr>
      <dsp:spPr>
        <a:xfrm>
          <a:off x="0" y="4202198"/>
          <a:ext cx="5744684" cy="428400"/>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7BA38E-F92D-42AA-8CA3-6C1C6CD5B513}">
      <dsp:nvSpPr>
        <dsp:cNvPr id="0" name=""/>
        <dsp:cNvSpPr/>
      </dsp:nvSpPr>
      <dsp:spPr>
        <a:xfrm>
          <a:off x="287234" y="3951278"/>
          <a:ext cx="4021279" cy="50184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95" tIns="0" rIns="151995"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Lack of legislation </a:t>
          </a:r>
        </a:p>
      </dsp:txBody>
      <dsp:txXfrm>
        <a:off x="311732" y="3975776"/>
        <a:ext cx="3972283" cy="4528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38CEF6-5C30-43D9-BA02-5F8477975E13}" type="datetimeFigureOut">
              <a:rPr lang="en-GB" smtClean="0"/>
              <a:t>10/11/2021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7865F5-F64A-4068-9C9B-102D795FDFDB}" type="slidenum">
              <a:rPr lang="en-GB" smtClean="0"/>
              <a:t>‹#›</a:t>
            </a:fld>
            <a:endParaRPr lang="en-GB"/>
          </a:p>
        </p:txBody>
      </p:sp>
    </p:spTree>
    <p:extLst>
      <p:ext uri="{BB962C8B-B14F-4D97-AF65-F5344CB8AC3E}">
        <p14:creationId xmlns:p14="http://schemas.microsoft.com/office/powerpoint/2010/main" val="17762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7865F5-F64A-4068-9C9B-102D795FDFDB}" type="slidenum">
              <a:rPr lang="en-GB" smtClean="0"/>
              <a:t>16</a:t>
            </a:fld>
            <a:endParaRPr lang="en-GB"/>
          </a:p>
        </p:txBody>
      </p:sp>
    </p:spTree>
    <p:extLst>
      <p:ext uri="{BB962C8B-B14F-4D97-AF65-F5344CB8AC3E}">
        <p14:creationId xmlns:p14="http://schemas.microsoft.com/office/powerpoint/2010/main" val="3753039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5597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80212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4680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91224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25411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74697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US" smtClean="0"/>
              <a:t>11/10/2021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89555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US" smtClean="0"/>
              <a:t>11/10/2021</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18353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86852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91206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52732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US" smtClean="0"/>
              <a:t>11/10/2021</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8392579"/>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hyperlink" Target="https://staging.saferseniorcare.com/contact/"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 Id="rId9"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jpeg"/></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www.ncbi.nlm.nih.gov/books/NBK98786/table/ch14.t1/?report=objectonly"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hyperlink" Target="https://www.ncbi.nlm.nih.gov/pmc/articles/PMC4302365/"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s://ncea.acl.gov/About-Us/What-We-Do/Research/Statistics-and-Data.aspx#14" TargetMode="External"/><Relationship Id="rId2" Type="http://schemas.openxmlformats.org/officeDocument/2006/relationships/hyperlink" Target="https://ovc.ojp.gov/sites/g/files/xyckuh226/files/media/document/2016ncvrw_6_elderabuse-508.pdf" TargetMode="External"/><Relationship Id="rId1" Type="http://schemas.openxmlformats.org/officeDocument/2006/relationships/slideLayout" Target="../slideLayouts/slideLayout7.xml"/><Relationship Id="rId4" Type="http://schemas.openxmlformats.org/officeDocument/2006/relationships/hyperlink" Target="https://www.nia.nih.gov/health/elder-abuse"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hyperlink" Target="https://www.who.int/news-room/fact-sheets/detail/elder-abus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97528" y="982132"/>
            <a:ext cx="4094017" cy="2823880"/>
          </a:xfrm>
        </p:spPr>
        <p:txBody>
          <a:bodyPr>
            <a:normAutofit/>
          </a:bodyPr>
          <a:lstStyle/>
          <a:p>
            <a:pPr>
              <a:lnSpc>
                <a:spcPct val="90000"/>
              </a:lnSpc>
            </a:pPr>
            <a:r>
              <a:rPr lang="en-US" sz="2000" dirty="0">
                <a:solidFill>
                  <a:srgbClr val="262626"/>
                </a:solidFill>
                <a:latin typeface="Arial"/>
                <a:cs typeface="Calibri Light"/>
              </a:rPr>
              <a:t>Caffion Hamilton collar</a:t>
            </a:r>
            <a:br>
              <a:rPr lang="en-US" sz="2000" dirty="0">
                <a:solidFill>
                  <a:srgbClr val="262626"/>
                </a:solidFill>
                <a:latin typeface="Arial"/>
                <a:cs typeface="Calibri Light"/>
              </a:rPr>
            </a:br>
            <a:endParaRPr lang="en-US" sz="2000" dirty="0">
              <a:solidFill>
                <a:srgbClr val="262626"/>
              </a:solidFill>
              <a:latin typeface="Arial"/>
              <a:cs typeface="Calibri Light"/>
            </a:endParaRPr>
          </a:p>
        </p:txBody>
      </p:sp>
      <p:sp>
        <p:nvSpPr>
          <p:cNvPr id="3" name="Subtitle 2"/>
          <p:cNvSpPr>
            <a:spLocks noGrp="1"/>
          </p:cNvSpPr>
          <p:nvPr>
            <p:ph type="subTitle" idx="1"/>
          </p:nvPr>
        </p:nvSpPr>
        <p:spPr>
          <a:xfrm>
            <a:off x="997528" y="4076944"/>
            <a:ext cx="4094017" cy="1679620"/>
          </a:xfrm>
        </p:spPr>
        <p:txBody>
          <a:bodyPr vert="horz" lIns="91440" tIns="45720" rIns="91440" bIns="45720" rtlCol="0">
            <a:normAutofit/>
          </a:bodyPr>
          <a:lstStyle/>
          <a:p>
            <a:r>
              <a:rPr lang="en-US" dirty="0">
                <a:solidFill>
                  <a:srgbClr val="000000"/>
                </a:solidFill>
                <a:latin typeface="Arial" panose="020B0604020202020204" pitchFamily="34" charset="0"/>
                <a:cs typeface="Arial" panose="020B0604020202020204" pitchFamily="34" charset="0"/>
              </a:rPr>
              <a:t>Student number</a:t>
            </a:r>
          </a:p>
          <a:p>
            <a:r>
              <a:rPr lang="en-US" dirty="0">
                <a:solidFill>
                  <a:srgbClr val="000000"/>
                </a:solidFill>
                <a:latin typeface="Arial" panose="020B0604020202020204" pitchFamily="34" charset="0"/>
                <a:cs typeface="Arial" panose="020B0604020202020204" pitchFamily="34" charset="0"/>
              </a:rPr>
              <a:t>1905372</a:t>
            </a:r>
          </a:p>
        </p:txBody>
      </p:sp>
      <p:graphicFrame>
        <p:nvGraphicFramePr>
          <p:cNvPr id="5" name="Table 4">
            <a:extLst>
              <a:ext uri="{FF2B5EF4-FFF2-40B4-BE49-F238E27FC236}">
                <a16:creationId xmlns:a16="http://schemas.microsoft.com/office/drawing/2014/main" id="{74CFD9AB-50FD-47EA-B983-87ADE483D4D7}"/>
              </a:ext>
            </a:extLst>
          </p:cNvPr>
          <p:cNvGraphicFramePr>
            <a:graphicFrameLocks noGrp="1"/>
          </p:cNvGraphicFramePr>
          <p:nvPr>
            <p:extLst>
              <p:ext uri="{D42A27DB-BD31-4B8C-83A1-F6EECF244321}">
                <p14:modId xmlns:p14="http://schemas.microsoft.com/office/powerpoint/2010/main" val="1287477140"/>
              </p:ext>
            </p:extLst>
          </p:nvPr>
        </p:nvGraphicFramePr>
        <p:xfrm>
          <a:off x="5418668" y="1462793"/>
          <a:ext cx="5469467" cy="3932414"/>
        </p:xfrm>
        <a:graphic>
          <a:graphicData uri="http://schemas.openxmlformats.org/drawingml/2006/table">
            <a:tbl>
              <a:tblPr firstRow="1" bandRow="1">
                <a:noFill/>
                <a:tableStyleId>{5C22544A-7EE6-4342-B048-85BDC9FD1C3A}</a:tableStyleId>
              </a:tblPr>
              <a:tblGrid>
                <a:gridCol w="4128099">
                  <a:extLst>
                    <a:ext uri="{9D8B030D-6E8A-4147-A177-3AD203B41FA5}">
                      <a16:colId xmlns:a16="http://schemas.microsoft.com/office/drawing/2014/main" val="3889391861"/>
                    </a:ext>
                  </a:extLst>
                </a:gridCol>
                <a:gridCol w="670684">
                  <a:extLst>
                    <a:ext uri="{9D8B030D-6E8A-4147-A177-3AD203B41FA5}">
                      <a16:colId xmlns:a16="http://schemas.microsoft.com/office/drawing/2014/main" val="2964029363"/>
                    </a:ext>
                  </a:extLst>
                </a:gridCol>
                <a:gridCol w="670684">
                  <a:extLst>
                    <a:ext uri="{9D8B030D-6E8A-4147-A177-3AD203B41FA5}">
                      <a16:colId xmlns:a16="http://schemas.microsoft.com/office/drawing/2014/main" val="4218561752"/>
                    </a:ext>
                  </a:extLst>
                </a:gridCol>
              </a:tblGrid>
              <a:tr h="741657">
                <a:tc gridSpan="3">
                  <a:txBody>
                    <a:bodyPr/>
                    <a:lstStyle/>
                    <a:p>
                      <a:pPr algn="just">
                        <a:spcBef>
                          <a:spcPts val="600"/>
                        </a:spcBef>
                        <a:spcAft>
                          <a:spcPts val="600"/>
                        </a:spcAft>
                      </a:pPr>
                      <a:r>
                        <a:rPr lang="en-US" sz="2000" b="0" cap="all" spc="150" dirty="0">
                          <a:solidFill>
                            <a:schemeClr val="lt1"/>
                          </a:solidFill>
                          <a:effectLst/>
                          <a:latin typeface="Arial" panose="020B0604020202020204" pitchFamily="34" charset="0"/>
                          <a:cs typeface="Arial" panose="020B0604020202020204" pitchFamily="34" charset="0"/>
                        </a:rPr>
                        <a:t>BSc Health and Social Care</a:t>
                      </a:r>
                    </a:p>
                  </a:txBody>
                  <a:tcPr marL="183377" marR="183377" marT="183377" marB="183377">
                    <a:lnL w="12700" cmpd="sng">
                      <a:noFill/>
                    </a:lnL>
                    <a:lnR w="12700" cmpd="sng">
                      <a:noFill/>
                    </a:lnR>
                    <a:lnT w="12700" cmpd="sng">
                      <a:noFill/>
                    </a:lnT>
                    <a:lnB w="38100" cmpd="sng">
                      <a:noFill/>
                    </a:lnB>
                    <a:solidFill>
                      <a:srgbClr val="505356"/>
                    </a:solidFill>
                  </a:tcPr>
                </a:tc>
                <a:tc hMerge="1">
                  <a:txBody>
                    <a:bodyPr/>
                    <a:lstStyle/>
                    <a:p>
                      <a:endParaRPr lang="en-US"/>
                    </a:p>
                  </a:txBody>
                  <a:tcPr/>
                </a:tc>
                <a:tc hMerge="1">
                  <a:txBody>
                    <a:bodyPr/>
                    <a:lstStyle/>
                    <a:p>
                      <a:pPr algn="just">
                        <a:spcBef>
                          <a:spcPts val="600"/>
                        </a:spcBef>
                        <a:spcAft>
                          <a:spcPts val="600"/>
                        </a:spcAft>
                      </a:pPr>
                      <a:endParaRPr lang="en-US">
                        <a:effectLst/>
                      </a:endParaRPr>
                    </a:p>
                  </a:txBody>
                  <a:tcPr marL="68580" marR="68580" marT="0" marB="0"/>
                </a:tc>
                <a:extLst>
                  <a:ext uri="{0D108BD9-81ED-4DB2-BD59-A6C34878D82A}">
                    <a16:rowId xmlns:a16="http://schemas.microsoft.com/office/drawing/2014/main" val="222822888"/>
                  </a:ext>
                </a:extLst>
              </a:tr>
              <a:tr h="680532">
                <a:tc gridSpan="2">
                  <a:txBody>
                    <a:bodyPr/>
                    <a:lstStyle/>
                    <a:p>
                      <a:pPr algn="just">
                        <a:spcBef>
                          <a:spcPts val="600"/>
                        </a:spcBef>
                        <a:spcAft>
                          <a:spcPts val="600"/>
                        </a:spcAft>
                      </a:pPr>
                      <a:r>
                        <a:rPr lang="en-US" sz="2000" cap="none" spc="0" dirty="0">
                          <a:solidFill>
                            <a:schemeClr val="tx1"/>
                          </a:solidFill>
                          <a:effectLst/>
                          <a:latin typeface="Arial" panose="020B0604020202020204" pitchFamily="34" charset="0"/>
                          <a:cs typeface="Arial" panose="020B0604020202020204" pitchFamily="34" charset="0"/>
                        </a:rPr>
                        <a:t>Living with Care: The Older Person</a:t>
                      </a:r>
                    </a:p>
                  </a:txBody>
                  <a:tcPr marL="183377" marR="183377" marT="183377" marB="183377">
                    <a:lnL w="12700" cmpd="sng">
                      <a:noFill/>
                      <a:prstDash val="solid"/>
                    </a:lnL>
                    <a:lnR w="12700" cmpd="sng">
                      <a:noFill/>
                      <a:prstDash val="solid"/>
                    </a:lnR>
                    <a:lnT w="38100" cmpd="sng">
                      <a:noFill/>
                    </a:lnT>
                    <a:lnB w="12700" cmpd="sng">
                      <a:noFill/>
                      <a:prstDash val="solid"/>
                    </a:lnB>
                    <a:noFill/>
                  </a:tcPr>
                </a:tc>
                <a:tc hMerge="1">
                  <a:txBody>
                    <a:bodyPr/>
                    <a:lstStyle/>
                    <a:p>
                      <a:endParaRPr lang="en-US"/>
                    </a:p>
                  </a:txBody>
                  <a:tcPr/>
                </a:tc>
                <a:tc>
                  <a:txBody>
                    <a:bodyPr/>
                    <a:lstStyle/>
                    <a:p>
                      <a:pPr lvl="0" algn="just">
                        <a:spcBef>
                          <a:spcPts val="600"/>
                        </a:spcBef>
                        <a:spcAft>
                          <a:spcPts val="600"/>
                        </a:spcAft>
                        <a:buNone/>
                      </a:pPr>
                      <a:endParaRPr lang="en-US" sz="1700" cap="none" spc="0">
                        <a:solidFill>
                          <a:schemeClr val="tx1"/>
                        </a:solidFill>
                        <a:effectLst/>
                      </a:endParaRPr>
                    </a:p>
                  </a:txBody>
                  <a:tcPr marL="183377" marR="183377" marT="183377" marB="183377">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115487883"/>
                  </a:ext>
                </a:extLst>
              </a:tr>
              <a:tr h="680532">
                <a:tc>
                  <a:txBody>
                    <a:bodyPr/>
                    <a:lstStyle/>
                    <a:p>
                      <a:pPr algn="just">
                        <a:spcBef>
                          <a:spcPts val="600"/>
                        </a:spcBef>
                        <a:spcAft>
                          <a:spcPts val="600"/>
                        </a:spcAft>
                      </a:pPr>
                      <a:r>
                        <a:rPr lang="en-US" sz="2000" cap="none" spc="0" dirty="0">
                          <a:solidFill>
                            <a:schemeClr val="tx1"/>
                          </a:solidFill>
                          <a:effectLst/>
                          <a:latin typeface="Arial" panose="020B0604020202020204" pitchFamily="34" charset="0"/>
                          <a:cs typeface="Arial" panose="020B0604020202020204" pitchFamily="34" charset="0"/>
                        </a:rPr>
                        <a:t>BMHP6009_BIRM</a:t>
                      </a:r>
                    </a:p>
                  </a:txBody>
                  <a:tcPr marL="183377" marR="183377" marT="183377" marB="1833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gridSpan="2">
                  <a:txBody>
                    <a:bodyPr/>
                    <a:lstStyle/>
                    <a:p>
                      <a:endParaRPr lang="en-US" sz="1700" cap="none" spc="0">
                        <a:solidFill>
                          <a:schemeClr val="tx1"/>
                        </a:solidFill>
                        <a:effectLst/>
                      </a:endParaRPr>
                    </a:p>
                  </a:txBody>
                  <a:tcPr marL="183377" marR="183377" marT="183377" marB="183377"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hMerge="1">
                  <a:txBody>
                    <a:bodyPr/>
                    <a:lstStyle/>
                    <a:p>
                      <a:endParaRPr lang="en-US">
                        <a:effectLst/>
                      </a:endParaRPr>
                    </a:p>
                  </a:txBody>
                  <a:tcPr marL="0" marR="0" marT="0" marB="0"/>
                </a:tc>
                <a:extLst>
                  <a:ext uri="{0D108BD9-81ED-4DB2-BD59-A6C34878D82A}">
                    <a16:rowId xmlns:a16="http://schemas.microsoft.com/office/drawing/2014/main" val="1463941315"/>
                  </a:ext>
                </a:extLst>
              </a:tr>
              <a:tr h="680532">
                <a:tc>
                  <a:txBody>
                    <a:bodyPr/>
                    <a:lstStyle/>
                    <a:p>
                      <a:pPr algn="just">
                        <a:spcBef>
                          <a:spcPts val="600"/>
                        </a:spcBef>
                        <a:spcAft>
                          <a:spcPts val="600"/>
                        </a:spcAft>
                      </a:pPr>
                      <a:r>
                        <a:rPr lang="en-US" sz="2000" cap="none" spc="0" dirty="0">
                          <a:solidFill>
                            <a:schemeClr val="tx1"/>
                          </a:solidFill>
                          <a:effectLst/>
                          <a:latin typeface="Arial" panose="020B0604020202020204" pitchFamily="34" charset="0"/>
                          <a:cs typeface="Arial" panose="020B0604020202020204" pitchFamily="34" charset="0"/>
                        </a:rPr>
                        <a:t>Joanne Davies</a:t>
                      </a:r>
                    </a:p>
                  </a:txBody>
                  <a:tcPr marL="183377" marR="183377" marT="183377" marB="183377">
                    <a:lnL w="12700" cmpd="sng">
                      <a:noFill/>
                      <a:prstDash val="solid"/>
                    </a:lnL>
                    <a:lnR w="12700" cmpd="sng">
                      <a:noFill/>
                      <a:prstDash val="solid"/>
                    </a:lnR>
                    <a:lnT w="12700" cmpd="sng">
                      <a:noFill/>
                      <a:prstDash val="solid"/>
                    </a:lnT>
                    <a:lnB w="12700" cmpd="sng">
                      <a:noFill/>
                      <a:prstDash val="solid"/>
                    </a:lnB>
                    <a:noFill/>
                  </a:tcPr>
                </a:tc>
                <a:tc gridSpan="2">
                  <a:txBody>
                    <a:bodyPr/>
                    <a:lstStyle/>
                    <a:p>
                      <a:endParaRPr lang="en-US" sz="1700" cap="none" spc="0">
                        <a:solidFill>
                          <a:schemeClr val="tx1"/>
                        </a:solidFill>
                        <a:effectLst/>
                      </a:endParaRPr>
                    </a:p>
                  </a:txBody>
                  <a:tcPr marL="183377" marR="183377" marT="183377" marB="183377" anchor="ctr">
                    <a:lnL w="12700" cmpd="sng">
                      <a:noFill/>
                      <a:prstDash val="solid"/>
                    </a:lnL>
                    <a:lnR w="12700" cmpd="sng">
                      <a:noFill/>
                      <a:prstDash val="solid"/>
                    </a:lnR>
                    <a:lnT w="12700" cmpd="sng">
                      <a:noFill/>
                      <a:prstDash val="solid"/>
                    </a:lnT>
                    <a:lnB w="12700" cmpd="sng">
                      <a:noFill/>
                      <a:prstDash val="solid"/>
                    </a:lnB>
                    <a:noFill/>
                  </a:tcPr>
                </a:tc>
                <a:tc hMerge="1">
                  <a:txBody>
                    <a:bodyPr/>
                    <a:lstStyle/>
                    <a:p>
                      <a:endParaRPr lang="en-US">
                        <a:effectLst/>
                      </a:endParaRPr>
                    </a:p>
                  </a:txBody>
                  <a:tcPr marL="0" marR="0" marT="0" marB="0"/>
                </a:tc>
                <a:extLst>
                  <a:ext uri="{0D108BD9-81ED-4DB2-BD59-A6C34878D82A}">
                    <a16:rowId xmlns:a16="http://schemas.microsoft.com/office/drawing/2014/main" val="2097900003"/>
                  </a:ext>
                </a:extLst>
              </a:tr>
              <a:tr h="1149161">
                <a:tc>
                  <a:txBody>
                    <a:bodyPr/>
                    <a:lstStyle/>
                    <a:p>
                      <a:pPr>
                        <a:spcBef>
                          <a:spcPts val="600"/>
                        </a:spcBef>
                        <a:spcAft>
                          <a:spcPts val="600"/>
                        </a:spcAft>
                      </a:pPr>
                      <a:r>
                        <a:rPr lang="en-US" sz="2000" cap="none" spc="0" dirty="0">
                          <a:solidFill>
                            <a:schemeClr val="tx1"/>
                          </a:solidFill>
                          <a:effectLst/>
                          <a:latin typeface="Arial" panose="020B0604020202020204" pitchFamily="34" charset="0"/>
                          <a:cs typeface="Arial" panose="020B0604020202020204" pitchFamily="34" charset="0"/>
                        </a:rPr>
                        <a:t>Component 1:</a:t>
                      </a:r>
                    </a:p>
                    <a:p>
                      <a:pPr>
                        <a:spcBef>
                          <a:spcPts val="600"/>
                        </a:spcBef>
                        <a:spcAft>
                          <a:spcPts val="600"/>
                        </a:spcAft>
                      </a:pPr>
                      <a:r>
                        <a:rPr lang="en-US" sz="2000" cap="none" spc="0" dirty="0">
                          <a:solidFill>
                            <a:schemeClr val="tx1"/>
                          </a:solidFill>
                          <a:effectLst/>
                          <a:latin typeface="Arial" panose="020B0604020202020204" pitchFamily="34" charset="0"/>
                          <a:cs typeface="Arial" panose="020B0604020202020204" pitchFamily="34" charset="0"/>
                        </a:rPr>
                        <a:t>Individual Poster Presentation</a:t>
                      </a:r>
                    </a:p>
                  </a:txBody>
                  <a:tcPr marL="183377" marR="183377" marT="183377" marB="18337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gridSpan="2">
                  <a:txBody>
                    <a:bodyPr/>
                    <a:lstStyle/>
                    <a:p>
                      <a:endParaRPr lang="en-US" sz="1700" cap="none" spc="0" dirty="0">
                        <a:solidFill>
                          <a:schemeClr val="tx1"/>
                        </a:solidFill>
                        <a:effectLst/>
                      </a:endParaRPr>
                    </a:p>
                  </a:txBody>
                  <a:tcPr marL="183377" marR="183377" marT="183377" marB="183377"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hMerge="1">
                  <a:txBody>
                    <a:bodyPr/>
                    <a:lstStyle/>
                    <a:p>
                      <a:endParaRPr lang="en-US">
                        <a:effectLst/>
                      </a:endParaRPr>
                    </a:p>
                  </a:txBody>
                  <a:tcPr marL="0" marR="0" marT="0" marB="0"/>
                </a:tc>
                <a:extLst>
                  <a:ext uri="{0D108BD9-81ED-4DB2-BD59-A6C34878D82A}">
                    <a16:rowId xmlns:a16="http://schemas.microsoft.com/office/drawing/2014/main" val="4209633366"/>
                  </a:ext>
                </a:extLst>
              </a:tr>
            </a:tbl>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3895"/>
    </mc:Choice>
    <mc:Fallback xmlns="">
      <p:transition spd="slow" advTm="1389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6" name="TextBox 6">
            <a:extLst>
              <a:ext uri="{FF2B5EF4-FFF2-40B4-BE49-F238E27FC236}">
                <a16:creationId xmlns:a16="http://schemas.microsoft.com/office/drawing/2014/main" id="{0B4750CF-E3DB-4A0B-8B92-FF937642E2F2}"/>
              </a:ext>
            </a:extLst>
          </p:cNvPr>
          <p:cNvGraphicFramePr/>
          <p:nvPr>
            <p:extLst>
              <p:ext uri="{D42A27DB-BD31-4B8C-83A1-F6EECF244321}">
                <p14:modId xmlns:p14="http://schemas.microsoft.com/office/powerpoint/2010/main" val="198764036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130133"/>
      </p:ext>
    </p:extLst>
  </p:cSld>
  <p:clrMapOvr>
    <a:masterClrMapping/>
  </p:clrMapOvr>
  <mc:AlternateContent xmlns:mc="http://schemas.openxmlformats.org/markup-compatibility/2006" xmlns:p14="http://schemas.microsoft.com/office/powerpoint/2010/main">
    <mc:Choice Requires="p14">
      <p:transition spd="slow" p14:dur="2000" advTm="1571"/>
    </mc:Choice>
    <mc:Fallback xmlns="">
      <p:transition spd="slow" advTm="157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D43F2-0832-485C-82F9-115BBD57CD9A}"/>
              </a:ext>
            </a:extLst>
          </p:cNvPr>
          <p:cNvSpPr>
            <a:spLocks noGrp="1"/>
          </p:cNvSpPr>
          <p:nvPr>
            <p:ph type="title"/>
          </p:nvPr>
        </p:nvSpPr>
        <p:spPr>
          <a:xfrm>
            <a:off x="952108" y="954756"/>
            <a:ext cx="2730414" cy="4946003"/>
          </a:xfrm>
        </p:spPr>
        <p:txBody>
          <a:bodyPr vert="horz" lIns="91440" tIns="45720" rIns="91440" bIns="45720" rtlCol="0" anchor="ctr">
            <a:normAutofit/>
          </a:bodyPr>
          <a:lstStyle/>
          <a:p>
            <a:r>
              <a:rPr lang="en-US" sz="2000" b="1" dirty="0">
                <a:solidFill>
                  <a:srgbClr val="FFFFFF"/>
                </a:solidFill>
                <a:latin typeface="Arial" panose="020B0604020202020204" pitchFamily="34" charset="0"/>
                <a:cs typeface="Arial" panose="020B0604020202020204" pitchFamily="34" charset="0"/>
              </a:rPr>
              <a:t>Living with care as an elderly person</a:t>
            </a:r>
            <a:endParaRPr lang="en-US" sz="2000" dirty="0">
              <a:solidFill>
                <a:srgbClr val="FFFFFF"/>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9C70950-ADA8-4D16-A7C5-47B70DF8227A}"/>
              </a:ext>
            </a:extLst>
          </p:cNvPr>
          <p:cNvSpPr txBox="1"/>
          <p:nvPr/>
        </p:nvSpPr>
        <p:spPr>
          <a:xfrm>
            <a:off x="5140934" y="469900"/>
            <a:ext cx="5953630" cy="5405968"/>
          </a:xfrm>
          <a:prstGeom prst="rect">
            <a:avLst/>
          </a:prstGeom>
        </p:spPr>
        <p:txBody>
          <a:bodyPr vert="horz" lIns="91440" tIns="45720" rIns="91440" bIns="45720" rtlCol="0" anchor="ctr">
            <a:normAutofit/>
          </a:bodyPr>
          <a:lstStyle/>
          <a:p>
            <a:pPr lvl="0" indent="-228600">
              <a:spcBef>
                <a:spcPct val="20000"/>
              </a:spcBef>
              <a:spcAft>
                <a:spcPts val="600"/>
              </a:spcAft>
              <a:buClr>
                <a:schemeClr val="accent1"/>
              </a:buClr>
              <a:buSzPct val="115000"/>
              <a:buFont typeface="Arial"/>
              <a:buChar char="•"/>
            </a:pPr>
            <a:r>
              <a:rPr lang="en-US" sz="2000" b="0" i="0" dirty="0">
                <a:solidFill>
                  <a:schemeClr val="tx1">
                    <a:lumMod val="85000"/>
                    <a:lumOff val="15000"/>
                  </a:schemeClr>
                </a:solidFill>
                <a:latin typeface="Arial" panose="020B0604020202020204" pitchFamily="34" charset="0"/>
                <a:cs typeface="Arial" panose="020B0604020202020204" pitchFamily="34" charset="0"/>
              </a:rPr>
              <a:t>Companies or organizations should have a positive attitude the culture or ethnicity to enhance quality of life </a:t>
            </a:r>
            <a:r>
              <a:rPr lang="en-US" sz="2000" dirty="0">
                <a:solidFill>
                  <a:schemeClr val="tx1">
                    <a:lumMod val="85000"/>
                    <a:lumOff val="15000"/>
                  </a:schemeClr>
                </a:solidFill>
                <a:latin typeface="Arial" panose="020B0604020202020204" pitchFamily="34" charset="0"/>
                <a:cs typeface="Arial" panose="020B0604020202020204" pitchFamily="34" charset="0"/>
              </a:rPr>
              <a:t>.(Team,2021).</a:t>
            </a:r>
          </a:p>
        </p:txBody>
      </p:sp>
    </p:spTree>
    <p:extLst>
      <p:ext uri="{BB962C8B-B14F-4D97-AF65-F5344CB8AC3E}">
        <p14:creationId xmlns:p14="http://schemas.microsoft.com/office/powerpoint/2010/main" val="1562938971"/>
      </p:ext>
    </p:extLst>
  </p:cSld>
  <p:clrMapOvr>
    <a:masterClrMapping/>
  </p:clrMapOvr>
  <mc:AlternateContent xmlns:mc="http://schemas.openxmlformats.org/markup-compatibility/2006" xmlns:p14="http://schemas.microsoft.com/office/powerpoint/2010/main">
    <mc:Choice Requires="p14">
      <p:transition spd="slow" p14:dur="2000" advTm="1360"/>
    </mc:Choice>
    <mc:Fallback xmlns="">
      <p:transition spd="slow" advTm="136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6596-BD40-4B3F-9D54-C523B417454C}"/>
              </a:ext>
            </a:extLst>
          </p:cNvPr>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What is elder abuse</a:t>
            </a:r>
          </a:p>
        </p:txBody>
      </p:sp>
      <p:sp>
        <p:nvSpPr>
          <p:cNvPr id="3" name="Content Placeholder 2">
            <a:extLst>
              <a:ext uri="{FF2B5EF4-FFF2-40B4-BE49-F238E27FC236}">
                <a16:creationId xmlns:a16="http://schemas.microsoft.com/office/drawing/2014/main" id="{2B7F1250-E5CC-4B39-860F-24ABEB0E3AFB}"/>
              </a:ext>
            </a:extLst>
          </p:cNvPr>
          <p:cNvSpPr>
            <a:spLocks noGrp="1"/>
          </p:cNvSpPr>
          <p:nvPr>
            <p:ph idx="1"/>
          </p:nvPr>
        </p:nvSpPr>
        <p:spPr/>
        <p:txBody>
          <a:bodyPr>
            <a:normAutofit/>
          </a:bodyPr>
          <a:lstStyle/>
          <a:p>
            <a:r>
              <a:rPr lang="en-US" sz="2000" b="0" i="0" dirty="0">
                <a:solidFill>
                  <a:srgbClr val="111111"/>
                </a:solidFill>
                <a:effectLst/>
                <a:latin typeface="Arial" panose="020B0604020202020204" pitchFamily="34" charset="0"/>
                <a:cs typeface="Arial" panose="020B0604020202020204" pitchFamily="34" charset="0"/>
              </a:rPr>
              <a:t>A repeated of  </a:t>
            </a:r>
            <a:r>
              <a:rPr lang="en-US" sz="2000" dirty="0">
                <a:solidFill>
                  <a:srgbClr val="111111"/>
                </a:solidFill>
                <a:latin typeface="Arial" panose="020B0604020202020204" pitchFamily="34" charset="0"/>
                <a:cs typeface="Arial" panose="020B0604020202020204" pitchFamily="34" charset="0"/>
              </a:rPr>
              <a:t>A</a:t>
            </a:r>
            <a:r>
              <a:rPr lang="en-US" sz="2000" b="0" i="0" dirty="0">
                <a:solidFill>
                  <a:srgbClr val="111111"/>
                </a:solidFill>
                <a:effectLst/>
                <a:latin typeface="Arial" panose="020B0604020202020204" pitchFamily="34" charset="0"/>
                <a:cs typeface="Arial" panose="020B0604020202020204" pitchFamily="34" charset="0"/>
              </a:rPr>
              <a:t>ct that can cause harm to an older person where expectation of trust towards  caregivers are another” this will cause distress to the elderly. </a:t>
            </a:r>
          </a:p>
          <a:p>
            <a:endParaRPr lang="en-US" sz="2000" dirty="0">
              <a:solidFill>
                <a:srgbClr val="111111"/>
              </a:solidFill>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cs typeface="Arial" panose="020B0604020202020204" pitchFamily="34" charset="0"/>
              </a:rPr>
              <a:t>free from violence,</a:t>
            </a:r>
            <a:r>
              <a:rPr lang="en-GB" sz="2000" b="0" i="0" dirty="0">
                <a:solidFill>
                  <a:srgbClr val="000000"/>
                </a:solidFill>
                <a:effectLst/>
                <a:latin typeface="Arial" panose="020B0604020202020204" pitchFamily="34" charset="0"/>
                <a:cs typeface="Arial" panose="020B0604020202020204" pitchFamily="34" charset="0"/>
              </a:rPr>
              <a:t> 2021)</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695729"/>
      </p:ext>
    </p:extLst>
  </p:cSld>
  <p:clrMapOvr>
    <a:masterClrMapping/>
  </p:clrMapOvr>
  <mc:AlternateContent xmlns:mc="http://schemas.openxmlformats.org/markup-compatibility/2006" xmlns:p14="http://schemas.microsoft.com/office/powerpoint/2010/main">
    <mc:Choice Requires="p14">
      <p:transition spd="slow" p14:dur="2000" advTm="1287"/>
    </mc:Choice>
    <mc:Fallback xmlns="">
      <p:transition spd="slow" advTm="128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A7C41-AE9A-4535-8E9B-42AE156E7B70}"/>
              </a:ext>
            </a:extLst>
          </p:cNvPr>
          <p:cNvSpPr>
            <a:spLocks noGrp="1"/>
          </p:cNvSpPr>
          <p:nvPr>
            <p:ph type="title"/>
          </p:nvPr>
        </p:nvSpPr>
        <p:spPr>
          <a:xfrm>
            <a:off x="1055599" y="1055077"/>
            <a:ext cx="2532909" cy="4794578"/>
          </a:xfrm>
        </p:spPr>
        <p:txBody>
          <a:bodyPr>
            <a:normAutofit/>
          </a:bodyPr>
          <a:lstStyle/>
          <a:p>
            <a:r>
              <a:rPr lang="en-US" sz="2800">
                <a:solidFill>
                  <a:srgbClr val="262626"/>
                </a:solidFill>
                <a:latin typeface="Arial" panose="020B0604020202020204" pitchFamily="34" charset="0"/>
                <a:cs typeface="Arial" panose="020B0604020202020204" pitchFamily="34" charset="0"/>
              </a:rPr>
              <a:t>These are some signs of elder abuse</a:t>
            </a:r>
            <a:br>
              <a:rPr lang="en-GB" sz="2800">
                <a:solidFill>
                  <a:srgbClr val="262626"/>
                </a:solidFill>
              </a:rPr>
            </a:br>
            <a:endParaRPr lang="en-GB" sz="2800">
              <a:solidFill>
                <a:srgbClr val="262626"/>
              </a:solidFill>
            </a:endParaRPr>
          </a:p>
        </p:txBody>
      </p:sp>
      <p:graphicFrame>
        <p:nvGraphicFramePr>
          <p:cNvPr id="5" name="Content Placeholder 2">
            <a:extLst>
              <a:ext uri="{FF2B5EF4-FFF2-40B4-BE49-F238E27FC236}">
                <a16:creationId xmlns:a16="http://schemas.microsoft.com/office/drawing/2014/main" id="{54AB1E8A-FAB8-41B1-812A-8E83FCDF0F1D}"/>
              </a:ext>
            </a:extLst>
          </p:cNvPr>
          <p:cNvGraphicFramePr>
            <a:graphicFrameLocks noGrp="1"/>
          </p:cNvGraphicFramePr>
          <p:nvPr>
            <p:ph idx="1"/>
            <p:extLst>
              <p:ext uri="{D42A27DB-BD31-4B8C-83A1-F6EECF244321}">
                <p14:modId xmlns:p14="http://schemas.microsoft.com/office/powerpoint/2010/main" val="1204852433"/>
              </p:ext>
            </p:extLst>
          </p:nvPr>
        </p:nvGraphicFramePr>
        <p:xfrm>
          <a:off x="5464921" y="828037"/>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964375"/>
      </p:ext>
    </p:extLst>
  </p:cSld>
  <p:clrMapOvr>
    <a:masterClrMapping/>
  </p:clrMapOvr>
  <mc:AlternateContent xmlns:mc="http://schemas.openxmlformats.org/markup-compatibility/2006" xmlns:p14="http://schemas.microsoft.com/office/powerpoint/2010/main">
    <mc:Choice Requires="p14">
      <p:transition spd="slow" p14:dur="2000" advTm="1194"/>
    </mc:Choice>
    <mc:Fallback xmlns="">
      <p:transition spd="slow" advTm="119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617B2C-ACF0-4712-944B-4AC052D3828D}"/>
              </a:ext>
            </a:extLst>
          </p:cNvPr>
          <p:cNvSpPr txBox="1"/>
          <p:nvPr/>
        </p:nvSpPr>
        <p:spPr>
          <a:xfrm>
            <a:off x="2087654" y="577279"/>
            <a:ext cx="6096000" cy="1323439"/>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As you are working in residential care the most common type of abuse you would notice to the elder or physical abuse these are some of the signs</a:t>
            </a:r>
            <a:endParaRPr lang="en-GB" sz="2000" b="1" dirty="0"/>
          </a:p>
        </p:txBody>
      </p:sp>
      <p:sp>
        <p:nvSpPr>
          <p:cNvPr id="5" name="TextBox 4">
            <a:extLst>
              <a:ext uri="{FF2B5EF4-FFF2-40B4-BE49-F238E27FC236}">
                <a16:creationId xmlns:a16="http://schemas.microsoft.com/office/drawing/2014/main" id="{67D38B31-69B1-4D5A-B078-E5F27AE55E27}"/>
              </a:ext>
            </a:extLst>
          </p:cNvPr>
          <p:cNvSpPr txBox="1"/>
          <p:nvPr/>
        </p:nvSpPr>
        <p:spPr>
          <a:xfrm>
            <a:off x="659027" y="1969009"/>
            <a:ext cx="6096000" cy="3139321"/>
          </a:xfrm>
          <a:prstGeom prst="rect">
            <a:avLst/>
          </a:prstGeom>
          <a:noFill/>
        </p:spPr>
        <p:txBody>
          <a:bodyPr wrap="square">
            <a:spAutoFit/>
          </a:bodyPr>
          <a:lstStyle/>
          <a:p>
            <a:r>
              <a:rPr lang="en-US" sz="1800" dirty="0">
                <a:latin typeface="Arial" panose="020B0604020202020204" pitchFamily="34" charset="0"/>
                <a:ea typeface="+mn-lt"/>
                <a:cs typeface="Arial" panose="020B0604020202020204" pitchFamily="34" charset="0"/>
              </a:rPr>
              <a:t>Broken bones</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ea typeface="+mn-lt"/>
                <a:cs typeface="Arial" panose="020B0604020202020204" pitchFamily="34" charset="0"/>
              </a:rPr>
              <a:t>Bruises or welts on body </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ea typeface="+mn-lt"/>
                <a:cs typeface="Arial" panose="020B0604020202020204" pitchFamily="34" charset="0"/>
              </a:rPr>
              <a:t>Burns on  body </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ea typeface="+mn-lt"/>
                <a:cs typeface="Arial" panose="020B0604020202020204" pitchFamily="34" charset="0"/>
              </a:rPr>
              <a:t>Cuts and scrapes on body</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ea typeface="+mn-lt"/>
                <a:cs typeface="Arial" panose="020B0604020202020204" pitchFamily="34" charset="0"/>
              </a:rPr>
              <a:t>Head injuries and concussions on the forehead </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ea typeface="+mn-lt"/>
                <a:cs typeface="Arial" panose="020B0604020202020204" pitchFamily="34" charset="0"/>
              </a:rPr>
              <a:t>Pressure marks or sores all over the body</a:t>
            </a:r>
          </a:p>
          <a:p>
            <a:endParaRPr lang="en-US" dirty="0">
              <a:latin typeface="Arial" panose="020B0604020202020204" pitchFamily="34" charset="0"/>
              <a:ea typeface="+mn-lt"/>
              <a:cs typeface="Arial" panose="020B0604020202020204" pitchFamily="34" charset="0"/>
            </a:endParaRPr>
          </a:p>
          <a:p>
            <a:endParaRPr lang="en-US" sz="1800" dirty="0">
              <a:latin typeface="Arial" panose="020B0604020202020204" pitchFamily="34" charset="0"/>
              <a:ea typeface="+mn-lt"/>
              <a:cs typeface="Arial" panose="020B0604020202020204" pitchFamily="34" charset="0"/>
            </a:endParaRPr>
          </a:p>
          <a:p>
            <a:endParaRPr lang="en-US" dirty="0">
              <a:latin typeface="Arial" panose="020B0604020202020204" pitchFamily="34" charset="0"/>
              <a:ea typeface="+mn-lt"/>
              <a:cs typeface="Arial" panose="020B0604020202020204" pitchFamily="34" charset="0"/>
            </a:endParaRPr>
          </a:p>
          <a:p>
            <a:r>
              <a:rPr lang="en-US" dirty="0">
                <a:solidFill>
                  <a:srgbClr val="000000"/>
                </a:solidFill>
                <a:latin typeface="Open Sans" panose="020B0606030504020204" pitchFamily="34" charset="0"/>
              </a:rPr>
              <a:t>(</a:t>
            </a:r>
            <a:r>
              <a:rPr lang="en-GB" b="1" i="0" u="none" strike="noStrike" dirty="0">
                <a:solidFill>
                  <a:srgbClr val="DB5461"/>
                </a:solidFill>
                <a:effectLst/>
                <a:latin typeface="Roboto" panose="02000000000000000000" pitchFamily="2" charset="0"/>
                <a:hlinkClick r:id="rId2"/>
              </a:rPr>
              <a:t>Safer Senior Care</a:t>
            </a:r>
            <a:r>
              <a:rPr lang="en-US" b="0" i="0" dirty="0">
                <a:solidFill>
                  <a:srgbClr val="000000"/>
                </a:solidFill>
                <a:effectLst/>
                <a:latin typeface="Open Sans" panose="020B0606030504020204" pitchFamily="34" charset="0"/>
              </a:rPr>
              <a:t>, 2021)</a:t>
            </a:r>
            <a:endParaRPr lang="en-US" sz="1800" dirty="0">
              <a:latin typeface="Arial" panose="020B0604020202020204" pitchFamily="34" charset="0"/>
              <a:ea typeface="+mn-lt"/>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1531810"/>
      </p:ext>
    </p:extLst>
  </p:cSld>
  <p:clrMapOvr>
    <a:masterClrMapping/>
  </p:clrMapOvr>
  <mc:AlternateContent xmlns:mc="http://schemas.openxmlformats.org/markup-compatibility/2006" xmlns:p14="http://schemas.microsoft.com/office/powerpoint/2010/main">
    <mc:Choice Requires="p14">
      <p:transition spd="slow" p14:dur="2000" advTm="1588"/>
    </mc:Choice>
    <mc:Fallback xmlns="">
      <p:transition spd="slow" advTm="158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672628-AB8D-4185-B69F-DFE1C10CE08A}"/>
              </a:ext>
            </a:extLst>
          </p:cNvPr>
          <p:cNvSpPr txBox="1"/>
          <p:nvPr/>
        </p:nvSpPr>
        <p:spPr>
          <a:xfrm>
            <a:off x="2162877" y="1215182"/>
            <a:ext cx="7866246" cy="3170099"/>
          </a:xfrm>
          <a:prstGeom prst="rect">
            <a:avLst/>
          </a:prstGeom>
          <a:noFill/>
        </p:spPr>
        <p:txBody>
          <a:bodyPr wrap="square">
            <a:spAutoFit/>
          </a:bodyPr>
          <a:lstStyle/>
          <a:p>
            <a:endParaRPr lang="en-US" sz="2000" b="1"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Physical abuse is slapping, pushing, hitting and  striking an individual with  objects. improper use of physical to restraints includes sexual abuse</a:t>
            </a:r>
            <a:r>
              <a:rPr lang="en-US" sz="2000" i="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which is called nonconsensual sexual with an individual  this is call  rape to unwanted touching or indecent exposure.</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b="0" i="0" dirty="0">
                <a:solidFill>
                  <a:srgbClr val="000000"/>
                </a:solidFill>
                <a:effectLst/>
                <a:latin typeface="Arial" panose="020B0604020202020204" pitchFamily="34" charset="0"/>
                <a:cs typeface="Arial" panose="020B0604020202020204" pitchFamily="34" charset="0"/>
              </a:rPr>
              <a:t>(Domestic Shelters, 2021)</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2132414"/>
      </p:ext>
    </p:extLst>
  </p:cSld>
  <p:clrMapOvr>
    <a:masterClrMapping/>
  </p:clrMapOvr>
  <mc:AlternateContent xmlns:mc="http://schemas.openxmlformats.org/markup-compatibility/2006" xmlns:p14="http://schemas.microsoft.com/office/powerpoint/2010/main">
    <mc:Choice Requires="p14">
      <p:transition spd="slow" p14:dur="2000" advTm="1054"/>
    </mc:Choice>
    <mc:Fallback xmlns="">
      <p:transition spd="slow" advTm="105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43B0B-7DE5-4A8B-B063-AE1D8D89122A}"/>
              </a:ext>
            </a:extLst>
          </p:cNvPr>
          <p:cNvSpPr>
            <a:spLocks noGrp="1"/>
          </p:cNvSpPr>
          <p:nvPr>
            <p:ph type="title"/>
          </p:nvPr>
        </p:nvSpPr>
        <p:spPr>
          <a:xfrm>
            <a:off x="952108" y="954756"/>
            <a:ext cx="2730414" cy="4946003"/>
          </a:xfrm>
        </p:spPr>
        <p:txBody>
          <a:bodyPr vert="horz" lIns="91440" tIns="45720" rIns="91440" bIns="45720" rtlCol="0" anchor="ctr">
            <a:normAutofit/>
          </a:bodyPr>
          <a:lstStyle/>
          <a:p>
            <a:r>
              <a:rPr lang="en-US" sz="2000" b="0" i="0" dirty="0">
                <a:solidFill>
                  <a:srgbClr val="FFFFFF"/>
                </a:solidFill>
                <a:latin typeface="Arial" panose="020B0604020202020204" pitchFamily="34" charset="0"/>
                <a:cs typeface="Arial" panose="020B0604020202020204" pitchFamily="34" charset="0"/>
              </a:rPr>
              <a:t>Who Does the Abusing?</a:t>
            </a:r>
          </a:p>
        </p:txBody>
      </p:sp>
      <p:sp>
        <p:nvSpPr>
          <p:cNvPr id="3" name="TextBox 2">
            <a:extLst>
              <a:ext uri="{FF2B5EF4-FFF2-40B4-BE49-F238E27FC236}">
                <a16:creationId xmlns:a16="http://schemas.microsoft.com/office/drawing/2014/main" id="{4AEF599E-A298-45D7-98D9-2A525BB13DF9}"/>
              </a:ext>
            </a:extLst>
          </p:cNvPr>
          <p:cNvSpPr txBox="1"/>
          <p:nvPr/>
        </p:nvSpPr>
        <p:spPr>
          <a:xfrm>
            <a:off x="5150360"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fontAlgn="base">
              <a:spcBef>
                <a:spcPct val="20000"/>
              </a:spcBef>
              <a:spcAft>
                <a:spcPts val="600"/>
              </a:spcAft>
              <a:buClr>
                <a:schemeClr val="accent1"/>
              </a:buClr>
              <a:buSzPct val="115000"/>
              <a:buFont typeface="Arial"/>
              <a:buChar char="•"/>
            </a:pPr>
            <a:endParaRPr lang="en-US" b="0" i="0" dirty="0">
              <a:solidFill>
                <a:schemeClr val="bg1"/>
              </a:solidFill>
            </a:endParaRPr>
          </a:p>
          <a:p>
            <a:pPr fontAlgn="base">
              <a:spcBef>
                <a:spcPct val="20000"/>
              </a:spcBef>
              <a:spcAft>
                <a:spcPts val="600"/>
              </a:spcAft>
              <a:buClr>
                <a:schemeClr val="accent1"/>
              </a:buClr>
              <a:buSzPct val="115000"/>
              <a:buFont typeface="Arial"/>
              <a:buChar char="•"/>
            </a:pPr>
            <a:endParaRPr lang="en-US" b="0" i="0" dirty="0">
              <a:solidFill>
                <a:schemeClr val="bg1"/>
              </a:solidFill>
            </a:endParaRPr>
          </a:p>
          <a:p>
            <a:pPr fontAlgn="base">
              <a:spcBef>
                <a:spcPct val="20000"/>
              </a:spcBef>
              <a:spcAft>
                <a:spcPts val="600"/>
              </a:spcAft>
              <a:buClr>
                <a:schemeClr val="accent1"/>
              </a:buClr>
              <a:buSzPct val="115000"/>
              <a:buFont typeface="Arial"/>
              <a:buChar char="•"/>
            </a:pPr>
            <a:r>
              <a:rPr lang="en-US" sz="2200" dirty="0">
                <a:solidFill>
                  <a:schemeClr val="bg1"/>
                </a:solidFill>
                <a:latin typeface="Arial" panose="020B0604020202020204" pitchFamily="34" charset="0"/>
                <a:cs typeface="Arial" panose="020B0604020202020204" pitchFamily="34" charset="0"/>
              </a:rPr>
              <a:t>Could be at risk in residential care are in the community therefore </a:t>
            </a:r>
            <a:r>
              <a:rPr lang="en-US" sz="2200" b="0" i="0" dirty="0">
                <a:solidFill>
                  <a:schemeClr val="bg1"/>
                </a:solidFill>
                <a:latin typeface="Arial" panose="020B0604020202020204" pitchFamily="34" charset="0"/>
                <a:cs typeface="Arial" panose="020B0604020202020204" pitchFamily="34" charset="0"/>
              </a:rPr>
              <a:t>families and caregiver who take care of they wellbeing should keep them safe and protected.</a:t>
            </a:r>
          </a:p>
          <a:p>
            <a:pPr fontAlgn="base">
              <a:spcBef>
                <a:spcPct val="20000"/>
              </a:spcBef>
              <a:spcAft>
                <a:spcPts val="600"/>
              </a:spcAft>
              <a:buClr>
                <a:schemeClr val="accent1"/>
              </a:buClr>
              <a:buSzPct val="115000"/>
              <a:buFont typeface="Arial"/>
              <a:buChar char="•"/>
            </a:pPr>
            <a:endParaRPr lang="en-US" sz="2200" b="0" i="0" dirty="0">
              <a:solidFill>
                <a:schemeClr val="bg1"/>
              </a:solidFill>
              <a:latin typeface="Arial" panose="020B0604020202020204" pitchFamily="34" charset="0"/>
              <a:cs typeface="Arial" panose="020B0604020202020204" pitchFamily="34" charset="0"/>
            </a:endParaRPr>
          </a:p>
          <a:p>
            <a:pPr fontAlgn="base">
              <a:spcBef>
                <a:spcPct val="20000"/>
              </a:spcBef>
              <a:spcAft>
                <a:spcPts val="600"/>
              </a:spcAft>
              <a:buClr>
                <a:schemeClr val="accent1"/>
              </a:buClr>
              <a:buSzPct val="115000"/>
              <a:buFont typeface="Arial"/>
              <a:buChar char="•"/>
            </a:pPr>
            <a:r>
              <a:rPr lang="en-US" sz="2200" b="0" i="0" dirty="0">
                <a:solidFill>
                  <a:schemeClr val="bg1"/>
                </a:solidFill>
                <a:latin typeface="Arial" panose="020B0604020202020204" pitchFamily="34" charset="0"/>
                <a:cs typeface="Arial" panose="020B0604020202020204" pitchFamily="34" charset="0"/>
              </a:rPr>
              <a:t>  The most common culprits. Are:</a:t>
            </a:r>
          </a:p>
          <a:p>
            <a:pPr fontAlgn="base">
              <a:spcBef>
                <a:spcPct val="20000"/>
              </a:spcBef>
              <a:spcAft>
                <a:spcPts val="600"/>
              </a:spcAft>
              <a:buClr>
                <a:schemeClr val="accent1"/>
              </a:buClr>
              <a:buSzPct val="115000"/>
              <a:buFont typeface="Arial"/>
              <a:buChar char="•"/>
            </a:pPr>
            <a:r>
              <a:rPr lang="en-US" sz="2200" b="0" i="0" dirty="0">
                <a:solidFill>
                  <a:schemeClr val="bg1"/>
                </a:solidFill>
                <a:latin typeface="Arial" panose="020B0604020202020204" pitchFamily="34" charset="0"/>
                <a:cs typeface="Arial" panose="020B0604020202020204" pitchFamily="34" charset="0"/>
              </a:rPr>
              <a:t>  family</a:t>
            </a:r>
          </a:p>
          <a:p>
            <a:pPr fontAlgn="base">
              <a:spcBef>
                <a:spcPct val="20000"/>
              </a:spcBef>
              <a:spcAft>
                <a:spcPts val="600"/>
              </a:spcAft>
              <a:buClr>
                <a:schemeClr val="accent1"/>
              </a:buClr>
              <a:buSzPct val="115000"/>
              <a:buFont typeface="Arial"/>
              <a:buChar char="•"/>
            </a:pPr>
            <a:r>
              <a:rPr lang="en-US" sz="2200" b="0" i="0" dirty="0">
                <a:solidFill>
                  <a:schemeClr val="bg1"/>
                </a:solidFill>
                <a:latin typeface="Arial" panose="020B0604020202020204" pitchFamily="34" charset="0"/>
                <a:cs typeface="Arial" panose="020B0604020202020204" pitchFamily="34" charset="0"/>
              </a:rPr>
              <a:t>Spouse</a:t>
            </a:r>
          </a:p>
          <a:p>
            <a:pPr fontAlgn="base">
              <a:spcBef>
                <a:spcPct val="20000"/>
              </a:spcBef>
              <a:spcAft>
                <a:spcPts val="600"/>
              </a:spcAft>
              <a:buClr>
                <a:schemeClr val="accent1"/>
              </a:buClr>
              <a:buSzPct val="115000"/>
              <a:buFont typeface="Arial"/>
              <a:buChar char="•"/>
            </a:pPr>
            <a:r>
              <a:rPr lang="en-US" sz="2200" dirty="0">
                <a:solidFill>
                  <a:schemeClr val="bg1"/>
                </a:solidFill>
                <a:latin typeface="Arial" panose="020B0604020202020204" pitchFamily="34" charset="0"/>
                <a:cs typeface="Arial" panose="020B0604020202020204" pitchFamily="34" charset="0"/>
              </a:rPr>
              <a:t>Adult children/are child </a:t>
            </a:r>
            <a:endParaRPr lang="en-US" sz="2200" b="0" i="0" dirty="0">
              <a:solidFill>
                <a:schemeClr val="bg1"/>
              </a:solidFill>
              <a:latin typeface="Arial" panose="020B0604020202020204" pitchFamily="34" charset="0"/>
              <a:cs typeface="Arial" panose="020B0604020202020204" pitchFamily="34" charset="0"/>
            </a:endParaRPr>
          </a:p>
          <a:p>
            <a:pPr fontAlgn="base">
              <a:spcBef>
                <a:spcPct val="20000"/>
              </a:spcBef>
              <a:spcAft>
                <a:spcPts val="600"/>
              </a:spcAft>
              <a:buClr>
                <a:schemeClr val="accent1"/>
              </a:buClr>
              <a:buSzPct val="115000"/>
              <a:buFont typeface="Arial"/>
              <a:buChar char="•"/>
            </a:pPr>
            <a:r>
              <a:rPr lang="en-US" sz="2200" b="0" i="0" dirty="0">
                <a:solidFill>
                  <a:schemeClr val="bg1"/>
                </a:solidFill>
                <a:latin typeface="Arial" panose="020B0604020202020204" pitchFamily="34" charset="0"/>
                <a:cs typeface="Arial" panose="020B0604020202020204" pitchFamily="34" charset="0"/>
              </a:rPr>
              <a:t> cases show over 50% are perpetrator, spouse and adult children or child and again mental health play apart increase elder mistreatment. </a:t>
            </a:r>
            <a:r>
              <a:rPr lang="en-US" sz="2200" dirty="0">
                <a:solidFill>
                  <a:schemeClr val="bg1"/>
                </a:solidFill>
                <a:latin typeface="Arial" panose="020B0604020202020204" pitchFamily="34" charset="0"/>
                <a:cs typeface="Arial" panose="020B0604020202020204" pitchFamily="34" charset="0"/>
              </a:rPr>
              <a:t>(The National Center on Elder Abuse 2021) </a:t>
            </a:r>
            <a:r>
              <a:rPr lang="en-US" sz="2200" b="0" i="0" dirty="0">
                <a:solidFill>
                  <a:schemeClr val="bg1"/>
                </a:solidFill>
                <a:latin typeface="Arial" panose="020B0604020202020204" pitchFamily="34" charset="0"/>
                <a:cs typeface="Arial" panose="020B0604020202020204" pitchFamily="34" charset="0"/>
              </a:rPr>
              <a:t>  </a:t>
            </a:r>
          </a:p>
          <a:p>
            <a:pPr indent="-228600">
              <a:spcBef>
                <a:spcPct val="20000"/>
              </a:spcBef>
              <a:spcAft>
                <a:spcPts val="600"/>
              </a:spcAft>
              <a:buClr>
                <a:schemeClr val="accent1"/>
              </a:buClr>
              <a:buSzPct val="115000"/>
              <a:buFont typeface="Arial"/>
              <a:buChar char="•"/>
            </a:pPr>
            <a:endParaRPr lang="en-US" dirty="0">
              <a:solidFill>
                <a:schemeClr val="bg1"/>
              </a:solidFill>
            </a:endParaRPr>
          </a:p>
          <a:p>
            <a:pPr indent="-228600">
              <a:spcBef>
                <a:spcPct val="20000"/>
              </a:spcBef>
              <a:spcAft>
                <a:spcPts val="600"/>
              </a:spcAft>
              <a:buClr>
                <a:schemeClr val="accent1"/>
              </a:buClr>
              <a:buSzPct val="115000"/>
              <a:buFont typeface="Arial"/>
              <a:buChar char="•"/>
            </a:pPr>
            <a:endParaRPr lang="en-US" dirty="0">
              <a:solidFill>
                <a:schemeClr val="bg1"/>
              </a:solidFill>
            </a:endParaRPr>
          </a:p>
          <a:p>
            <a:pPr>
              <a:spcBef>
                <a:spcPct val="20000"/>
              </a:spcBef>
              <a:spcAft>
                <a:spcPts val="600"/>
              </a:spcAft>
              <a:buClr>
                <a:schemeClr val="accent1"/>
              </a:buClr>
              <a:buSzPct val="115000"/>
              <a:buFont typeface="Arial"/>
              <a:buChar char="•"/>
            </a:pPr>
            <a:endParaRPr lang="en-US" dirty="0">
              <a:solidFill>
                <a:schemeClr val="bg1"/>
              </a:solidFill>
            </a:endParaRPr>
          </a:p>
          <a:p>
            <a:pPr indent="-228600">
              <a:spcBef>
                <a:spcPct val="20000"/>
              </a:spcBef>
              <a:spcAft>
                <a:spcPts val="600"/>
              </a:spcAft>
              <a:buClr>
                <a:schemeClr val="accent1"/>
              </a:buClr>
              <a:buSzPct val="115000"/>
              <a:buFont typeface="Arial"/>
              <a:buChar char="•"/>
            </a:pPr>
            <a:endParaRPr lang="en-US" dirty="0">
              <a:solidFill>
                <a:schemeClr val="bg1"/>
              </a:solidFill>
            </a:endParaRPr>
          </a:p>
        </p:txBody>
      </p:sp>
    </p:spTree>
    <p:extLst>
      <p:ext uri="{BB962C8B-B14F-4D97-AF65-F5344CB8AC3E}">
        <p14:creationId xmlns:p14="http://schemas.microsoft.com/office/powerpoint/2010/main" val="4182169583"/>
      </p:ext>
    </p:extLst>
  </p:cSld>
  <p:clrMapOvr>
    <a:masterClrMapping/>
  </p:clrMapOvr>
  <mc:AlternateContent xmlns:mc="http://schemas.openxmlformats.org/markup-compatibility/2006" xmlns:p14="http://schemas.microsoft.com/office/powerpoint/2010/main">
    <mc:Choice Requires="p14">
      <p:transition spd="slow" p14:dur="2000" advTm="1287"/>
    </mc:Choice>
    <mc:Fallback xmlns="">
      <p:transition spd="slow" advTm="128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6233B1-0049-41EC-90CA-84CB00D9E614}"/>
              </a:ext>
            </a:extLst>
          </p:cNvPr>
          <p:cNvSpPr txBox="1"/>
          <p:nvPr/>
        </p:nvSpPr>
        <p:spPr>
          <a:xfrm>
            <a:off x="934164" y="657294"/>
            <a:ext cx="8068377" cy="2554545"/>
          </a:xfrm>
          <a:prstGeom prst="rect">
            <a:avLst/>
          </a:prstGeom>
          <a:noFill/>
        </p:spPr>
        <p:txBody>
          <a:bodyPr wrap="square">
            <a:spAutoFit/>
          </a:bodyPr>
          <a:lstStyle/>
          <a:p>
            <a:r>
              <a:rPr lang="en-US" sz="2000" b="1" i="1" dirty="0">
                <a:latin typeface="Arial" panose="020B0604020202020204" pitchFamily="34" charset="0"/>
                <a:ea typeface="+mn-lt"/>
                <a:cs typeface="Arial" panose="020B0604020202020204" pitchFamily="34" charset="0"/>
              </a:rPr>
              <a:t>psychosocial or emotional abuse</a:t>
            </a:r>
            <a:r>
              <a:rPr lang="en-US" sz="2000" dirty="0">
                <a:latin typeface="Arial" panose="020B0604020202020204" pitchFamily="34" charset="0"/>
                <a:ea typeface="+mn-lt"/>
                <a:cs typeface="Arial" panose="020B0604020202020204" pitchFamily="34" charset="0"/>
              </a:rPr>
              <a:t> </a:t>
            </a:r>
            <a:r>
              <a:rPr lang="en-US" sz="2000" b="1" dirty="0">
                <a:latin typeface="Arial" panose="020B0604020202020204" pitchFamily="34" charset="0"/>
                <a:ea typeface="+mn-lt"/>
                <a:cs typeface="Arial" panose="020B0604020202020204" pitchFamily="34" charset="0"/>
              </a:rPr>
              <a:t>this is how you can recognize this</a:t>
            </a:r>
          </a:p>
          <a:p>
            <a:endParaRPr lang="en-US" sz="2000" dirty="0">
              <a:latin typeface="Arial" panose="020B0604020202020204" pitchFamily="34" charset="0"/>
              <a:ea typeface="+mn-lt"/>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 </a:t>
            </a:r>
          </a:p>
          <a:p>
            <a:r>
              <a:rPr lang="en-US" sz="2000" b="0" i="0" dirty="0">
                <a:solidFill>
                  <a:srgbClr val="000000"/>
                </a:solidFill>
                <a:effectLst/>
                <a:latin typeface="Arial" panose="020B0604020202020204" pitchFamily="34" charset="0"/>
              </a:rPr>
              <a:t> verbal or nonverbal acts can</a:t>
            </a:r>
            <a:r>
              <a:rPr lang="en-US" sz="2000" dirty="0">
                <a:solidFill>
                  <a:srgbClr val="000000"/>
                </a:solidFill>
                <a:latin typeface="Arial" panose="020B0604020202020204" pitchFamily="34" charset="0"/>
              </a:rPr>
              <a:t> make an individual to be emotional distress because of the torment and</a:t>
            </a:r>
            <a:r>
              <a:rPr lang="en-US" sz="2000" b="0" i="0" dirty="0">
                <a:solidFill>
                  <a:srgbClr val="000000"/>
                </a:solidFill>
                <a:effectLst/>
                <a:latin typeface="Arial" panose="020B0604020202020204" pitchFamily="34" charset="0"/>
              </a:rPr>
              <a:t> embarrass to the individual.</a:t>
            </a:r>
            <a:endParaRPr lang="en-US" sz="2000" dirty="0">
              <a:latin typeface="Arial" panose="020B0604020202020204" pitchFamily="34" charset="0"/>
              <a:ea typeface="+mn-lt"/>
              <a:cs typeface="Arial" panose="020B0604020202020204" pitchFamily="34" charset="0"/>
            </a:endParaRPr>
          </a:p>
          <a:p>
            <a:endParaRPr lang="en-US" sz="2000" dirty="0">
              <a:latin typeface="Arial" panose="020B0604020202020204" pitchFamily="34" charset="0"/>
              <a:ea typeface="+mn-lt"/>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(Clarke and Pierson,1999:623).</a:t>
            </a:r>
          </a:p>
        </p:txBody>
      </p:sp>
    </p:spTree>
    <p:extLst>
      <p:ext uri="{BB962C8B-B14F-4D97-AF65-F5344CB8AC3E}">
        <p14:creationId xmlns:p14="http://schemas.microsoft.com/office/powerpoint/2010/main" val="1185112140"/>
      </p:ext>
    </p:extLst>
  </p:cSld>
  <p:clrMapOvr>
    <a:masterClrMapping/>
  </p:clrMapOvr>
  <mc:AlternateContent xmlns:mc="http://schemas.openxmlformats.org/markup-compatibility/2006" xmlns:p14="http://schemas.microsoft.com/office/powerpoint/2010/main">
    <mc:Choice Requires="p14">
      <p:transition spd="slow" p14:dur="2000" advTm="1054"/>
    </mc:Choice>
    <mc:Fallback xmlns="">
      <p:transition spd="slow" advTm="105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F15E79-9E33-442B-A80B-00F5D1B8D17E}"/>
              </a:ext>
            </a:extLst>
          </p:cNvPr>
          <p:cNvSpPr txBox="1"/>
          <p:nvPr/>
        </p:nvSpPr>
        <p:spPr>
          <a:xfrm>
            <a:off x="553655" y="502508"/>
            <a:ext cx="6034827" cy="4714921"/>
          </a:xfrm>
          <a:prstGeom prst="rect">
            <a:avLst/>
          </a:prstGeom>
        </p:spPr>
        <p:txBody>
          <a:bodyPr vert="horz" lIns="91440" tIns="45720" rIns="91440" bIns="45720" rtlCol="0" anchor="t">
            <a:noAutofit/>
          </a:bodyPr>
          <a:lstStyle/>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 no dental care put in place for the individual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not doing any exercises;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Not listening to  residents  not offering activities to them</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 taking too long to take them to toilet or failing to change the pads  each time they are wet after an episode of incontinence.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 not shower  residents are  regular baths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 when performed manual handling to a  resident this job requires a two-person transfer one person doing the job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not providing support  or assistance to help with  their independence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 scheduled for toileting not taking them on time or giving  residents assistance if needed</a:t>
            </a:r>
          </a:p>
        </p:txBody>
      </p:sp>
      <p:sp>
        <p:nvSpPr>
          <p:cNvPr id="5" name="TextBox 4">
            <a:extLst>
              <a:ext uri="{FF2B5EF4-FFF2-40B4-BE49-F238E27FC236}">
                <a16:creationId xmlns:a16="http://schemas.microsoft.com/office/drawing/2014/main" id="{7666D602-8534-420C-9A23-AE6434C7FA48}"/>
              </a:ext>
            </a:extLst>
          </p:cNvPr>
          <p:cNvSpPr txBox="1"/>
          <p:nvPr/>
        </p:nvSpPr>
        <p:spPr>
          <a:xfrm>
            <a:off x="2907957" y="-32951"/>
            <a:ext cx="6096000" cy="400110"/>
          </a:xfrm>
          <a:prstGeom prst="rect">
            <a:avLst/>
          </a:prstGeom>
          <a:noFill/>
        </p:spPr>
        <p:txBody>
          <a:bodyPr wrap="square">
            <a:spAutoFit/>
          </a:bodyPr>
          <a:lstStyle/>
          <a:p>
            <a:pPr>
              <a:spcAft>
                <a:spcPts val="600"/>
              </a:spcAft>
            </a:pPr>
            <a:r>
              <a:rPr lang="en-US" sz="2000" b="1" dirty="0">
                <a:latin typeface="Arial" panose="020B0604020202020204" pitchFamily="34" charset="0"/>
                <a:cs typeface="Arial" panose="020B0604020202020204" pitchFamily="34" charset="0"/>
              </a:rPr>
              <a:t>These are some sign of neglect </a:t>
            </a:r>
            <a:endParaRPr lang="en-GB" sz="2000"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F1D5F3E-3FFB-4CF6-A302-7404E6CB55F7}"/>
              </a:ext>
            </a:extLst>
          </p:cNvPr>
          <p:cNvSpPr txBox="1"/>
          <p:nvPr/>
        </p:nvSpPr>
        <p:spPr>
          <a:xfrm>
            <a:off x="6474941" y="1432133"/>
            <a:ext cx="4876800" cy="2127762"/>
          </a:xfrm>
          <a:prstGeom prst="rect">
            <a:avLst/>
          </a:prstGeom>
          <a:noFill/>
        </p:spPr>
        <p:txBody>
          <a:bodyPr wrap="square">
            <a:spAutoFit/>
          </a:bodyPr>
          <a:lstStyle/>
          <a:p>
            <a:pPr marL="285750" indent="-228600" defTabSz="914400">
              <a:lnSpc>
                <a:spcPct val="110000"/>
              </a:lnSpc>
              <a:spcAft>
                <a:spcPts val="600"/>
              </a:spcAft>
              <a:buClr>
                <a:schemeClr val="accent1"/>
              </a:buClr>
              <a:buSzPct val="100000"/>
              <a:buFont typeface="Arial" panose="020B0604020202020204" pitchFamily="34" charset="0"/>
              <a:buChar char="•"/>
            </a:pPr>
            <a:r>
              <a:rPr lang="en-US" sz="1800" dirty="0">
                <a:latin typeface="Arial" panose="020B0604020202020204" pitchFamily="34" charset="0"/>
                <a:cs typeface="Arial" panose="020B0604020202020204" pitchFamily="34" charset="0"/>
              </a:rPr>
              <a:t>residents not keeping  hydrated</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800" dirty="0">
                <a:latin typeface="Arial" panose="020B0604020202020204" pitchFamily="34" charset="0"/>
                <a:cs typeface="Arial" panose="020B0604020202020204" pitchFamily="34" charset="0"/>
              </a:rPr>
              <a:t>not  taking no action  when the call light is on the resident's request but turn it off and not doing the task.</a:t>
            </a:r>
          </a:p>
          <a:p>
            <a:pPr indent="-228600" defTabSz="914400">
              <a:lnSpc>
                <a:spcPct val="110000"/>
              </a:lnSpc>
              <a:spcAft>
                <a:spcPts val="600"/>
              </a:spcAft>
              <a:buClr>
                <a:schemeClr val="accent1"/>
              </a:buClr>
              <a:buSzPct val="1000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00000"/>
              <a:buFont typeface="Arial" panose="020B0604020202020204" pitchFamily="34" charset="0"/>
              <a:buChar char="•"/>
            </a:pPr>
            <a:r>
              <a:rPr lang="en-US" sz="1800" dirty="0">
                <a:latin typeface="Arial" panose="020B0604020202020204" pitchFamily="34" charset="0"/>
                <a:cs typeface="Arial" panose="020B0604020202020204" pitchFamily="34" charset="0"/>
              </a:rPr>
              <a:t>(Hawes et al.,2001), </a:t>
            </a:r>
          </a:p>
        </p:txBody>
      </p:sp>
    </p:spTree>
    <p:extLst>
      <p:ext uri="{BB962C8B-B14F-4D97-AF65-F5344CB8AC3E}">
        <p14:creationId xmlns:p14="http://schemas.microsoft.com/office/powerpoint/2010/main" val="614333801"/>
      </p:ext>
    </p:extLst>
  </p:cSld>
  <p:clrMapOvr>
    <a:masterClrMapping/>
  </p:clrMapOvr>
  <mc:AlternateContent xmlns:mc="http://schemas.openxmlformats.org/markup-compatibility/2006" xmlns:p14="http://schemas.microsoft.com/office/powerpoint/2010/main">
    <mc:Choice Requires="p14">
      <p:transition spd="slow" p14:dur="2000" advTm="1658"/>
    </mc:Choice>
    <mc:Fallback xmlns="">
      <p:transition spd="slow" advTm="165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nhappy,problems asian family,angry man or male caregiver expelled his elderly woman in wheelchair quarrel,arguing,senior mother crying in outdoor,aggressive son,family,violence,ungrateful concept">
            <a:extLst>
              <a:ext uri="{FF2B5EF4-FFF2-40B4-BE49-F238E27FC236}">
                <a16:creationId xmlns:a16="http://schemas.microsoft.com/office/drawing/2014/main" id="{DD85B512-873D-4185-8076-826CAE37D1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0589" y="171706"/>
            <a:ext cx="2409128" cy="35041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EFB3FB3-8AB6-4D58-987C-CA573FFE46BC}"/>
              </a:ext>
            </a:extLst>
          </p:cNvPr>
          <p:cNvSpPr txBox="1"/>
          <p:nvPr/>
        </p:nvSpPr>
        <p:spPr>
          <a:xfrm>
            <a:off x="411891" y="5555393"/>
            <a:ext cx="6161902" cy="369332"/>
          </a:xfrm>
          <a:prstGeom prst="rect">
            <a:avLst/>
          </a:prstGeom>
          <a:noFill/>
        </p:spPr>
        <p:txBody>
          <a:bodyPr wrap="square">
            <a:spAutoFit/>
          </a:bodyPr>
          <a:lstStyle/>
          <a:p>
            <a:r>
              <a:rPr lang="en-US" sz="1800" b="0" i="0" dirty="0">
                <a:solidFill>
                  <a:srgbClr val="000000"/>
                </a:solidFill>
                <a:effectLst/>
                <a:latin typeface="Open Sans" panose="020B0606030504020204" pitchFamily="34" charset="0"/>
              </a:rPr>
              <a:t>Shutterstock.( 2021). </a:t>
            </a:r>
            <a:endParaRPr lang="en-GB" dirty="0"/>
          </a:p>
        </p:txBody>
      </p:sp>
      <p:pic>
        <p:nvPicPr>
          <p:cNvPr id="1028" name="Picture 4" descr="Asian elderly woman were physically abused ,attacking in outdoor park,angry young woman raised punishment fist,stop physical abuse senior people,caregiver,family stop violence and aggression concept">
            <a:extLst>
              <a:ext uri="{FF2B5EF4-FFF2-40B4-BE49-F238E27FC236}">
                <a16:creationId xmlns:a16="http://schemas.microsoft.com/office/drawing/2014/main" id="{91A7403F-8657-4061-825C-14A4EF874E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9717" y="139533"/>
            <a:ext cx="3797642" cy="343431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are Worker Mistreating Elderly Man">
            <a:extLst>
              <a:ext uri="{FF2B5EF4-FFF2-40B4-BE49-F238E27FC236}">
                <a16:creationId xmlns:a16="http://schemas.microsoft.com/office/drawing/2014/main" id="{12DD6562-0680-41DD-9133-CBA09F5FD9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07359" y="0"/>
            <a:ext cx="2184641" cy="384758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lderly woman with black eye holding hand to her eye.">
            <a:extLst>
              <a:ext uri="{FF2B5EF4-FFF2-40B4-BE49-F238E27FC236}">
                <a16:creationId xmlns:a16="http://schemas.microsoft.com/office/drawing/2014/main" id="{CE11BEB6-90BC-455E-B0D4-F994EF0522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35978" y="3882339"/>
            <a:ext cx="2347784" cy="183600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orce-feeding,Asian senior woman refuses,does not want to eat food,caregiver scolding,forcing the elderly to eat,old people with no appetite,stop physical abuse,violence,aggression,coercion concept">
            <a:extLst>
              <a:ext uri="{FF2B5EF4-FFF2-40B4-BE49-F238E27FC236}">
                <a16:creationId xmlns:a16="http://schemas.microsoft.com/office/drawing/2014/main" id="{D1008713-53A4-41E5-8C42-08E0EB7A3FE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 y="0"/>
            <a:ext cx="3797642" cy="271024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ose up picture of an injured elderly woman crying and a nurse's fingers">
            <a:extLst>
              <a:ext uri="{FF2B5EF4-FFF2-40B4-BE49-F238E27FC236}">
                <a16:creationId xmlns:a16="http://schemas.microsoft.com/office/drawing/2014/main" id="{224162C5-FAB0-4397-B2C7-9C491DD5FBD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408" y="2731508"/>
            <a:ext cx="3691135" cy="283248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Elder abuse concept: enraged nurse or other health care provider assaulting a senior woman patient in a wheelchair, studio shot on white.">
            <a:extLst>
              <a:ext uri="{FF2B5EF4-FFF2-40B4-BE49-F238E27FC236}">
                <a16:creationId xmlns:a16="http://schemas.microsoft.com/office/drawing/2014/main" id="{E4190CF6-A226-46EB-87E2-B6EC1F419B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7197" y="3606025"/>
            <a:ext cx="2911927" cy="231612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An American road sign and no symbol and word Elder Abuse with sky background and copy space for your message, Stop Elder Abuse Sign">
            <a:extLst>
              <a:ext uri="{FF2B5EF4-FFF2-40B4-BE49-F238E27FC236}">
                <a16:creationId xmlns:a16="http://schemas.microsoft.com/office/drawing/2014/main" id="{D87B2708-0205-4A3E-9D8A-46D0BD6635D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41404" y="3675877"/>
            <a:ext cx="3450624" cy="2191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88732"/>
      </p:ext>
    </p:extLst>
  </p:cSld>
  <p:clrMapOvr>
    <a:masterClrMapping/>
  </p:clrMapOvr>
  <mc:AlternateContent xmlns:mc="http://schemas.openxmlformats.org/markup-compatibility/2006" xmlns:p14="http://schemas.microsoft.com/office/powerpoint/2010/main">
    <mc:Choice Requires="p14">
      <p:transition spd="slow" p14:dur="2000" advTm="3469"/>
    </mc:Choice>
    <mc:Fallback xmlns="">
      <p:transition spd="slow" advTm="346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4A9D84-8AE3-4F18-BF55-EBD3A5E6FD2C}"/>
              </a:ext>
            </a:extLst>
          </p:cNvPr>
          <p:cNvSpPr txBox="1"/>
          <p:nvPr/>
        </p:nvSpPr>
        <p:spPr>
          <a:xfrm>
            <a:off x="952108" y="954756"/>
            <a:ext cx="2730414" cy="4946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2000" b="0" i="0" dirty="0">
                <a:ln w="3175" cmpd="sng">
                  <a:noFill/>
                </a:ln>
                <a:solidFill>
                  <a:srgbClr val="FFFFFF"/>
                </a:solidFill>
                <a:latin typeface="Arial" panose="020B0604020202020204" pitchFamily="34" charset="0"/>
                <a:ea typeface="+mj-ea"/>
                <a:cs typeface="Arial" panose="020B0604020202020204" pitchFamily="34" charset="0"/>
              </a:rPr>
              <a:t>These are the some of  factor and Risk  for elder abuse and neglect</a:t>
            </a:r>
          </a:p>
        </p:txBody>
      </p:sp>
      <p:sp>
        <p:nvSpPr>
          <p:cNvPr id="3" name="TextBox 2">
            <a:extLst>
              <a:ext uri="{FF2B5EF4-FFF2-40B4-BE49-F238E27FC236}">
                <a16:creationId xmlns:a16="http://schemas.microsoft.com/office/drawing/2014/main" id="{1AF2B909-CF9E-4787-807E-D3A95404A9F0}"/>
              </a:ext>
            </a:extLst>
          </p:cNvPr>
          <p:cNvSpPr txBox="1"/>
          <p:nvPr/>
        </p:nvSpPr>
        <p:spPr>
          <a:xfrm>
            <a:off x="5140934" y="450848"/>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indent="-228600">
              <a:lnSpc>
                <a:spcPct val="90000"/>
              </a:lnSpc>
              <a:spcBef>
                <a:spcPct val="20000"/>
              </a:spcBef>
              <a:spcAft>
                <a:spcPts val="600"/>
              </a:spcAft>
              <a:buClr>
                <a:schemeClr val="accent1"/>
              </a:buClr>
              <a:buSzPct val="115000"/>
              <a:buFont typeface="Arial"/>
              <a:buChar char="•"/>
            </a:pPr>
            <a:r>
              <a:rPr lang="en-US" sz="1500" dirty="0">
                <a:solidFill>
                  <a:schemeClr val="tx1">
                    <a:lumMod val="85000"/>
                    <a:lumOff val="15000"/>
                  </a:schemeClr>
                </a:solidFill>
                <a:latin typeface="Arial" panose="020B0604020202020204" pitchFamily="34" charset="0"/>
                <a:cs typeface="Arial" panose="020B0604020202020204" pitchFamily="34" charset="0"/>
              </a:rPr>
              <a:t> </a:t>
            </a:r>
            <a:r>
              <a:rPr lang="en-US" sz="2900" dirty="0">
                <a:solidFill>
                  <a:schemeClr val="tx1">
                    <a:lumMod val="85000"/>
                    <a:lumOff val="15000"/>
                  </a:schemeClr>
                </a:solidFill>
                <a:latin typeface="Arial" panose="020B0604020202020204" pitchFamily="34" charset="0"/>
                <a:cs typeface="Arial" panose="020B0604020202020204" pitchFamily="34" charset="0"/>
              </a:rPr>
              <a:t>They were a numbers of different  studies by experts show that  People aged 80 and over are likely to experience some  from of elder abuse, according to  (2014 medical study from Northwestern University and Rush University researchers).</a:t>
            </a:r>
          </a:p>
          <a:p>
            <a:pPr indent="-228600">
              <a:lnSpc>
                <a:spcPct val="90000"/>
              </a:lnSpc>
              <a:spcBef>
                <a:spcPct val="20000"/>
              </a:spcBef>
              <a:spcAft>
                <a:spcPts val="600"/>
              </a:spcAft>
              <a:buClr>
                <a:schemeClr val="accent1"/>
              </a:buClr>
              <a:buSzPct val="115000"/>
              <a:buFont typeface="Arial"/>
              <a:buChar char="•"/>
            </a:pPr>
            <a:endParaRPr lang="en-US" sz="29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1"/>
              </a:buClr>
              <a:buSzPct val="115000"/>
              <a:buFont typeface="Arial"/>
              <a:buChar char="•"/>
            </a:pPr>
            <a:r>
              <a:rPr lang="en-US" sz="2900" dirty="0">
                <a:solidFill>
                  <a:schemeClr val="tx1">
                    <a:lumMod val="85000"/>
                    <a:lumOff val="15000"/>
                  </a:schemeClr>
                </a:solidFill>
                <a:latin typeface="Arial" panose="020B0604020202020204" pitchFamily="34" charset="0"/>
                <a:cs typeface="Arial" panose="020B0604020202020204" pitchFamily="34" charset="0"/>
              </a:rPr>
              <a:t>Most case show that  caregiver who lives with the elder individual they become depends on them for financial support.</a:t>
            </a:r>
          </a:p>
          <a:p>
            <a:pPr>
              <a:lnSpc>
                <a:spcPct val="90000"/>
              </a:lnSpc>
              <a:spcBef>
                <a:spcPct val="20000"/>
              </a:spcBef>
              <a:spcAft>
                <a:spcPts val="600"/>
              </a:spcAft>
              <a:buClr>
                <a:schemeClr val="accent1"/>
              </a:buClr>
              <a:buSzPct val="115000"/>
              <a:buFont typeface="Arial"/>
              <a:buChar char="•"/>
            </a:pPr>
            <a:endParaRPr lang="en-US" sz="2900" dirty="0">
              <a:solidFill>
                <a:schemeClr val="tx1">
                  <a:lumMod val="85000"/>
                  <a:lumOff val="15000"/>
                </a:schemeClr>
              </a:solidFill>
              <a:latin typeface="Arial" panose="020B0604020202020204" pitchFamily="34" charset="0"/>
              <a:cs typeface="Arial" panose="020B0604020202020204" pitchFamily="34" charset="0"/>
            </a:endParaRPr>
          </a:p>
          <a:p>
            <a:pPr indent="-228600">
              <a:lnSpc>
                <a:spcPct val="90000"/>
              </a:lnSpc>
              <a:spcBef>
                <a:spcPct val="20000"/>
              </a:spcBef>
              <a:spcAft>
                <a:spcPts val="600"/>
              </a:spcAft>
              <a:buClr>
                <a:schemeClr val="accent1"/>
              </a:buClr>
              <a:buSzPct val="115000"/>
              <a:buFont typeface="Arial"/>
              <a:buChar char="•"/>
            </a:pPr>
            <a:endParaRPr lang="en-US" sz="29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1"/>
              </a:buClr>
              <a:buSzPct val="115000"/>
            </a:pPr>
            <a:r>
              <a:rPr lang="en-US" sz="2900" dirty="0">
                <a:solidFill>
                  <a:schemeClr val="tx1">
                    <a:lumMod val="85000"/>
                    <a:lumOff val="15000"/>
                  </a:schemeClr>
                </a:solidFill>
                <a:latin typeface="Arial" panose="020B0604020202020204" pitchFamily="34" charset="0"/>
                <a:cs typeface="Arial" panose="020B0604020202020204" pitchFamily="34" charset="0"/>
              </a:rPr>
              <a:t> They were a studies by experts in 2014 in Chicago found that elderly woman are more likely to be affected and take longer periods over severe abuse according to</a:t>
            </a:r>
          </a:p>
          <a:p>
            <a:pPr indent="-228600">
              <a:lnSpc>
                <a:spcPct val="90000"/>
              </a:lnSpc>
              <a:spcBef>
                <a:spcPct val="20000"/>
              </a:spcBef>
              <a:spcAft>
                <a:spcPts val="600"/>
              </a:spcAft>
              <a:buClr>
                <a:schemeClr val="accent1"/>
              </a:buClr>
              <a:buSzPct val="115000"/>
              <a:buFont typeface="Arial"/>
              <a:buChar char="•"/>
            </a:pPr>
            <a:r>
              <a:rPr lang="en-US" sz="2900" dirty="0">
                <a:solidFill>
                  <a:schemeClr val="tx1">
                    <a:lumMod val="85000"/>
                    <a:lumOff val="15000"/>
                  </a:schemeClr>
                </a:solidFill>
                <a:latin typeface="Arial" panose="020B0604020202020204" pitchFamily="34" charset="0"/>
                <a:cs typeface="Arial" panose="020B0604020202020204" pitchFamily="34" charset="0"/>
              </a:rPr>
              <a:t> (the World Health Organization 2021). </a:t>
            </a:r>
          </a:p>
          <a:p>
            <a:pPr indent="-228600">
              <a:lnSpc>
                <a:spcPct val="90000"/>
              </a:lnSpc>
              <a:spcBef>
                <a:spcPct val="20000"/>
              </a:spcBef>
              <a:spcAft>
                <a:spcPts val="600"/>
              </a:spcAft>
              <a:buClr>
                <a:schemeClr val="accent1"/>
              </a:buClr>
              <a:buSzPct val="115000"/>
              <a:buFont typeface="Arial"/>
              <a:buChar char="•"/>
            </a:pPr>
            <a:endParaRPr lang="en-US" sz="29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1"/>
              </a:buClr>
              <a:buSzPct val="115000"/>
              <a:buFont typeface="Arial"/>
              <a:buChar char="•"/>
            </a:pPr>
            <a:r>
              <a:rPr lang="en-US" sz="2900" dirty="0">
                <a:solidFill>
                  <a:schemeClr val="tx1">
                    <a:lumMod val="85000"/>
                    <a:lumOff val="15000"/>
                  </a:schemeClr>
                </a:solidFill>
                <a:latin typeface="Arial" panose="020B0604020202020204" pitchFamily="34" charset="0"/>
                <a:cs typeface="Arial" panose="020B0604020202020204" pitchFamily="34" charset="0"/>
              </a:rPr>
              <a:t> The elderly who are most likely to be at risk and experience to abuse and neglect who are affected with mental and physical are any other disability impairment.  According to the( National Council on Aging 2021).</a:t>
            </a:r>
          </a:p>
          <a:p>
            <a:pPr indent="-228600">
              <a:lnSpc>
                <a:spcPct val="90000"/>
              </a:lnSpc>
              <a:spcBef>
                <a:spcPct val="20000"/>
              </a:spcBef>
              <a:spcAft>
                <a:spcPts val="600"/>
              </a:spcAft>
              <a:buClr>
                <a:schemeClr val="accent1"/>
              </a:buClr>
              <a:buSzPct val="115000"/>
              <a:buFont typeface="Arial"/>
              <a:buChar char="•"/>
            </a:pPr>
            <a:endParaRPr lang="en-US" sz="2900" dirty="0">
              <a:solidFill>
                <a:schemeClr val="tx1">
                  <a:lumMod val="85000"/>
                  <a:lumOff val="15000"/>
                </a:schemeClr>
              </a:solidFill>
              <a:highlight>
                <a:srgbClr val="FFFF00"/>
              </a:highlight>
              <a:latin typeface="Arial" panose="020B0604020202020204" pitchFamily="34" charset="0"/>
              <a:cs typeface="Arial" panose="020B0604020202020204" pitchFamily="34" charset="0"/>
            </a:endParaRPr>
          </a:p>
          <a:p>
            <a:pPr indent="-228600">
              <a:lnSpc>
                <a:spcPct val="90000"/>
              </a:lnSpc>
              <a:spcBef>
                <a:spcPct val="20000"/>
              </a:spcBef>
              <a:spcAft>
                <a:spcPts val="600"/>
              </a:spcAft>
              <a:buClr>
                <a:schemeClr val="accent1"/>
              </a:buClr>
              <a:buSzPct val="115000"/>
              <a:buFont typeface="Arial"/>
              <a:buChar char="•"/>
            </a:pPr>
            <a:r>
              <a:rPr lang="en-US" sz="2900" dirty="0">
                <a:solidFill>
                  <a:schemeClr val="tx1">
                    <a:lumMod val="85000"/>
                    <a:lumOff val="15000"/>
                  </a:schemeClr>
                </a:solidFill>
                <a:latin typeface="Arial" panose="020B0604020202020204" pitchFamily="34" charset="0"/>
                <a:cs typeface="Arial" panose="020B0604020202020204" pitchFamily="34" charset="0"/>
              </a:rPr>
              <a:t> The Department of Health and Human Services show  that in 2015 they were report files that they are  nearly 13 million older people in the U.S. lived alone. They are more at risk of abuse.( National Council on Aging 2021).</a:t>
            </a:r>
          </a:p>
        </p:txBody>
      </p:sp>
    </p:spTree>
    <p:extLst>
      <p:ext uri="{BB962C8B-B14F-4D97-AF65-F5344CB8AC3E}">
        <p14:creationId xmlns:p14="http://schemas.microsoft.com/office/powerpoint/2010/main" val="2425949601"/>
      </p:ext>
    </p:extLst>
  </p:cSld>
  <p:clrMapOvr>
    <a:masterClrMapping/>
  </p:clrMapOvr>
  <mc:AlternateContent xmlns:mc="http://schemas.openxmlformats.org/markup-compatibility/2006" xmlns:p14="http://schemas.microsoft.com/office/powerpoint/2010/main">
    <mc:Choice Requires="p14">
      <p:transition spd="slow" p14:dur="2000" advTm="1960"/>
    </mc:Choice>
    <mc:Fallback xmlns="">
      <p:transition spd="slow" advTm="196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45AC96-435B-41DA-ADB0-508E8D3C7E3C}"/>
              </a:ext>
            </a:extLst>
          </p:cNvPr>
          <p:cNvSpPr txBox="1"/>
          <p:nvPr/>
        </p:nvSpPr>
        <p:spPr>
          <a:xfrm>
            <a:off x="5140934"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20000"/>
              </a:spcBef>
              <a:spcAft>
                <a:spcPts val="600"/>
              </a:spcAft>
              <a:buClr>
                <a:schemeClr val="accent1"/>
              </a:buClr>
              <a:buSzPct val="115000"/>
              <a:buFont typeface="Arial"/>
              <a:buChar char="•"/>
            </a:pPr>
            <a:r>
              <a:rPr lang="en-US" b="1" i="1" dirty="0">
                <a:solidFill>
                  <a:schemeClr val="tx1">
                    <a:lumMod val="85000"/>
                    <a:lumOff val="15000"/>
                  </a:schemeClr>
                </a:solidFill>
              </a:rPr>
              <a:t>Neglect</a:t>
            </a:r>
            <a:r>
              <a:rPr lang="en-US" b="1" dirty="0">
                <a:solidFill>
                  <a:schemeClr val="tx1">
                    <a:lumMod val="85000"/>
                    <a:lumOff val="15000"/>
                  </a:schemeClr>
                </a:solidFill>
              </a:rPr>
              <a:t> of older persons</a:t>
            </a:r>
            <a:r>
              <a:rPr lang="en-US" dirty="0">
                <a:solidFill>
                  <a:schemeClr val="tx1">
                    <a:lumMod val="85000"/>
                    <a:lumOff val="15000"/>
                  </a:schemeClr>
                </a:solidFill>
              </a:rPr>
              <a:t> </a:t>
            </a: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a:p>
            <a:pPr>
              <a:spcBef>
                <a:spcPct val="20000"/>
              </a:spcBef>
              <a:spcAft>
                <a:spcPts val="600"/>
              </a:spcAft>
              <a:buClr>
                <a:schemeClr val="accent1"/>
              </a:buClr>
              <a:buSzPct val="115000"/>
              <a:buFont typeface="Arial"/>
              <a:buChar char="•"/>
            </a:pPr>
            <a:r>
              <a:rPr lang="en-US" dirty="0">
                <a:solidFill>
                  <a:schemeClr val="tx1">
                    <a:lumMod val="85000"/>
                    <a:lumOff val="15000"/>
                  </a:schemeClr>
                </a:solidFill>
              </a:rPr>
              <a:t> “Definitions of neglect it can disputed of  many category” of cruel treatment  of elderly persons. The  concept  of as including “the  failure of a caregiver to realize   his or her obligations to care for the elderly to providing the basis essential  for them  food, clothing, medicine, shelter, overseeing of they care , and  services what the person  would need  for they well-being.</a:t>
            </a:r>
          </a:p>
          <a:p>
            <a:pPr>
              <a:spcBef>
                <a:spcPct val="20000"/>
              </a:spcBef>
              <a:spcAft>
                <a:spcPts val="600"/>
              </a:spcAft>
              <a:buClr>
                <a:schemeClr val="accent1"/>
              </a:buClr>
              <a:buSzPct val="115000"/>
            </a:pPr>
            <a:r>
              <a:rPr lang="en-US" dirty="0">
                <a:solidFill>
                  <a:schemeClr val="tx1">
                    <a:lumMod val="85000"/>
                    <a:lumOff val="15000"/>
                  </a:schemeClr>
                </a:solidFill>
              </a:rPr>
              <a:t>                                                                                                            </a:t>
            </a: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a:p>
            <a:pPr>
              <a:spcBef>
                <a:spcPct val="20000"/>
              </a:spcBef>
              <a:spcAft>
                <a:spcPts val="600"/>
              </a:spcAft>
              <a:buClr>
                <a:schemeClr val="accent1"/>
              </a:buClr>
              <a:buSzPct val="115000"/>
            </a:pPr>
            <a:r>
              <a:rPr lang="en-US" dirty="0">
                <a:solidFill>
                  <a:schemeClr val="tx1">
                    <a:lumMod val="85000"/>
                    <a:lumOff val="15000"/>
                  </a:schemeClr>
                </a:solidFill>
              </a:rPr>
              <a:t>                                                                                                              (Clarke and Pierson,1999, p.632). </a:t>
            </a:r>
          </a:p>
          <a:p>
            <a:pPr>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3974454094"/>
      </p:ext>
    </p:extLst>
  </p:cSld>
  <p:clrMapOvr>
    <a:masterClrMapping/>
  </p:clrMapOvr>
  <mc:AlternateContent xmlns:mc="http://schemas.openxmlformats.org/markup-compatibility/2006" xmlns:p14="http://schemas.microsoft.com/office/powerpoint/2010/main">
    <mc:Choice Requires="p14">
      <p:transition spd="slow" p14:dur="2000" advTm="1101"/>
    </mc:Choice>
    <mc:Fallback xmlns="">
      <p:transition spd="slow" advTm="110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and of old woman , old patient woman &#10; hold bed rail">
            <a:extLst>
              <a:ext uri="{FF2B5EF4-FFF2-40B4-BE49-F238E27FC236}">
                <a16:creationId xmlns:a16="http://schemas.microsoft.com/office/drawing/2014/main" id="{8C7183FE-7645-47D2-AD4D-DB7E1B3A8B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469823" cy="30825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loseup hand of old woman , wrinkle skin, asian palliative patient sleep on bed">
            <a:extLst>
              <a:ext uri="{FF2B5EF4-FFF2-40B4-BE49-F238E27FC236}">
                <a16:creationId xmlns:a16="http://schemas.microsoft.com/office/drawing/2014/main" id="{9A7EA8BA-7186-4488-844A-24FD65C194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0344" y="27372"/>
            <a:ext cx="3091991" cy="358159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oenail deformity and neglected feet in the elderly">
            <a:extLst>
              <a:ext uri="{FF2B5EF4-FFF2-40B4-BE49-F238E27FC236}">
                <a16:creationId xmlns:a16="http://schemas.microsoft.com/office/drawing/2014/main" id="{1C3F4331-4A1E-4038-AEB2-BA55CF15C0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42335" y="0"/>
            <a:ext cx="3822176" cy="280918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An elderly sick woman watches television at a hospice, sitting in her wheelchair">
            <a:extLst>
              <a:ext uri="{FF2B5EF4-FFF2-40B4-BE49-F238E27FC236}">
                <a16:creationId xmlns:a16="http://schemas.microsoft.com/office/drawing/2014/main" id="{58BFE5AF-8AC3-40FF-A6C2-51EC8A7213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43374" y="0"/>
            <a:ext cx="3473385" cy="234192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Old man with bad teeth. Hand holding mouth mirror.">
            <a:extLst>
              <a:ext uri="{FF2B5EF4-FFF2-40B4-BE49-F238E27FC236}">
                <a16:creationId xmlns:a16="http://schemas.microsoft.com/office/drawing/2014/main" id="{7CBC779F-FB1A-4763-AB14-A3800E45F8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2774" y="3191268"/>
            <a:ext cx="3272279" cy="1715089"/>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Old man in wheel-chair and young bad caregiver indoors">
            <a:extLst>
              <a:ext uri="{FF2B5EF4-FFF2-40B4-BE49-F238E27FC236}">
                <a16:creationId xmlns:a16="http://schemas.microsoft.com/office/drawing/2014/main" id="{3C5C6407-70B0-44F8-8D34-11CF694DFB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72752" y="2809188"/>
            <a:ext cx="5715000" cy="335594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41912B2-2EAF-4AC3-9183-DA26A8B1D7E7}"/>
              </a:ext>
            </a:extLst>
          </p:cNvPr>
          <p:cNvSpPr txBox="1"/>
          <p:nvPr/>
        </p:nvSpPr>
        <p:spPr>
          <a:xfrm>
            <a:off x="324758" y="5335658"/>
            <a:ext cx="6674176" cy="369332"/>
          </a:xfrm>
          <a:prstGeom prst="rect">
            <a:avLst/>
          </a:prstGeom>
          <a:noFill/>
        </p:spPr>
        <p:txBody>
          <a:bodyPr wrap="square">
            <a:spAutoFit/>
          </a:bodyPr>
          <a:lstStyle/>
          <a:p>
            <a:r>
              <a:rPr lang="en-US" sz="1800" b="0" i="0" dirty="0">
                <a:solidFill>
                  <a:srgbClr val="000000"/>
                </a:solidFill>
                <a:effectLst/>
                <a:latin typeface="Open Sans" panose="020B0606030504020204" pitchFamily="34" charset="0"/>
              </a:rPr>
              <a:t>Shutterstock.( 2021). </a:t>
            </a:r>
            <a:endParaRPr lang="en-GB" dirty="0"/>
          </a:p>
        </p:txBody>
      </p:sp>
      <p:pic>
        <p:nvPicPr>
          <p:cNvPr id="2062" name="Picture 14" descr="Elder disabled woman sitting alone on wheelchair">
            <a:extLst>
              <a:ext uri="{FF2B5EF4-FFF2-40B4-BE49-F238E27FC236}">
                <a16:creationId xmlns:a16="http://schemas.microsoft.com/office/drawing/2014/main" id="{E2DB3E96-65EF-468C-AEC4-17AC2C2D15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50344" y="3608968"/>
            <a:ext cx="3722408" cy="2322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0646197"/>
      </p:ext>
    </p:extLst>
  </p:cSld>
  <p:clrMapOvr>
    <a:masterClrMapping/>
  </p:clrMapOvr>
  <mc:AlternateContent xmlns:mc="http://schemas.openxmlformats.org/markup-compatibility/2006" xmlns:p14="http://schemas.microsoft.com/office/powerpoint/2010/main">
    <mc:Choice Requires="p14">
      <p:transition spd="slow" p14:dur="2000" advTm="1635"/>
    </mc:Choice>
    <mc:Fallback xmlns="">
      <p:transition spd="slow" advTm="1635"/>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1A53E3-1C09-4C36-B01E-1A95A836CF5E}"/>
              </a:ext>
            </a:extLst>
          </p:cNvPr>
          <p:cNvSpPr txBox="1"/>
          <p:nvPr/>
        </p:nvSpPr>
        <p:spPr>
          <a:xfrm>
            <a:off x="1451581" y="2015732"/>
            <a:ext cx="3526523" cy="3450613"/>
          </a:xfrm>
          <a:prstGeom prst="rect">
            <a:avLst/>
          </a:prstGeom>
        </p:spPr>
        <p:txBody>
          <a:bodyPr vert="horz" lIns="91440" tIns="45720" rIns="91440" bIns="45720" rtlCol="0" anchor="t">
            <a:normAutofit/>
          </a:bodyPr>
          <a:lstStyle/>
          <a:p>
            <a:pPr indent="-228600" defTabSz="914400">
              <a:lnSpc>
                <a:spcPct val="120000"/>
              </a:lnSpc>
              <a:buClr>
                <a:schemeClr val="accent1"/>
              </a:buClr>
              <a:buSzPct val="100000"/>
              <a:buFont typeface="Arial" panose="020B0604020202020204" pitchFamily="34" charset="0"/>
              <a:buChar char="•"/>
            </a:pPr>
            <a:r>
              <a:rPr lang="en-US" b="1" dirty="0"/>
              <a:t>Lower quality and standard nursing home </a:t>
            </a:r>
            <a:r>
              <a:rPr lang="en-US" b="0" i="0" dirty="0"/>
              <a:t>St Catherine's Residential Home</a:t>
            </a:r>
          </a:p>
        </p:txBody>
      </p:sp>
      <p:pic>
        <p:nvPicPr>
          <p:cNvPr id="4100" name="Picture 4" descr="St Catherine's Residential Home, Sutton Coldfield, West Midlands">
            <a:extLst>
              <a:ext uri="{FF2B5EF4-FFF2-40B4-BE49-F238E27FC236}">
                <a16:creationId xmlns:a16="http://schemas.microsoft.com/office/drawing/2014/main" id="{BFA9A7F4-D9A0-4444-8981-89B6A814FF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657" r="21526"/>
          <a:stretch/>
        </p:blipFill>
        <p:spPr bwMode="auto">
          <a:xfrm>
            <a:off x="6094411" y="1116346"/>
            <a:ext cx="2328669" cy="386510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St Catherine's Residential Home, 326/328 Boldmere Road">
            <a:extLst>
              <a:ext uri="{FF2B5EF4-FFF2-40B4-BE49-F238E27FC236}">
                <a16:creationId xmlns:a16="http://schemas.microsoft.com/office/drawing/2014/main" id="{72013A4F-1D39-4062-ABDF-139C2EB801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59" r="16401" b="-2"/>
          <a:stretch/>
        </p:blipFill>
        <p:spPr bwMode="auto">
          <a:xfrm>
            <a:off x="8586806" y="1124571"/>
            <a:ext cx="2328670" cy="220983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t Catherine's Residential Home B73 5EU">
            <a:extLst>
              <a:ext uri="{FF2B5EF4-FFF2-40B4-BE49-F238E27FC236}">
                <a16:creationId xmlns:a16="http://schemas.microsoft.com/office/drawing/2014/main" id="{7E583201-A162-46BA-9139-314EC25814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12536"/>
          <a:stretch/>
        </p:blipFill>
        <p:spPr bwMode="auto">
          <a:xfrm>
            <a:off x="8583174" y="3498997"/>
            <a:ext cx="2332303" cy="148352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464CD49-4AD2-4193-B239-1B09E9C33B80}"/>
              </a:ext>
            </a:extLst>
          </p:cNvPr>
          <p:cNvSpPr txBox="1"/>
          <p:nvPr/>
        </p:nvSpPr>
        <p:spPr>
          <a:xfrm>
            <a:off x="1769770" y="4730885"/>
            <a:ext cx="2406876" cy="369332"/>
          </a:xfrm>
          <a:prstGeom prst="rect">
            <a:avLst/>
          </a:prstGeom>
          <a:noFill/>
        </p:spPr>
        <p:txBody>
          <a:bodyPr wrap="square">
            <a:spAutoFit/>
          </a:bodyPr>
          <a:lstStyle/>
          <a:p>
            <a:r>
              <a:rPr lang="en-US" sz="1800" b="0" i="0" dirty="0">
                <a:solidFill>
                  <a:srgbClr val="000000"/>
                </a:solidFill>
                <a:effectLst/>
                <a:latin typeface="Open Sans" panose="020B0606030504020204" pitchFamily="34" charset="0"/>
              </a:rPr>
              <a:t>(Carehome</a:t>
            </a:r>
            <a:r>
              <a:rPr lang="en-US" dirty="0">
                <a:solidFill>
                  <a:srgbClr val="000000"/>
                </a:solidFill>
                <a:latin typeface="Open Sans" panose="020B0606030504020204" pitchFamily="34" charset="0"/>
              </a:rPr>
              <a:t>,</a:t>
            </a:r>
            <a:r>
              <a:rPr lang="en-US" sz="1800" b="0" i="0" dirty="0">
                <a:solidFill>
                  <a:srgbClr val="000000"/>
                </a:solidFill>
                <a:effectLst/>
                <a:latin typeface="Open Sans" panose="020B0606030504020204" pitchFamily="34" charset="0"/>
              </a:rPr>
              <a:t>2021) </a:t>
            </a:r>
            <a:endParaRPr lang="en-GB" dirty="0"/>
          </a:p>
        </p:txBody>
      </p:sp>
    </p:spTree>
    <p:extLst>
      <p:ext uri="{BB962C8B-B14F-4D97-AF65-F5344CB8AC3E}">
        <p14:creationId xmlns:p14="http://schemas.microsoft.com/office/powerpoint/2010/main" val="4202227607"/>
      </p:ext>
    </p:extLst>
  </p:cSld>
  <p:clrMapOvr>
    <a:masterClrMapping/>
  </p:clrMapOvr>
  <mc:AlternateContent xmlns:mc="http://schemas.openxmlformats.org/markup-compatibility/2006" xmlns:p14="http://schemas.microsoft.com/office/powerpoint/2010/main">
    <mc:Choice Requires="p14">
      <p:transition spd="slow" p14:dur="2000" advTm="1217"/>
    </mc:Choice>
    <mc:Fallback xmlns="">
      <p:transition spd="slow" advTm="1217"/>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4C2A30-6350-4179-88D2-C4BDD1A452F2}"/>
              </a:ext>
            </a:extLst>
          </p:cNvPr>
          <p:cNvSpPr txBox="1"/>
          <p:nvPr/>
        </p:nvSpPr>
        <p:spPr>
          <a:xfrm>
            <a:off x="3081542" y="-32952"/>
            <a:ext cx="2916194" cy="923330"/>
          </a:xfrm>
          <a:prstGeom prst="rect">
            <a:avLst/>
          </a:prstGeom>
          <a:noFill/>
        </p:spPr>
        <p:txBody>
          <a:bodyPr wrap="square">
            <a:spAutoFit/>
          </a:bodyPr>
          <a:lstStyle/>
          <a:p>
            <a:pPr algn="l"/>
            <a:r>
              <a:rPr lang="en-US" b="1" i="0" dirty="0">
                <a:effectLst/>
                <a:latin typeface="Ubuntu"/>
              </a:rPr>
              <a:t>Tall Trees nursing home</a:t>
            </a:r>
          </a:p>
          <a:p>
            <a:pPr algn="ctr">
              <a:spcAft>
                <a:spcPts val="600"/>
              </a:spcAft>
            </a:pPr>
            <a:r>
              <a:rPr lang="en-GB" b="1" dirty="0"/>
              <a:t>High quality and standard nursing home</a:t>
            </a:r>
          </a:p>
        </p:txBody>
      </p:sp>
      <p:pic>
        <p:nvPicPr>
          <p:cNvPr id="3074" name="Picture 2">
            <a:extLst>
              <a:ext uri="{FF2B5EF4-FFF2-40B4-BE49-F238E27FC236}">
                <a16:creationId xmlns:a16="http://schemas.microsoft.com/office/drawing/2014/main" id="{837264F5-9F5B-46FC-A769-EC353E4CEA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20" y="607322"/>
            <a:ext cx="1797908" cy="277219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2E7075BF-BB88-47CA-84BA-74D1F812D9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03158" y="2033537"/>
            <a:ext cx="3985174" cy="136029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Tall Trees Lounge">
            <a:extLst>
              <a:ext uri="{FF2B5EF4-FFF2-40B4-BE49-F238E27FC236}">
                <a16:creationId xmlns:a16="http://schemas.microsoft.com/office/drawing/2014/main" id="{B886987E-7031-40F6-95C5-D5FC2D1E9D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3035" y="3584516"/>
            <a:ext cx="3985174" cy="256013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Tall Trees Lounge Area">
            <a:extLst>
              <a:ext uri="{FF2B5EF4-FFF2-40B4-BE49-F238E27FC236}">
                <a16:creationId xmlns:a16="http://schemas.microsoft.com/office/drawing/2014/main" id="{36E402C4-331D-4395-8323-BB3DF8302B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6763" y="3584516"/>
            <a:ext cx="1939958" cy="2560131"/>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Tall Trees Dining Room">
            <a:extLst>
              <a:ext uri="{FF2B5EF4-FFF2-40B4-BE49-F238E27FC236}">
                <a16:creationId xmlns:a16="http://schemas.microsoft.com/office/drawing/2014/main" id="{03545E63-F340-4F18-91D3-212D158201C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95881" y="0"/>
            <a:ext cx="3150746" cy="2860773"/>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Tall Trees Dining Room">
            <a:extLst>
              <a:ext uri="{FF2B5EF4-FFF2-40B4-BE49-F238E27FC236}">
                <a16:creationId xmlns:a16="http://schemas.microsoft.com/office/drawing/2014/main" id="{0972740C-F807-426E-97BF-109620B51D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39500" y="1430386"/>
            <a:ext cx="2105213" cy="2317423"/>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Tall Trees Lounge Area">
            <a:extLst>
              <a:ext uri="{FF2B5EF4-FFF2-40B4-BE49-F238E27FC236}">
                <a16:creationId xmlns:a16="http://schemas.microsoft.com/office/drawing/2014/main" id="{26114A4D-1389-4507-937F-4A4BAFC0E42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19134" y="2861830"/>
            <a:ext cx="3249849" cy="2560131"/>
          </a:xfrm>
          <a:prstGeom prst="rect">
            <a:avLst/>
          </a:prstGeom>
          <a:noFill/>
          <a:extLst>
            <a:ext uri="{909E8E84-426E-40DD-AFC4-6F175D3DCCD1}">
              <a14:hiddenFill xmlns:a14="http://schemas.microsoft.com/office/drawing/2010/main">
                <a:solidFill>
                  <a:srgbClr val="FFFFFF"/>
                </a:solidFill>
              </a14:hiddenFill>
            </a:ext>
          </a:extLst>
        </p:spPr>
      </p:pic>
      <p:pic>
        <p:nvPicPr>
          <p:cNvPr id="3092" name="Picture 20" descr="Tall Trees Bedroom">
            <a:extLst>
              <a:ext uri="{FF2B5EF4-FFF2-40B4-BE49-F238E27FC236}">
                <a16:creationId xmlns:a16="http://schemas.microsoft.com/office/drawing/2014/main" id="{836FB9AA-B17C-4E81-8477-FEDDBFF5A31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465" y="3429000"/>
            <a:ext cx="3238500" cy="270927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96C104A-01DE-4F28-8DD2-0BFF7B0C6D6A}"/>
              </a:ext>
            </a:extLst>
          </p:cNvPr>
          <p:cNvSpPr txBox="1"/>
          <p:nvPr/>
        </p:nvSpPr>
        <p:spPr>
          <a:xfrm>
            <a:off x="9589381" y="5598638"/>
            <a:ext cx="2406876" cy="369332"/>
          </a:xfrm>
          <a:prstGeom prst="rect">
            <a:avLst/>
          </a:prstGeom>
          <a:noFill/>
        </p:spPr>
        <p:txBody>
          <a:bodyPr wrap="square">
            <a:spAutoFit/>
          </a:bodyPr>
          <a:lstStyle/>
          <a:p>
            <a:r>
              <a:rPr lang="en-US" sz="1800" b="0" i="0" dirty="0">
                <a:solidFill>
                  <a:srgbClr val="000000"/>
                </a:solidFill>
                <a:effectLst/>
                <a:latin typeface="Open Sans" panose="020B0606030504020204" pitchFamily="34" charset="0"/>
              </a:rPr>
              <a:t>(Carehome</a:t>
            </a:r>
            <a:r>
              <a:rPr lang="en-US" dirty="0">
                <a:solidFill>
                  <a:srgbClr val="000000"/>
                </a:solidFill>
                <a:latin typeface="Open Sans" panose="020B0606030504020204" pitchFamily="34" charset="0"/>
              </a:rPr>
              <a:t>,</a:t>
            </a:r>
            <a:r>
              <a:rPr lang="en-US" sz="1800" b="0" i="0" dirty="0">
                <a:solidFill>
                  <a:srgbClr val="000000"/>
                </a:solidFill>
                <a:effectLst/>
                <a:latin typeface="Open Sans" panose="020B0606030504020204" pitchFamily="34" charset="0"/>
              </a:rPr>
              <a:t>2021) </a:t>
            </a:r>
            <a:endParaRPr lang="en-GB" dirty="0"/>
          </a:p>
        </p:txBody>
      </p:sp>
    </p:spTree>
    <p:extLst>
      <p:ext uri="{BB962C8B-B14F-4D97-AF65-F5344CB8AC3E}">
        <p14:creationId xmlns:p14="http://schemas.microsoft.com/office/powerpoint/2010/main" val="4190854583"/>
      </p:ext>
    </p:extLst>
  </p:cSld>
  <p:clrMapOvr>
    <a:masterClrMapping/>
  </p:clrMapOvr>
  <mc:AlternateContent xmlns:mc="http://schemas.openxmlformats.org/markup-compatibility/2006" xmlns:p14="http://schemas.microsoft.com/office/powerpoint/2010/main">
    <mc:Choice Requires="p14">
      <p:transition spd="slow" p14:dur="2000" advTm="5652"/>
    </mc:Choice>
    <mc:Fallback xmlns="">
      <p:transition spd="slow" advTm="565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B8F3BB00-E5BA-4557-93A5-6D115A15ED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7487" y="0"/>
            <a:ext cx="9217025"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C5A9B1A-B79E-4570-B468-00D20F8C7123}"/>
              </a:ext>
            </a:extLst>
          </p:cNvPr>
          <p:cNvSpPr txBox="1"/>
          <p:nvPr/>
        </p:nvSpPr>
        <p:spPr>
          <a:xfrm>
            <a:off x="1853513" y="2146642"/>
            <a:ext cx="6096000" cy="400110"/>
          </a:xfrm>
          <a:prstGeom prst="rect">
            <a:avLst/>
          </a:prstGeom>
          <a:noFill/>
        </p:spPr>
        <p:txBody>
          <a:bodyPr wrap="square">
            <a:spAutoFit/>
          </a:bodyPr>
          <a:lstStyle/>
          <a:p>
            <a:r>
              <a:rPr lang="en-GB" sz="2000" b="0" i="0" dirty="0">
                <a:solidFill>
                  <a:srgbClr val="000000"/>
                </a:solidFill>
                <a:effectLst/>
                <a:latin typeface="Arial" panose="020B0604020202020204" pitchFamily="34" charset="0"/>
                <a:cs typeface="Arial" panose="020B0604020202020204" pitchFamily="34" charset="0"/>
              </a:rPr>
              <a:t>(McLeod, 2020)</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4788086"/>
      </p:ext>
    </p:extLst>
  </p:cSld>
  <p:clrMapOvr>
    <a:masterClrMapping/>
  </p:clrMapOvr>
  <mc:AlternateContent xmlns:mc="http://schemas.openxmlformats.org/markup-compatibility/2006" xmlns:p14="http://schemas.microsoft.com/office/powerpoint/2010/main">
    <mc:Choice Requires="p14">
      <p:transition spd="slow" p14:dur="2000" advTm="1054"/>
    </mc:Choice>
    <mc:Fallback xmlns="">
      <p:transition spd="slow" advTm="105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7C29-50A1-41CC-8209-E05853B77835}"/>
              </a:ext>
            </a:extLst>
          </p:cNvPr>
          <p:cNvSpPr>
            <a:spLocks noGrp="1"/>
          </p:cNvSpPr>
          <p:nvPr>
            <p:ph type="title"/>
          </p:nvPr>
        </p:nvSpPr>
        <p:spPr/>
        <p:txBody>
          <a:bodyPr/>
          <a:lstStyle/>
          <a:p>
            <a:r>
              <a:rPr lang="en-GB" sz="2000" b="0" i="0" dirty="0">
                <a:solidFill>
                  <a:srgbClr val="000000"/>
                </a:solidFill>
                <a:effectLst/>
                <a:latin typeface="Arial" panose="020B0604020202020204" pitchFamily="34" charset="0"/>
                <a:cs typeface="Arial" panose="020B0604020202020204" pitchFamily="34" charset="0"/>
              </a:rPr>
              <a:t>Maslow's hierarchy of needs</a:t>
            </a:r>
            <a:br>
              <a:rPr lang="en-GB" b="0" i="0" dirty="0">
                <a:solidFill>
                  <a:srgbClr val="000000"/>
                </a:solidFill>
                <a:effectLst/>
                <a:latin typeface="Linux Libertine"/>
              </a:rPr>
            </a:br>
            <a:endParaRPr lang="en-GB" dirty="0"/>
          </a:p>
        </p:txBody>
      </p:sp>
      <p:sp>
        <p:nvSpPr>
          <p:cNvPr id="3" name="Content Placeholder 2">
            <a:extLst>
              <a:ext uri="{FF2B5EF4-FFF2-40B4-BE49-F238E27FC236}">
                <a16:creationId xmlns:a16="http://schemas.microsoft.com/office/drawing/2014/main" id="{1FD659A8-F912-43F8-8CD0-F3F332D5BE2C}"/>
              </a:ext>
            </a:extLst>
          </p:cNvPr>
          <p:cNvSpPr>
            <a:spLocks noGrp="1"/>
          </p:cNvSpPr>
          <p:nvPr>
            <p:ph idx="1"/>
          </p:nvPr>
        </p:nvSpPr>
        <p:spPr/>
        <p:txBody>
          <a:bodyPr>
            <a:normAutofit fontScale="77500" lnSpcReduction="20000"/>
          </a:bodyPr>
          <a:lstStyle/>
          <a:p>
            <a:r>
              <a:rPr lang="en-GB" sz="2900" b="1" i="0" dirty="0">
                <a:solidFill>
                  <a:srgbClr val="000000"/>
                </a:solidFill>
                <a:effectLst/>
                <a:latin typeface="Arial" panose="020B0604020202020204" pitchFamily="34" charset="0"/>
                <a:cs typeface="Arial" panose="020B0604020202020204" pitchFamily="34" charset="0"/>
              </a:rPr>
              <a:t>Physiological Needs:</a:t>
            </a:r>
            <a:r>
              <a:rPr lang="en-US" sz="2900" b="0" i="0" dirty="0">
                <a:solidFill>
                  <a:srgbClr val="252525"/>
                </a:solidFill>
                <a:effectLst/>
                <a:latin typeface="Arial" panose="020B0604020202020204" pitchFamily="34" charset="0"/>
                <a:cs typeface="Arial" panose="020B0604020202020204" pitchFamily="34" charset="0"/>
              </a:rPr>
              <a:t>water, breathing, food, and sleep.</a:t>
            </a:r>
            <a:endParaRPr lang="en-GB" sz="2900" b="1" i="0" dirty="0">
              <a:solidFill>
                <a:srgbClr val="000000"/>
              </a:solidFill>
              <a:effectLst/>
              <a:latin typeface="Arial" panose="020B0604020202020204" pitchFamily="34" charset="0"/>
              <a:cs typeface="Arial" panose="020B0604020202020204" pitchFamily="34" charset="0"/>
            </a:endParaRPr>
          </a:p>
          <a:p>
            <a:r>
              <a:rPr lang="en-GB" sz="2900" b="1" i="0" dirty="0">
                <a:solidFill>
                  <a:srgbClr val="000000"/>
                </a:solidFill>
                <a:effectLst/>
                <a:latin typeface="Arial" panose="020B0604020202020204" pitchFamily="34" charset="0"/>
                <a:cs typeface="Arial" panose="020B0604020202020204" pitchFamily="34" charset="0"/>
              </a:rPr>
              <a:t>Safety Needs:</a:t>
            </a:r>
            <a:r>
              <a:rPr lang="en-US" sz="2900" b="0" i="0" dirty="0">
                <a:solidFill>
                  <a:srgbClr val="252525"/>
                </a:solidFill>
                <a:effectLst/>
                <a:latin typeface="Arial" panose="020B0604020202020204" pitchFamily="34" charset="0"/>
                <a:cs typeface="Arial" panose="020B0604020202020204" pitchFamily="34" charset="0"/>
              </a:rPr>
              <a:t>safety of the self, family, resources, jobs, health, and life.</a:t>
            </a:r>
          </a:p>
          <a:p>
            <a:r>
              <a:rPr lang="en-US" sz="2900" b="1" i="0" dirty="0">
                <a:solidFill>
                  <a:srgbClr val="000000"/>
                </a:solidFill>
                <a:effectLst/>
                <a:latin typeface="Arial" panose="020B0604020202020204" pitchFamily="34" charset="0"/>
                <a:cs typeface="Arial" panose="020B0604020202020204" pitchFamily="34" charset="0"/>
              </a:rPr>
              <a:t>Love and belonging (social needs):</a:t>
            </a:r>
            <a:r>
              <a:rPr lang="en-US" sz="2900" b="0" i="0" dirty="0">
                <a:solidFill>
                  <a:srgbClr val="252525"/>
                </a:solidFill>
                <a:effectLst/>
                <a:latin typeface="Arial" panose="020B0604020202020204" pitchFamily="34" charset="0"/>
                <a:cs typeface="Arial" panose="020B0604020202020204" pitchFamily="34" charset="0"/>
              </a:rPr>
              <a:t> friendship, family, and other types of group inclusion.</a:t>
            </a:r>
          </a:p>
          <a:p>
            <a:r>
              <a:rPr lang="en-GB" sz="2900" b="1" i="0" dirty="0">
                <a:solidFill>
                  <a:srgbClr val="000000"/>
                </a:solidFill>
                <a:effectLst/>
                <a:latin typeface="Arial" panose="020B0604020202020204" pitchFamily="34" charset="0"/>
                <a:cs typeface="Arial" panose="020B0604020202020204" pitchFamily="34" charset="0"/>
              </a:rPr>
              <a:t>Esteem Needs:</a:t>
            </a:r>
            <a:r>
              <a:rPr lang="en-US" sz="2900" b="0" i="0" dirty="0">
                <a:solidFill>
                  <a:srgbClr val="252525"/>
                </a:solidFill>
                <a:effectLst/>
                <a:latin typeface="Arial" panose="020B0604020202020204" pitchFamily="34" charset="0"/>
                <a:cs typeface="Arial" panose="020B0604020202020204" pitchFamily="34" charset="0"/>
              </a:rPr>
              <a:t> want to feel that they have accomplished things that are valuable and important.</a:t>
            </a:r>
          </a:p>
          <a:p>
            <a:r>
              <a:rPr lang="en-GB" sz="2900" b="1" i="0" dirty="0">
                <a:solidFill>
                  <a:srgbClr val="000000"/>
                </a:solidFill>
                <a:effectLst/>
                <a:latin typeface="Arial" panose="020B0604020202020204" pitchFamily="34" charset="0"/>
                <a:cs typeface="Arial" panose="020B0604020202020204" pitchFamily="34" charset="0"/>
              </a:rPr>
              <a:t>Self-actualization Needs:</a:t>
            </a:r>
            <a:r>
              <a:rPr lang="en-US" sz="2900" b="0" i="0" dirty="0">
                <a:solidFill>
                  <a:srgbClr val="252525"/>
                </a:solidFill>
                <a:effectLst/>
                <a:latin typeface="Arial" panose="020B0604020202020204" pitchFamily="34" charset="0"/>
                <a:cs typeface="Arial" panose="020B0604020202020204" pitchFamily="34" charset="0"/>
              </a:rPr>
              <a:t>People have different things that they might want in their life.</a:t>
            </a:r>
            <a:endParaRPr lang="en-GB" sz="2900" b="1" i="0" dirty="0">
              <a:solidFill>
                <a:srgbClr val="000000"/>
              </a:solidFill>
              <a:effectLst/>
              <a:latin typeface="Arial" panose="020B0604020202020204" pitchFamily="34" charset="0"/>
              <a:cs typeface="Arial" panose="020B0604020202020204" pitchFamily="34" charset="0"/>
            </a:endParaRPr>
          </a:p>
          <a:p>
            <a:endParaRPr lang="en-GB" sz="2900" b="1" i="0" dirty="0">
              <a:solidFill>
                <a:srgbClr val="000000"/>
              </a:solidFill>
              <a:effectLst/>
              <a:latin typeface="Arial" panose="020B0604020202020204" pitchFamily="34" charset="0"/>
              <a:cs typeface="Arial" panose="020B0604020202020204" pitchFamily="34" charset="0"/>
            </a:endParaRPr>
          </a:p>
          <a:p>
            <a:endParaRPr lang="en-US" sz="2900" b="1" i="0" dirty="0">
              <a:solidFill>
                <a:srgbClr val="000000"/>
              </a:solidFill>
              <a:effectLst/>
              <a:latin typeface="Arial" panose="020B0604020202020204" pitchFamily="34" charset="0"/>
              <a:cs typeface="Arial" panose="020B0604020202020204" pitchFamily="34" charset="0"/>
            </a:endParaRPr>
          </a:p>
          <a:p>
            <a:r>
              <a:rPr lang="en-US" sz="2900" b="1" i="0" dirty="0">
                <a:solidFill>
                  <a:srgbClr val="666666"/>
                </a:solidFill>
                <a:effectLst/>
                <a:latin typeface="Arial" panose="020B0604020202020204" pitchFamily="34" charset="0"/>
                <a:cs typeface="Arial" panose="020B0604020202020204" pitchFamily="34" charset="0"/>
              </a:rPr>
              <a:t> </a:t>
            </a:r>
            <a:r>
              <a:rPr lang="en-US" sz="2900" b="0" i="0" dirty="0">
                <a:solidFill>
                  <a:srgbClr val="000000"/>
                </a:solidFill>
                <a:effectLst/>
                <a:latin typeface="Arial" panose="020B0604020202020204" pitchFamily="34" charset="0"/>
                <a:cs typeface="Arial" panose="020B0604020202020204" pitchFamily="34" charset="0"/>
              </a:rPr>
              <a:t>(Maslow's hierarchy of needs, 2020)</a:t>
            </a:r>
            <a:endParaRPr lang="en-GB" sz="2900" b="1"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30030856"/>
      </p:ext>
    </p:extLst>
  </p:cSld>
  <p:clrMapOvr>
    <a:masterClrMapping/>
  </p:clrMapOvr>
  <mc:AlternateContent xmlns:mc="http://schemas.openxmlformats.org/markup-compatibility/2006" xmlns:p14="http://schemas.microsoft.com/office/powerpoint/2010/main">
    <mc:Choice Requires="p14">
      <p:transition spd="slow" p14:dur="2000" advTm="938"/>
    </mc:Choice>
    <mc:Fallback xmlns="">
      <p:transition spd="slow" advTm="93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F51FBC-65FD-4313-BFC1-CE89DA8D064D}"/>
              </a:ext>
            </a:extLst>
          </p:cNvPr>
          <p:cNvSpPr txBox="1"/>
          <p:nvPr/>
        </p:nvSpPr>
        <p:spPr>
          <a:xfrm>
            <a:off x="496127" y="302359"/>
            <a:ext cx="11003895"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cs typeface="Calibri"/>
            </a:endParaRPr>
          </a:p>
          <a:p>
            <a:r>
              <a:rPr lang="en-US" sz="2000" dirty="0">
                <a:latin typeface="Arial" panose="020B0604020202020204" pitchFamily="34" charset="0"/>
                <a:ea typeface="+mn-lt"/>
                <a:cs typeface="Arial" panose="020B0604020202020204" pitchFamily="34" charset="0"/>
              </a:rPr>
              <a:t>In the year 2000 they was focus group conducted with certified nursing assistants they abusive actions that included both physical and verbal or psychological abuse they had have admitted to the behaviors the way they had conduct towards others the nursing staff explain.</a:t>
            </a:r>
          </a:p>
          <a:p>
            <a:r>
              <a:rPr lang="en-US" sz="2000" dirty="0">
                <a:latin typeface="Arial" panose="020B0604020202020204" pitchFamily="34" charset="0"/>
                <a:ea typeface="+mn-lt"/>
                <a:cs typeface="Arial" panose="020B0604020202020204" pitchFamily="34" charset="0"/>
              </a:rPr>
              <a:t>Work environment lack of staff</a:t>
            </a:r>
          </a:p>
          <a:p>
            <a:r>
              <a:rPr lang="en-US" sz="2000" dirty="0">
                <a:latin typeface="Arial" panose="020B0604020202020204" pitchFamily="34" charset="0"/>
                <a:ea typeface="+mn-lt"/>
                <a:cs typeface="Arial" panose="020B0604020202020204" pitchFamily="34" charset="0"/>
              </a:rPr>
              <a:t>Less pay </a:t>
            </a:r>
          </a:p>
          <a:p>
            <a:r>
              <a:rPr lang="en-US" sz="2000" dirty="0">
                <a:latin typeface="Arial" panose="020B0604020202020204" pitchFamily="34" charset="0"/>
                <a:ea typeface="+mn-lt"/>
                <a:cs typeface="Arial" panose="020B0604020202020204" pitchFamily="34" charset="0"/>
              </a:rPr>
              <a:t>Working to much hours </a:t>
            </a:r>
          </a:p>
          <a:p>
            <a:r>
              <a:rPr lang="en-US" sz="2000" dirty="0">
                <a:latin typeface="Arial" panose="020B0604020202020204" pitchFamily="34" charset="0"/>
                <a:ea typeface="+mn-lt"/>
                <a:cs typeface="Arial" panose="020B0604020202020204" pitchFamily="34" charset="0"/>
              </a:rPr>
              <a:t>No support them</a:t>
            </a:r>
          </a:p>
          <a:p>
            <a:pPr marL="285750" indent="-285750">
              <a:buFont typeface="Arial"/>
              <a:buChar char="•"/>
            </a:pPr>
            <a:endParaRPr lang="en-US" sz="2000" dirty="0">
              <a:latin typeface="Arial" panose="020B0604020202020204" pitchFamily="34" charset="0"/>
              <a:ea typeface="+mn-lt"/>
              <a:cs typeface="Arial" panose="020B0604020202020204" pitchFamily="34" charset="0"/>
            </a:endParaRPr>
          </a:p>
          <a:p>
            <a:pPr marL="285750" indent="-285750">
              <a:buFont typeface="Arial"/>
              <a:buChar char="•"/>
            </a:pPr>
            <a:endParaRPr lang="en-US" sz="2000" dirty="0">
              <a:latin typeface="Arial" panose="020B0604020202020204" pitchFamily="34" charset="0"/>
              <a:ea typeface="+mn-lt"/>
              <a:cs typeface="Arial" panose="020B0604020202020204" pitchFamily="34" charset="0"/>
            </a:endParaRPr>
          </a:p>
          <a:p>
            <a:pPr marL="285750" indent="-285750">
              <a:buFont typeface="Arial"/>
              <a:buChar char="•"/>
            </a:pPr>
            <a:r>
              <a:rPr lang="en-US" sz="2000" dirty="0">
                <a:latin typeface="Arial" panose="020B0604020202020204" pitchFamily="34" charset="0"/>
                <a:ea typeface="+mn-lt"/>
                <a:cs typeface="Arial" panose="020B0604020202020204" pitchFamily="34" charset="0"/>
              </a:rPr>
              <a:t>aggressiveness with a resident who live in the care home</a:t>
            </a:r>
            <a:endParaRPr lang="en-US" sz="2000" dirty="0">
              <a:latin typeface="Arial" panose="020B0604020202020204" pitchFamily="34" charset="0"/>
              <a:cs typeface="Arial" panose="020B0604020202020204" pitchFamily="34" charset="0"/>
            </a:endParaRPr>
          </a:p>
          <a:p>
            <a:pPr marL="285750" indent="-285750">
              <a:buFont typeface="Arial"/>
              <a:buChar char="•"/>
            </a:pPr>
            <a:r>
              <a:rPr lang="en-US" sz="2000" dirty="0">
                <a:latin typeface="Arial" panose="020B0604020202020204" pitchFamily="34" charset="0"/>
                <a:ea typeface="+mn-lt"/>
                <a:cs typeface="Arial" panose="020B0604020202020204" pitchFamily="34" charset="0"/>
              </a:rPr>
              <a:t>rough handling with the resident </a:t>
            </a:r>
            <a:endParaRPr lang="en-US" sz="2000" dirty="0">
              <a:latin typeface="Arial" panose="020B0604020202020204" pitchFamily="34" charset="0"/>
              <a:cs typeface="Arial" panose="020B0604020202020204" pitchFamily="34" charset="0"/>
            </a:endParaRPr>
          </a:p>
          <a:p>
            <a:pPr marL="285750" indent="-285750">
              <a:buFont typeface="Arial"/>
              <a:buChar char="•"/>
            </a:pPr>
            <a:r>
              <a:rPr lang="en-US" sz="2000" dirty="0">
                <a:latin typeface="Arial" panose="020B0604020202020204" pitchFamily="34" charset="0"/>
                <a:ea typeface="+mn-lt"/>
                <a:cs typeface="Arial" panose="020B0604020202020204" pitchFamily="34" charset="0"/>
              </a:rPr>
              <a:t>pulling too hard on a resident leaving bruises and marks over body </a:t>
            </a:r>
            <a:endParaRPr lang="en-US" sz="2000" dirty="0">
              <a:latin typeface="Arial" panose="020B0604020202020204" pitchFamily="34" charset="0"/>
              <a:cs typeface="Arial" panose="020B0604020202020204" pitchFamily="34" charset="0"/>
            </a:endParaRPr>
          </a:p>
          <a:p>
            <a:pPr marL="285750" indent="-285750">
              <a:buFont typeface="Arial"/>
              <a:buChar char="•"/>
            </a:pPr>
            <a:r>
              <a:rPr lang="en-US" sz="2000" dirty="0">
                <a:latin typeface="Arial" panose="020B0604020202020204" pitchFamily="34" charset="0"/>
                <a:ea typeface="+mn-lt"/>
                <a:cs typeface="Arial" panose="020B0604020202020204" pitchFamily="34" charset="0"/>
              </a:rPr>
              <a:t>yelling in anger to frighten resident </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Threats to the resident. </a:t>
            </a:r>
            <a:endParaRPr lang="en-US" sz="2000" dirty="0">
              <a:latin typeface="Arial" panose="020B0604020202020204" pitchFamily="34" charset="0"/>
              <a:cs typeface="Arial" panose="020B0604020202020204" pitchFamily="34" charset="0"/>
            </a:endParaRPr>
          </a:p>
          <a:p>
            <a:pPr marL="285750" indent="-285750">
              <a:buFont typeface="Arial"/>
              <a:buChar char="•"/>
            </a:pPr>
            <a:r>
              <a:rPr lang="en-US" sz="2000" dirty="0">
                <a:latin typeface="Arial" panose="020B0604020202020204" pitchFamily="34" charset="0"/>
                <a:ea typeface="+mn-lt"/>
                <a:cs typeface="Arial" panose="020B0604020202020204" pitchFamily="34" charset="0"/>
              </a:rPr>
              <a:t>punching, slapping, kicking, hitting ,speaking loud tune of voice cursing saying insulting words to the resident.</a:t>
            </a:r>
          </a:p>
          <a:p>
            <a:endParaRPr lang="en-US" sz="2000" dirty="0">
              <a:latin typeface="Arial" panose="020B0604020202020204" pitchFamily="34" charset="0"/>
              <a:ea typeface="+mn-lt"/>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(Hawes et al.,2001), </a:t>
            </a:r>
            <a:endParaRPr lang="en-US" sz="2000" dirty="0">
              <a:latin typeface="Arial" panose="020B0604020202020204" pitchFamily="34" charset="0"/>
              <a:cs typeface="Arial" panose="020B0604020202020204" pitchFamily="34" charset="0"/>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897463647"/>
      </p:ext>
    </p:extLst>
  </p:cSld>
  <p:clrMapOvr>
    <a:masterClrMapping/>
  </p:clrMapOvr>
  <mc:AlternateContent xmlns:mc="http://schemas.openxmlformats.org/markup-compatibility/2006" xmlns:p14="http://schemas.microsoft.com/office/powerpoint/2010/main">
    <mc:Choice Requires="p14">
      <p:transition spd="slow" p14:dur="2000" advTm="763"/>
    </mc:Choice>
    <mc:Fallback xmlns="">
      <p:transition spd="slow" advTm="76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3FA355-6E36-49E8-AC78-25060D1AB1DF}"/>
              </a:ext>
            </a:extLst>
          </p:cNvPr>
          <p:cNvSpPr txBox="1"/>
          <p:nvPr/>
        </p:nvSpPr>
        <p:spPr>
          <a:xfrm>
            <a:off x="821479" y="684484"/>
            <a:ext cx="9952522" cy="4401205"/>
          </a:xfrm>
          <a:prstGeom prst="rect">
            <a:avLst/>
          </a:prstGeom>
          <a:noFill/>
        </p:spPr>
        <p:txBody>
          <a:bodyPr wrap="square">
            <a:spAutoFit/>
          </a:bodyPr>
          <a:lstStyle/>
          <a:p>
            <a:r>
              <a:rPr lang="en-US" sz="2000" dirty="0">
                <a:latin typeface="Arial"/>
              </a:rPr>
              <a:t>There are studies which show that cognitive impairment or the individual affected with dementia which has seven distinct stages in a person's life is a substantial risk of being abused.(</a:t>
            </a:r>
            <a:r>
              <a:rPr lang="en-US" sz="2000" dirty="0">
                <a:latin typeface="Arial"/>
                <a:cs typeface="Arial"/>
              </a:rPr>
              <a:t>dyer et al., 2000).</a:t>
            </a:r>
          </a:p>
          <a:p>
            <a:endParaRPr lang="en-US" sz="2000" dirty="0">
              <a:latin typeface="Arial"/>
              <a:cs typeface="Arial"/>
            </a:endParaRPr>
          </a:p>
          <a:p>
            <a:endParaRPr lang="en-US" sz="2000" dirty="0">
              <a:latin typeface="Arial"/>
              <a:cs typeface="Arial"/>
            </a:endParaRPr>
          </a:p>
          <a:p>
            <a:endParaRPr lang="en-US" sz="2000" dirty="0">
              <a:latin typeface="Arial"/>
              <a:cs typeface="Arial"/>
            </a:endParaRPr>
          </a:p>
          <a:p>
            <a:endParaRPr lang="en-US" sz="2000" dirty="0">
              <a:latin typeface="Arial"/>
              <a:cs typeface="Arial"/>
            </a:endParaRPr>
          </a:p>
          <a:p>
            <a:endParaRPr lang="en-US" sz="2000" dirty="0">
              <a:latin typeface="Arial"/>
              <a:cs typeface="Arial"/>
            </a:endParaRPr>
          </a:p>
          <a:p>
            <a:endParaRPr lang="en-US" sz="2000" dirty="0">
              <a:latin typeface="Arial"/>
              <a:ea typeface="+mn-lt"/>
              <a:cs typeface="Arial"/>
            </a:endParaRPr>
          </a:p>
          <a:p>
            <a:r>
              <a:rPr lang="en-US" sz="2000" dirty="0">
                <a:latin typeface="Arial" panose="020B0604020202020204" pitchFamily="34" charset="0"/>
                <a:ea typeface="+mn-lt"/>
                <a:cs typeface="Arial" panose="020B0604020202020204" pitchFamily="34" charset="0"/>
              </a:rPr>
              <a:t>Elderly who lives in care home facilities and people who live in the community have similar risk factor of abuse .Alzheimer’s are  dementia make an individual be confused are any  other disability impairment this is higher risk among nursing homes to be sexually abused resident who are in care home this is a substantial risk for staff to abuse them.(Burgess et al., 2000).</a:t>
            </a:r>
          </a:p>
        </p:txBody>
      </p:sp>
    </p:spTree>
    <p:extLst>
      <p:ext uri="{BB962C8B-B14F-4D97-AF65-F5344CB8AC3E}">
        <p14:creationId xmlns:p14="http://schemas.microsoft.com/office/powerpoint/2010/main" val="3656507906"/>
      </p:ext>
    </p:extLst>
  </p:cSld>
  <p:clrMapOvr>
    <a:masterClrMapping/>
  </p:clrMapOvr>
  <mc:AlternateContent xmlns:mc="http://schemas.openxmlformats.org/markup-compatibility/2006" xmlns:p14="http://schemas.microsoft.com/office/powerpoint/2010/main">
    <mc:Choice Requires="p14">
      <p:transition spd="slow" p14:dur="2000" advTm="961"/>
    </mc:Choice>
    <mc:Fallback xmlns="">
      <p:transition spd="slow" advTm="961"/>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B5940A-F393-457E-B530-3F94A7420C45}"/>
              </a:ext>
            </a:extLst>
          </p:cNvPr>
          <p:cNvSpPr txBox="1"/>
          <p:nvPr/>
        </p:nvSpPr>
        <p:spPr>
          <a:xfrm>
            <a:off x="2084173" y="626762"/>
            <a:ext cx="6096000"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The characteristic and percentage these are estimates.</a:t>
            </a:r>
          </a:p>
        </p:txBody>
      </p:sp>
      <p:sp>
        <p:nvSpPr>
          <p:cNvPr id="5" name="TextBox 4">
            <a:extLst>
              <a:ext uri="{FF2B5EF4-FFF2-40B4-BE49-F238E27FC236}">
                <a16:creationId xmlns:a16="http://schemas.microsoft.com/office/drawing/2014/main" id="{CE18761A-63D6-4DF5-83B8-DB31C2D6FD5E}"/>
              </a:ext>
            </a:extLst>
          </p:cNvPr>
          <p:cNvSpPr txBox="1"/>
          <p:nvPr/>
        </p:nvSpPr>
        <p:spPr>
          <a:xfrm>
            <a:off x="2174789" y="1820556"/>
            <a:ext cx="6096000" cy="2554545"/>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Individual who are over 85 more likely to be abuse.  49%</a:t>
            </a:r>
          </a:p>
          <a:p>
            <a:r>
              <a:rPr lang="en-US" sz="2000" dirty="0">
                <a:effectLst/>
                <a:latin typeface="Arial" panose="020B0604020202020204" pitchFamily="34" charset="0"/>
                <a:cs typeface="Arial" panose="020B0604020202020204" pitchFamily="34" charset="0"/>
              </a:rPr>
              <a:t>Nonwhite 9%</a:t>
            </a:r>
            <a:endParaRPr lang="en-GB" sz="2000" dirty="0">
              <a:latin typeface="Arial" panose="020B0604020202020204" pitchFamily="34" charset="0"/>
              <a:cs typeface="Arial" panose="020B0604020202020204" pitchFamily="34" charset="0"/>
            </a:endParaRPr>
          </a:p>
          <a:p>
            <a:r>
              <a:rPr lang="en-US" sz="2000" dirty="0">
                <a:effectLst/>
                <a:latin typeface="Arial" panose="020B0604020202020204" pitchFamily="34" charset="0"/>
                <a:cs typeface="Arial" panose="020B0604020202020204" pitchFamily="34" charset="0"/>
              </a:rPr>
              <a:t>Mild to moderate cognitive impairment. 71%</a:t>
            </a:r>
          </a:p>
          <a:p>
            <a:r>
              <a:rPr lang="en-US" sz="2000" dirty="0">
                <a:effectLst/>
                <a:latin typeface="Arial" panose="020B0604020202020204" pitchFamily="34" charset="0"/>
                <a:cs typeface="Arial" panose="020B0604020202020204" pitchFamily="34" charset="0"/>
              </a:rPr>
              <a:t>Exhibits physically aggressive behaviors. </a:t>
            </a:r>
            <a:r>
              <a:rPr lang="en-US" sz="2000" dirty="0">
                <a:latin typeface="Arial" panose="020B0604020202020204" pitchFamily="34" charset="0"/>
                <a:cs typeface="Arial" panose="020B0604020202020204" pitchFamily="34" charset="0"/>
              </a:rPr>
              <a:t>9%</a:t>
            </a:r>
            <a:endParaRPr lang="en-US" sz="2000" dirty="0">
              <a:effectLst/>
              <a:latin typeface="Arial" panose="020B0604020202020204" pitchFamily="34" charset="0"/>
              <a:cs typeface="Arial" panose="020B0604020202020204" pitchFamily="34" charset="0"/>
            </a:endParaRPr>
          </a:p>
          <a:p>
            <a:r>
              <a:rPr lang="en-US" sz="2000" dirty="0">
                <a:effectLst/>
                <a:latin typeface="Arial" panose="020B0604020202020204" pitchFamily="34" charset="0"/>
                <a:cs typeface="Arial" panose="020B0604020202020204" pitchFamily="34" charset="0"/>
              </a:rPr>
              <a:t>Exhibits any behaviors (e.g., verbally or physically aggressive, resists nursing care, socially inappropriate. 30%</a:t>
            </a: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A536D76-8604-4CD5-98BE-B28A1A368518}"/>
              </a:ext>
            </a:extLst>
          </p:cNvPr>
          <p:cNvSpPr txBox="1"/>
          <p:nvPr/>
        </p:nvSpPr>
        <p:spPr>
          <a:xfrm>
            <a:off x="1169773" y="4861009"/>
            <a:ext cx="6096000" cy="369332"/>
          </a:xfrm>
          <a:prstGeom prst="rect">
            <a:avLst/>
          </a:prstGeom>
          <a:noFill/>
        </p:spPr>
        <p:txBody>
          <a:bodyPr wrap="square">
            <a:spAutoFit/>
          </a:bodyPr>
          <a:lstStyle/>
          <a:p>
            <a:r>
              <a:rPr lang="en-US" dirty="0">
                <a:latin typeface="Times New Roman"/>
                <a:cs typeface="Times New Roman"/>
              </a:rPr>
              <a:t> </a:t>
            </a:r>
            <a:r>
              <a:rPr lang="en-US" dirty="0">
                <a:solidFill>
                  <a:srgbClr val="2F4A8B"/>
                </a:solidFill>
                <a:latin typeface="Times New Roman"/>
                <a:cs typeface="Times New Roman"/>
                <a:hlinkClick r:id="rId2"/>
              </a:rPr>
              <a:t>Krauss and Altman (1998)</a:t>
            </a:r>
            <a:endParaRPr lang="en-US" dirty="0">
              <a:latin typeface="Times New Roman"/>
              <a:cs typeface="Times New Roman"/>
            </a:endParaRPr>
          </a:p>
        </p:txBody>
      </p:sp>
    </p:spTree>
    <p:extLst>
      <p:ext uri="{BB962C8B-B14F-4D97-AF65-F5344CB8AC3E}">
        <p14:creationId xmlns:p14="http://schemas.microsoft.com/office/powerpoint/2010/main" val="2323213399"/>
      </p:ext>
    </p:extLst>
  </p:cSld>
  <p:clrMapOvr>
    <a:masterClrMapping/>
  </p:clrMapOvr>
  <mc:AlternateContent xmlns:mc="http://schemas.openxmlformats.org/markup-compatibility/2006" xmlns:p14="http://schemas.microsoft.com/office/powerpoint/2010/main">
    <mc:Choice Requires="p14">
      <p:transition spd="slow" p14:dur="2000" advTm="1026"/>
    </mc:Choice>
    <mc:Fallback xmlns="">
      <p:transition spd="slow" advTm="102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43714D-C005-45F0-B313-D3AC5C25C441}"/>
              </a:ext>
            </a:extLst>
          </p:cNvPr>
          <p:cNvSpPr txBox="1"/>
          <p:nvPr/>
        </p:nvSpPr>
        <p:spPr>
          <a:xfrm>
            <a:off x="1336948" y="783136"/>
            <a:ext cx="6096000" cy="3139321"/>
          </a:xfrm>
          <a:prstGeom prst="rect">
            <a:avLst/>
          </a:prstGeom>
          <a:noFill/>
        </p:spPr>
        <p:txBody>
          <a:bodyPr wrap="square">
            <a:spAutoFit/>
          </a:bodyPr>
          <a:lstStyle/>
          <a:p>
            <a:r>
              <a:rPr lang="en-US" sz="2000" b="1" dirty="0">
                <a:solidFill>
                  <a:srgbClr val="424345"/>
                </a:solidFill>
                <a:latin typeface="Arial" panose="020B0604020202020204" pitchFamily="34" charset="0"/>
                <a:cs typeface="Arial" panose="020B0604020202020204" pitchFamily="34" charset="0"/>
              </a:rPr>
              <a:t>The</a:t>
            </a:r>
            <a:r>
              <a:rPr lang="en-US" sz="2000" dirty="0">
                <a:latin typeface="Arial" panose="020B0604020202020204" pitchFamily="34" charset="0"/>
                <a:ea typeface="+mn-lt"/>
                <a:cs typeface="Arial" panose="020B0604020202020204" pitchFamily="34" charset="0"/>
              </a:rPr>
              <a:t> </a:t>
            </a:r>
            <a:r>
              <a:rPr lang="en-US" sz="2000" b="1" dirty="0">
                <a:solidFill>
                  <a:srgbClr val="424345"/>
                </a:solidFill>
                <a:latin typeface="Arial" panose="020B0604020202020204" pitchFamily="34" charset="0"/>
                <a:cs typeface="Arial" panose="020B0604020202020204" pitchFamily="34" charset="0"/>
              </a:rPr>
              <a:t> breakdown of nursing home abuse complaints from  follows:</a:t>
            </a:r>
          </a:p>
          <a:p>
            <a:pPr>
              <a:buChar char="•"/>
            </a:pPr>
            <a:r>
              <a:rPr lang="en-US" sz="2000" dirty="0">
                <a:solidFill>
                  <a:srgbClr val="424345"/>
                </a:solidFill>
                <a:latin typeface="Arial" panose="020B0604020202020204" pitchFamily="34" charset="0"/>
                <a:cs typeface="Arial" panose="020B0604020202020204" pitchFamily="34" charset="0"/>
              </a:rPr>
              <a:t>27.4% – Physical abuse</a:t>
            </a:r>
          </a:p>
          <a:p>
            <a:pPr>
              <a:buChar char="•"/>
            </a:pPr>
            <a:r>
              <a:rPr lang="en-US" sz="2000" dirty="0">
                <a:solidFill>
                  <a:srgbClr val="424345"/>
                </a:solidFill>
                <a:latin typeface="Arial" panose="020B0604020202020204" pitchFamily="34" charset="0"/>
                <a:cs typeface="Arial" panose="020B0604020202020204" pitchFamily="34" charset="0"/>
              </a:rPr>
              <a:t>22.1% – Resident-on-resident abuse (physical or sexual)</a:t>
            </a:r>
          </a:p>
          <a:p>
            <a:pPr>
              <a:buChar char="•"/>
            </a:pPr>
            <a:r>
              <a:rPr lang="en-US" sz="2000" dirty="0">
                <a:solidFill>
                  <a:srgbClr val="424345"/>
                </a:solidFill>
                <a:latin typeface="Arial" panose="020B0604020202020204" pitchFamily="34" charset="0"/>
                <a:cs typeface="Arial" panose="020B0604020202020204" pitchFamily="34" charset="0"/>
              </a:rPr>
              <a:t>19.4% – Psychological abuse</a:t>
            </a:r>
          </a:p>
          <a:p>
            <a:pPr>
              <a:buChar char="•"/>
            </a:pPr>
            <a:r>
              <a:rPr lang="en-US" sz="2000" dirty="0">
                <a:solidFill>
                  <a:srgbClr val="424345"/>
                </a:solidFill>
                <a:latin typeface="Arial" panose="020B0604020202020204" pitchFamily="34" charset="0"/>
                <a:cs typeface="Arial" panose="020B0604020202020204" pitchFamily="34" charset="0"/>
              </a:rPr>
              <a:t>15.3% – Gross neglect</a:t>
            </a:r>
          </a:p>
          <a:p>
            <a:pPr>
              <a:buChar char="•"/>
            </a:pPr>
            <a:r>
              <a:rPr lang="en-US" sz="2000" dirty="0">
                <a:solidFill>
                  <a:srgbClr val="424345"/>
                </a:solidFill>
                <a:latin typeface="Arial" panose="020B0604020202020204" pitchFamily="34" charset="0"/>
                <a:cs typeface="Arial" panose="020B0604020202020204" pitchFamily="34" charset="0"/>
              </a:rPr>
              <a:t>7.9% – Sexual abuse</a:t>
            </a:r>
          </a:p>
          <a:p>
            <a:pPr>
              <a:buChar char="•"/>
            </a:pPr>
            <a:r>
              <a:rPr lang="en-US" sz="2000" dirty="0">
                <a:solidFill>
                  <a:srgbClr val="424345"/>
                </a:solidFill>
                <a:latin typeface="Arial" panose="020B0604020202020204" pitchFamily="34" charset="0"/>
                <a:cs typeface="Arial" panose="020B0604020202020204" pitchFamily="34" charset="0"/>
              </a:rPr>
              <a:t>7.9% – Financial exploitation</a:t>
            </a:r>
          </a:p>
          <a:p>
            <a:pPr>
              <a:buChar char="•"/>
            </a:pPr>
            <a:endParaRPr lang="en-US" sz="1800" dirty="0">
              <a:solidFill>
                <a:srgbClr val="424345"/>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343F811-522C-4280-971A-9B3E15A7D532}"/>
              </a:ext>
            </a:extLst>
          </p:cNvPr>
          <p:cNvSpPr txBox="1"/>
          <p:nvPr/>
        </p:nvSpPr>
        <p:spPr>
          <a:xfrm>
            <a:off x="5319148" y="2550928"/>
            <a:ext cx="6096000" cy="2862322"/>
          </a:xfrm>
          <a:prstGeom prst="rect">
            <a:avLst/>
          </a:prstGeom>
          <a:noFill/>
        </p:spPr>
        <p:txBody>
          <a:bodyPr wrap="square">
            <a:spAutoFit/>
          </a:bodyPr>
          <a:lstStyle/>
          <a:p>
            <a:pPr algn="just"/>
            <a:r>
              <a:rPr lang="en-US" sz="2000" dirty="0">
                <a:solidFill>
                  <a:srgbClr val="424345"/>
                </a:solidFill>
                <a:latin typeface="Arial"/>
              </a:rPr>
              <a:t>2014 alone there were over thousand report in nursing home many families were being badly affected by these behaviors by the member of staff who are caring for their loved ones there were many complaints filed with nursing home ombudsmen that were about abuse or neglect.in 2013 alone 10,000  complaints were filed</a:t>
            </a:r>
            <a:r>
              <a:rPr lang="en-US" sz="2000" dirty="0">
                <a:latin typeface="Arial"/>
              </a:rPr>
              <a:t> </a:t>
            </a:r>
            <a:r>
              <a:rPr lang="en-US" sz="2000" dirty="0">
                <a:solidFill>
                  <a:srgbClr val="424345"/>
                </a:solidFill>
                <a:latin typeface="Arial"/>
              </a:rPr>
              <a:t>to National Center for Victims of Crime about resident related to abuse.</a:t>
            </a:r>
            <a:r>
              <a:rPr lang="en-US" sz="2000" dirty="0">
                <a:solidFill>
                  <a:srgbClr val="424345"/>
                </a:solidFill>
                <a:latin typeface="Arial"/>
                <a:cs typeface="Arial"/>
              </a:rPr>
              <a:t> </a:t>
            </a:r>
            <a:endParaRPr lang="en-US" sz="2000" dirty="0">
              <a:cs typeface="Calibri"/>
            </a:endParaRPr>
          </a:p>
        </p:txBody>
      </p:sp>
      <p:sp>
        <p:nvSpPr>
          <p:cNvPr id="7" name="TextBox 6">
            <a:extLst>
              <a:ext uri="{FF2B5EF4-FFF2-40B4-BE49-F238E27FC236}">
                <a16:creationId xmlns:a16="http://schemas.microsoft.com/office/drawing/2014/main" id="{CF8B4CF7-2985-4610-9DCE-A9A82ACD9EF6}"/>
              </a:ext>
            </a:extLst>
          </p:cNvPr>
          <p:cNvSpPr txBox="1"/>
          <p:nvPr/>
        </p:nvSpPr>
        <p:spPr>
          <a:xfrm>
            <a:off x="5922675" y="5413250"/>
            <a:ext cx="6096000" cy="369332"/>
          </a:xfrm>
          <a:prstGeom prst="rect">
            <a:avLst/>
          </a:prstGeom>
          <a:noFill/>
        </p:spPr>
        <p:txBody>
          <a:bodyPr wrap="square">
            <a:spAutoFit/>
          </a:bodyPr>
          <a:lstStyle/>
          <a:p>
            <a:r>
              <a:rPr lang="en-US" sz="1800" dirty="0">
                <a:latin typeface="Arial" panose="020B0604020202020204" pitchFamily="34" charset="0"/>
                <a:ea typeface="+mn-lt"/>
                <a:cs typeface="Arial" panose="020B0604020202020204" pitchFamily="34" charset="0"/>
              </a:rPr>
              <a:t>(Statistics on Nursing Home Abuse  2021)</a:t>
            </a:r>
            <a:endParaRPr lang="en-US" sz="1800" dirty="0">
              <a:solidFill>
                <a:srgbClr val="424345"/>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C79019F-34B4-42B0-BF3A-694E0DCF852B}"/>
              </a:ext>
            </a:extLst>
          </p:cNvPr>
          <p:cNvSpPr txBox="1"/>
          <p:nvPr/>
        </p:nvSpPr>
        <p:spPr>
          <a:xfrm>
            <a:off x="7510764" y="2081298"/>
            <a:ext cx="6124832" cy="385618"/>
          </a:xfrm>
          <a:prstGeom prst="rect">
            <a:avLst/>
          </a:prstGeom>
          <a:noFill/>
        </p:spPr>
        <p:txBody>
          <a:bodyPr wrap="square">
            <a:spAutoFit/>
          </a:bodyPr>
          <a:lstStyle/>
          <a:p>
            <a:pPr defTabSz="914400">
              <a:lnSpc>
                <a:spcPct val="110000"/>
              </a:lnSpc>
              <a:spcAft>
                <a:spcPts val="600"/>
              </a:spcAft>
              <a:buClr>
                <a:schemeClr val="accent1"/>
              </a:buClr>
              <a:buSzPct val="100000"/>
            </a:pPr>
            <a:r>
              <a:rPr lang="en-US" sz="1800" dirty="0"/>
              <a:t> (The World Health Organization 2021) </a:t>
            </a:r>
          </a:p>
        </p:txBody>
      </p:sp>
    </p:spTree>
    <p:extLst>
      <p:ext uri="{BB962C8B-B14F-4D97-AF65-F5344CB8AC3E}">
        <p14:creationId xmlns:p14="http://schemas.microsoft.com/office/powerpoint/2010/main" val="3875460904"/>
      </p:ext>
    </p:extLst>
  </p:cSld>
  <p:clrMapOvr>
    <a:masterClrMapping/>
  </p:clrMapOvr>
  <mc:AlternateContent xmlns:mc="http://schemas.openxmlformats.org/markup-compatibility/2006" xmlns:p14="http://schemas.microsoft.com/office/powerpoint/2010/main">
    <mc:Choice Requires="p14">
      <p:transition spd="slow" p14:dur="2000" advTm="822"/>
    </mc:Choice>
    <mc:Fallback xmlns="">
      <p:transition spd="slow" advTm="82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6538D5-91DA-4763-ACB1-42BC014DBE97}"/>
              </a:ext>
            </a:extLst>
          </p:cNvPr>
          <p:cNvSpPr txBox="1"/>
          <p:nvPr/>
        </p:nvSpPr>
        <p:spPr>
          <a:xfrm>
            <a:off x="1178011" y="1137692"/>
            <a:ext cx="10311742"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rgbClr val="424345"/>
                </a:solidFill>
                <a:latin typeface="Arial" panose="020B0604020202020204" pitchFamily="34" charset="0"/>
                <a:cs typeface="Arial" panose="020B0604020202020204" pitchFamily="34" charset="0"/>
              </a:rPr>
              <a:t>There is larger problem with elder abuse in the residential care homes so far, it's around 5,000,000 been affected by elder abuse every single year older person in an assisted living facility may suffer from nursing home abuse</a:t>
            </a:r>
            <a:r>
              <a:rPr lang="en-US" sz="2000" dirty="0">
                <a:latin typeface="Arial" panose="020B0604020202020204" pitchFamily="34" charset="0"/>
                <a:cs typeface="Arial" panose="020B0604020202020204" pitchFamily="34" charset="0"/>
              </a:rPr>
              <a:t> </a:t>
            </a:r>
            <a:r>
              <a:rPr lang="en-US" sz="2000" dirty="0">
                <a:solidFill>
                  <a:srgbClr val="424345"/>
                </a:solidFill>
                <a:latin typeface="Arial" panose="020B0604020202020204" pitchFamily="34" charset="0"/>
                <a:cs typeface="Arial" panose="020B0604020202020204" pitchFamily="34" charset="0"/>
              </a:rPr>
              <a:t>according to the (</a:t>
            </a:r>
            <a:r>
              <a:rPr lang="en-US" sz="2000" dirty="0">
                <a:solidFill>
                  <a:srgbClr val="444444"/>
                </a:solidFill>
                <a:latin typeface="Arial" panose="020B0604020202020204" pitchFamily="34" charset="0"/>
                <a:cs typeface="Arial" panose="020B0604020202020204" pitchFamily="34" charset="0"/>
              </a:rPr>
              <a:t>National Council on  Aging 2021) </a:t>
            </a:r>
            <a:r>
              <a:rPr lang="en-US" sz="2000"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Gender </a:t>
            </a:r>
            <a:r>
              <a:rPr lang="en-US" sz="2000" b="1" dirty="0">
                <a:solidFill>
                  <a:srgbClr val="424345"/>
                </a:solidFill>
                <a:latin typeface="Arial" panose="020B0604020202020204" pitchFamily="34" charset="0"/>
                <a:cs typeface="Arial" panose="020B0604020202020204" pitchFamily="34" charset="0"/>
              </a:rPr>
              <a:t>66% of elder abuse victims were women and 34% were male according to (</a:t>
            </a:r>
            <a:r>
              <a:rPr lang="en-US" sz="2000" dirty="0">
                <a:solidFill>
                  <a:srgbClr val="424345"/>
                </a:solidFill>
                <a:latin typeface="Arial" panose="020B0604020202020204" pitchFamily="34" charset="0"/>
                <a:cs typeface="Arial" panose="020B0604020202020204" pitchFamily="34" charset="0"/>
              </a:rPr>
              <a:t>National Center for Victims of Crime 2021) </a:t>
            </a:r>
            <a:endParaRPr lang="en-US" sz="2000" dirty="0">
              <a:latin typeface="Arial" panose="020B0604020202020204" pitchFamily="34" charset="0"/>
              <a:cs typeface="Arial" panose="020B0604020202020204" pitchFamily="34" charset="0"/>
            </a:endParaRPr>
          </a:p>
          <a:p>
            <a:endParaRPr lang="en-US" sz="2000" dirty="0">
              <a:solidFill>
                <a:srgbClr val="424345"/>
              </a:solidFill>
              <a:latin typeface="Arial" panose="020B0604020202020204" pitchFamily="34" charset="0"/>
              <a:cs typeface="Arial" panose="020B0604020202020204" pitchFamily="34" charset="0"/>
            </a:endParaRPr>
          </a:p>
          <a:p>
            <a:r>
              <a:rPr lang="en-US" sz="2000" b="1" dirty="0">
                <a:solidFill>
                  <a:srgbClr val="424345"/>
                </a:solidFill>
                <a:latin typeface="Arial" panose="020B0604020202020204" pitchFamily="34" charset="0"/>
                <a:cs typeface="Arial" panose="020B0604020202020204" pitchFamily="34" charset="0"/>
              </a:rPr>
              <a:t>Socioeconomic Status</a:t>
            </a:r>
            <a:r>
              <a:rPr lang="en-US" sz="2000" dirty="0">
                <a:solidFill>
                  <a:srgbClr val="424345"/>
                </a:solidFill>
                <a:latin typeface="Arial" panose="020B0604020202020204" pitchFamily="34" charset="0"/>
                <a:cs typeface="Arial" panose="020B0604020202020204" pitchFamily="34" charset="0"/>
              </a:rPr>
              <a:t> </a:t>
            </a:r>
            <a:br>
              <a:rPr lang="en-US" sz="2000" dirty="0">
                <a:latin typeface="Arial" panose="020B0604020202020204" pitchFamily="34" charset="0"/>
                <a:cs typeface="Arial" panose="020B0604020202020204" pitchFamily="34" charset="0"/>
              </a:rPr>
            </a:br>
            <a:r>
              <a:rPr lang="en-US" sz="2000" b="1" dirty="0">
                <a:solidFill>
                  <a:srgbClr val="424345"/>
                </a:solidFill>
                <a:latin typeface="Arial" panose="020B0604020202020204" pitchFamily="34" charset="0"/>
                <a:cs typeface="Arial" panose="020B0604020202020204" pitchFamily="34" charset="0"/>
              </a:rPr>
              <a:t> </a:t>
            </a:r>
            <a:r>
              <a:rPr lang="en-US" sz="2000" dirty="0">
                <a:solidFill>
                  <a:srgbClr val="424345"/>
                </a:solidFill>
                <a:latin typeface="Arial" panose="020B0604020202020204" pitchFamily="34" charset="0"/>
                <a:cs typeface="Arial" panose="020B0604020202020204" pitchFamily="34" charset="0"/>
              </a:rPr>
              <a:t>Researchers have found out that elderly persons who rely on low-income to receive nursing home care staying at facilities that are of lower quality,  so they do not care about the individual they are caring for because they do not get pay enough money and they working so hard so the take they frustration on the elderly. </a:t>
            </a:r>
          </a:p>
          <a:p>
            <a:r>
              <a:rPr lang="en-US" sz="2000" b="1" dirty="0">
                <a:solidFill>
                  <a:srgbClr val="424345"/>
                </a:solidFill>
                <a:latin typeface="Arial" panose="020B0604020202020204" pitchFamily="34" charset="0"/>
                <a:cs typeface="Arial" panose="020B0604020202020204" pitchFamily="34" charset="0"/>
              </a:rPr>
              <a:t> </a:t>
            </a:r>
            <a:r>
              <a:rPr lang="en-US" sz="2000" dirty="0">
                <a:solidFill>
                  <a:srgbClr val="424345"/>
                </a:solidFill>
                <a:latin typeface="Arial" panose="020B0604020202020204" pitchFamily="34" charset="0"/>
                <a:cs typeface="Arial" panose="020B0604020202020204" pitchFamily="34" charset="0"/>
              </a:rPr>
              <a:t>An individual who suffers Past Trauma are traumatic more than likely to be a victim of abuse. </a:t>
            </a:r>
            <a:r>
              <a:rPr lang="en-US" sz="2000" b="1" dirty="0">
                <a:solidFill>
                  <a:srgbClr val="424345"/>
                </a:solidFill>
                <a:latin typeface="Arial" panose="020B0604020202020204" pitchFamily="34" charset="0"/>
                <a:cs typeface="Arial" panose="020B0604020202020204" pitchFamily="34" charset="0"/>
              </a:rPr>
              <a:t>(</a:t>
            </a:r>
            <a:r>
              <a:rPr lang="en-US" sz="2000" dirty="0">
                <a:solidFill>
                  <a:srgbClr val="424345"/>
                </a:solidFill>
                <a:latin typeface="Arial" panose="020B0604020202020204" pitchFamily="34" charset="0"/>
                <a:cs typeface="Arial" panose="020B0604020202020204" pitchFamily="34" charset="0"/>
              </a:rPr>
              <a:t>The National Center on Elder Abuse 2021) </a:t>
            </a:r>
            <a:endParaRPr lang="en-US" sz="2000" dirty="0">
              <a:latin typeface="Arial" panose="020B0604020202020204" pitchFamily="34" charset="0"/>
              <a:cs typeface="Arial" panose="020B0604020202020204" pitchFamily="34" charset="0"/>
            </a:endParaRPr>
          </a:p>
          <a:p>
            <a:endParaRPr lang="en-US" sz="2400" dirty="0">
              <a:solidFill>
                <a:srgbClr val="424345"/>
              </a:solidFill>
              <a:latin typeface="Arial"/>
              <a:cs typeface="Segoe UI"/>
            </a:endParaRPr>
          </a:p>
        </p:txBody>
      </p:sp>
    </p:spTree>
    <p:extLst>
      <p:ext uri="{BB962C8B-B14F-4D97-AF65-F5344CB8AC3E}">
        <p14:creationId xmlns:p14="http://schemas.microsoft.com/office/powerpoint/2010/main" val="2553682170"/>
      </p:ext>
    </p:extLst>
  </p:cSld>
  <p:clrMapOvr>
    <a:masterClrMapping/>
  </p:clrMapOvr>
  <mc:AlternateContent xmlns:mc="http://schemas.openxmlformats.org/markup-compatibility/2006" xmlns:p14="http://schemas.microsoft.com/office/powerpoint/2010/main">
    <mc:Choice Requires="p14">
      <p:transition spd="slow" p14:dur="2000" advTm="845"/>
    </mc:Choice>
    <mc:Fallback xmlns="">
      <p:transition spd="slow" advTm="845"/>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969689-7887-42B9-A81E-9E8BAE694925}"/>
              </a:ext>
            </a:extLst>
          </p:cNvPr>
          <p:cNvSpPr txBox="1"/>
          <p:nvPr/>
        </p:nvSpPr>
        <p:spPr>
          <a:xfrm>
            <a:off x="696575" y="1119652"/>
            <a:ext cx="11126804" cy="2369880"/>
          </a:xfrm>
          <a:prstGeom prst="rect">
            <a:avLst/>
          </a:prstGeom>
          <a:noFill/>
        </p:spPr>
        <p:txBody>
          <a:bodyPr wrap="square">
            <a:spAutoFit/>
          </a:bodyPr>
          <a:lstStyle/>
          <a:p>
            <a:r>
              <a:rPr lang="en-US" sz="2800" b="1" dirty="0">
                <a:solidFill>
                  <a:srgbClr val="424345"/>
                </a:solidFill>
                <a:latin typeface="Arial"/>
                <a:cs typeface="Segoe UI"/>
              </a:rPr>
              <a:t> </a:t>
            </a:r>
            <a:r>
              <a:rPr lang="en-US" sz="2000" dirty="0">
                <a:solidFill>
                  <a:srgbClr val="424345"/>
                </a:solidFill>
                <a:latin typeface="Arial" panose="020B0604020202020204" pitchFamily="34" charset="0"/>
                <a:cs typeface="Arial" panose="020B0604020202020204" pitchFamily="34" charset="0"/>
              </a:rPr>
              <a:t>An individual with poor mental and physical health are at high risk of experiencing abuse </a:t>
            </a:r>
          </a:p>
          <a:p>
            <a:r>
              <a:rPr lang="en-US" sz="2000" dirty="0">
                <a:solidFill>
                  <a:srgbClr val="424345"/>
                </a:solidFill>
                <a:latin typeface="Arial" panose="020B0604020202020204" pitchFamily="34" charset="0"/>
                <a:cs typeface="Arial" panose="020B0604020202020204" pitchFamily="34" charset="0"/>
              </a:rPr>
              <a:t>(The National Center on Elder Abuse 2021) </a:t>
            </a:r>
            <a:endParaRPr lang="en-US" sz="2000" dirty="0">
              <a:latin typeface="Arial" panose="020B0604020202020204" pitchFamily="34" charset="0"/>
              <a:cs typeface="Arial" panose="020B0604020202020204" pitchFamily="34" charset="0"/>
            </a:endParaRPr>
          </a:p>
          <a:p>
            <a:endParaRPr lang="en-US" sz="2000" dirty="0">
              <a:solidFill>
                <a:srgbClr val="424345"/>
              </a:solidFill>
              <a:latin typeface="Arial" panose="020B0604020202020204" pitchFamily="34" charset="0"/>
              <a:cs typeface="Arial" panose="020B0604020202020204" pitchFamily="34" charset="0"/>
            </a:endParaRPr>
          </a:p>
          <a:p>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 </a:t>
            </a:r>
            <a:r>
              <a:rPr lang="en-US" sz="2000" dirty="0">
                <a:solidFill>
                  <a:srgbClr val="424345"/>
                </a:solidFill>
                <a:latin typeface="Arial" panose="020B0604020202020204" pitchFamily="34" charset="0"/>
                <a:cs typeface="Arial" panose="020B0604020202020204" pitchFamily="34" charset="0"/>
              </a:rPr>
              <a:t>resident who has </a:t>
            </a:r>
            <a:r>
              <a:rPr lang="en-GB" sz="2000" b="0" i="0" dirty="0">
                <a:solidFill>
                  <a:srgbClr val="444444"/>
                </a:solidFill>
                <a:effectLst/>
                <a:latin typeface="Arial" panose="020B0604020202020204" pitchFamily="34" charset="0"/>
                <a:cs typeface="Arial" panose="020B0604020202020204" pitchFamily="34" charset="0"/>
              </a:rPr>
              <a:t>Alzheimer's</a:t>
            </a:r>
            <a:r>
              <a:rPr lang="en-US" sz="2000" dirty="0">
                <a:solidFill>
                  <a:srgbClr val="424345"/>
                </a:solidFill>
                <a:latin typeface="Arial" panose="020B0604020202020204" pitchFamily="34" charset="0"/>
                <a:cs typeface="Arial" panose="020B0604020202020204" pitchFamily="34" charset="0"/>
              </a:rPr>
              <a:t> or dementia will be vulnerable abuse the National Center for Victims of Crime and The National Center on Elder Abuse   both report that nearly 50% of elders with dementia experience abuse or neglect. </a:t>
            </a:r>
          </a:p>
        </p:txBody>
      </p:sp>
    </p:spTree>
    <p:extLst>
      <p:ext uri="{BB962C8B-B14F-4D97-AF65-F5344CB8AC3E}">
        <p14:creationId xmlns:p14="http://schemas.microsoft.com/office/powerpoint/2010/main" val="3292984978"/>
      </p:ext>
    </p:extLst>
  </p:cSld>
  <p:clrMapOvr>
    <a:masterClrMapping/>
  </p:clrMapOvr>
  <mc:AlternateContent xmlns:mc="http://schemas.openxmlformats.org/markup-compatibility/2006" xmlns:p14="http://schemas.microsoft.com/office/powerpoint/2010/main">
    <mc:Choice Requires="p14">
      <p:transition spd="slow" p14:dur="2000" advTm="869"/>
    </mc:Choice>
    <mc:Fallback xmlns="">
      <p:transition spd="slow" advTm="86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19537C-BB67-4AD2-8734-21DE75E32032}"/>
              </a:ext>
            </a:extLst>
          </p:cNvPr>
          <p:cNvSpPr txBox="1"/>
          <p:nvPr/>
        </p:nvSpPr>
        <p:spPr>
          <a:xfrm>
            <a:off x="2026867" y="642040"/>
            <a:ext cx="6034827" cy="49164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25000" lnSpcReduction="20000"/>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8000" b="1" dirty="0">
                <a:latin typeface="Arial" panose="020B0604020202020204" pitchFamily="34" charset="0"/>
                <a:cs typeface="Arial" panose="020B0604020202020204" pitchFamily="34" charset="0"/>
              </a:rPr>
              <a:t>Environments That Can Lead To Abuse</a:t>
            </a:r>
            <a:r>
              <a:rPr lang="en-US" sz="8000" dirty="0">
                <a:latin typeface="Arial" panose="020B0604020202020204" pitchFamily="34" charset="0"/>
                <a:cs typeface="Arial" panose="020B0604020202020204" pitchFamily="34" charset="0"/>
              </a:rPr>
              <a:t>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anyone can get abused anywhere but some environmental factors can play a big part in the picture too </a:t>
            </a:r>
          </a:p>
          <a:p>
            <a:pPr indent="-228600" defTabSz="914400">
              <a:lnSpc>
                <a:spcPct val="110000"/>
              </a:lnSpc>
              <a:spcAft>
                <a:spcPts val="600"/>
              </a:spcAft>
              <a:buClr>
                <a:schemeClr val="accent1"/>
              </a:buClr>
              <a:buSzPct val="100000"/>
              <a:buFont typeface="Arial" panose="020B0604020202020204" pitchFamily="34" charset="0"/>
              <a:buChar char="•"/>
            </a:pPr>
            <a:r>
              <a:rPr lang="en-US" sz="8000" b="1" dirty="0">
                <a:latin typeface="Arial" panose="020B0604020202020204" pitchFamily="34" charset="0"/>
                <a:cs typeface="Arial" panose="020B0604020202020204" pitchFamily="34" charset="0"/>
              </a:rPr>
              <a:t>Poor-Quality Nursing Homes</a:t>
            </a:r>
            <a:r>
              <a:rPr lang="en-US" sz="8000" dirty="0">
                <a:latin typeface="Arial" panose="020B0604020202020204" pitchFamily="34" charset="0"/>
                <a:cs typeface="Arial" panose="020B0604020202020204" pitchFamily="34" charset="0"/>
              </a:rPr>
              <a:t>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eldercare facilities which have lack of resources, lack of training for staff and lack of trust staff this make it a higher risk of elder abuse.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  understaffing leave stress on employee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 Resentment to the client they work with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Make staff be unsympathetic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Negative attitudes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This can all lead up to abuse and neglect </a:t>
            </a:r>
          </a:p>
          <a:p>
            <a:pPr indent="-228600" defTabSz="914400">
              <a:lnSpc>
                <a:spcPct val="110000"/>
              </a:lnSpc>
              <a:spcAft>
                <a:spcPts val="600"/>
              </a:spcAft>
              <a:buClr>
                <a:schemeClr val="accent1"/>
              </a:buClr>
              <a:buSzPct val="100000"/>
              <a:buFont typeface="Arial" panose="020B0604020202020204" pitchFamily="34" charset="0"/>
              <a:buChar char="•"/>
            </a:pPr>
            <a:r>
              <a:rPr lang="en-US" sz="8000" dirty="0">
                <a:latin typeface="Arial" panose="020B0604020202020204" pitchFamily="34" charset="0"/>
                <a:cs typeface="Arial" panose="020B0604020202020204" pitchFamily="34" charset="0"/>
              </a:rPr>
              <a:t>For number of months and years some ineffective administration and policies can allow abuse to go unreported. </a:t>
            </a:r>
          </a:p>
          <a:p>
            <a:pPr indent="-228600" defTabSz="914400">
              <a:lnSpc>
                <a:spcPct val="110000"/>
              </a:lnSpc>
              <a:spcAft>
                <a:spcPts val="600"/>
              </a:spcAft>
              <a:buClr>
                <a:schemeClr val="accent1"/>
              </a:buClr>
              <a:buSzPct val="100000"/>
              <a:buFont typeface="Arial" panose="020B0604020202020204" pitchFamily="34" charset="0"/>
              <a:buChar char="•"/>
            </a:pPr>
            <a:endParaRPr lang="en-US" sz="1400" dirty="0"/>
          </a:p>
        </p:txBody>
      </p:sp>
      <p:sp>
        <p:nvSpPr>
          <p:cNvPr id="10" name="TextBox 9">
            <a:extLst>
              <a:ext uri="{FF2B5EF4-FFF2-40B4-BE49-F238E27FC236}">
                <a16:creationId xmlns:a16="http://schemas.microsoft.com/office/drawing/2014/main" id="{13C58C7F-E478-4C21-B36A-EDC7C862F86E}"/>
              </a:ext>
            </a:extLst>
          </p:cNvPr>
          <p:cNvSpPr txBox="1"/>
          <p:nvPr/>
        </p:nvSpPr>
        <p:spPr>
          <a:xfrm>
            <a:off x="7952763" y="1583787"/>
            <a:ext cx="3271707" cy="3269613"/>
          </a:xfrm>
          <a:prstGeom prst="rect">
            <a:avLst/>
          </a:prstGeom>
          <a:noFill/>
        </p:spPr>
        <p:txBody>
          <a:bodyPr wrap="square">
            <a:sp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800" b="1" dirty="0">
                <a:latin typeface="Arial" panose="020B0604020202020204" pitchFamily="34" charset="0"/>
                <a:cs typeface="Arial" panose="020B0604020202020204" pitchFamily="34" charset="0"/>
              </a:rPr>
              <a:t>Social Isolation</a:t>
            </a:r>
            <a:r>
              <a:rPr lang="en-US" sz="1800" dirty="0">
                <a:latin typeface="Arial" panose="020B0604020202020204" pitchFamily="34" charset="0"/>
                <a:cs typeface="Arial" panose="020B0604020202020204" pitchFamily="34" charset="0"/>
              </a:rPr>
              <a:t> </a:t>
            </a:r>
          </a:p>
          <a:p>
            <a:pPr indent="-228600" defTabSz="914400">
              <a:lnSpc>
                <a:spcPct val="110000"/>
              </a:lnSpc>
              <a:spcAft>
                <a:spcPts val="600"/>
              </a:spcAft>
              <a:buClr>
                <a:schemeClr val="accent1"/>
              </a:buClr>
              <a:buSzPct val="100000"/>
              <a:buFont typeface="Arial" panose="020B0604020202020204" pitchFamily="34" charset="0"/>
              <a:buChar char="•"/>
            </a:pPr>
            <a:r>
              <a:rPr lang="en-US" sz="1800" dirty="0">
                <a:latin typeface="Arial" panose="020B0604020202020204" pitchFamily="34" charset="0"/>
                <a:cs typeface="Arial" panose="020B0604020202020204" pitchFamily="34" charset="0"/>
              </a:rPr>
              <a:t>If the elders individually family and friends abandoned them in the nursing home and no one checking up are monitoring them they most likely to be abuse by a member of staff. </a:t>
            </a:r>
          </a:p>
          <a:p>
            <a:pPr indent="-228600" defTabSz="914400">
              <a:lnSpc>
                <a:spcPct val="110000"/>
              </a:lnSpc>
              <a:spcAft>
                <a:spcPts val="600"/>
              </a:spcAft>
              <a:buClr>
                <a:schemeClr val="accent1"/>
              </a:buClr>
              <a:buSzPct val="100000"/>
              <a:buFont typeface="Arial" panose="020B0604020202020204" pitchFamily="34" charset="0"/>
              <a:buChar char="•"/>
            </a:pPr>
            <a:r>
              <a:rPr lang="en-US" sz="1800" dirty="0">
                <a:latin typeface="Arial" panose="020B0604020202020204" pitchFamily="34" charset="0"/>
                <a:cs typeface="Arial" panose="020B0604020202020204" pitchFamily="34" charset="0"/>
              </a:rPr>
              <a:t> (the World Health Organization 2021). </a:t>
            </a:r>
          </a:p>
        </p:txBody>
      </p:sp>
    </p:spTree>
    <p:extLst>
      <p:ext uri="{BB962C8B-B14F-4D97-AF65-F5344CB8AC3E}">
        <p14:creationId xmlns:p14="http://schemas.microsoft.com/office/powerpoint/2010/main" val="1144787317"/>
      </p:ext>
    </p:extLst>
  </p:cSld>
  <p:clrMapOvr>
    <a:masterClrMapping/>
  </p:clrMapOvr>
  <mc:AlternateContent xmlns:mc="http://schemas.openxmlformats.org/markup-compatibility/2006" xmlns:p14="http://schemas.microsoft.com/office/powerpoint/2010/main">
    <mc:Choice Requires="p14">
      <p:transition spd="slow" p14:dur="2000" advTm="1542"/>
    </mc:Choice>
    <mc:Fallback xmlns="">
      <p:transition spd="slow" advTm="1542"/>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66F892-F440-45AF-A43D-39B25952A991}"/>
              </a:ext>
            </a:extLst>
          </p:cNvPr>
          <p:cNvSpPr txBox="1"/>
          <p:nvPr/>
        </p:nvSpPr>
        <p:spPr>
          <a:xfrm>
            <a:off x="3045941" y="1396479"/>
            <a:ext cx="6100118" cy="2862322"/>
          </a:xfrm>
          <a:prstGeom prst="rect">
            <a:avLst/>
          </a:prstGeom>
          <a:noFill/>
        </p:spPr>
        <p:txBody>
          <a:bodyPr wrap="square">
            <a:spAutoFit/>
          </a:bodyPr>
          <a:lstStyle/>
          <a:p>
            <a:r>
              <a:rPr lang="en-US" sz="2000" b="1" i="1" dirty="0">
                <a:solidFill>
                  <a:srgbClr val="404040"/>
                </a:solidFill>
                <a:effectLst/>
                <a:latin typeface="Arial" panose="020B0604020202020204" pitchFamily="34" charset="0"/>
                <a:cs typeface="Arial" panose="020B0604020202020204" pitchFamily="34" charset="0"/>
              </a:rPr>
              <a:t>What is Sexual abuse</a:t>
            </a:r>
          </a:p>
          <a:p>
            <a:r>
              <a:rPr lang="en-US" sz="2000" i="1" dirty="0">
                <a:solidFill>
                  <a:srgbClr val="404040"/>
                </a:solidFill>
                <a:latin typeface="Arial" panose="020B0604020202020204" pitchFamily="34" charset="0"/>
                <a:cs typeface="Arial" panose="020B0604020202020204" pitchFamily="34" charset="0"/>
              </a:rPr>
              <a:t>This can be</a:t>
            </a:r>
            <a:r>
              <a:rPr lang="en-GB" sz="2000" i="0" dirty="0">
                <a:solidFill>
                  <a:srgbClr val="444444"/>
                </a:solidFill>
                <a:effectLst/>
                <a:latin typeface="Arial" panose="020B0604020202020204" pitchFamily="34" charset="0"/>
                <a:cs typeface="Arial" panose="020B0604020202020204" pitchFamily="34" charset="0"/>
              </a:rPr>
              <a:t> </a:t>
            </a:r>
            <a:r>
              <a:rPr lang="en-GB" sz="2000" b="0" i="0" dirty="0">
                <a:solidFill>
                  <a:srgbClr val="444444"/>
                </a:solidFill>
                <a:effectLst/>
                <a:latin typeface="Arial" panose="020B0604020202020204" pitchFamily="34" charset="0"/>
                <a:cs typeface="Arial" panose="020B0604020202020204" pitchFamily="34" charset="0"/>
              </a:rPr>
              <a:t>verbal, visual and</a:t>
            </a:r>
            <a:r>
              <a:rPr lang="en-US" sz="2000" b="0" i="0" dirty="0">
                <a:solidFill>
                  <a:srgbClr val="444444"/>
                </a:solidFill>
                <a:effectLst/>
                <a:latin typeface="Arial" panose="020B0604020202020204" pitchFamily="34" charset="0"/>
                <a:cs typeface="Arial" panose="020B0604020202020204" pitchFamily="34" charset="0"/>
              </a:rPr>
              <a:t> forces an individual  to join in unwanted sexual contact. </a:t>
            </a:r>
          </a:p>
          <a:p>
            <a:r>
              <a:rPr lang="en-US" sz="2000" b="1" dirty="0">
                <a:solidFill>
                  <a:srgbClr val="444444"/>
                </a:solidFill>
                <a:latin typeface="Arial" panose="020B0604020202020204" pitchFamily="34" charset="0"/>
                <a:cs typeface="Arial" panose="020B0604020202020204" pitchFamily="34" charset="0"/>
              </a:rPr>
              <a:t>Example:</a:t>
            </a:r>
            <a:r>
              <a:rPr lang="en-US" sz="2000" b="1" i="0" dirty="0">
                <a:solidFill>
                  <a:srgbClr val="404040"/>
                </a:solidFill>
                <a:effectLst/>
                <a:latin typeface="Arial" panose="020B0604020202020204" pitchFamily="34" charset="0"/>
                <a:cs typeface="Arial" panose="020B0604020202020204" pitchFamily="34" charset="0"/>
              </a:rPr>
              <a:t> </a:t>
            </a:r>
          </a:p>
          <a:p>
            <a:r>
              <a:rPr lang="en-GB" sz="2000" b="0" i="0" dirty="0">
                <a:solidFill>
                  <a:srgbClr val="444444"/>
                </a:solidFill>
                <a:effectLst/>
                <a:latin typeface="Arial" panose="020B0604020202020204" pitchFamily="34" charset="0"/>
                <a:cs typeface="Arial" panose="020B0604020202020204" pitchFamily="34" charset="0"/>
              </a:rPr>
              <a:t>watches private sexual acts</a:t>
            </a:r>
          </a:p>
          <a:p>
            <a:r>
              <a:rPr lang="en-US" sz="2000" b="0" i="0" dirty="0">
                <a:solidFill>
                  <a:srgbClr val="444444"/>
                </a:solidFill>
                <a:effectLst/>
                <a:latin typeface="Arial" panose="020B0604020202020204" pitchFamily="34" charset="0"/>
                <a:cs typeface="Arial" panose="020B0604020202020204" pitchFamily="34" charset="0"/>
              </a:rPr>
              <a:t>exposes him/herself in public</a:t>
            </a:r>
          </a:p>
          <a:p>
            <a:r>
              <a:rPr lang="en-US" sz="2000" b="0" i="0" dirty="0">
                <a:solidFill>
                  <a:srgbClr val="444444"/>
                </a:solidFill>
                <a:effectLst/>
                <a:latin typeface="Arial" panose="020B0604020202020204" pitchFamily="34" charset="0"/>
                <a:cs typeface="Arial" panose="020B0604020202020204" pitchFamily="34" charset="0"/>
              </a:rPr>
              <a:t>sexual contact between family members</a:t>
            </a:r>
          </a:p>
          <a:p>
            <a:r>
              <a:rPr lang="en-GB" sz="2000" b="0" i="0" dirty="0">
                <a:solidFill>
                  <a:srgbClr val="444444"/>
                </a:solidFill>
                <a:effectLst/>
                <a:latin typeface="Arial" panose="020B0604020202020204" pitchFamily="34" charset="0"/>
                <a:cs typeface="Arial" panose="020B0604020202020204" pitchFamily="34" charset="0"/>
              </a:rPr>
              <a:t> by a stranger</a:t>
            </a:r>
            <a:endParaRPr lang="en-US" sz="2000" dirty="0">
              <a:solidFill>
                <a:srgbClr val="404040"/>
              </a:solidFill>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a:t>
            </a:r>
            <a:r>
              <a:rPr lang="en-US" sz="2000" b="0" i="0" dirty="0">
                <a:solidFill>
                  <a:srgbClr val="000000"/>
                </a:solidFill>
                <a:effectLst/>
                <a:latin typeface="Arial" panose="020B0604020202020204" pitchFamily="34" charset="0"/>
                <a:cs typeface="Arial" panose="020B0604020202020204" pitchFamily="34" charset="0"/>
              </a:rPr>
              <a:t>WebMD, 2021</a:t>
            </a:r>
            <a:r>
              <a:rPr lang="en-GB" sz="2000" b="0" i="0" dirty="0">
                <a:solidFill>
                  <a:srgbClr val="000000"/>
                </a:solidFill>
                <a:effectLst/>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2766823"/>
      </p:ext>
    </p:extLst>
  </p:cSld>
  <p:clrMapOvr>
    <a:masterClrMapping/>
  </p:clrMapOvr>
  <mc:AlternateContent xmlns:mc="http://schemas.openxmlformats.org/markup-compatibility/2006" xmlns:p14="http://schemas.microsoft.com/office/powerpoint/2010/main">
    <mc:Choice Requires="p14">
      <p:transition spd="slow" p14:dur="2000" advTm="1031"/>
    </mc:Choice>
    <mc:Fallback xmlns="">
      <p:transition spd="slow" advTm="103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3FFE7-BF28-439A-BA8F-808B736D53FC}"/>
              </a:ext>
            </a:extLst>
          </p:cNvPr>
          <p:cNvSpPr>
            <a:spLocks noGrp="1"/>
          </p:cNvSpPr>
          <p:nvPr>
            <p:ph type="title"/>
          </p:nvPr>
        </p:nvSpPr>
        <p:spPr>
          <a:xfrm>
            <a:off x="1295402" y="379274"/>
            <a:ext cx="9601196" cy="1303867"/>
          </a:xfrm>
        </p:spPr>
        <p:txBody>
          <a:bodyPr>
            <a:normAutofit/>
          </a:bodyPr>
          <a:lstStyle/>
          <a:p>
            <a:r>
              <a:rPr lang="en-GB" sz="2000" dirty="0">
                <a:latin typeface="Arial" panose="020B0604020202020204" pitchFamily="34" charset="0"/>
                <a:cs typeface="Arial" panose="020B0604020202020204" pitchFamily="34" charset="0"/>
              </a:rPr>
              <a:t>The sign of sexual abuse</a:t>
            </a:r>
          </a:p>
        </p:txBody>
      </p:sp>
      <p:sp>
        <p:nvSpPr>
          <p:cNvPr id="4" name="TextBox 3">
            <a:extLst>
              <a:ext uri="{FF2B5EF4-FFF2-40B4-BE49-F238E27FC236}">
                <a16:creationId xmlns:a16="http://schemas.microsoft.com/office/drawing/2014/main" id="{338827D5-125C-4839-B744-AB8B261DF803}"/>
              </a:ext>
            </a:extLst>
          </p:cNvPr>
          <p:cNvSpPr txBox="1"/>
          <p:nvPr/>
        </p:nvSpPr>
        <p:spPr>
          <a:xfrm>
            <a:off x="2580504" y="5250455"/>
            <a:ext cx="6100118" cy="369332"/>
          </a:xfrm>
          <a:prstGeom prst="rect">
            <a:avLst/>
          </a:prstGeom>
          <a:noFill/>
        </p:spPr>
        <p:txBody>
          <a:bodyPr wrap="square">
            <a:spAutoFit/>
          </a:bodyPr>
          <a:lstStyle/>
          <a:p>
            <a:pPr algn="l"/>
            <a:r>
              <a:rPr lang="en-US" b="0" i="0" dirty="0">
                <a:solidFill>
                  <a:srgbClr val="444444"/>
                </a:solidFill>
                <a:effectLst/>
                <a:latin typeface="Lato" panose="020F0502020204030203" pitchFamily="34" charset="0"/>
              </a:rPr>
              <a:t>Painful urination or bowel movements</a:t>
            </a:r>
          </a:p>
        </p:txBody>
      </p:sp>
      <p:sp>
        <p:nvSpPr>
          <p:cNvPr id="6" name="TextBox 5">
            <a:extLst>
              <a:ext uri="{FF2B5EF4-FFF2-40B4-BE49-F238E27FC236}">
                <a16:creationId xmlns:a16="http://schemas.microsoft.com/office/drawing/2014/main" id="{6C08D416-CF8C-489A-817D-504D1DDDA4A0}"/>
              </a:ext>
            </a:extLst>
          </p:cNvPr>
          <p:cNvSpPr txBox="1"/>
          <p:nvPr/>
        </p:nvSpPr>
        <p:spPr>
          <a:xfrm>
            <a:off x="2325131" y="2488956"/>
            <a:ext cx="6100118" cy="369332"/>
          </a:xfrm>
          <a:prstGeom prst="rect">
            <a:avLst/>
          </a:prstGeom>
          <a:noFill/>
        </p:spPr>
        <p:txBody>
          <a:bodyPr wrap="square">
            <a:spAutoFit/>
          </a:bodyPr>
          <a:lstStyle/>
          <a:p>
            <a:r>
              <a:rPr lang="en-US" b="0" i="0" dirty="0">
                <a:solidFill>
                  <a:srgbClr val="444444"/>
                </a:solidFill>
                <a:effectLst/>
                <a:latin typeface="Lato" panose="020F0502020204030203" pitchFamily="34" charset="0"/>
              </a:rPr>
              <a:t>Signs of diseases such as gonorrhea, HIV, chlamydia etc.</a:t>
            </a:r>
            <a:endParaRPr lang="en-GB" dirty="0"/>
          </a:p>
        </p:txBody>
      </p:sp>
      <p:sp>
        <p:nvSpPr>
          <p:cNvPr id="8" name="TextBox 7">
            <a:extLst>
              <a:ext uri="{FF2B5EF4-FFF2-40B4-BE49-F238E27FC236}">
                <a16:creationId xmlns:a16="http://schemas.microsoft.com/office/drawing/2014/main" id="{401BD99B-0359-490A-A64C-1356CB6B0AB8}"/>
              </a:ext>
            </a:extLst>
          </p:cNvPr>
          <p:cNvSpPr txBox="1"/>
          <p:nvPr/>
        </p:nvSpPr>
        <p:spPr>
          <a:xfrm>
            <a:off x="2456936" y="3086800"/>
            <a:ext cx="6100118" cy="369332"/>
          </a:xfrm>
          <a:prstGeom prst="rect">
            <a:avLst/>
          </a:prstGeom>
          <a:noFill/>
        </p:spPr>
        <p:txBody>
          <a:bodyPr wrap="square">
            <a:spAutoFit/>
          </a:bodyPr>
          <a:lstStyle/>
          <a:p>
            <a:pPr algn="l"/>
            <a:r>
              <a:rPr lang="en-GB" b="0" i="0" dirty="0">
                <a:solidFill>
                  <a:srgbClr val="444444"/>
                </a:solidFill>
                <a:effectLst/>
                <a:latin typeface="Lato" panose="020F0502020204030203" pitchFamily="34" charset="0"/>
              </a:rPr>
              <a:t>Blood in the vagina</a:t>
            </a:r>
          </a:p>
        </p:txBody>
      </p:sp>
      <p:sp>
        <p:nvSpPr>
          <p:cNvPr id="10" name="TextBox 9">
            <a:extLst>
              <a:ext uri="{FF2B5EF4-FFF2-40B4-BE49-F238E27FC236}">
                <a16:creationId xmlns:a16="http://schemas.microsoft.com/office/drawing/2014/main" id="{313E54A8-5173-416B-A59C-43D32ED9189B}"/>
              </a:ext>
            </a:extLst>
          </p:cNvPr>
          <p:cNvSpPr txBox="1"/>
          <p:nvPr/>
        </p:nvSpPr>
        <p:spPr>
          <a:xfrm>
            <a:off x="2456936" y="3664103"/>
            <a:ext cx="6100118" cy="369332"/>
          </a:xfrm>
          <a:prstGeom prst="rect">
            <a:avLst/>
          </a:prstGeom>
          <a:noFill/>
        </p:spPr>
        <p:txBody>
          <a:bodyPr wrap="square">
            <a:spAutoFit/>
          </a:bodyPr>
          <a:lstStyle/>
          <a:p>
            <a:pPr algn="l"/>
            <a:r>
              <a:rPr lang="en-US" b="0" i="0" dirty="0">
                <a:solidFill>
                  <a:srgbClr val="444444"/>
                </a:solidFill>
                <a:effectLst/>
                <a:latin typeface="Lato" panose="020F0502020204030203" pitchFamily="34" charset="0"/>
              </a:rPr>
              <a:t>Sores or warts on vagina or penis</a:t>
            </a:r>
          </a:p>
        </p:txBody>
      </p:sp>
      <p:sp>
        <p:nvSpPr>
          <p:cNvPr id="12" name="TextBox 11">
            <a:extLst>
              <a:ext uri="{FF2B5EF4-FFF2-40B4-BE49-F238E27FC236}">
                <a16:creationId xmlns:a16="http://schemas.microsoft.com/office/drawing/2014/main" id="{3958C772-91CD-40DD-86D1-A3B4C38C436D}"/>
              </a:ext>
            </a:extLst>
          </p:cNvPr>
          <p:cNvSpPr txBox="1"/>
          <p:nvPr/>
        </p:nvSpPr>
        <p:spPr>
          <a:xfrm>
            <a:off x="2456936" y="4236393"/>
            <a:ext cx="6100118" cy="369332"/>
          </a:xfrm>
          <a:prstGeom prst="rect">
            <a:avLst/>
          </a:prstGeom>
          <a:noFill/>
        </p:spPr>
        <p:txBody>
          <a:bodyPr wrap="square">
            <a:spAutoFit/>
          </a:bodyPr>
          <a:lstStyle/>
          <a:p>
            <a:pPr algn="l"/>
            <a:r>
              <a:rPr lang="en-US" b="0" i="0" dirty="0">
                <a:solidFill>
                  <a:srgbClr val="444444"/>
                </a:solidFill>
                <a:effectLst/>
                <a:latin typeface="Lato" panose="020F0502020204030203" pitchFamily="34" charset="0"/>
              </a:rPr>
              <a:t>Bite marks or other bruises in the vaginal or rectal area</a:t>
            </a:r>
          </a:p>
        </p:txBody>
      </p:sp>
      <p:sp>
        <p:nvSpPr>
          <p:cNvPr id="14" name="TextBox 13">
            <a:extLst>
              <a:ext uri="{FF2B5EF4-FFF2-40B4-BE49-F238E27FC236}">
                <a16:creationId xmlns:a16="http://schemas.microsoft.com/office/drawing/2014/main" id="{86F18D76-90F3-48E1-A423-960BCB23876B}"/>
              </a:ext>
            </a:extLst>
          </p:cNvPr>
          <p:cNvSpPr txBox="1"/>
          <p:nvPr/>
        </p:nvSpPr>
        <p:spPr>
          <a:xfrm>
            <a:off x="2671119" y="4724380"/>
            <a:ext cx="6100118" cy="369332"/>
          </a:xfrm>
          <a:prstGeom prst="rect">
            <a:avLst/>
          </a:prstGeom>
          <a:noFill/>
        </p:spPr>
        <p:txBody>
          <a:bodyPr wrap="square">
            <a:spAutoFit/>
          </a:bodyPr>
          <a:lstStyle/>
          <a:p>
            <a:pPr algn="l"/>
            <a:r>
              <a:rPr lang="en-US" b="0" i="0" dirty="0">
                <a:solidFill>
                  <a:srgbClr val="444444"/>
                </a:solidFill>
                <a:effectLst/>
                <a:latin typeface="Lato" panose="020F0502020204030203" pitchFamily="34" charset="0"/>
              </a:rPr>
              <a:t>Blood or tears in the anus</a:t>
            </a:r>
          </a:p>
        </p:txBody>
      </p:sp>
      <p:sp>
        <p:nvSpPr>
          <p:cNvPr id="16" name="TextBox 15">
            <a:extLst>
              <a:ext uri="{FF2B5EF4-FFF2-40B4-BE49-F238E27FC236}">
                <a16:creationId xmlns:a16="http://schemas.microsoft.com/office/drawing/2014/main" id="{14030E09-DAB7-4FAE-86AD-1ECF49E891D0}"/>
              </a:ext>
            </a:extLst>
          </p:cNvPr>
          <p:cNvSpPr txBox="1"/>
          <p:nvPr/>
        </p:nvSpPr>
        <p:spPr>
          <a:xfrm>
            <a:off x="5721178" y="5563941"/>
            <a:ext cx="6100118"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(BetterHelp, 2021)</a:t>
            </a:r>
            <a:endParaRPr lang="en-GB" dirty="0"/>
          </a:p>
        </p:txBody>
      </p:sp>
      <p:sp>
        <p:nvSpPr>
          <p:cNvPr id="18" name="TextBox 17">
            <a:extLst>
              <a:ext uri="{FF2B5EF4-FFF2-40B4-BE49-F238E27FC236}">
                <a16:creationId xmlns:a16="http://schemas.microsoft.com/office/drawing/2014/main" id="{B9C4BDE6-E64E-4325-BD43-A7CB1BA372B0}"/>
              </a:ext>
            </a:extLst>
          </p:cNvPr>
          <p:cNvSpPr txBox="1"/>
          <p:nvPr/>
        </p:nvSpPr>
        <p:spPr>
          <a:xfrm>
            <a:off x="2325131" y="1757279"/>
            <a:ext cx="6100118" cy="400110"/>
          </a:xfrm>
          <a:prstGeom prst="rect">
            <a:avLst/>
          </a:prstGeom>
          <a:noFill/>
        </p:spPr>
        <p:txBody>
          <a:bodyPr wrap="square">
            <a:spAutoFit/>
          </a:bodyPr>
          <a:lstStyle/>
          <a:p>
            <a:r>
              <a:rPr lang="en-US" sz="2000" b="0" i="0" dirty="0">
                <a:solidFill>
                  <a:srgbClr val="444444"/>
                </a:solidFill>
                <a:effectLst/>
                <a:latin typeface="Arial" panose="020B0604020202020204" pitchFamily="34" charset="0"/>
                <a:cs typeface="Arial" panose="020B0604020202020204" pitchFamily="34" charset="0"/>
              </a:rPr>
              <a:t>signs are not always visible on the body</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3437598"/>
      </p:ext>
    </p:extLst>
  </p:cSld>
  <p:clrMapOvr>
    <a:masterClrMapping/>
  </p:clrMapOvr>
  <mc:AlternateContent xmlns:mc="http://schemas.openxmlformats.org/markup-compatibility/2006" xmlns:p14="http://schemas.microsoft.com/office/powerpoint/2010/main">
    <mc:Choice Requires="p14">
      <p:transition spd="slow" p14:dur="2000" advTm="869"/>
    </mc:Choice>
    <mc:Fallback xmlns="">
      <p:transition spd="slow" advTm="86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34B118-0CF6-40CC-BF4E-5C95A643945E}"/>
              </a:ext>
            </a:extLst>
          </p:cNvPr>
          <p:cNvSpPr txBox="1"/>
          <p:nvPr/>
        </p:nvSpPr>
        <p:spPr>
          <a:xfrm>
            <a:off x="1192341" y="1350367"/>
            <a:ext cx="10341735" cy="34240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424345"/>
                </a:solidFill>
                <a:latin typeface="Arial"/>
                <a:cs typeface="Segoe UI"/>
              </a:rPr>
              <a:t> </a:t>
            </a:r>
            <a:r>
              <a:rPr lang="en-US" sz="2000" b="1" dirty="0">
                <a:solidFill>
                  <a:srgbClr val="424345"/>
                </a:solidFill>
                <a:latin typeface="Arial" panose="020B0604020202020204" pitchFamily="34" charset="0"/>
                <a:cs typeface="Arial" panose="020B0604020202020204" pitchFamily="34" charset="0"/>
              </a:rPr>
              <a:t>The statistics of sexual abuse that take place in nursing home</a:t>
            </a:r>
          </a:p>
          <a:p>
            <a:endParaRPr lang="en-US" sz="2000" dirty="0">
              <a:solidFill>
                <a:srgbClr val="424345"/>
              </a:solidFill>
              <a:latin typeface="Arial" panose="020B0604020202020204" pitchFamily="34" charset="0"/>
              <a:cs typeface="Arial" panose="020B0604020202020204" pitchFamily="34" charset="0"/>
            </a:endParaRPr>
          </a:p>
          <a:p>
            <a:pPr>
              <a:buChar char="•"/>
            </a:pPr>
            <a:r>
              <a:rPr lang="en-US" sz="2000" dirty="0">
                <a:solidFill>
                  <a:srgbClr val="424345"/>
                </a:solidFill>
                <a:latin typeface="Arial" panose="020B0604020202020204" pitchFamily="34" charset="0"/>
                <a:cs typeface="Arial" panose="020B0604020202020204" pitchFamily="34" charset="0"/>
              </a:rPr>
              <a:t>Sexual abuse was not commonly and reported </a:t>
            </a:r>
          </a:p>
          <a:p>
            <a:pPr>
              <a:buChar char="•"/>
            </a:pPr>
            <a:r>
              <a:rPr lang="en-US" sz="2000" dirty="0">
                <a:solidFill>
                  <a:srgbClr val="424345"/>
                </a:solidFill>
                <a:latin typeface="Arial" panose="020B0604020202020204" pitchFamily="34" charset="0"/>
                <a:cs typeface="Arial" panose="020B0604020202020204" pitchFamily="34" charset="0"/>
              </a:rPr>
              <a:t> There were Less than 2% of nursing home residents reported sexual abuse cases. </a:t>
            </a:r>
          </a:p>
          <a:p>
            <a:pPr>
              <a:buChar char="•"/>
            </a:pPr>
            <a:r>
              <a:rPr lang="en-US" sz="2000" dirty="0">
                <a:solidFill>
                  <a:srgbClr val="424345"/>
                </a:solidFill>
                <a:latin typeface="Arial" panose="020B0604020202020204" pitchFamily="34" charset="0"/>
                <a:cs typeface="Arial" panose="020B0604020202020204" pitchFamily="34" charset="0"/>
              </a:rPr>
              <a:t> Staff reports of sexual abuse were under 1%. </a:t>
            </a:r>
          </a:p>
          <a:p>
            <a:pPr>
              <a:buChar char="•"/>
            </a:pPr>
            <a:r>
              <a:rPr lang="en-US" sz="2000" dirty="0">
                <a:solidFill>
                  <a:srgbClr val="424345"/>
                </a:solidFill>
                <a:latin typeface="Arial" panose="020B0604020202020204" pitchFamily="34" charset="0"/>
                <a:cs typeface="Arial" panose="020B0604020202020204" pitchFamily="34" charset="0"/>
              </a:rPr>
              <a:t>Most of those commit sexual abuse in nursing homes are men, according to a 2015 study. To find out the statistics of sexual abuse what take place in resident care</a:t>
            </a:r>
          </a:p>
          <a:p>
            <a:pPr>
              <a:buChar char="•"/>
            </a:pPr>
            <a:r>
              <a:rPr lang="en-US" sz="2000" dirty="0">
                <a:solidFill>
                  <a:srgbClr val="424345"/>
                </a:solidFill>
                <a:latin typeface="Arial" panose="020B0604020202020204" pitchFamily="34" charset="0"/>
                <a:cs typeface="Arial" panose="020B0604020202020204" pitchFamily="34" charset="0"/>
              </a:rPr>
              <a:t>The people who commit this crime are staff who are caregiver and anther”</a:t>
            </a:r>
          </a:p>
          <a:p>
            <a:pPr>
              <a:buFont typeface="Arial"/>
              <a:buChar char="•"/>
            </a:pPr>
            <a:r>
              <a:rPr lang="en-US" sz="2000" dirty="0">
                <a:solidFill>
                  <a:srgbClr val="424345"/>
                </a:solidFill>
                <a:latin typeface="Arial" panose="020B0604020202020204" pitchFamily="34" charset="0"/>
                <a:cs typeface="Arial" panose="020B0604020202020204" pitchFamily="34" charset="0"/>
              </a:rPr>
              <a:t> Individual who are in residents care  aged 79 and older are  at higher risk of  being sexual abuse, according to studies about sexual abuse.(</a:t>
            </a:r>
            <a:r>
              <a:rPr lang="en-US" sz="2000" dirty="0">
                <a:latin typeface="Arial" panose="020B0604020202020204" pitchFamily="34" charset="0"/>
                <a:ea typeface="+mn-lt"/>
                <a:cs typeface="Arial" panose="020B0604020202020204" pitchFamily="34" charset="0"/>
              </a:rPr>
              <a:t>Malmedal 2015).</a:t>
            </a:r>
            <a:endParaRPr lang="en-US" sz="2000" dirty="0">
              <a:solidFill>
                <a:srgbClr val="424345"/>
              </a:solidFill>
              <a:latin typeface="Arial" panose="020B0604020202020204" pitchFamily="34" charset="0"/>
              <a:cs typeface="Arial" panose="020B0604020202020204" pitchFamily="34" charset="0"/>
            </a:endParaRPr>
          </a:p>
          <a:p>
            <a:endParaRPr lang="en-US" sz="1250" dirty="0">
              <a:solidFill>
                <a:srgbClr val="0D324D"/>
              </a:solidFill>
              <a:latin typeface="Arial"/>
              <a:cs typeface="Segoe UI"/>
            </a:endParaRPr>
          </a:p>
        </p:txBody>
      </p:sp>
    </p:spTree>
    <p:extLst>
      <p:ext uri="{BB962C8B-B14F-4D97-AF65-F5344CB8AC3E}">
        <p14:creationId xmlns:p14="http://schemas.microsoft.com/office/powerpoint/2010/main" val="2991101982"/>
      </p:ext>
    </p:extLst>
  </p:cSld>
  <p:clrMapOvr>
    <a:masterClrMapping/>
  </p:clrMapOvr>
  <mc:AlternateContent xmlns:mc="http://schemas.openxmlformats.org/markup-compatibility/2006" xmlns:p14="http://schemas.microsoft.com/office/powerpoint/2010/main">
    <mc:Choice Requires="p14">
      <p:transition spd="slow" p14:dur="2000" advTm="988"/>
    </mc:Choice>
    <mc:Fallback xmlns="">
      <p:transition spd="slow" advTm="98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30BB00F-2A34-4747-AECD-BAE6D2A53E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13" y="577420"/>
            <a:ext cx="5857875" cy="38957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49347EE-223E-4CFF-A85D-404502F4739A}"/>
              </a:ext>
            </a:extLst>
          </p:cNvPr>
          <p:cNvSpPr txBox="1"/>
          <p:nvPr/>
        </p:nvSpPr>
        <p:spPr>
          <a:xfrm>
            <a:off x="6680886" y="907873"/>
            <a:ext cx="4563763" cy="4708981"/>
          </a:xfrm>
          <a:prstGeom prst="rect">
            <a:avLst/>
          </a:prstGeom>
          <a:noFill/>
        </p:spPr>
        <p:txBody>
          <a:bodyPr wrap="square">
            <a:spAutoFit/>
          </a:bodyPr>
          <a:lstStyle/>
          <a:p>
            <a:pPr algn="l" fontAlgn="base"/>
            <a:r>
              <a:rPr lang="en-US" sz="2000" b="0" i="0" dirty="0">
                <a:solidFill>
                  <a:srgbClr val="141414"/>
                </a:solidFill>
                <a:effectLst/>
                <a:latin typeface="Arial" panose="020B0604020202020204" pitchFamily="34" charset="0"/>
                <a:cs typeface="Arial" panose="020B0604020202020204" pitchFamily="34" charset="0"/>
              </a:rPr>
              <a:t>A </a:t>
            </a:r>
            <a:r>
              <a:rPr lang="en-US" sz="2000" dirty="0">
                <a:solidFill>
                  <a:srgbClr val="141414"/>
                </a:solidFill>
                <a:latin typeface="Arial" panose="020B0604020202020204" pitchFamily="34" charset="0"/>
                <a:cs typeface="Arial" panose="020B0604020202020204" pitchFamily="34" charset="0"/>
              </a:rPr>
              <a:t>care worker was </a:t>
            </a:r>
            <a:r>
              <a:rPr lang="en-US" sz="2000" b="0" i="0" dirty="0">
                <a:solidFill>
                  <a:srgbClr val="141414"/>
                </a:solidFill>
                <a:effectLst/>
                <a:latin typeface="Arial" panose="020B0604020202020204" pitchFamily="34" charset="0"/>
                <a:cs typeface="Arial" panose="020B0604020202020204" pitchFamily="34" charset="0"/>
              </a:rPr>
              <a:t>convicted of mistreating a patient with dementia by slapping him at Solihull Hospital  she was not sacked but had  20 weeks prison suspended sentence  on the 4 Nov 2021 this incident took place on the 4 Jan 2020 the she was on shift helping a nurse change the elderly man when she "slapped" him on the leg. </a:t>
            </a:r>
          </a:p>
          <a:p>
            <a:pPr algn="l" fontAlgn="base"/>
            <a:r>
              <a:rPr lang="en-US" sz="2000" b="0" i="0" dirty="0">
                <a:solidFill>
                  <a:srgbClr val="141414"/>
                </a:solidFill>
                <a:effectLst/>
                <a:latin typeface="Arial" panose="020B0604020202020204" pitchFamily="34" charset="0"/>
                <a:cs typeface="Arial" panose="020B0604020202020204" pitchFamily="34" charset="0"/>
              </a:rPr>
              <a:t>University Hospitals Birmingham Trust finally clarified the position around Leeann Mace’s  is currently suspended from her duties at UHB, and HR processes are proceeding.</a:t>
            </a:r>
          </a:p>
        </p:txBody>
      </p:sp>
      <p:sp>
        <p:nvSpPr>
          <p:cNvPr id="6" name="TextBox 5">
            <a:extLst>
              <a:ext uri="{FF2B5EF4-FFF2-40B4-BE49-F238E27FC236}">
                <a16:creationId xmlns:a16="http://schemas.microsoft.com/office/drawing/2014/main" id="{1A9D0401-CB06-4DEE-A70E-E1167FBBF532}"/>
              </a:ext>
            </a:extLst>
          </p:cNvPr>
          <p:cNvSpPr txBox="1"/>
          <p:nvPr/>
        </p:nvSpPr>
        <p:spPr>
          <a:xfrm>
            <a:off x="1575487" y="5330566"/>
            <a:ext cx="6116594" cy="400110"/>
          </a:xfrm>
          <a:prstGeom prst="rect">
            <a:avLst/>
          </a:prstGeom>
          <a:noFill/>
        </p:spPr>
        <p:txBody>
          <a:bodyPr wrap="square">
            <a:spAutoFit/>
          </a:bodyPr>
          <a:lstStyle/>
          <a:p>
            <a:r>
              <a:rPr lang="en-GB" sz="2000" b="0" i="0" dirty="0">
                <a:solidFill>
                  <a:srgbClr val="000000"/>
                </a:solidFill>
                <a:effectLst/>
                <a:latin typeface="Arial" panose="020B0604020202020204" pitchFamily="34" charset="0"/>
                <a:cs typeface="Arial" panose="020B0604020202020204" pitchFamily="34" charset="0"/>
              </a:rPr>
              <a:t>(Balloo, 2021)</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583A332-3F38-44EF-8106-19E0973E03A3}"/>
              </a:ext>
            </a:extLst>
          </p:cNvPr>
          <p:cNvSpPr txBox="1"/>
          <p:nvPr/>
        </p:nvSpPr>
        <p:spPr>
          <a:xfrm>
            <a:off x="1451919" y="4766795"/>
            <a:ext cx="6116594" cy="400110"/>
          </a:xfrm>
          <a:prstGeom prst="rect">
            <a:avLst/>
          </a:prstGeom>
          <a:noFill/>
        </p:spPr>
        <p:txBody>
          <a:bodyPr wrap="square">
            <a:spAutoFit/>
          </a:bodyPr>
          <a:lstStyle/>
          <a:p>
            <a:r>
              <a:rPr lang="en-US" sz="2000" b="0" i="0" dirty="0">
                <a:solidFill>
                  <a:srgbClr val="141414"/>
                </a:solidFill>
                <a:effectLst/>
                <a:latin typeface="Arial" panose="020B0604020202020204" pitchFamily="34" charset="0"/>
                <a:cs typeface="Arial" panose="020B0604020202020204" pitchFamily="34" charset="0"/>
              </a:rPr>
              <a:t>Leeann Mace’s </a:t>
            </a:r>
            <a:endParaRPr lang="en-GB" sz="2000" dirty="0"/>
          </a:p>
        </p:txBody>
      </p:sp>
    </p:spTree>
    <p:extLst>
      <p:ext uri="{BB962C8B-B14F-4D97-AF65-F5344CB8AC3E}">
        <p14:creationId xmlns:p14="http://schemas.microsoft.com/office/powerpoint/2010/main" val="3484769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42D4C69C-DC9E-4DD2-8D0D-7CD52263D00B}"/>
              </a:ext>
            </a:extLst>
          </p:cNvPr>
          <p:cNvPicPr>
            <a:picLocks noChangeAspect="1"/>
          </p:cNvPicPr>
          <p:nvPr/>
        </p:nvPicPr>
        <p:blipFill>
          <a:blip r:embed="rId2"/>
          <a:stretch>
            <a:fillRect/>
          </a:stretch>
        </p:blipFill>
        <p:spPr>
          <a:xfrm>
            <a:off x="126140" y="644932"/>
            <a:ext cx="7242219" cy="3288894"/>
          </a:xfrm>
          <a:prstGeom prst="rect">
            <a:avLst/>
          </a:prstGeom>
        </p:spPr>
      </p:pic>
      <p:sp>
        <p:nvSpPr>
          <p:cNvPr id="4" name="TextBox 3">
            <a:extLst>
              <a:ext uri="{FF2B5EF4-FFF2-40B4-BE49-F238E27FC236}">
                <a16:creationId xmlns:a16="http://schemas.microsoft.com/office/drawing/2014/main" id="{10C4E741-B6F7-47F8-A731-6E642D2E86A7}"/>
              </a:ext>
            </a:extLst>
          </p:cNvPr>
          <p:cNvSpPr txBox="1"/>
          <p:nvPr/>
        </p:nvSpPr>
        <p:spPr>
          <a:xfrm>
            <a:off x="612172" y="3997881"/>
            <a:ext cx="2140810" cy="923330"/>
          </a:xfrm>
          <a:prstGeom prst="rect">
            <a:avLst/>
          </a:prstGeom>
          <a:noFill/>
        </p:spPr>
        <p:txBody>
          <a:bodyPr wrap="square">
            <a:spAutoFit/>
          </a:bodyPr>
          <a:lstStyle/>
          <a:p>
            <a:r>
              <a:rPr lang="en-US" dirty="0">
                <a:solidFill>
                  <a:srgbClr val="3F3F42"/>
                </a:solidFill>
                <a:latin typeface="ReithSans"/>
              </a:rPr>
              <a:t>Darren Smith age 35,  pleaded guilty  jailed for eight month</a:t>
            </a:r>
            <a:endParaRPr lang="en-US" dirty="0"/>
          </a:p>
        </p:txBody>
      </p:sp>
      <p:sp>
        <p:nvSpPr>
          <p:cNvPr id="6" name="TextBox 5">
            <a:extLst>
              <a:ext uri="{FF2B5EF4-FFF2-40B4-BE49-F238E27FC236}">
                <a16:creationId xmlns:a16="http://schemas.microsoft.com/office/drawing/2014/main" id="{7BEF9870-83BF-458E-89FC-D7B7CA71A3D1}"/>
              </a:ext>
            </a:extLst>
          </p:cNvPr>
          <p:cNvSpPr txBox="1"/>
          <p:nvPr/>
        </p:nvSpPr>
        <p:spPr>
          <a:xfrm>
            <a:off x="2925977" y="3933826"/>
            <a:ext cx="2647950" cy="1477328"/>
          </a:xfrm>
          <a:prstGeom prst="rect">
            <a:avLst/>
          </a:prstGeom>
          <a:noFill/>
        </p:spPr>
        <p:txBody>
          <a:bodyPr wrap="square">
            <a:spAutoFit/>
          </a:bodyPr>
          <a:lstStyle/>
          <a:p>
            <a:r>
              <a:rPr lang="en-US" dirty="0">
                <a:solidFill>
                  <a:srgbClr val="3F3F42"/>
                </a:solidFill>
                <a:latin typeface="ReithSans"/>
              </a:rPr>
              <a:t>Carol Moore age  54 jailed for four months and Gemma Pearson age  28, was order a  12-month community order. </a:t>
            </a:r>
            <a:endParaRPr lang="en-US" dirty="0"/>
          </a:p>
        </p:txBody>
      </p:sp>
      <p:sp>
        <p:nvSpPr>
          <p:cNvPr id="8" name="TextBox 7">
            <a:extLst>
              <a:ext uri="{FF2B5EF4-FFF2-40B4-BE49-F238E27FC236}">
                <a16:creationId xmlns:a16="http://schemas.microsoft.com/office/drawing/2014/main" id="{4142DF24-7A63-4687-ACA3-770A1ABA6DA5}"/>
              </a:ext>
            </a:extLst>
          </p:cNvPr>
          <p:cNvSpPr txBox="1"/>
          <p:nvPr/>
        </p:nvSpPr>
        <p:spPr>
          <a:xfrm>
            <a:off x="6096000" y="3997881"/>
            <a:ext cx="6088682" cy="369332"/>
          </a:xfrm>
          <a:prstGeom prst="rect">
            <a:avLst/>
          </a:prstGeom>
          <a:noFill/>
        </p:spPr>
        <p:txBody>
          <a:bodyPr wrap="square">
            <a:spAutoFit/>
          </a:bodyPr>
          <a:lstStyle/>
          <a:p>
            <a:r>
              <a:rPr lang="en-US" dirty="0">
                <a:solidFill>
                  <a:srgbClr val="3F3F42"/>
                </a:solidFill>
                <a:latin typeface="ReithSans"/>
              </a:rPr>
              <a:t>Katie Cairns age 27 jailed for five months</a:t>
            </a:r>
            <a:endParaRPr lang="en-US" dirty="0"/>
          </a:p>
        </p:txBody>
      </p:sp>
      <p:sp>
        <p:nvSpPr>
          <p:cNvPr id="7" name="TextBox 6">
            <a:extLst>
              <a:ext uri="{FF2B5EF4-FFF2-40B4-BE49-F238E27FC236}">
                <a16:creationId xmlns:a16="http://schemas.microsoft.com/office/drawing/2014/main" id="{56BA9514-CEC7-44E2-8362-2F4D9CA34CD0}"/>
              </a:ext>
            </a:extLst>
          </p:cNvPr>
          <p:cNvSpPr txBox="1"/>
          <p:nvPr/>
        </p:nvSpPr>
        <p:spPr>
          <a:xfrm>
            <a:off x="7547920" y="948036"/>
            <a:ext cx="6116594" cy="646331"/>
          </a:xfrm>
          <a:prstGeom prst="rect">
            <a:avLst/>
          </a:prstGeom>
          <a:noFill/>
        </p:spPr>
        <p:txBody>
          <a:bodyPr wrap="square">
            <a:spAutoFit/>
          </a:bodyPr>
          <a:lstStyle/>
          <a:p>
            <a:r>
              <a:rPr lang="en-US" dirty="0">
                <a:solidFill>
                  <a:srgbClr val="3F3F42"/>
                </a:solidFill>
                <a:latin typeface="ReithSans"/>
              </a:rPr>
              <a:t> Hillcroft nursing home</a:t>
            </a:r>
          </a:p>
          <a:p>
            <a:r>
              <a:rPr lang="en-US" dirty="0">
                <a:solidFill>
                  <a:srgbClr val="3F3F42"/>
                </a:solidFill>
                <a:latin typeface="ReithSans"/>
              </a:rPr>
              <a:t> Lancaster these are the caregiver </a:t>
            </a:r>
            <a:endParaRPr lang="en-GB" dirty="0"/>
          </a:p>
        </p:txBody>
      </p:sp>
    </p:spTree>
    <p:extLst>
      <p:ext uri="{BB962C8B-B14F-4D97-AF65-F5344CB8AC3E}">
        <p14:creationId xmlns:p14="http://schemas.microsoft.com/office/powerpoint/2010/main" val="2917778732"/>
      </p:ext>
    </p:extLst>
  </p:cSld>
  <p:clrMapOvr>
    <a:masterClrMapping/>
  </p:clrMapOvr>
  <mc:AlternateContent xmlns:mc="http://schemas.openxmlformats.org/markup-compatibility/2006" xmlns:p14="http://schemas.microsoft.com/office/powerpoint/2010/main">
    <mc:Choice Requires="p14">
      <p:transition spd="slow" p14:dur="2000" advTm="846"/>
    </mc:Choice>
    <mc:Fallback xmlns="">
      <p:transition spd="slow" advTm="84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381948-02A3-414B-B50F-90E3BE520413}"/>
              </a:ext>
            </a:extLst>
          </p:cNvPr>
          <p:cNvSpPr txBox="1"/>
          <p:nvPr/>
        </p:nvSpPr>
        <p:spPr>
          <a:xfrm>
            <a:off x="1680519" y="957034"/>
            <a:ext cx="9144000" cy="4093428"/>
          </a:xfrm>
          <a:prstGeom prst="rect">
            <a:avLst/>
          </a:prstGeom>
          <a:noFill/>
        </p:spPr>
        <p:txBody>
          <a:bodyPr wrap="square">
            <a:spAutoFit/>
          </a:bodyPr>
          <a:lstStyle/>
          <a:p>
            <a:r>
              <a:rPr lang="en-US" sz="2000" dirty="0">
                <a:solidFill>
                  <a:srgbClr val="3F3F42"/>
                </a:solidFill>
                <a:latin typeface="Arial" panose="020B0604020202020204" pitchFamily="34" charset="0"/>
                <a:cs typeface="Arial" panose="020B0604020202020204" pitchFamily="34" charset="0"/>
              </a:rPr>
              <a:t>One of the resident had they foot hit against the ground intentionally  and another almost had a fall from the wheelchair. Different objects was throwing at them such has Pelted</a:t>
            </a:r>
            <a:r>
              <a:rPr lang="en-US" sz="2000" dirty="0">
                <a:latin typeface="Arial" panose="020B0604020202020204" pitchFamily="34" charset="0"/>
                <a:ea typeface="+mn-lt"/>
                <a:cs typeface="Arial" panose="020B0604020202020204" pitchFamily="34" charset="0"/>
              </a:rPr>
              <a:t> with bean bags and balls at their heads "for they own  entertainment". The Victims were ages 70 to 80 the oldest was 85.</a:t>
            </a:r>
          </a:p>
          <a:p>
            <a:r>
              <a:rPr lang="en-US" sz="2000" dirty="0">
                <a:latin typeface="Arial" panose="020B0604020202020204" pitchFamily="34" charset="0"/>
                <a:ea typeface="+mn-lt"/>
                <a:cs typeface="Arial" panose="020B0604020202020204" pitchFamily="34" charset="0"/>
              </a:rPr>
              <a:t>One victim's son take the stand because he feel angry, the other say is dad has Alzheimer's disease and he cannot take care of him. </a:t>
            </a:r>
          </a:p>
          <a:p>
            <a:r>
              <a:rPr lang="en-US" sz="2000" b="1" dirty="0">
                <a:latin typeface="Arial" panose="020B0604020202020204" pitchFamily="34" charset="0"/>
                <a:cs typeface="Arial" panose="020B0604020202020204" pitchFamily="34" charset="0"/>
              </a:rPr>
              <a:t>The whistleblower</a:t>
            </a: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are</a:t>
            </a:r>
          </a:p>
          <a:p>
            <a:r>
              <a:rPr lang="en-US" sz="2000" dirty="0">
                <a:latin typeface="Arial" panose="020B0604020202020204" pitchFamily="34" charset="0"/>
                <a:ea typeface="+mn-lt"/>
                <a:cs typeface="Arial" panose="020B0604020202020204" pitchFamily="34" charset="0"/>
              </a:rPr>
              <a:t> Were receptionist and cleaner both were suspend after being handing a warning they were internal investigation the matter didn’t went further no referral was made to the police or social services. months later the whistleblower  wrote to health inspectors at the  County Council’s the  safeguarding board then they made arrest . </a:t>
            </a:r>
          </a:p>
          <a:p>
            <a:r>
              <a:rPr lang="en-US" sz="2000" dirty="0">
                <a:latin typeface="Arial" panose="020B0604020202020204" pitchFamily="34" charset="0"/>
                <a:ea typeface="+mn-lt"/>
                <a:cs typeface="Arial" panose="020B0604020202020204" pitchFamily="34" charset="0"/>
              </a:rPr>
              <a:t>(Hill croft nursing home staff sentenced for resident abuse, 2014)</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1404645"/>
      </p:ext>
    </p:extLst>
  </p:cSld>
  <p:clrMapOvr>
    <a:masterClrMapping/>
  </p:clrMapOvr>
  <mc:AlternateContent xmlns:mc="http://schemas.openxmlformats.org/markup-compatibility/2006" xmlns:p14="http://schemas.microsoft.com/office/powerpoint/2010/main">
    <mc:Choice Requires="p14">
      <p:transition spd="slow" p14:dur="2000" advTm="920"/>
    </mc:Choice>
    <mc:Fallback xmlns="">
      <p:transition spd="slow" advTm="92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03D071-7CB7-4725-AB65-7F8C55D80DF6}"/>
              </a:ext>
            </a:extLst>
          </p:cNvPr>
          <p:cNvSpPr txBox="1"/>
          <p:nvPr/>
        </p:nvSpPr>
        <p:spPr>
          <a:xfrm>
            <a:off x="740767" y="-100163"/>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i="0" dirty="0">
                <a:effectLst/>
                <a:latin typeface="Arial" panose="020B0604020202020204" pitchFamily="34" charset="0"/>
                <a:cs typeface="Arial" panose="020B0604020202020204" pitchFamily="34" charset="0"/>
              </a:rPr>
              <a:t>These are all the different policies and legislation which are important to know about in the health care sector </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429532"/>
      </p:ext>
    </p:extLst>
  </p:cSld>
  <p:clrMapOvr>
    <a:masterClrMapping/>
  </p:clrMapOvr>
  <mc:AlternateContent xmlns:mc="http://schemas.openxmlformats.org/markup-compatibility/2006" xmlns:p14="http://schemas.microsoft.com/office/powerpoint/2010/main">
    <mc:Choice Requires="p14">
      <p:transition spd="slow" p14:dur="2000" advTm="1031"/>
    </mc:Choice>
    <mc:Fallback xmlns="">
      <p:transition spd="slow" advTm="103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DAF5-F9A1-43A8-AB98-B13F332345F3}"/>
              </a:ext>
            </a:extLst>
          </p:cNvPr>
          <p:cNvSpPr>
            <a:spLocks noGrp="1"/>
          </p:cNvSpPr>
          <p:nvPr>
            <p:ph type="title"/>
          </p:nvPr>
        </p:nvSpPr>
        <p:spPr>
          <a:xfrm>
            <a:off x="1451579" y="2303047"/>
            <a:ext cx="3272093" cy="2674198"/>
          </a:xfrm>
        </p:spPr>
        <p:txBody>
          <a:bodyPr anchor="t">
            <a:normAutofit/>
          </a:bodyPr>
          <a:lstStyle/>
          <a:p>
            <a:r>
              <a:rPr lang="en-US" sz="2000" dirty="0">
                <a:latin typeface="Arial" panose="020B0604020202020204" pitchFamily="34" charset="0"/>
                <a:cs typeface="Arial" panose="020B0604020202020204" pitchFamily="34" charset="0"/>
              </a:rPr>
              <a:t>Adult safeguarding and the Care Act (2014) keys words</a:t>
            </a:r>
          </a:p>
          <a:p>
            <a:endParaRPr lang="en-US" sz="3000" dirty="0">
              <a:cs typeface="Calibri Light"/>
            </a:endParaRPr>
          </a:p>
        </p:txBody>
      </p:sp>
      <p:graphicFrame>
        <p:nvGraphicFramePr>
          <p:cNvPr id="5" name="Content Placeholder 2">
            <a:extLst>
              <a:ext uri="{FF2B5EF4-FFF2-40B4-BE49-F238E27FC236}">
                <a16:creationId xmlns:a16="http://schemas.microsoft.com/office/drawing/2014/main" id="{EDBA40C6-8DA2-420C-94AD-51F6462CC2E0}"/>
              </a:ext>
            </a:extLst>
          </p:cNvPr>
          <p:cNvGraphicFramePr>
            <a:graphicFrameLocks noGrp="1"/>
          </p:cNvGraphicFramePr>
          <p:nvPr>
            <p:ph idx="1"/>
            <p:extLst>
              <p:ext uri="{D42A27DB-BD31-4B8C-83A1-F6EECF244321}">
                <p14:modId xmlns:p14="http://schemas.microsoft.com/office/powerpoint/2010/main" val="151136523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800572"/>
      </p:ext>
    </p:extLst>
  </p:cSld>
  <p:clrMapOvr>
    <a:masterClrMapping/>
  </p:clrMapOvr>
  <mc:AlternateContent xmlns:mc="http://schemas.openxmlformats.org/markup-compatibility/2006" xmlns:p14="http://schemas.microsoft.com/office/powerpoint/2010/main">
    <mc:Choice Requires="p14">
      <p:transition spd="slow" p14:dur="2000" advTm="799"/>
    </mc:Choice>
    <mc:Fallback xmlns="">
      <p:transition spd="slow" advTm="799"/>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FEBAAC-D51A-4C24-9BC1-C0DBDDF8B5B7}"/>
              </a:ext>
            </a:extLst>
          </p:cNvPr>
          <p:cNvSpPr txBox="1"/>
          <p:nvPr/>
        </p:nvSpPr>
        <p:spPr>
          <a:xfrm>
            <a:off x="1484531" y="564574"/>
            <a:ext cx="6034827" cy="49164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The Equality Act 2010 legally protects people from discrimination in the workplace and in wider society. This replaced several previous laws to help an individual understand his or her rights from discrimination  </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disabled people at a disadvantage </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racial and age-related discrimination to treat different because of the color of the skin </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monitor equality in their workplace </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protected gay, lesbian and bisexual </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can’t single out trans people </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protections for new and expectant moms </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Equality Act is there for all of us. Fairness and equality matter</a:t>
            </a:r>
          </a:p>
          <a:p>
            <a:pPr indent="-228600" defTabSz="914400">
              <a:lnSpc>
                <a:spcPct val="11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(What is the Equality Act of 2010 - and why does it matter? - The </a:t>
            </a:r>
            <a:r>
              <a:rPr lang="en-US" sz="2000" dirty="0" err="1">
                <a:latin typeface="Arial" panose="020B0604020202020204" pitchFamily="34" charset="0"/>
                <a:cs typeface="Arial" panose="020B0604020202020204" pitchFamily="34" charset="0"/>
              </a:rPr>
              <a:t>Labour</a:t>
            </a:r>
            <a:r>
              <a:rPr lang="en-US" sz="2000" dirty="0">
                <a:latin typeface="Arial" panose="020B0604020202020204" pitchFamily="34" charset="0"/>
                <a:cs typeface="Arial" panose="020B0604020202020204" pitchFamily="34" charset="0"/>
              </a:rPr>
              <a:t> Party, 2020)</a:t>
            </a:r>
          </a:p>
        </p:txBody>
      </p:sp>
    </p:spTree>
    <p:extLst>
      <p:ext uri="{BB962C8B-B14F-4D97-AF65-F5344CB8AC3E}">
        <p14:creationId xmlns:p14="http://schemas.microsoft.com/office/powerpoint/2010/main" val="2953074124"/>
      </p:ext>
    </p:extLst>
  </p:cSld>
  <p:clrMapOvr>
    <a:masterClrMapping/>
  </p:clrMapOvr>
  <mc:AlternateContent xmlns:mc="http://schemas.openxmlformats.org/markup-compatibility/2006" xmlns:p14="http://schemas.microsoft.com/office/powerpoint/2010/main">
    <mc:Choice Requires="p14">
      <p:transition spd="slow" p14:dur="2000" advTm="892"/>
    </mc:Choice>
    <mc:Fallback xmlns="">
      <p:transition spd="slow" advTm="89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AE3E81-82A6-489A-976A-6381C540DF69}"/>
              </a:ext>
            </a:extLst>
          </p:cNvPr>
          <p:cNvSpPr txBox="1"/>
          <p:nvPr/>
        </p:nvSpPr>
        <p:spPr>
          <a:xfrm>
            <a:off x="650150" y="668599"/>
            <a:ext cx="27432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303030"/>
                </a:solidFill>
                <a:latin typeface="Arial"/>
                <a:ea typeface="Open Sans"/>
                <a:cs typeface="Open Sans"/>
              </a:rPr>
              <a:t>The Human Rights Act (HRA) came into force in October 2000</a:t>
            </a:r>
            <a:r>
              <a:rPr lang="en-US" sz="2000" dirty="0">
                <a:solidFill>
                  <a:srgbClr val="303030"/>
                </a:solidFill>
                <a:latin typeface="Arial"/>
                <a:ea typeface="Open Sans"/>
                <a:cs typeface="Open Sans"/>
              </a:rPr>
              <a:t>. Helps in promoting  dignity in social care and the right of freedom.</a:t>
            </a:r>
            <a:endParaRPr lang="en-US" sz="2000" b="1" dirty="0">
              <a:latin typeface="Arial"/>
              <a:cs typeface="Calibri"/>
            </a:endParaRPr>
          </a:p>
        </p:txBody>
      </p:sp>
      <p:sp>
        <p:nvSpPr>
          <p:cNvPr id="4" name="TextBox 3">
            <a:extLst>
              <a:ext uri="{FF2B5EF4-FFF2-40B4-BE49-F238E27FC236}">
                <a16:creationId xmlns:a16="http://schemas.microsoft.com/office/drawing/2014/main" id="{F1C5BEB8-6C9B-4879-9BE7-74E300ECB690}"/>
              </a:ext>
            </a:extLst>
          </p:cNvPr>
          <p:cNvSpPr txBox="1"/>
          <p:nvPr/>
        </p:nvSpPr>
        <p:spPr>
          <a:xfrm>
            <a:off x="3178736" y="1326532"/>
            <a:ext cx="2743200"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99FF"/>
                </a:solidFill>
                <a:latin typeface="Arial"/>
                <a:ea typeface="Open Sans"/>
                <a:cs typeface="Open Sans"/>
              </a:rPr>
              <a:t> </a:t>
            </a:r>
            <a:r>
              <a:rPr lang="en-US" sz="2400" b="1" dirty="0">
                <a:solidFill>
                  <a:srgbClr val="0099FF"/>
                </a:solidFill>
                <a:latin typeface="Arial"/>
                <a:ea typeface="Open Sans"/>
                <a:cs typeface="Open Sans"/>
              </a:rPr>
              <a:t> </a:t>
            </a:r>
            <a:r>
              <a:rPr lang="en-US" sz="2000" b="1" dirty="0">
                <a:latin typeface="Arial"/>
                <a:ea typeface="+mn-lt"/>
                <a:cs typeface="+mn-lt"/>
              </a:rPr>
              <a:t>sexual offences act 2003</a:t>
            </a:r>
            <a:r>
              <a:rPr lang="en-US" sz="2000" dirty="0">
                <a:latin typeface="Arial"/>
                <a:ea typeface="+mn-lt"/>
                <a:cs typeface="+mn-lt"/>
              </a:rPr>
              <a:t> to</a:t>
            </a:r>
          </a:p>
          <a:p>
            <a:r>
              <a:rPr lang="en-US" sz="2000" dirty="0">
                <a:latin typeface="Arial"/>
                <a:ea typeface="+mn-lt"/>
                <a:cs typeface="+mn-lt"/>
              </a:rPr>
              <a:t>prosecutions against individuals who committed sexual offences against people with mental disorders</a:t>
            </a:r>
            <a:endParaRPr lang="en-US" sz="2000" dirty="0">
              <a:solidFill>
                <a:srgbClr val="0099FF"/>
              </a:solidFill>
              <a:latin typeface="Arial"/>
              <a:ea typeface="Open Sans"/>
              <a:cs typeface="Open Sans"/>
            </a:endParaRPr>
          </a:p>
        </p:txBody>
      </p:sp>
      <p:sp>
        <p:nvSpPr>
          <p:cNvPr id="5" name="TextBox 4">
            <a:extLst>
              <a:ext uri="{FF2B5EF4-FFF2-40B4-BE49-F238E27FC236}">
                <a16:creationId xmlns:a16="http://schemas.microsoft.com/office/drawing/2014/main" id="{A03705D8-DA3A-4412-866B-B067594F644F}"/>
              </a:ext>
            </a:extLst>
          </p:cNvPr>
          <p:cNvSpPr txBox="1"/>
          <p:nvPr/>
        </p:nvSpPr>
        <p:spPr>
          <a:xfrm>
            <a:off x="5962591" y="1145467"/>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rPr>
              <a:t>Safeguarding vulnerable group act 2006</a:t>
            </a:r>
            <a:r>
              <a:rPr lang="en-US" sz="2000" dirty="0">
                <a:latin typeface="Arial"/>
              </a:rPr>
              <a:t> and protection of freedom to avid harm or risk of harm to a vulnerable adult.</a:t>
            </a:r>
            <a:r>
              <a:rPr lang="en-US" sz="2000" dirty="0">
                <a:latin typeface="Arial"/>
                <a:cs typeface="Arial"/>
              </a:rPr>
              <a:t> </a:t>
            </a:r>
            <a:endParaRPr lang="en-US" sz="2000" dirty="0">
              <a:cs typeface="Calibri"/>
            </a:endParaRPr>
          </a:p>
        </p:txBody>
      </p:sp>
      <p:sp>
        <p:nvSpPr>
          <p:cNvPr id="6" name="TextBox 5">
            <a:extLst>
              <a:ext uri="{FF2B5EF4-FFF2-40B4-BE49-F238E27FC236}">
                <a16:creationId xmlns:a16="http://schemas.microsoft.com/office/drawing/2014/main" id="{FFC3012C-EED9-4216-A326-A0DDDFE4C7B5}"/>
              </a:ext>
            </a:extLst>
          </p:cNvPr>
          <p:cNvSpPr txBox="1"/>
          <p:nvPr/>
        </p:nvSpPr>
        <p:spPr>
          <a:xfrm>
            <a:off x="9013265" y="748553"/>
            <a:ext cx="2201884"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303030"/>
                </a:solidFill>
                <a:latin typeface="Arial"/>
                <a:cs typeface="Arial"/>
              </a:rPr>
              <a:t>Safety and quality act 2015 </a:t>
            </a:r>
            <a:r>
              <a:rPr lang="en-US" sz="2000" dirty="0">
                <a:solidFill>
                  <a:srgbClr val="303030"/>
                </a:solidFill>
                <a:latin typeface="Arial"/>
                <a:cs typeface="Arial"/>
              </a:rPr>
              <a:t>for an individual who has the care of another individual by virtue of being a care worker to abuse or intention to cause harm to individual or neglect that individual.</a:t>
            </a:r>
            <a:r>
              <a:rPr lang="en-US" sz="2000" dirty="0">
                <a:solidFill>
                  <a:srgbClr val="303030"/>
                </a:solidFill>
                <a:latin typeface="Arial"/>
                <a:ea typeface="Open Sans"/>
                <a:cs typeface="Open Sans"/>
              </a:rPr>
              <a:t> </a:t>
            </a:r>
            <a:endParaRPr lang="en-US" sz="2000" dirty="0">
              <a:latin typeface="Arial"/>
              <a:cs typeface="Arial"/>
            </a:endParaRPr>
          </a:p>
        </p:txBody>
      </p:sp>
      <p:sp>
        <p:nvSpPr>
          <p:cNvPr id="7" name="TextBox 6">
            <a:extLst>
              <a:ext uri="{FF2B5EF4-FFF2-40B4-BE49-F238E27FC236}">
                <a16:creationId xmlns:a16="http://schemas.microsoft.com/office/drawing/2014/main" id="{4DEB597E-6BBB-4777-870C-9708E1FD12D4}"/>
              </a:ext>
            </a:extLst>
          </p:cNvPr>
          <p:cNvSpPr txBox="1"/>
          <p:nvPr/>
        </p:nvSpPr>
        <p:spPr>
          <a:xfrm>
            <a:off x="976851" y="4151147"/>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303030"/>
                </a:solidFill>
                <a:latin typeface="Arial"/>
                <a:ea typeface="Open Sans"/>
                <a:cs typeface="Open Sans"/>
              </a:rPr>
              <a:t>Public interest disclosure act 1998</a:t>
            </a:r>
            <a:endParaRPr lang="en-US" sz="2000" b="1" dirty="0">
              <a:solidFill>
                <a:srgbClr val="000000"/>
              </a:solidFill>
              <a:latin typeface="Arial"/>
              <a:ea typeface="Open Sans"/>
              <a:cs typeface="Arial"/>
            </a:endParaRPr>
          </a:p>
          <a:p>
            <a:r>
              <a:rPr lang="en-US" sz="2000" dirty="0">
                <a:solidFill>
                  <a:srgbClr val="303030"/>
                </a:solidFill>
                <a:latin typeface="Arial"/>
                <a:ea typeface="Open Sans"/>
                <a:cs typeface="Open Sans"/>
              </a:rPr>
              <a:t>criminal offence has been committed, is being committed or is likely to be committed</a:t>
            </a:r>
            <a:endParaRPr lang="en-US" sz="2000" dirty="0">
              <a:latin typeface="Arial"/>
              <a:cs typeface="Arial"/>
            </a:endParaRPr>
          </a:p>
        </p:txBody>
      </p:sp>
      <p:sp>
        <p:nvSpPr>
          <p:cNvPr id="8" name="TextBox 7">
            <a:extLst>
              <a:ext uri="{FF2B5EF4-FFF2-40B4-BE49-F238E27FC236}">
                <a16:creationId xmlns:a16="http://schemas.microsoft.com/office/drawing/2014/main" id="{BFD072FE-C9FC-42AA-B127-B460A015B2DD}"/>
              </a:ext>
            </a:extLst>
          </p:cNvPr>
          <p:cNvSpPr txBox="1"/>
          <p:nvPr/>
        </p:nvSpPr>
        <p:spPr>
          <a:xfrm>
            <a:off x="5999407" y="3390931"/>
            <a:ext cx="274320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303030"/>
                </a:solidFill>
                <a:latin typeface="Arial"/>
                <a:cs typeface="Segoe UI"/>
              </a:rPr>
              <a:t>Data protection act 2018 </a:t>
            </a:r>
          </a:p>
          <a:p>
            <a:r>
              <a:rPr lang="en-US" sz="2000" dirty="0">
                <a:solidFill>
                  <a:srgbClr val="303030"/>
                </a:solidFill>
                <a:latin typeface="Arial"/>
                <a:cs typeface="Segoe UI"/>
              </a:rPr>
              <a:t>Hold information with consent </a:t>
            </a:r>
          </a:p>
          <a:p>
            <a:r>
              <a:rPr lang="en-US" sz="2000" dirty="0">
                <a:solidFill>
                  <a:srgbClr val="303030"/>
                </a:solidFill>
                <a:latin typeface="Arial"/>
                <a:cs typeface="Segoe UI"/>
              </a:rPr>
              <a:t>Hold information securely </a:t>
            </a:r>
          </a:p>
          <a:p>
            <a:r>
              <a:rPr lang="en-US" sz="2000" dirty="0">
                <a:solidFill>
                  <a:srgbClr val="303030"/>
                </a:solidFill>
                <a:latin typeface="Arial"/>
                <a:cs typeface="Segoe UI"/>
              </a:rPr>
              <a:t>Share information when need to .with consent</a:t>
            </a:r>
          </a:p>
          <a:p>
            <a:endParaRPr lang="en-US" sz="2000" dirty="0">
              <a:solidFill>
                <a:srgbClr val="303030"/>
              </a:solidFill>
              <a:latin typeface="Arial"/>
              <a:cs typeface="Segoe UI"/>
            </a:endParaRPr>
          </a:p>
        </p:txBody>
      </p:sp>
      <p:sp>
        <p:nvSpPr>
          <p:cNvPr id="9" name="TextBox 8">
            <a:extLst>
              <a:ext uri="{FF2B5EF4-FFF2-40B4-BE49-F238E27FC236}">
                <a16:creationId xmlns:a16="http://schemas.microsoft.com/office/drawing/2014/main" id="{3E12BB3A-D207-4270-8C05-50D771E80A39}"/>
              </a:ext>
            </a:extLst>
          </p:cNvPr>
          <p:cNvSpPr txBox="1"/>
          <p:nvPr/>
        </p:nvSpPr>
        <p:spPr>
          <a:xfrm>
            <a:off x="8890888" y="526364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panose="020B0604020202020204" pitchFamily="34" charset="0"/>
                <a:ea typeface="Open Sans"/>
                <a:cs typeface="Arial" panose="020B0604020202020204" pitchFamily="34" charset="0"/>
              </a:rPr>
              <a:t>(legislation and protection, 2021)</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1016227"/>
      </p:ext>
    </p:extLst>
  </p:cSld>
  <p:clrMapOvr>
    <a:masterClrMapping/>
  </p:clrMapOvr>
  <mc:AlternateContent xmlns:mc="http://schemas.openxmlformats.org/markup-compatibility/2006" xmlns:p14="http://schemas.microsoft.com/office/powerpoint/2010/main">
    <mc:Choice Requires="p14">
      <p:transition spd="slow" p14:dur="2000" advTm="2308"/>
    </mc:Choice>
    <mc:Fallback xmlns="">
      <p:transition spd="slow" advTm="2308"/>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D2A8D0-C273-4668-95A9-72A0E38333D9}"/>
              </a:ext>
            </a:extLst>
          </p:cNvPr>
          <p:cNvSpPr txBox="1"/>
          <p:nvPr/>
        </p:nvSpPr>
        <p:spPr>
          <a:xfrm>
            <a:off x="616679" y="647700"/>
            <a:ext cx="6780213" cy="1241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a:latin typeface="Arial"/>
                <a:cs typeface="Arial"/>
              </a:rPr>
              <a:t>2014, the legislation care act helped the increase the standards for promoting clinical practices and keeping human rights.</a:t>
            </a:r>
            <a:endParaRPr lang="en-US" sz="2000" dirty="0"/>
          </a:p>
        </p:txBody>
      </p:sp>
      <p:sp>
        <p:nvSpPr>
          <p:cNvPr id="4" name="TextBox 3">
            <a:extLst>
              <a:ext uri="{FF2B5EF4-FFF2-40B4-BE49-F238E27FC236}">
                <a16:creationId xmlns:a16="http://schemas.microsoft.com/office/drawing/2014/main" id="{71BCF8FA-07EC-4422-99B4-2434F211E97A}"/>
              </a:ext>
            </a:extLst>
          </p:cNvPr>
          <p:cNvSpPr txBox="1"/>
          <p:nvPr/>
        </p:nvSpPr>
        <p:spPr>
          <a:xfrm>
            <a:off x="634999" y="4953359"/>
            <a:ext cx="6780213" cy="10971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a:latin typeface="Arial"/>
                <a:cs typeface="Arial"/>
              </a:rPr>
              <a:t>The equality Act 2010 they are majors' factors ages, disability, gender and race (Doel et al., 2017) </a:t>
            </a:r>
          </a:p>
        </p:txBody>
      </p:sp>
      <p:sp>
        <p:nvSpPr>
          <p:cNvPr id="5" name="TextBox 4">
            <a:extLst>
              <a:ext uri="{FF2B5EF4-FFF2-40B4-BE49-F238E27FC236}">
                <a16:creationId xmlns:a16="http://schemas.microsoft.com/office/drawing/2014/main" id="{C849EE45-0BEC-4E61-AC4B-516704610F48}"/>
              </a:ext>
            </a:extLst>
          </p:cNvPr>
          <p:cNvSpPr txBox="1"/>
          <p:nvPr/>
        </p:nvSpPr>
        <p:spPr>
          <a:xfrm>
            <a:off x="4776788" y="2876550"/>
            <a:ext cx="6780213" cy="3333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a:latin typeface="Arial" panose="020B0604020202020204" pitchFamily="34" charset="0"/>
                <a:cs typeface="Arial" panose="020B0604020202020204" pitchFamily="34" charset="0"/>
              </a:rPr>
              <a:t>key feature come from the disability standards Act 2000 the impact in care sector regulation and controlling provisioning care mainly aim independent regulatory body private and social care are voluntary fundamental regulatory body health care services the national assembly for </a:t>
            </a:r>
            <a:r>
              <a:rPr lang="en-US" sz="2000" dirty="0" err="1">
                <a:latin typeface="Arial" panose="020B0604020202020204" pitchFamily="34" charset="0"/>
                <a:cs typeface="Arial" panose="020B0604020202020204" pitchFamily="34" charset="0"/>
              </a:rPr>
              <a:t>wales</a:t>
            </a:r>
            <a:r>
              <a:rPr lang="en-US" sz="2000" dirty="0">
                <a:latin typeface="Arial" panose="020B0604020202020204" pitchFamily="34" charset="0"/>
                <a:cs typeface="Arial" panose="020B0604020202020204" pitchFamily="34" charset="0"/>
              </a:rPr>
              <a:t> data protection.</a:t>
            </a:r>
            <a:r>
              <a:rPr lang="en-US" sz="2000" dirty="0">
                <a:latin typeface="Arial" panose="020B0604020202020204" pitchFamily="34" charset="0"/>
                <a:ea typeface="+mn-lt"/>
                <a:cs typeface="Arial" panose="020B0604020202020204" pitchFamily="34" charset="0"/>
              </a:rPr>
              <a:t>(England, N., 2020). </a:t>
            </a:r>
            <a:endParaRPr lang="en-US" sz="20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90842353-78DD-4634-B2E1-609F8C3506D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000" kern="1200" dirty="0">
                <a:solidFill>
                  <a:srgbClr val="FFFFFF"/>
                </a:solidFill>
                <a:latin typeface="+mj-lt"/>
                <a:ea typeface="+mj-ea"/>
                <a:cs typeface="+mj-cs"/>
              </a:rPr>
              <a:t>The relevant legislation, policies, and guidelines</a:t>
            </a:r>
          </a:p>
        </p:txBody>
      </p:sp>
    </p:spTree>
    <p:extLst>
      <p:ext uri="{BB962C8B-B14F-4D97-AF65-F5344CB8AC3E}">
        <p14:creationId xmlns:p14="http://schemas.microsoft.com/office/powerpoint/2010/main" val="3725459307"/>
      </p:ext>
    </p:extLst>
  </p:cSld>
  <p:clrMapOvr>
    <a:masterClrMapping/>
  </p:clrMapOvr>
  <mc:AlternateContent xmlns:mc="http://schemas.openxmlformats.org/markup-compatibility/2006" xmlns:p14="http://schemas.microsoft.com/office/powerpoint/2010/main">
    <mc:Choice Requires="p14">
      <p:transition spd="slow" p14:dur="2000" advTm="1031"/>
    </mc:Choice>
    <mc:Fallback xmlns="">
      <p:transition spd="slow" advTm="103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C136-38AB-41F8-895B-971C9007386A}"/>
              </a:ext>
            </a:extLst>
          </p:cNvPr>
          <p:cNvSpPr>
            <a:spLocks noGrp="1"/>
          </p:cNvSpPr>
          <p:nvPr>
            <p:ph type="title"/>
          </p:nvPr>
        </p:nvSpPr>
        <p:spPr>
          <a:xfrm>
            <a:off x="1033946" y="1756718"/>
            <a:ext cx="3539266" cy="4297680"/>
          </a:xfrm>
        </p:spPr>
        <p:txBody>
          <a:bodyPr vert="horz" lIns="91440" tIns="45720" rIns="91440" bIns="45720" rtlCol="0" anchor="ctr">
            <a:normAutofit/>
          </a:bodyPr>
          <a:lstStyle/>
          <a:p>
            <a:r>
              <a:rPr lang="en-US" sz="2000" b="0" i="0" kern="1200" cap="all" dirty="0">
                <a:solidFill>
                  <a:schemeClr val="tx1"/>
                </a:solidFill>
                <a:effectLst/>
                <a:latin typeface="Arial" panose="020B0604020202020204" pitchFamily="34" charset="0"/>
                <a:cs typeface="Arial" panose="020B0604020202020204" pitchFamily="34" charset="0"/>
              </a:rPr>
              <a:t>KEY POLICY ISSUES IN LONG-TERM CARE</a:t>
            </a:r>
          </a:p>
        </p:txBody>
      </p:sp>
      <p:sp>
        <p:nvSpPr>
          <p:cNvPr id="3" name="TextBox 2">
            <a:extLst>
              <a:ext uri="{FF2B5EF4-FFF2-40B4-BE49-F238E27FC236}">
                <a16:creationId xmlns:a16="http://schemas.microsoft.com/office/drawing/2014/main" id="{89BF8E4A-667D-4960-BEBE-D363351B56B4}"/>
              </a:ext>
            </a:extLst>
          </p:cNvPr>
          <p:cNvSpPr txBox="1"/>
          <p:nvPr/>
        </p:nvSpPr>
        <p:spPr>
          <a:xfrm>
            <a:off x="4875424" y="1517820"/>
            <a:ext cx="6130003" cy="42976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KEY POLICY ISSUES IN LONG-TERM CARE </a:t>
            </a:r>
          </a:p>
          <a:p>
            <a:pPr indent="-228600" defTabSz="914400">
              <a:lnSpc>
                <a:spcPct val="120000"/>
              </a:lnSpc>
              <a:spcAft>
                <a:spcPts val="6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 theory and the practice of long-term care the diverse and complex care continue to increase because more people need help, so this  become very critical they need to address issues what is surrounding on Long-Term care and Included support for the family.  World Health Organization has different team who are involve with health and social sector, case management, human resources,  and try to come up with  strategies. (Ikegami, 2020).</a:t>
            </a:r>
          </a:p>
        </p:txBody>
      </p:sp>
    </p:spTree>
    <p:extLst>
      <p:ext uri="{BB962C8B-B14F-4D97-AF65-F5344CB8AC3E}">
        <p14:creationId xmlns:p14="http://schemas.microsoft.com/office/powerpoint/2010/main" val="3197664835"/>
      </p:ext>
    </p:extLst>
  </p:cSld>
  <p:clrMapOvr>
    <a:masterClrMapping/>
  </p:clrMapOvr>
  <mc:AlternateContent xmlns:mc="http://schemas.openxmlformats.org/markup-compatibility/2006" xmlns:p14="http://schemas.microsoft.com/office/powerpoint/2010/main">
    <mc:Choice Requires="p14">
      <p:transition spd="slow" p14:dur="2000" advTm="1031"/>
    </mc:Choice>
    <mc:Fallback xmlns="">
      <p:transition spd="slow" advTm="1031"/>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22E7-8812-47BA-9467-AB4EEC7903A6}"/>
              </a:ext>
            </a:extLst>
          </p:cNvPr>
          <p:cNvSpPr>
            <a:spLocks noGrp="1"/>
          </p:cNvSpPr>
          <p:nvPr>
            <p:ph type="title"/>
          </p:nvPr>
        </p:nvSpPr>
        <p:spPr>
          <a:xfrm>
            <a:off x="1752966" y="1427304"/>
            <a:ext cx="8686800" cy="3241515"/>
          </a:xfrm>
        </p:spPr>
        <p:txBody>
          <a:bodyPr vert="horz" lIns="91440" tIns="45720" rIns="91440" bIns="0" rtlCol="0" anchor="ctr">
            <a:normAutofit/>
          </a:bodyPr>
          <a:lstStyle/>
          <a:p>
            <a:r>
              <a:rPr lang="en-US" sz="2000" dirty="0">
                <a:latin typeface="Arial" panose="020B0604020202020204" pitchFamily="34" charset="0"/>
                <a:cs typeface="Arial" panose="020B0604020202020204" pitchFamily="34" charset="0"/>
              </a:rPr>
              <a:t>Health safety regulations 1981</a:t>
            </a:r>
          </a:p>
        </p:txBody>
      </p:sp>
      <p:sp>
        <p:nvSpPr>
          <p:cNvPr id="3" name="Content Placeholder 2">
            <a:extLst>
              <a:ext uri="{FF2B5EF4-FFF2-40B4-BE49-F238E27FC236}">
                <a16:creationId xmlns:a16="http://schemas.microsoft.com/office/drawing/2014/main" id="{CAABC05C-BD4C-4B98-9A33-75AB8B8C99E3}"/>
              </a:ext>
            </a:extLst>
          </p:cNvPr>
          <p:cNvSpPr>
            <a:spLocks noGrp="1"/>
          </p:cNvSpPr>
          <p:nvPr>
            <p:ph idx="1"/>
          </p:nvPr>
        </p:nvSpPr>
        <p:spPr>
          <a:xfrm>
            <a:off x="1752966" y="5132139"/>
            <a:ext cx="8686800" cy="631270"/>
          </a:xfrm>
        </p:spPr>
        <p:txBody>
          <a:bodyPr vert="horz" lIns="91440" tIns="91440" rIns="91440" bIns="91440" rtlCol="0">
            <a:noAutofit/>
          </a:bodyPr>
          <a:lstStyle/>
          <a:p>
            <a:pPr marL="0" indent="0">
              <a:buNone/>
            </a:pPr>
            <a:r>
              <a:rPr lang="en-US" sz="2000" cap="all" dirty="0">
                <a:latin typeface="Arial" panose="020B0604020202020204" pitchFamily="34" charset="0"/>
                <a:cs typeface="Arial" panose="020B0604020202020204" pitchFamily="34" charset="0"/>
              </a:rPr>
              <a:t>first aid equipment and trained first-aiders are present in the workplace</a:t>
            </a:r>
          </a:p>
        </p:txBody>
      </p:sp>
    </p:spTree>
    <p:extLst>
      <p:ext uri="{BB962C8B-B14F-4D97-AF65-F5344CB8AC3E}">
        <p14:creationId xmlns:p14="http://schemas.microsoft.com/office/powerpoint/2010/main" val="3394383299"/>
      </p:ext>
    </p:extLst>
  </p:cSld>
  <p:clrMapOvr>
    <a:masterClrMapping/>
  </p:clrMapOvr>
  <mc:AlternateContent xmlns:mc="http://schemas.openxmlformats.org/markup-compatibility/2006" xmlns:p14="http://schemas.microsoft.com/office/powerpoint/2010/main">
    <mc:Choice Requires="p14">
      <p:transition spd="slow" p14:dur="2000" advTm="3098"/>
    </mc:Choice>
    <mc:Fallback xmlns="">
      <p:transition spd="slow" advTm="3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AEC74-1B69-49E1-869E-318AEA27D44A}"/>
              </a:ext>
            </a:extLst>
          </p:cNvPr>
          <p:cNvSpPr>
            <a:spLocks noGrp="1"/>
          </p:cNvSpPr>
          <p:nvPr>
            <p:ph type="title"/>
          </p:nvPr>
        </p:nvSpPr>
        <p:spPr>
          <a:xfrm>
            <a:off x="7218030" y="804520"/>
            <a:ext cx="3520367" cy="1049235"/>
          </a:xfrm>
        </p:spPr>
        <p:txBody>
          <a:bodyPr>
            <a:normAutofit/>
          </a:bodyPr>
          <a:lstStyle/>
          <a:p>
            <a:r>
              <a:rPr lang="en-US" sz="2000" dirty="0">
                <a:latin typeface="Arial" panose="020B0604020202020204" pitchFamily="34" charset="0"/>
                <a:cs typeface="Arial" panose="020B0604020202020204" pitchFamily="34" charset="0"/>
              </a:rPr>
              <a:t>Manual handling in 1992 and amend in 2002</a:t>
            </a:r>
          </a:p>
        </p:txBody>
      </p:sp>
      <p:sp>
        <p:nvSpPr>
          <p:cNvPr id="3" name="Content Placeholder 2">
            <a:extLst>
              <a:ext uri="{FF2B5EF4-FFF2-40B4-BE49-F238E27FC236}">
                <a16:creationId xmlns:a16="http://schemas.microsoft.com/office/drawing/2014/main" id="{DB799301-3A4D-4F56-9239-DD2541BE49AA}"/>
              </a:ext>
            </a:extLst>
          </p:cNvPr>
          <p:cNvSpPr>
            <a:spLocks noGrp="1"/>
          </p:cNvSpPr>
          <p:nvPr>
            <p:ph idx="1"/>
          </p:nvPr>
        </p:nvSpPr>
        <p:spPr>
          <a:xfrm>
            <a:off x="7218029" y="2015732"/>
            <a:ext cx="3520368" cy="3450613"/>
          </a:xfrm>
        </p:spPr>
        <p:txBody>
          <a:bodyPr vert="horz" lIns="91440" tIns="45720" rIns="91440" bIns="45720" rtlCol="0">
            <a:normAutofit/>
          </a:bodyPr>
          <a:lstStyle/>
          <a:p>
            <a:pPr marL="0" indent="0">
              <a:buNone/>
            </a:pPr>
            <a:r>
              <a:rPr lang="en-US" sz="2000" dirty="0">
                <a:latin typeface="Arial" panose="020B0604020202020204" pitchFamily="34" charset="0"/>
                <a:ea typeface="+mn-lt"/>
                <a:cs typeface="Arial" panose="020B0604020202020204" pitchFamily="34" charset="0"/>
              </a:rPr>
              <a:t>providers as people with limited mobility need to be assisted safely to move and transfer. It is important this is done in a way that respects the dignity of the individual</a:t>
            </a:r>
          </a:p>
        </p:txBody>
      </p:sp>
      <p:pic>
        <p:nvPicPr>
          <p:cNvPr id="5" name="Picture 4" descr="Desk with stethoscope and computer keyboard">
            <a:extLst>
              <a:ext uri="{FF2B5EF4-FFF2-40B4-BE49-F238E27FC236}">
                <a16:creationId xmlns:a16="http://schemas.microsoft.com/office/drawing/2014/main" id="{AC6988A5-CC94-41B7-A995-516953938182}"/>
              </a:ext>
            </a:extLst>
          </p:cNvPr>
          <p:cNvPicPr>
            <a:picLocks noChangeAspect="1"/>
          </p:cNvPicPr>
          <p:nvPr/>
        </p:nvPicPr>
        <p:blipFill rotWithShape="1">
          <a:blip r:embed="rId2"/>
          <a:srcRect l="16693"/>
          <a:stretch/>
        </p:blipFill>
        <p:spPr>
          <a:xfrm>
            <a:off x="1271223" y="1116345"/>
            <a:ext cx="4825148" cy="3866172"/>
          </a:xfrm>
          <a:prstGeom prst="rect">
            <a:avLst/>
          </a:prstGeom>
        </p:spPr>
      </p:pic>
    </p:spTree>
    <p:extLst>
      <p:ext uri="{BB962C8B-B14F-4D97-AF65-F5344CB8AC3E}">
        <p14:creationId xmlns:p14="http://schemas.microsoft.com/office/powerpoint/2010/main" val="2930026658"/>
      </p:ext>
    </p:extLst>
  </p:cSld>
  <p:clrMapOvr>
    <a:masterClrMapping/>
  </p:clrMapOvr>
  <mc:AlternateContent xmlns:mc="http://schemas.openxmlformats.org/markup-compatibility/2006" xmlns:p14="http://schemas.microsoft.com/office/powerpoint/2010/main">
    <mc:Choice Requires="p14">
      <p:transition spd="slow" p14:dur="2000" advTm="1682"/>
    </mc:Choice>
    <mc:Fallback xmlns="">
      <p:transition spd="slow" advTm="1682"/>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2782-5920-46CC-A35B-828B91C839E5}"/>
              </a:ext>
            </a:extLst>
          </p:cNvPr>
          <p:cNvSpPr>
            <a:spLocks noGrp="1"/>
          </p:cNvSpPr>
          <p:nvPr>
            <p:ph type="title"/>
          </p:nvPr>
        </p:nvSpPr>
        <p:spPr>
          <a:xfrm>
            <a:off x="1557071" y="1968169"/>
            <a:ext cx="9099255" cy="2537251"/>
          </a:xfrm>
        </p:spPr>
        <p:txBody>
          <a:bodyPr vert="horz" lIns="91440" tIns="45720" rIns="91440" bIns="0" rtlCol="0" anchor="ctr">
            <a:normAutofit/>
          </a:bodyPr>
          <a:lstStyle/>
          <a:p>
            <a:pPr algn="ctr"/>
            <a:r>
              <a:rPr lang="en-US" sz="2000" dirty="0">
                <a:solidFill>
                  <a:srgbClr val="454545"/>
                </a:solidFill>
                <a:latin typeface="Arial" panose="020B0604020202020204" pitchFamily="34" charset="0"/>
                <a:cs typeface="Arial" panose="020B0604020202020204" pitchFamily="34" charset="0"/>
              </a:rPr>
              <a:t>Health and safety at work act 1974</a:t>
            </a:r>
          </a:p>
        </p:txBody>
      </p:sp>
      <p:sp>
        <p:nvSpPr>
          <p:cNvPr id="3" name="Content Placeholder 2">
            <a:extLst>
              <a:ext uri="{FF2B5EF4-FFF2-40B4-BE49-F238E27FC236}">
                <a16:creationId xmlns:a16="http://schemas.microsoft.com/office/drawing/2014/main" id="{BD0EC4AD-BBEB-43DA-BCB5-060C986F204E}"/>
              </a:ext>
            </a:extLst>
          </p:cNvPr>
          <p:cNvSpPr>
            <a:spLocks noGrp="1"/>
          </p:cNvSpPr>
          <p:nvPr>
            <p:ph idx="1"/>
          </p:nvPr>
        </p:nvSpPr>
        <p:spPr>
          <a:xfrm>
            <a:off x="1535372" y="4133234"/>
            <a:ext cx="9120954" cy="744373"/>
          </a:xfrm>
        </p:spPr>
        <p:txBody>
          <a:bodyPr vert="horz" lIns="91440" tIns="91440" rIns="91440" bIns="91440" rtlCol="0">
            <a:noAutofit/>
          </a:bodyPr>
          <a:lstStyle/>
          <a:p>
            <a:pPr marL="0" indent="0" algn="ctr">
              <a:lnSpc>
                <a:spcPct val="110000"/>
              </a:lnSpc>
              <a:buNone/>
            </a:pPr>
            <a:r>
              <a:rPr lang="en-US" sz="2000" cap="all" dirty="0">
                <a:solidFill>
                  <a:schemeClr val="accent1"/>
                </a:solidFill>
                <a:latin typeface="Arial" panose="020B0604020202020204" pitchFamily="34" charset="0"/>
                <a:cs typeface="Arial" panose="020B0604020202020204" pitchFamily="34" charset="0"/>
              </a:rPr>
              <a:t>wide range of issues relating to workplace health, safety and welfare across different sectors.</a:t>
            </a:r>
          </a:p>
        </p:txBody>
      </p:sp>
    </p:spTree>
    <p:extLst>
      <p:ext uri="{BB962C8B-B14F-4D97-AF65-F5344CB8AC3E}">
        <p14:creationId xmlns:p14="http://schemas.microsoft.com/office/powerpoint/2010/main" val="42203055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46"/>
    </mc:Choice>
    <mc:Fallback xmlns="">
      <p:transition spd="slow" advTm="2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ECBCF-286E-4CB2-B66C-98E5336EDE7E}"/>
              </a:ext>
            </a:extLst>
          </p:cNvPr>
          <p:cNvSpPr>
            <a:spLocks noGrp="1"/>
          </p:cNvSpPr>
          <p:nvPr>
            <p:ph type="title"/>
          </p:nvPr>
        </p:nvSpPr>
        <p:spPr>
          <a:xfrm>
            <a:off x="1557071" y="2413686"/>
            <a:ext cx="9099255" cy="1917256"/>
          </a:xfrm>
        </p:spPr>
        <p:txBody>
          <a:bodyPr vert="horz" lIns="91440" tIns="45720" rIns="91440" bIns="0" rtlCol="0" anchor="ctr">
            <a:normAutofit/>
          </a:bodyPr>
          <a:lstStyle/>
          <a:p>
            <a:pPr algn="ctr"/>
            <a:r>
              <a:rPr lang="en-US" sz="2000" dirty="0">
                <a:solidFill>
                  <a:srgbClr val="454545"/>
                </a:solidFill>
                <a:latin typeface="Arial" panose="020B0604020202020204" pitchFamily="34" charset="0"/>
                <a:cs typeface="Arial" panose="020B0604020202020204" pitchFamily="34" charset="0"/>
              </a:rPr>
              <a:t>Freedom of information act 2000</a:t>
            </a:r>
          </a:p>
        </p:txBody>
      </p:sp>
      <p:sp>
        <p:nvSpPr>
          <p:cNvPr id="3" name="Content Placeholder 2">
            <a:extLst>
              <a:ext uri="{FF2B5EF4-FFF2-40B4-BE49-F238E27FC236}">
                <a16:creationId xmlns:a16="http://schemas.microsoft.com/office/drawing/2014/main" id="{F131B753-2695-484F-8263-08917F4D16F8}"/>
              </a:ext>
            </a:extLst>
          </p:cNvPr>
          <p:cNvSpPr>
            <a:spLocks noGrp="1"/>
          </p:cNvSpPr>
          <p:nvPr>
            <p:ph idx="1"/>
          </p:nvPr>
        </p:nvSpPr>
        <p:spPr>
          <a:xfrm>
            <a:off x="1535372" y="4133234"/>
            <a:ext cx="9120954" cy="744373"/>
          </a:xfrm>
        </p:spPr>
        <p:txBody>
          <a:bodyPr vert="horz" lIns="91440" tIns="91440" rIns="91440" bIns="91440" rtlCol="0">
            <a:noAutofit/>
          </a:bodyPr>
          <a:lstStyle/>
          <a:p>
            <a:pPr marL="0" indent="0" algn="ctr">
              <a:buNone/>
            </a:pPr>
            <a:r>
              <a:rPr lang="en-US" sz="2000" cap="all" dirty="0">
                <a:solidFill>
                  <a:schemeClr val="accent1"/>
                </a:solidFill>
                <a:latin typeface="Arial" panose="020B0604020202020204" pitchFamily="34" charset="0"/>
                <a:cs typeface="Arial" panose="020B0604020202020204" pitchFamily="34" charset="0"/>
              </a:rPr>
              <a:t>statutory rights for members of the public requesting information</a:t>
            </a:r>
          </a:p>
        </p:txBody>
      </p:sp>
    </p:spTree>
    <p:extLst>
      <p:ext uri="{BB962C8B-B14F-4D97-AF65-F5344CB8AC3E}">
        <p14:creationId xmlns:p14="http://schemas.microsoft.com/office/powerpoint/2010/main" val="13708043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92"/>
    </mc:Choice>
    <mc:Fallback xmlns="">
      <p:transition spd="slow" advTm="2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B3F3E9A-03BF-45B5-A799-9F1A113FB0C2}"/>
              </a:ext>
            </a:extLst>
          </p:cNvPr>
          <p:cNvPicPr>
            <a:picLocks noChangeAspect="1"/>
          </p:cNvPicPr>
          <p:nvPr/>
        </p:nvPicPr>
        <p:blipFill rotWithShape="1">
          <a:blip r:embed="rId2">
            <a:alphaModFix amt="35000"/>
          </a:blip>
          <a:srcRect t="21919" b="12864"/>
          <a:stretch/>
        </p:blipFill>
        <p:spPr>
          <a:xfrm>
            <a:off x="20" y="1"/>
            <a:ext cx="12191980" cy="6857999"/>
          </a:xfrm>
          <a:prstGeom prst="rect">
            <a:avLst/>
          </a:prstGeom>
        </p:spPr>
      </p:pic>
      <p:sp>
        <p:nvSpPr>
          <p:cNvPr id="2" name="Title 1">
            <a:extLst>
              <a:ext uri="{FF2B5EF4-FFF2-40B4-BE49-F238E27FC236}">
                <a16:creationId xmlns:a16="http://schemas.microsoft.com/office/drawing/2014/main" id="{FA77BCE4-57C6-4D18-8B6D-4958F77A1D2F}"/>
              </a:ext>
            </a:extLst>
          </p:cNvPr>
          <p:cNvSpPr>
            <a:spLocks noGrp="1"/>
          </p:cNvSpPr>
          <p:nvPr>
            <p:ph type="title"/>
          </p:nvPr>
        </p:nvSpPr>
        <p:spPr>
          <a:xfrm>
            <a:off x="838201" y="1065862"/>
            <a:ext cx="3313164" cy="4726276"/>
          </a:xfrm>
        </p:spPr>
        <p:txBody>
          <a:bodyPr>
            <a:normAutofit/>
          </a:bodyPr>
          <a:lstStyle/>
          <a:p>
            <a:pPr algn="r"/>
            <a:r>
              <a:rPr lang="en-US" sz="2000" dirty="0">
                <a:solidFill>
                  <a:srgbClr val="FFFFFF"/>
                </a:solidFill>
                <a:latin typeface="Arial" panose="020B0604020202020204" pitchFamily="34" charset="0"/>
                <a:cs typeface="Arial" panose="020B0604020202020204" pitchFamily="34" charset="0"/>
              </a:rPr>
              <a:t>These are some of the problem what  may cause abuse in  the care home and community  </a:t>
            </a:r>
          </a:p>
        </p:txBody>
      </p:sp>
      <p:graphicFrame>
        <p:nvGraphicFramePr>
          <p:cNvPr id="5" name="Content Placeholder 2">
            <a:extLst>
              <a:ext uri="{FF2B5EF4-FFF2-40B4-BE49-F238E27FC236}">
                <a16:creationId xmlns:a16="http://schemas.microsoft.com/office/drawing/2014/main" id="{204278C8-FF37-4D0A-8B0A-EBD339C04C89}"/>
              </a:ext>
            </a:extLst>
          </p:cNvPr>
          <p:cNvGraphicFramePr>
            <a:graphicFrameLocks noGrp="1"/>
          </p:cNvGraphicFramePr>
          <p:nvPr>
            <p:ph idx="1"/>
            <p:extLst>
              <p:ext uri="{D42A27DB-BD31-4B8C-83A1-F6EECF244321}">
                <p14:modId xmlns:p14="http://schemas.microsoft.com/office/powerpoint/2010/main" val="418726179"/>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12566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030"/>
    </mc:Choice>
    <mc:Fallback xmlns="">
      <p:transition spd="slow" advTm="203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9DBB9D-3084-409D-A69C-3991A0E12D7B}"/>
              </a:ext>
            </a:extLst>
          </p:cNvPr>
          <p:cNvSpPr txBox="1"/>
          <p:nvPr/>
        </p:nvSpPr>
        <p:spPr>
          <a:xfrm>
            <a:off x="1463040" y="1503936"/>
            <a:ext cx="4363895" cy="38501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dirty="0">
                <a:solidFill>
                  <a:schemeClr val="tx1">
                    <a:lumMod val="85000"/>
                    <a:lumOff val="15000"/>
                  </a:schemeClr>
                </a:solidFill>
                <a:latin typeface="Arial" panose="020B0604020202020204" pitchFamily="34" charset="0"/>
                <a:cs typeface="Arial" panose="020B0604020202020204" pitchFamily="34" charset="0"/>
              </a:rPr>
              <a:t>Recommendation </a:t>
            </a:r>
          </a:p>
          <a:p>
            <a:pPr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latin typeface="Arial" panose="020B0604020202020204" pitchFamily="34" charset="0"/>
                <a:cs typeface="Arial" panose="020B0604020202020204" pitchFamily="34" charset="0"/>
              </a:rPr>
              <a:t>Have a system of rule put in place  in place to identifying any  suspected cases of abuse or neglect among residents of nursing homes make sure its documenting adequately to differentiate between accidental trauma and abuse or neglect, and for reporting such cases to appropriate authorities. to protect an individuals from any abuse or saving a life. </a:t>
            </a:r>
          </a:p>
          <a:p>
            <a:pPr indent="-228600">
              <a:lnSpc>
                <a:spcPct val="90000"/>
              </a:lnSpc>
              <a:spcAft>
                <a:spcPts val="600"/>
              </a:spcAft>
              <a:buFont typeface="Arial" panose="020B0604020202020204" pitchFamily="34" charset="0"/>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3356558467"/>
      </p:ext>
    </p:extLst>
  </p:cSld>
  <p:clrMapOvr>
    <a:masterClrMapping/>
  </p:clrMapOvr>
  <mc:AlternateContent xmlns:mc="http://schemas.openxmlformats.org/markup-compatibility/2006" xmlns:p14="http://schemas.microsoft.com/office/powerpoint/2010/main">
    <mc:Choice Requires="p14">
      <p:transition spd="slow" p14:dur="2000" advTm="2192"/>
    </mc:Choice>
    <mc:Fallback xmlns="">
      <p:transition spd="slow" advTm="219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7E0A4B-E305-4E99-B2D7-17F5CDB3CD6D}"/>
              </a:ext>
            </a:extLst>
          </p:cNvPr>
          <p:cNvSpPr txBox="1"/>
          <p:nvPr/>
        </p:nvSpPr>
        <p:spPr>
          <a:xfrm>
            <a:off x="642938" y="642938"/>
            <a:ext cx="6091238" cy="557053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i="1" dirty="0">
                <a:latin typeface="Arial" panose="020B0604020202020204" pitchFamily="34" charset="0"/>
                <a:cs typeface="Arial" panose="020B0604020202020204" pitchFamily="34" charset="0"/>
              </a:rPr>
              <a:t>“Unfortunately, we simply do not know for certain how many people are suffering from elder abuse and neglect.”</a:t>
            </a:r>
          </a:p>
          <a:p>
            <a:pPr indent="-228600">
              <a:lnSpc>
                <a:spcPct val="90000"/>
              </a:lnSpc>
              <a:spcAft>
                <a:spcPts val="600"/>
              </a:spcAft>
              <a:buFont typeface="Arial" panose="020B0604020202020204" pitchFamily="34" charset="0"/>
              <a:buChar char="•"/>
            </a:pPr>
            <a:r>
              <a:rPr lang="en-US" sz="2800" b="1" i="1" dirty="0">
                <a:latin typeface="Arial" panose="020B0604020202020204" pitchFamily="34" charset="0"/>
                <a:cs typeface="Arial" panose="020B0604020202020204" pitchFamily="34" charset="0"/>
              </a:rPr>
              <a:t>– The National Center on Elder Abuse 2021</a:t>
            </a:r>
          </a:p>
          <a:p>
            <a:pPr indent="-228600">
              <a:lnSpc>
                <a:spcPct val="90000"/>
              </a:lnSpc>
              <a:spcAft>
                <a:spcPts val="600"/>
              </a:spcAft>
              <a:buFont typeface="Arial" panose="020B0604020202020204" pitchFamily="34" charset="0"/>
              <a:buChar char="•"/>
            </a:pPr>
            <a:endParaRPr lang="en-US" sz="2800" b="1" i="1" dirty="0"/>
          </a:p>
        </p:txBody>
      </p:sp>
      <p:sp>
        <p:nvSpPr>
          <p:cNvPr id="3" name="TextBox 2">
            <a:extLst>
              <a:ext uri="{FF2B5EF4-FFF2-40B4-BE49-F238E27FC236}">
                <a16:creationId xmlns:a16="http://schemas.microsoft.com/office/drawing/2014/main" id="{2C5BE8A0-0405-42DB-838A-05DE4B1190D2}"/>
              </a:ext>
            </a:extLst>
          </p:cNvPr>
          <p:cNvSpPr txBox="1"/>
          <p:nvPr/>
        </p:nvSpPr>
        <p:spPr>
          <a:xfrm>
            <a:off x="6808788" y="642938"/>
            <a:ext cx="4738688" cy="5570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US" sz="2000" i="1" dirty="0">
                <a:solidFill>
                  <a:srgbClr val="0D324D"/>
                </a:solidFill>
                <a:latin typeface="Arial"/>
                <a:cs typeface="Arial"/>
              </a:rPr>
              <a:t>“Elder abuse will not stop on its own. Someone else needs to step in and help.”</a:t>
            </a:r>
          </a:p>
          <a:p>
            <a:pPr>
              <a:spcAft>
                <a:spcPts val="600"/>
              </a:spcAft>
            </a:pPr>
            <a:r>
              <a:rPr lang="en-US" sz="2000" b="1" i="1" dirty="0">
                <a:solidFill>
                  <a:srgbClr val="0D324D"/>
                </a:solidFill>
                <a:latin typeface="Arial"/>
                <a:cs typeface="Arial"/>
              </a:rPr>
              <a:t>– National Institute on Aging (NIA) 2021</a:t>
            </a:r>
          </a:p>
        </p:txBody>
      </p:sp>
    </p:spTree>
    <p:extLst>
      <p:ext uri="{BB962C8B-B14F-4D97-AF65-F5344CB8AC3E}">
        <p14:creationId xmlns:p14="http://schemas.microsoft.com/office/powerpoint/2010/main" val="2553467060"/>
      </p:ext>
    </p:extLst>
  </p:cSld>
  <p:clrMapOvr>
    <a:masterClrMapping/>
  </p:clrMapOvr>
  <mc:AlternateContent xmlns:mc="http://schemas.openxmlformats.org/markup-compatibility/2006" xmlns:p14="http://schemas.microsoft.com/office/powerpoint/2010/main">
    <mc:Choice Requires="p14">
      <p:transition spd="slow" p14:dur="2000" advTm="1310"/>
    </mc:Choice>
    <mc:Fallback xmlns="">
      <p:transition spd="slow" advTm="131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EFFE94-99D9-4133-9AE0-DFE9EA7318C8}"/>
              </a:ext>
            </a:extLst>
          </p:cNvPr>
          <p:cNvSpPr txBox="1"/>
          <p:nvPr/>
        </p:nvSpPr>
        <p:spPr>
          <a:xfrm>
            <a:off x="3820508" y="594554"/>
            <a:ext cx="6102220" cy="400110"/>
          </a:xfrm>
          <a:prstGeom prst="rect">
            <a:avLst/>
          </a:prstGeom>
          <a:noFill/>
        </p:spPr>
        <p:txBody>
          <a:bodyPr wrap="square">
            <a:spAutoFit/>
          </a:bodyPr>
          <a:lstStyle/>
          <a:p>
            <a:r>
              <a:rPr lang="en-US" sz="2000" kern="1200" dirty="0">
                <a:solidFill>
                  <a:schemeClr val="tx1"/>
                </a:solidFill>
                <a:latin typeface="Arial" panose="020B0604020202020204" pitchFamily="34" charset="0"/>
                <a:ea typeface="+mj-ea"/>
                <a:cs typeface="Arial" panose="020B0604020202020204" pitchFamily="34" charset="0"/>
              </a:rPr>
              <a:t>Conclusion</a:t>
            </a:r>
            <a:r>
              <a:rPr lang="en-US" sz="1800" kern="1200" dirty="0">
                <a:solidFill>
                  <a:schemeClr val="tx1"/>
                </a:solidFill>
                <a:latin typeface="+mj-lt"/>
                <a:ea typeface="+mj-ea"/>
                <a:cs typeface="+mj-cs"/>
              </a:rPr>
              <a:t> </a:t>
            </a:r>
            <a:endParaRPr lang="en-GB" dirty="0"/>
          </a:p>
        </p:txBody>
      </p:sp>
      <p:sp>
        <p:nvSpPr>
          <p:cNvPr id="5" name="TextBox 4">
            <a:extLst>
              <a:ext uri="{FF2B5EF4-FFF2-40B4-BE49-F238E27FC236}">
                <a16:creationId xmlns:a16="http://schemas.microsoft.com/office/drawing/2014/main" id="{0093092D-DC92-4E9D-84E0-B1949B39196E}"/>
              </a:ext>
            </a:extLst>
          </p:cNvPr>
          <p:cNvSpPr txBox="1"/>
          <p:nvPr/>
        </p:nvSpPr>
        <p:spPr>
          <a:xfrm>
            <a:off x="3044890" y="994664"/>
            <a:ext cx="6102220" cy="2862322"/>
          </a:xfrm>
          <a:prstGeom prst="rect">
            <a:avLst/>
          </a:prstGeom>
          <a:noFill/>
        </p:spPr>
        <p:txBody>
          <a:bodyPr wrap="square">
            <a:spAutoFit/>
          </a:bodyPr>
          <a:lstStyle/>
          <a:p>
            <a:r>
              <a:rPr lang="en-US" sz="2000" b="0" i="0" dirty="0">
                <a:solidFill>
                  <a:srgbClr val="333333"/>
                </a:solidFill>
                <a:effectLst/>
                <a:latin typeface="Arial" panose="020B0604020202020204" pitchFamily="34" charset="0"/>
              </a:rPr>
              <a:t>There need to have a plan put in place change the styles of management skill, have more resources and strategies to make abuse and neglect be less these issue  need to be address in the workplace to  help safeguard individual in resident care and try to figure out environmental factor in the nursing home have Few staff assig to a group of residents and have ratio this will make it easier for resident, in nursing homes in the future.  </a:t>
            </a:r>
            <a:endParaRPr lang="en-GB" sz="2000" dirty="0"/>
          </a:p>
        </p:txBody>
      </p:sp>
    </p:spTree>
    <p:extLst>
      <p:ext uri="{BB962C8B-B14F-4D97-AF65-F5344CB8AC3E}">
        <p14:creationId xmlns:p14="http://schemas.microsoft.com/office/powerpoint/2010/main" val="793518791"/>
      </p:ext>
    </p:extLst>
  </p:cSld>
  <p:clrMapOvr>
    <a:masterClrMapping/>
  </p:clrMapOvr>
  <mc:AlternateContent xmlns:mc="http://schemas.openxmlformats.org/markup-compatibility/2006" xmlns:p14="http://schemas.microsoft.com/office/powerpoint/2010/main">
    <mc:Choice Requires="p14">
      <p:transition spd="slow" p14:dur="2000" advTm="2122"/>
    </mc:Choice>
    <mc:Fallback xmlns="">
      <p:transition spd="slow" advTm="2122"/>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Glasses on top of a book">
            <a:extLst>
              <a:ext uri="{FF2B5EF4-FFF2-40B4-BE49-F238E27FC236}">
                <a16:creationId xmlns:a16="http://schemas.microsoft.com/office/drawing/2014/main" id="{86DA9975-48C1-4F25-9CF0-A0593D4DFC36}"/>
              </a:ext>
            </a:extLst>
          </p:cNvPr>
          <p:cNvPicPr>
            <a:picLocks noChangeAspect="1"/>
          </p:cNvPicPr>
          <p:nvPr/>
        </p:nvPicPr>
        <p:blipFill rotWithShape="1">
          <a:blip r:embed="rId2"/>
          <a:srcRect r="6653" b="10"/>
          <a:stretch/>
        </p:blipFill>
        <p:spPr>
          <a:xfrm>
            <a:off x="1" y="10"/>
            <a:ext cx="9669642" cy="6857990"/>
          </a:xfrm>
          <a:prstGeom prst="rect">
            <a:avLst/>
          </a:prstGeom>
        </p:spPr>
      </p:pic>
      <p:sp>
        <p:nvSpPr>
          <p:cNvPr id="2" name="TextBox 1">
            <a:extLst>
              <a:ext uri="{FF2B5EF4-FFF2-40B4-BE49-F238E27FC236}">
                <a16:creationId xmlns:a16="http://schemas.microsoft.com/office/drawing/2014/main" id="{CC5C29F4-424D-4124-9B63-397EC307BF2E}"/>
              </a:ext>
            </a:extLst>
          </p:cNvPr>
          <p:cNvSpPr txBox="1"/>
          <p:nvPr/>
        </p:nvSpPr>
        <p:spPr>
          <a:xfrm>
            <a:off x="7531610" y="2434201"/>
            <a:ext cx="3822189" cy="37427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references </a:t>
            </a:r>
          </a:p>
        </p:txBody>
      </p:sp>
    </p:spTree>
    <p:extLst>
      <p:ext uri="{BB962C8B-B14F-4D97-AF65-F5344CB8AC3E}">
        <p14:creationId xmlns:p14="http://schemas.microsoft.com/office/powerpoint/2010/main" val="5988066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E791ED-9344-43EE-8AAF-42FBB3A1B0E4}"/>
              </a:ext>
            </a:extLst>
          </p:cNvPr>
          <p:cNvSpPr txBox="1"/>
          <p:nvPr/>
        </p:nvSpPr>
        <p:spPr>
          <a:xfrm>
            <a:off x="6580478" y="1384686"/>
            <a:ext cx="4935239" cy="4084819"/>
          </a:xfrm>
          <a:prstGeom prst="rect">
            <a:avLst/>
          </a:prstGeom>
        </p:spPr>
        <p:txBody>
          <a:bodyPr vert="horz" lIns="91440" tIns="45720" rIns="91440" bIns="45720" rtlCol="0" anchor="ctr">
            <a:normAutofit fontScale="32500" lnSpcReduction="20000"/>
          </a:bodyPr>
          <a:lstStyle/>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A. and </a:t>
            </a:r>
            <a:r>
              <a:rPr lang="en-US" sz="2200" dirty="0" err="1">
                <a:latin typeface="Arial" panose="020B0604020202020204" pitchFamily="34" charset="0"/>
                <a:cs typeface="Arial" panose="020B0604020202020204" pitchFamily="34" charset="0"/>
              </a:rPr>
              <a:t>Bruin,C</a:t>
            </a:r>
            <a:r>
              <a:rPr lang="en-US" sz="2200" dirty="0">
                <a:latin typeface="Arial" panose="020B0604020202020204" pitchFamily="34" charset="0"/>
                <a:cs typeface="Arial" panose="020B0604020202020204" pitchFamily="34" charset="0"/>
              </a:rPr>
              <a:t>.(2017), "Adult safeguarding and the Care Act (2014) – the impacts on partnerships and practice", </a:t>
            </a:r>
            <a:r>
              <a:rPr lang="en-US" sz="2200" i="1" dirty="0">
                <a:latin typeface="Arial" panose="020B0604020202020204" pitchFamily="34" charset="0"/>
                <a:cs typeface="Arial" panose="020B0604020202020204" pitchFamily="34" charset="0"/>
              </a:rPr>
              <a:t>The Journal of Adult Protection</a:t>
            </a:r>
            <a:r>
              <a:rPr lang="en-US" sz="2200" dirty="0">
                <a:latin typeface="Arial" panose="020B0604020202020204" pitchFamily="34" charset="0"/>
                <a:cs typeface="Arial" panose="020B0604020202020204" pitchFamily="34" charset="0"/>
              </a:rPr>
              <a:t>, Vol. 19 No. 4, pp. 209-219.</a:t>
            </a: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 Atlanta Long-Term Care Ombudsman Program. The Silenced Voice Speaks Out: A Study of Abuse and Neglect of Nursing Home Residents. Atlanta, GA: Atlanta Legal Aid Society; Washington, DC: National Citizens Coalition for Nursing Home Reform; 2000.</a:t>
            </a: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342900" indent="-342900">
              <a:lnSpc>
                <a:spcPct val="90000"/>
              </a:lnSpc>
              <a:spcAft>
                <a:spcPts val="600"/>
              </a:spcAft>
              <a:buFontTx/>
              <a:buChar char="-"/>
            </a:pPr>
            <a:r>
              <a:rPr lang="en-US" sz="2200" i="1" dirty="0">
                <a:solidFill>
                  <a:srgbClr val="000000"/>
                </a:solidFill>
                <a:latin typeface="Arial" panose="020B0604020202020204" pitchFamily="34" charset="0"/>
                <a:cs typeface="Arial" panose="020B0604020202020204" pitchFamily="34" charset="0"/>
              </a:rPr>
              <a:t>F</a:t>
            </a:r>
            <a:r>
              <a:rPr lang="en-US" sz="2200" b="0" i="1" dirty="0">
                <a:solidFill>
                  <a:srgbClr val="000000"/>
                </a:solidFill>
                <a:effectLst/>
                <a:latin typeface="Arial" panose="020B0604020202020204" pitchFamily="34" charset="0"/>
                <a:cs typeface="Arial" panose="020B0604020202020204" pitchFamily="34" charset="0"/>
              </a:rPr>
              <a:t>ree From Violence</a:t>
            </a:r>
            <a:r>
              <a:rPr lang="en-US" sz="2200" dirty="0">
                <a:solidFill>
                  <a:srgbClr val="000000"/>
                </a:solidFill>
                <a:latin typeface="Arial" panose="020B0604020202020204" pitchFamily="34" charset="0"/>
                <a:cs typeface="Arial" panose="020B0604020202020204" pitchFamily="34" charset="0"/>
              </a:rPr>
              <a:t>(2021) elder abuse</a:t>
            </a:r>
            <a:r>
              <a:rPr lang="en-US" sz="2200" b="0" i="0" dirty="0">
                <a:solidFill>
                  <a:srgbClr val="000000"/>
                </a:solidFill>
                <a:effectLst/>
                <a:latin typeface="Arial" panose="020B0604020202020204" pitchFamily="34" charset="0"/>
                <a:cs typeface="Arial" panose="020B0604020202020204" pitchFamily="34" charset="0"/>
              </a:rPr>
              <a:t> . Available at: &lt;http://freefromviolence.tyla.org/elder-abuse/legal-definitions/&gt; (Accessed 29 October 2021).</a:t>
            </a:r>
          </a:p>
          <a:p>
            <a:pPr marL="342900" indent="-342900">
              <a:lnSpc>
                <a:spcPct val="90000"/>
              </a:lnSpc>
              <a:spcAft>
                <a:spcPts val="600"/>
              </a:spcAft>
              <a:buFontTx/>
              <a:buChar char="-"/>
            </a:pPr>
            <a:r>
              <a:rPr lang="en-US" sz="2400" b="0" i="0" dirty="0" err="1">
                <a:solidFill>
                  <a:srgbClr val="000000"/>
                </a:solidFill>
                <a:effectLst/>
                <a:latin typeface="Open Sans" panose="020B0606030504020204" pitchFamily="34" charset="0"/>
              </a:rPr>
              <a:t>Balloo</a:t>
            </a:r>
            <a:r>
              <a:rPr lang="en-US" sz="2400" b="0" i="0" dirty="0">
                <a:solidFill>
                  <a:srgbClr val="000000"/>
                </a:solidFill>
                <a:effectLst/>
                <a:latin typeface="Open Sans" panose="020B0606030504020204" pitchFamily="34" charset="0"/>
              </a:rPr>
              <a:t>, S., 2021. </a:t>
            </a:r>
            <a:r>
              <a:rPr lang="en-US" sz="2400" b="0" i="1" dirty="0">
                <a:solidFill>
                  <a:srgbClr val="000000"/>
                </a:solidFill>
                <a:effectLst/>
                <a:latin typeface="Open Sans" panose="020B0606030504020204" pitchFamily="34" charset="0"/>
              </a:rPr>
              <a:t>Hospital worker still has job despite conviction for 'slapping' dementia patient</a:t>
            </a:r>
            <a:r>
              <a:rPr lang="en-US" sz="2400" b="0" i="0" dirty="0">
                <a:solidFill>
                  <a:srgbClr val="000000"/>
                </a:solidFill>
                <a:effectLst/>
                <a:latin typeface="Open Sans" panose="020B0606030504020204" pitchFamily="34" charset="0"/>
              </a:rPr>
              <a:t>. [online] </a:t>
            </a:r>
            <a:r>
              <a:rPr lang="en-US" sz="2400" b="0" i="0" dirty="0" err="1">
                <a:solidFill>
                  <a:srgbClr val="000000"/>
                </a:solidFill>
                <a:effectLst/>
                <a:latin typeface="Open Sans" panose="020B0606030504020204" pitchFamily="34" charset="0"/>
              </a:rPr>
              <a:t>BirminghamLive</a:t>
            </a:r>
            <a:r>
              <a:rPr lang="en-US" sz="2400" b="0" i="0" dirty="0">
                <a:solidFill>
                  <a:srgbClr val="000000"/>
                </a:solidFill>
                <a:effectLst/>
                <a:latin typeface="Open Sans" panose="020B0606030504020204" pitchFamily="34" charset="0"/>
              </a:rPr>
              <a:t>. Available at: &lt;https://www.birminghammail.co.uk/news/midlands-news/hospital-worker-still-job-despite-22093422?fbclid=IwAR2F096P-UpIkYNFhqE4jsmI9o6cxUyHk7EUIyj-uqd&gt; [Accessed 7 November 2021].</a:t>
            </a:r>
            <a:endParaRPr lang="en-US" sz="2200" b="0" i="0" dirty="0">
              <a:solidFill>
                <a:srgbClr val="000000"/>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b="0" i="0" dirty="0">
                <a:solidFill>
                  <a:srgbClr val="000000"/>
                </a:solidFill>
                <a:effectLst/>
                <a:latin typeface="Arial" panose="020B0604020202020204" pitchFamily="34" charset="0"/>
                <a:cs typeface="Arial" panose="020B0604020202020204" pitchFamily="34" charset="0"/>
              </a:rPr>
              <a:t>Betterhelp.com. (2021). </a:t>
            </a:r>
            <a:r>
              <a:rPr lang="en-US" sz="2200" b="0" i="1" dirty="0">
                <a:solidFill>
                  <a:srgbClr val="000000"/>
                </a:solidFill>
                <a:effectLst/>
                <a:latin typeface="Arial" panose="020B0604020202020204" pitchFamily="34" charset="0"/>
                <a:cs typeface="Arial" panose="020B0604020202020204" pitchFamily="34" charset="0"/>
              </a:rPr>
              <a:t>How To Recognize Sexual Abuse? Who Can Be A Victim Of Sexual Abuse? </a:t>
            </a:r>
            <a:r>
              <a:rPr lang="en-US" sz="2200" b="0" i="0" dirty="0">
                <a:solidFill>
                  <a:srgbClr val="000000"/>
                </a:solidFill>
                <a:effectLst/>
                <a:latin typeface="Arial" panose="020B0604020202020204" pitchFamily="34" charset="0"/>
                <a:cs typeface="Arial" panose="020B0604020202020204" pitchFamily="34" charset="0"/>
              </a:rPr>
              <a:t> Available at: &lt;https://www.betterhelp.com/advice/abuse/how-to-recognize-sexual-abuse-who-can-be-a-victim-of-sexual-abuse/&gt; (Accessed 29 October 2021).</a:t>
            </a: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BBC News.( 2014). </a:t>
            </a:r>
            <a:r>
              <a:rPr lang="en-US" sz="2200" i="1" dirty="0">
                <a:latin typeface="Arial" panose="020B0604020202020204" pitchFamily="34" charset="0"/>
                <a:cs typeface="Arial" panose="020B0604020202020204" pitchFamily="34" charset="0"/>
              </a:rPr>
              <a:t>Hillcroft nursing home staff sentenced for resident abuse</a:t>
            </a:r>
            <a:r>
              <a:rPr lang="en-US" sz="2200" dirty="0">
                <a:latin typeface="Arial" panose="020B0604020202020204" pitchFamily="34" charset="0"/>
                <a:cs typeface="Arial" panose="020B0604020202020204" pitchFamily="34" charset="0"/>
              </a:rPr>
              <a:t>.  Available at: &lt;https://www.bbc.co.uk/news/uk-england-lancashire-25676842#:~:text=Four%20care%20workers%20have%20been%20sentenced%20for%20abusing,jailed%20for%20ei&gt; (Accessed 11 October 2021).</a:t>
            </a: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Burgess AW, Dowdell E, </a:t>
            </a:r>
            <a:r>
              <a:rPr lang="en-US" sz="2200" dirty="0" err="1">
                <a:latin typeface="Arial" panose="020B0604020202020204" pitchFamily="34" charset="0"/>
                <a:cs typeface="Arial" panose="020B0604020202020204" pitchFamily="34" charset="0"/>
              </a:rPr>
              <a:t>Prentky</a:t>
            </a:r>
            <a:r>
              <a:rPr lang="en-US" sz="2200" dirty="0">
                <a:latin typeface="Arial" panose="020B0604020202020204" pitchFamily="34" charset="0"/>
                <a:cs typeface="Arial" panose="020B0604020202020204" pitchFamily="34" charset="0"/>
              </a:rPr>
              <a:t> R. Sexual abuse of nursing home residents. Journal of Psychosocial Nursing. 2000;38:11–18.</a:t>
            </a:r>
          </a:p>
          <a:p>
            <a:pPr indent="-228600">
              <a:lnSpc>
                <a:spcPct val="90000"/>
              </a:lnSpc>
              <a:spcAft>
                <a:spcPts val="600"/>
              </a:spcAft>
              <a:buFont typeface="Arial" panose="020B0604020202020204" pitchFamily="34" charset="0"/>
              <a:buChar char="•"/>
            </a:pPr>
            <a:r>
              <a:rPr lang="en-US" sz="2200" b="0" i="0" dirty="0">
                <a:solidFill>
                  <a:srgbClr val="000000"/>
                </a:solidFill>
                <a:effectLst/>
                <a:latin typeface="Arial" panose="020B0604020202020204" pitchFamily="34" charset="0"/>
                <a:cs typeface="Arial" panose="020B0604020202020204" pitchFamily="34" charset="0"/>
              </a:rPr>
              <a:t>Carehome.co.uk.( 2021).  Available at: &lt;https://www.carehome.co.uk/carehome.cfm/searchazref/69841&gt; [Accessed 2 November 2021].</a:t>
            </a: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Clarke ME, Pierson W. Management of elder abuse in the emergency department. Emergency Medical Clinics of North America. 1999;17(3):631–644</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p:txBody>
      </p:sp>
    </p:spTree>
    <p:extLst>
      <p:ext uri="{BB962C8B-B14F-4D97-AF65-F5344CB8AC3E}">
        <p14:creationId xmlns:p14="http://schemas.microsoft.com/office/powerpoint/2010/main" val="2554423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18CE6C-1B4A-4664-B8B4-2D890C5BF372}"/>
              </a:ext>
            </a:extLst>
          </p:cNvPr>
          <p:cNvSpPr txBox="1"/>
          <p:nvPr/>
        </p:nvSpPr>
        <p:spPr>
          <a:xfrm>
            <a:off x="6580478" y="1384686"/>
            <a:ext cx="4935239" cy="4084819"/>
          </a:xfrm>
          <a:prstGeom prst="rect">
            <a:avLst/>
          </a:prstGeom>
        </p:spPr>
        <p:txBody>
          <a:bodyPr vert="horz" lIns="91440" tIns="45720" rIns="91440" bIns="45720" rtlCol="0" anchor="ctr">
            <a:normAutofit fontScale="55000" lnSpcReduction="20000"/>
          </a:bodyPr>
          <a:lstStyle/>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Cooper, Dyer CB, Pavlik V, Murphy KP, Hyman DJ. The high prevalence of depression and dementia in elder abuse or neglect. Journal of the American Geriatrics Society. 2000;48(2):205–208</a:t>
            </a: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b="0" i="0" dirty="0">
                <a:solidFill>
                  <a:srgbClr val="000000"/>
                </a:solidFill>
                <a:effectLst/>
                <a:latin typeface="Arial" panose="020B0604020202020204" pitchFamily="34" charset="0"/>
                <a:cs typeface="Arial" panose="020B0604020202020204" pitchFamily="34" charset="0"/>
              </a:rPr>
              <a:t>DomesticShelters.org. (2021). </a:t>
            </a:r>
            <a:r>
              <a:rPr lang="en-US" sz="2200" b="0" i="1" dirty="0">
                <a:solidFill>
                  <a:srgbClr val="000000"/>
                </a:solidFill>
                <a:effectLst/>
                <a:latin typeface="Arial" panose="020B0604020202020204" pitchFamily="34" charset="0"/>
                <a:cs typeface="Arial" panose="020B0604020202020204" pitchFamily="34" charset="0"/>
              </a:rPr>
              <a:t>What is Physical Abuse?</a:t>
            </a:r>
            <a:r>
              <a:rPr lang="en-US" sz="2200" b="0" i="0" dirty="0">
                <a:solidFill>
                  <a:srgbClr val="000000"/>
                </a:solidFill>
                <a:effectLst/>
                <a:latin typeface="Arial" panose="020B0604020202020204" pitchFamily="34" charset="0"/>
                <a:cs typeface="Arial" panose="020B0604020202020204" pitchFamily="34" charset="0"/>
              </a:rPr>
              <a:t>. Available at: &lt;https://www.domesticshelters.org/articles/identifying-abuse/what-is-physical-abuse&gt; (Accessed 29 October 2021).</a:t>
            </a: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 Dyer CB, Pavlik V, Murphy KP, Hyman DJ. The high prevalence of depression and dementia in elder abuse or neglect. Journal of the American Geriatrics Society. 2000;48(2):205–208</a:t>
            </a: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Hawes C, Blevins D. The Role of the Ombudsman in Nursing Home Complaint Investigations; Presentation prepared for the annual meeting of the National Citizens Coalition for Nursing Home Reform; Arlington, DC. September 30 to October 3, 2001; College Station, TX: Texas A&amp;M University System Health Science Center School of Rural Public Health; 2001.</a:t>
            </a: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Ikegami, N., (2020). Key Issues in Designing Long-term Care Systems: A Response to Recent Commentaries. </a:t>
            </a:r>
            <a:r>
              <a:rPr lang="en-US" sz="2200" i="1" dirty="0">
                <a:latin typeface="Arial" panose="020B0604020202020204" pitchFamily="34" charset="0"/>
                <a:cs typeface="Arial" panose="020B0604020202020204" pitchFamily="34" charset="0"/>
              </a:rPr>
              <a:t>International Journal of Health Policy and Management</a:t>
            </a:r>
            <a:r>
              <a:rPr lang="en-US" sz="2200" dirty="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16399866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99A5EA-57DA-48E6-9F3F-4F2044673C37}"/>
              </a:ext>
            </a:extLst>
          </p:cNvPr>
          <p:cNvSpPr txBox="1"/>
          <p:nvPr/>
        </p:nvSpPr>
        <p:spPr>
          <a:xfrm>
            <a:off x="6580478" y="1384686"/>
            <a:ext cx="4935239" cy="4084819"/>
          </a:xfrm>
          <a:prstGeom prst="rect">
            <a:avLst/>
          </a:prstGeom>
        </p:spPr>
        <p:txBody>
          <a:bodyPr vert="horz" lIns="91440" tIns="45720" rIns="91440" bIns="45720" rtlCol="0" anchor="ctr">
            <a:normAutofit fontScale="47500" lnSpcReduction="20000"/>
          </a:bodyPr>
          <a:lstStyle/>
          <a:p>
            <a:pPr indent="-228600">
              <a:lnSpc>
                <a:spcPct val="90000"/>
              </a:lnSpc>
              <a:spcAft>
                <a:spcPts val="600"/>
              </a:spcAft>
              <a:buFont typeface="Arial" panose="020B0604020202020204" pitchFamily="34" charset="0"/>
              <a:buChar char="•"/>
            </a:pPr>
            <a:r>
              <a:rPr lang="en-US" sz="2900" dirty="0">
                <a:latin typeface="Arial" panose="020B0604020202020204" pitchFamily="34" charset="0"/>
                <a:cs typeface="Arial" panose="020B0604020202020204" pitchFamily="34" charset="0"/>
              </a:rPr>
              <a:t>Krauss NA, Altman BM. Characteristics of Nursing Home Residents—1996 (AHCPR Pub. No. 99-0006). Rockville, MD: Agency for Health Care Policy and Research; 1998. MEPS Research Findings No. 5.</a:t>
            </a:r>
          </a:p>
          <a:p>
            <a:pPr indent="-228600">
              <a:lnSpc>
                <a:spcPct val="90000"/>
              </a:lnSpc>
              <a:spcAft>
                <a:spcPts val="600"/>
              </a:spcAft>
              <a:buFont typeface="Arial" panose="020B0604020202020204" pitchFamily="34" charset="0"/>
              <a:buChar char="•"/>
            </a:pPr>
            <a:endParaRPr lang="en-US" sz="2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900" dirty="0">
                <a:latin typeface="Arial" panose="020B0604020202020204" pitchFamily="34" charset="0"/>
                <a:cs typeface="Arial" panose="020B0604020202020204" pitchFamily="34" charset="0"/>
              </a:rPr>
              <a:t>legislation, K. and protection, D., (2021). </a:t>
            </a:r>
            <a:r>
              <a:rPr lang="en-US" sz="2900" i="1" dirty="0">
                <a:latin typeface="Arial" panose="020B0604020202020204" pitchFamily="34" charset="0"/>
                <a:cs typeface="Arial" panose="020B0604020202020204" pitchFamily="34" charset="0"/>
              </a:rPr>
              <a:t>Data protection - overview for social care</a:t>
            </a:r>
            <a:r>
              <a:rPr lang="en-US" sz="2900" dirty="0">
                <a:latin typeface="Arial" panose="020B0604020202020204" pitchFamily="34" charset="0"/>
                <a:cs typeface="Arial" panose="020B0604020202020204" pitchFamily="34" charset="0"/>
              </a:rPr>
              <a:t>. Available at: Social Care Institute for Excellence (SCIE). Available at: &lt;https://www.scie.org.uk/key-social-care-legislation/data-protection&gt; (Accessed 13 October 2021).</a:t>
            </a:r>
          </a:p>
          <a:p>
            <a:pPr indent="-228600">
              <a:lnSpc>
                <a:spcPct val="90000"/>
              </a:lnSpc>
              <a:spcAft>
                <a:spcPts val="600"/>
              </a:spcAft>
              <a:buFont typeface="Arial" panose="020B0604020202020204" pitchFamily="34" charset="0"/>
              <a:buChar char="•"/>
            </a:pPr>
            <a:endParaRPr lang="en-US" sz="2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900" dirty="0" err="1">
                <a:latin typeface="Arial" panose="020B0604020202020204" pitchFamily="34" charset="0"/>
                <a:cs typeface="Arial" panose="020B0604020202020204" pitchFamily="34" charset="0"/>
              </a:rPr>
              <a:t>Malmedal</a:t>
            </a:r>
            <a:r>
              <a:rPr lang="en-US" sz="2900" dirty="0">
                <a:latin typeface="Arial" panose="020B0604020202020204" pitchFamily="34" charset="0"/>
                <a:cs typeface="Arial" panose="020B0604020202020204" pitchFamily="34" charset="0"/>
              </a:rPr>
              <a:t>, W., Iversen, M., &amp; </a:t>
            </a:r>
            <a:r>
              <a:rPr lang="en-US" sz="2900" dirty="0" err="1">
                <a:latin typeface="Arial" panose="020B0604020202020204" pitchFamily="34" charset="0"/>
                <a:cs typeface="Arial" panose="020B0604020202020204" pitchFamily="34" charset="0"/>
              </a:rPr>
              <a:t>Kilvik</a:t>
            </a:r>
            <a:r>
              <a:rPr lang="en-US" sz="2900" dirty="0">
                <a:latin typeface="Arial" panose="020B0604020202020204" pitchFamily="34" charset="0"/>
                <a:cs typeface="Arial" panose="020B0604020202020204" pitchFamily="34" charset="0"/>
              </a:rPr>
              <a:t>, A. (2015). Sexual abuse of older nursing home residents: A literature review.  (Accessed 12 October 2021). Available at: </a:t>
            </a:r>
            <a:r>
              <a:rPr lang="en-US" sz="2900" dirty="0">
                <a:latin typeface="Arial" panose="020B0604020202020204" pitchFamily="34" charset="0"/>
                <a:cs typeface="Arial" panose="020B0604020202020204" pitchFamily="34" charset="0"/>
                <a:hlinkClick r:id="rId2"/>
              </a:rPr>
              <a:t>https://www.ncbi.nlm.nih.gov/pmc/articles/PMC4302365/</a:t>
            </a:r>
            <a:endParaRPr lang="en-US" sz="2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900" b="0" i="0" dirty="0">
                <a:effectLst/>
                <a:latin typeface="Arial" panose="020B0604020202020204" pitchFamily="34" charset="0"/>
                <a:cs typeface="Arial" panose="020B0604020202020204" pitchFamily="34" charset="0"/>
              </a:rPr>
              <a:t>McLeod, D., (2020). [online] Simplypsychology.org. Available at: &lt;https://www.simplypsychology.org/maslow.html&gt; (Accessed 28 October 2021).</a:t>
            </a:r>
            <a:endParaRPr lang="en-US" sz="2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15846224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546A95-9A70-45C5-8ABB-73042E1B4A00}"/>
              </a:ext>
            </a:extLst>
          </p:cNvPr>
          <p:cNvSpPr txBox="1"/>
          <p:nvPr/>
        </p:nvSpPr>
        <p:spPr>
          <a:xfrm>
            <a:off x="6580478" y="1384686"/>
            <a:ext cx="4935239" cy="4084819"/>
          </a:xfrm>
          <a:prstGeom prst="rect">
            <a:avLst/>
          </a:prstGeom>
        </p:spPr>
        <p:txBody>
          <a:bodyPr vert="horz" lIns="91440" tIns="45720" rIns="91440" bIns="45720" rtlCol="0" anchor="ctr">
            <a:normAutofit fontScale="55000" lnSpcReduction="20000"/>
          </a:bodyPr>
          <a:lstStyle/>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National Center for Victims of Crime. (n.d.). Elder Abuse.(Accessed 12 October 2021).   Available at: </a:t>
            </a:r>
            <a:r>
              <a:rPr lang="en-US" sz="2000" dirty="0">
                <a:latin typeface="Arial" panose="020B0604020202020204" pitchFamily="34" charset="0"/>
                <a:cs typeface="Arial" panose="020B0604020202020204" pitchFamily="34" charset="0"/>
                <a:hlinkClick r:id="rId2"/>
              </a:rPr>
              <a:t>https://ovc.ojp.gov/sites/g/files/xyckuh226/files/media/document/2016ncvrw_6_elderabuse-508.pdf</a:t>
            </a:r>
            <a:endParaRPr lang="en-US" sz="20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National Center on Elder Abuse. (n.d.). Statistics and data.(Accessed 12 October 2021).  Available at: </a:t>
            </a:r>
            <a:r>
              <a:rPr lang="en-US" sz="2000" dirty="0">
                <a:latin typeface="Arial" panose="020B0604020202020204" pitchFamily="34" charset="0"/>
                <a:cs typeface="Arial" panose="020B0604020202020204" pitchFamily="34" charset="0"/>
                <a:hlinkClick r:id="rId3"/>
              </a:rPr>
              <a:t>https://ncea.acl.gov/About-Us/What-We-Do/Research/Statistics-and-Data.aspx#14</a:t>
            </a: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National Institute on Aging. (n.d.). Elder Abuse. , Available at: </a:t>
            </a:r>
            <a:r>
              <a:rPr lang="en-US" sz="2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https://www.nia</a:t>
            </a:r>
            <a:r>
              <a:rPr lang="en-US" sz="2000" dirty="0">
                <a:latin typeface="Arial" panose="020B0604020202020204" pitchFamily="34" charset="0"/>
                <a:cs typeface="Arial" panose="020B0604020202020204" pitchFamily="34" charset="0"/>
                <a:hlinkClick r:id="rId4"/>
              </a:rPr>
              <a:t>.</a:t>
            </a:r>
            <a:r>
              <a:rPr lang="en-US" sz="2000" dirty="0">
                <a:latin typeface="Arial" panose="020B0604020202020204" pitchFamily="34" charset="0"/>
                <a:cs typeface="Arial" panose="020B0604020202020204" pitchFamily="34" charset="0"/>
              </a:rPr>
              <a:t>(Accessed 12 October 2021).</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nih.gov/health/elder-abuse</a:t>
            </a: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NHS England (2020) » Key Legislation</a:t>
            </a:r>
            <a:r>
              <a:rPr lang="en-US" sz="2000" dirty="0">
                <a:latin typeface="Arial" panose="020B0604020202020204" pitchFamily="34" charset="0"/>
                <a:cs typeface="Arial" panose="020B0604020202020204" pitchFamily="34" charset="0"/>
              </a:rPr>
              <a:t>. England.nhs.uk. Available at: &lt;https://www.england.nhs.uk/about/equality/equality-hub/resources/legislation/&gt; (Accessed 12 October2020). </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NursingHomeAbuse.org. (2021). </a:t>
            </a:r>
            <a:r>
              <a:rPr lang="en-US" sz="2000" i="1" dirty="0">
                <a:latin typeface="Arial" panose="020B0604020202020204" pitchFamily="34" charset="0"/>
                <a:cs typeface="Arial" panose="020B0604020202020204" pitchFamily="34" charset="0"/>
              </a:rPr>
              <a:t>Statistics on Nursing Home Abuse - Get the Facts You Need</a:t>
            </a:r>
            <a:r>
              <a:rPr lang="en-US" sz="2000" dirty="0">
                <a:latin typeface="Arial" panose="020B0604020202020204" pitchFamily="34" charset="0"/>
                <a:cs typeface="Arial" panose="020B0604020202020204" pitchFamily="34" charset="0"/>
              </a:rPr>
              <a:t>.  Available at: &lt;https://www.nursinghomeabuse.org/nursing-home-abuse/statistics/#:~:text=A%20recent%20study%20reported%20that%2024.3%25%20of%20residents,Physical%20elde&gt; (Accessed 12 October 2021).</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p:txBody>
      </p:sp>
    </p:spTree>
    <p:extLst>
      <p:ext uri="{BB962C8B-B14F-4D97-AF65-F5344CB8AC3E}">
        <p14:creationId xmlns:p14="http://schemas.microsoft.com/office/powerpoint/2010/main" val="18906050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D0EE9C-1FA5-43AA-8010-AE623E4B0BCD}"/>
              </a:ext>
            </a:extLst>
          </p:cNvPr>
          <p:cNvSpPr txBox="1"/>
          <p:nvPr/>
        </p:nvSpPr>
        <p:spPr>
          <a:xfrm>
            <a:off x="6580478" y="1384686"/>
            <a:ext cx="4935239" cy="4084819"/>
          </a:xfrm>
          <a:prstGeom prst="rect">
            <a:avLst/>
          </a:prstGeom>
        </p:spPr>
        <p:txBody>
          <a:bodyPr vert="horz" lIns="91440" tIns="45720" rIns="91440" bIns="45720" rtlCol="0" anchor="ctr">
            <a:normAutofit fontScale="25000" lnSpcReduction="20000"/>
          </a:bodyPr>
          <a:lstStyle/>
          <a:p>
            <a:pPr indent="-228600">
              <a:lnSpc>
                <a:spcPct val="90000"/>
              </a:lnSpc>
              <a:spcAft>
                <a:spcPts val="600"/>
              </a:spcAft>
              <a:buFont typeface="Arial" panose="020B0604020202020204" pitchFamily="34" charset="0"/>
              <a:buChar char="•"/>
            </a:pPr>
            <a:r>
              <a:rPr lang="en-US" sz="3200" dirty="0">
                <a:latin typeface="Arial" panose="020B0604020202020204" pitchFamily="34" charset="0"/>
                <a:cs typeface="Arial" panose="020B0604020202020204" pitchFamily="34" charset="0"/>
              </a:rPr>
              <a:t>PENHALE, B., (2003). Richard Bonnie and Robert Wallace, Elder Mistreatment: Abuse, Neglect and Exploitation in an Aging America, National Academies Press, Washington DC, 2003, 552 pp., </a:t>
            </a:r>
            <a:r>
              <a:rPr lang="en-US" sz="3200" dirty="0" err="1">
                <a:latin typeface="Arial" panose="020B0604020202020204" pitchFamily="34" charset="0"/>
                <a:cs typeface="Arial" panose="020B0604020202020204" pitchFamily="34" charset="0"/>
              </a:rPr>
              <a:t>hbk</a:t>
            </a:r>
            <a:r>
              <a:rPr lang="en-US" sz="3200" dirty="0">
                <a:latin typeface="Arial" panose="020B0604020202020204" pitchFamily="34" charset="0"/>
                <a:cs typeface="Arial" panose="020B0604020202020204" pitchFamily="34" charset="0"/>
              </a:rPr>
              <a:t> £39.95, ISBN 0 309 08434 2. </a:t>
            </a:r>
            <a:r>
              <a:rPr lang="en-US" sz="3200" i="1" dirty="0">
                <a:latin typeface="Arial" panose="020B0604020202020204" pitchFamily="34" charset="0"/>
                <a:cs typeface="Arial" panose="020B0604020202020204" pitchFamily="34" charset="0"/>
              </a:rPr>
              <a:t>Ageing and Society</a:t>
            </a:r>
            <a:r>
              <a:rPr lang="en-US" sz="3200" dirty="0">
                <a:latin typeface="Arial" panose="020B0604020202020204" pitchFamily="34" charset="0"/>
                <a:cs typeface="Arial" panose="020B0604020202020204" pitchFamily="34" charset="0"/>
              </a:rPr>
              <a:t>, 23(6), pp.828-829.</a:t>
            </a:r>
          </a:p>
          <a:p>
            <a:pPr indent="-228600">
              <a:lnSpc>
                <a:spcPct val="90000"/>
              </a:lnSpc>
              <a:spcAft>
                <a:spcPts val="600"/>
              </a:spcAft>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b="0" i="0" dirty="0">
                <a:solidFill>
                  <a:srgbClr val="000000"/>
                </a:solidFill>
                <a:effectLst/>
                <a:latin typeface="Arial" panose="020B0604020202020204" pitchFamily="34" charset="0"/>
                <a:cs typeface="Arial" panose="020B0604020202020204" pitchFamily="34" charset="0"/>
              </a:rPr>
              <a:t>Safer Senior Care. (2021). </a:t>
            </a:r>
            <a:r>
              <a:rPr lang="en-US" sz="3200" b="0" i="1" dirty="0">
                <a:solidFill>
                  <a:srgbClr val="000000"/>
                </a:solidFill>
                <a:effectLst/>
                <a:latin typeface="Arial" panose="020B0604020202020204" pitchFamily="34" charset="0"/>
                <a:cs typeface="Arial" panose="020B0604020202020204" pitchFamily="34" charset="0"/>
              </a:rPr>
              <a:t>7 Types of Elder Abuse &amp; How to Recognize It</a:t>
            </a:r>
            <a:r>
              <a:rPr lang="en-US" sz="3200" b="0" i="0" dirty="0">
                <a:solidFill>
                  <a:srgbClr val="000000"/>
                </a:solidFill>
                <a:effectLst/>
                <a:latin typeface="Arial" panose="020B0604020202020204" pitchFamily="34" charset="0"/>
                <a:cs typeface="Arial" panose="020B0604020202020204" pitchFamily="34" charset="0"/>
              </a:rPr>
              <a:t>.  Available at: &lt;https://saferseniorcare.com/types-of-elder-abuse/&gt; (Accessed 29 October 2021</a:t>
            </a:r>
            <a:r>
              <a:rPr lang="en-US" sz="3200" dirty="0">
                <a:solidFill>
                  <a:srgbClr val="000000"/>
                </a:solidFill>
                <a:latin typeface="Arial" panose="020B0604020202020204" pitchFamily="34" charset="0"/>
                <a:cs typeface="Arial" panose="020B0604020202020204" pitchFamily="34" charset="0"/>
              </a:rPr>
              <a:t>).</a:t>
            </a: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b="0" i="0" dirty="0">
                <a:solidFill>
                  <a:srgbClr val="000000"/>
                </a:solidFill>
                <a:effectLst/>
                <a:latin typeface="Arial" panose="020B0604020202020204" pitchFamily="34" charset="0"/>
                <a:cs typeface="Arial" panose="020B0604020202020204" pitchFamily="34" charset="0"/>
              </a:rPr>
              <a:t>Seniors Guide.( 2021). </a:t>
            </a:r>
            <a:r>
              <a:rPr lang="en-US" sz="3200" b="0" i="1" dirty="0">
                <a:solidFill>
                  <a:srgbClr val="000000"/>
                </a:solidFill>
                <a:effectLst/>
                <a:latin typeface="Arial" panose="020B0604020202020204" pitchFamily="34" charset="0"/>
                <a:cs typeface="Arial" panose="020B0604020202020204" pitchFamily="34" charset="0"/>
              </a:rPr>
              <a:t>Signs of Elder Abuse</a:t>
            </a:r>
            <a:r>
              <a:rPr lang="en-US" sz="3200" b="0" i="0" dirty="0">
                <a:solidFill>
                  <a:srgbClr val="000000"/>
                </a:solidFill>
                <a:effectLst/>
                <a:latin typeface="Arial" panose="020B0604020202020204" pitchFamily="34" charset="0"/>
                <a:cs typeface="Arial" panose="020B0604020202020204" pitchFamily="34" charset="0"/>
              </a:rPr>
              <a:t>.  Available at: &lt;https://www.seniorsguide.com/retirement-planning-elder-law-senior-finance/signs-of-elder-abuse/&gt; </a:t>
            </a:r>
            <a:r>
              <a:rPr lang="en-US" sz="3200" dirty="0">
                <a:solidFill>
                  <a:srgbClr val="000000"/>
                </a:solidFill>
                <a:latin typeface="Arial" panose="020B0604020202020204" pitchFamily="34" charset="0"/>
                <a:cs typeface="Arial" panose="020B0604020202020204" pitchFamily="34" charset="0"/>
              </a:rPr>
              <a:t>(</a:t>
            </a:r>
            <a:r>
              <a:rPr lang="en-US" sz="3200" b="0" i="0" dirty="0">
                <a:solidFill>
                  <a:srgbClr val="000000"/>
                </a:solidFill>
                <a:effectLst/>
                <a:latin typeface="Arial" panose="020B0604020202020204" pitchFamily="34" charset="0"/>
                <a:cs typeface="Arial" panose="020B0604020202020204" pitchFamily="34" charset="0"/>
              </a:rPr>
              <a:t>Accessed 29 October 2021]).</a:t>
            </a:r>
          </a:p>
          <a:p>
            <a:pPr indent="-228600">
              <a:lnSpc>
                <a:spcPct val="90000"/>
              </a:lnSpc>
              <a:spcAft>
                <a:spcPts val="600"/>
              </a:spcAft>
              <a:buFont typeface="Arial" panose="020B0604020202020204" pitchFamily="34" charset="0"/>
              <a:buChar char="•"/>
            </a:pPr>
            <a:r>
              <a:rPr lang="en-US" sz="3200" b="0" i="0" dirty="0">
                <a:solidFill>
                  <a:srgbClr val="000000"/>
                </a:solidFill>
                <a:effectLst/>
                <a:latin typeface="Arial" panose="020B0604020202020204" pitchFamily="34" charset="0"/>
                <a:cs typeface="Arial" panose="020B0604020202020204" pitchFamily="34" charset="0"/>
              </a:rPr>
              <a:t>Shutterstock.( 2021). </a:t>
            </a:r>
            <a:r>
              <a:rPr lang="en-US" sz="3200" b="0" i="1" dirty="0" err="1">
                <a:solidFill>
                  <a:srgbClr val="000000"/>
                </a:solidFill>
                <a:effectLst/>
                <a:latin typeface="Arial" panose="020B0604020202020204" pitchFamily="34" charset="0"/>
                <a:cs typeface="Arial" panose="020B0604020202020204" pitchFamily="34" charset="0"/>
              </a:rPr>
              <a:t>Unhappyproblems</a:t>
            </a:r>
            <a:r>
              <a:rPr lang="en-US" sz="3200" b="0" i="1" dirty="0">
                <a:solidFill>
                  <a:srgbClr val="000000"/>
                </a:solidFill>
                <a:effectLst/>
                <a:latin typeface="Arial" panose="020B0604020202020204" pitchFamily="34" charset="0"/>
                <a:cs typeface="Arial" panose="020B0604020202020204" pitchFamily="34" charset="0"/>
              </a:rPr>
              <a:t> Asian </a:t>
            </a:r>
            <a:r>
              <a:rPr lang="en-US" sz="3200" b="0" i="1" dirty="0" err="1">
                <a:solidFill>
                  <a:srgbClr val="000000"/>
                </a:solidFill>
                <a:effectLst/>
                <a:latin typeface="Arial" panose="020B0604020202020204" pitchFamily="34" charset="0"/>
                <a:cs typeface="Arial" panose="020B0604020202020204" pitchFamily="34" charset="0"/>
              </a:rPr>
              <a:t>Familyangry</a:t>
            </a:r>
            <a:r>
              <a:rPr lang="en-US" sz="3200" b="0" i="1" dirty="0">
                <a:solidFill>
                  <a:srgbClr val="000000"/>
                </a:solidFill>
                <a:effectLst/>
                <a:latin typeface="Arial" panose="020B0604020202020204" pitchFamily="34" charset="0"/>
                <a:cs typeface="Arial" panose="020B0604020202020204" pitchFamily="34" charset="0"/>
              </a:rPr>
              <a:t> Man Male Caregiver Stock Photo (Edit Now) 1454067344</a:t>
            </a:r>
            <a:r>
              <a:rPr lang="en-US" sz="3200" b="0" i="0" dirty="0">
                <a:solidFill>
                  <a:srgbClr val="000000"/>
                </a:solidFill>
                <a:effectLst/>
                <a:latin typeface="Arial" panose="020B0604020202020204" pitchFamily="34" charset="0"/>
                <a:cs typeface="Arial" panose="020B0604020202020204" pitchFamily="34" charset="0"/>
              </a:rPr>
              <a:t>. Available at: &lt;https://www.shutterstock.com/image-photo/unhappyproblems-asian-familyangry-man-male-caregiver-1454067344&gt; (Accessed 2 November 2021).</a:t>
            </a:r>
            <a:endParaRPr lang="en-US" sz="3200"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dirty="0" err="1">
                <a:latin typeface="Arial" panose="020B0604020202020204" pitchFamily="34" charset="0"/>
                <a:cs typeface="Arial" panose="020B0604020202020204" pitchFamily="34" charset="0"/>
              </a:rPr>
              <a:t>Storey</a:t>
            </a:r>
            <a:r>
              <a:rPr lang="en-US" sz="3200" dirty="0">
                <a:latin typeface="Arial" panose="020B0604020202020204" pitchFamily="34" charset="0"/>
                <a:cs typeface="Arial" panose="020B0604020202020204" pitchFamily="34" charset="0"/>
              </a:rPr>
              <a:t>, J., (2020). Risk factors for elder abuse and neglect: A review of the literature. </a:t>
            </a:r>
            <a:r>
              <a:rPr lang="en-US" sz="3200" i="1" dirty="0">
                <a:latin typeface="Arial" panose="020B0604020202020204" pitchFamily="34" charset="0"/>
                <a:cs typeface="Arial" panose="020B0604020202020204" pitchFamily="34" charset="0"/>
              </a:rPr>
              <a:t>Aggression and Violent Behavior</a:t>
            </a:r>
            <a:r>
              <a:rPr lang="en-US" sz="3200" dirty="0">
                <a:latin typeface="Arial" panose="020B0604020202020204" pitchFamily="34" charset="0"/>
                <a:cs typeface="Arial" panose="020B0604020202020204" pitchFamily="34" charset="0"/>
              </a:rPr>
              <a:t>, 50, p.101339.</a:t>
            </a:r>
          </a:p>
          <a:p>
            <a:pPr indent="-228600">
              <a:lnSpc>
                <a:spcPct val="90000"/>
              </a:lnSpc>
              <a:spcAft>
                <a:spcPts val="600"/>
              </a:spcAft>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dirty="0">
                <a:latin typeface="Arial" panose="020B0604020202020204" pitchFamily="34" charset="0"/>
                <a:cs typeface="Arial" panose="020B0604020202020204" pitchFamily="34" charset="0"/>
              </a:rPr>
              <a:t>Team, T., (2021). </a:t>
            </a:r>
            <a:r>
              <a:rPr lang="en-US" sz="3200" i="1" dirty="0">
                <a:latin typeface="Arial" panose="020B0604020202020204" pitchFamily="34" charset="0"/>
                <a:cs typeface="Arial" panose="020B0604020202020204" pitchFamily="34" charset="0"/>
              </a:rPr>
              <a:t>Signs of Elder Abuse - Know Warning Signs of Elderly Abuse</a:t>
            </a:r>
            <a:r>
              <a:rPr lang="en-US" sz="3200" dirty="0">
                <a:latin typeface="Arial" panose="020B0604020202020204" pitchFamily="34" charset="0"/>
                <a:cs typeface="Arial" panose="020B0604020202020204" pitchFamily="34" charset="0"/>
              </a:rPr>
              <a:t>. Available at: Nursing Home Abuse Center. Available at: &lt;https://www.nursinghomeabusecenter.com/elder-abuse/signs/&gt; (Accessed 8 October 202)</a:t>
            </a:r>
          </a:p>
          <a:p>
            <a:pPr indent="-228600">
              <a:lnSpc>
                <a:spcPct val="90000"/>
              </a:lnSpc>
              <a:spcAft>
                <a:spcPts val="600"/>
              </a:spcAft>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dirty="0">
                <a:latin typeface="Arial" panose="020B0604020202020204" pitchFamily="34" charset="0"/>
                <a:cs typeface="Arial" panose="020B0604020202020204" pitchFamily="34" charset="0"/>
              </a:rPr>
              <a:t>.</a:t>
            </a:r>
            <a:r>
              <a:rPr lang="en-US" sz="3200" b="0" i="0" dirty="0">
                <a:solidFill>
                  <a:srgbClr val="000000"/>
                </a:solidFill>
                <a:effectLst/>
                <a:latin typeface="Arial" panose="020B0604020202020204" pitchFamily="34" charset="0"/>
                <a:cs typeface="Arial" panose="020B0604020202020204" pitchFamily="34" charset="0"/>
              </a:rPr>
              <a:t> TheFreeDictionary.com.( 2021). </a:t>
            </a:r>
            <a:r>
              <a:rPr lang="en-US" sz="3200" b="0" i="1" dirty="0">
                <a:solidFill>
                  <a:srgbClr val="000000"/>
                </a:solidFill>
                <a:effectLst/>
                <a:latin typeface="Arial" panose="020B0604020202020204" pitchFamily="34" charset="0"/>
                <a:cs typeface="Arial" panose="020B0604020202020204" pitchFamily="34" charset="0"/>
              </a:rPr>
              <a:t>Sex abuse</a:t>
            </a:r>
            <a:r>
              <a:rPr lang="en-US" sz="3200" b="0" i="0" dirty="0">
                <a:solidFill>
                  <a:srgbClr val="000000"/>
                </a:solidFill>
                <a:effectLst/>
                <a:latin typeface="Arial" panose="020B0604020202020204" pitchFamily="34" charset="0"/>
                <a:cs typeface="Arial" panose="020B0604020202020204" pitchFamily="34" charset="0"/>
              </a:rPr>
              <a:t>.  Available at: &lt;https://legal-dictionary.thefreedictionary.com/Sex+abuse&gt; (Accessed 29 October 2021).</a:t>
            </a: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3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3200" dirty="0">
                <a:latin typeface="Arial" panose="020B0604020202020204" pitchFamily="34" charset="0"/>
                <a:cs typeface="Arial" panose="020B0604020202020204" pitchFamily="34" charset="0"/>
              </a:rPr>
              <a:t>The </a:t>
            </a:r>
            <a:r>
              <a:rPr lang="en-US" sz="3200" dirty="0" err="1">
                <a:latin typeface="Arial" panose="020B0604020202020204" pitchFamily="34" charset="0"/>
                <a:cs typeface="Arial" panose="020B0604020202020204" pitchFamily="34" charset="0"/>
              </a:rPr>
              <a:t>Labour</a:t>
            </a:r>
            <a:r>
              <a:rPr lang="en-US" sz="3200" dirty="0">
                <a:latin typeface="Arial" panose="020B0604020202020204" pitchFamily="34" charset="0"/>
                <a:cs typeface="Arial" panose="020B0604020202020204" pitchFamily="34" charset="0"/>
              </a:rPr>
              <a:t> Party. (2020). </a:t>
            </a:r>
            <a:r>
              <a:rPr lang="en-US" sz="3200" i="1" dirty="0">
                <a:latin typeface="Arial" panose="020B0604020202020204" pitchFamily="34" charset="0"/>
                <a:cs typeface="Arial" panose="020B0604020202020204" pitchFamily="34" charset="0"/>
              </a:rPr>
              <a:t>What is the Equality Act of 2010 - and why does it matter? - The </a:t>
            </a:r>
            <a:r>
              <a:rPr lang="en-US" sz="3200" i="1" dirty="0" err="1">
                <a:latin typeface="Arial" panose="020B0604020202020204" pitchFamily="34" charset="0"/>
                <a:cs typeface="Arial" panose="020B0604020202020204" pitchFamily="34" charset="0"/>
              </a:rPr>
              <a:t>Labour</a:t>
            </a:r>
            <a:r>
              <a:rPr lang="en-US" sz="3200" i="1" dirty="0">
                <a:latin typeface="Arial" panose="020B0604020202020204" pitchFamily="34" charset="0"/>
                <a:cs typeface="Arial" panose="020B0604020202020204" pitchFamily="34" charset="0"/>
              </a:rPr>
              <a:t> Party</a:t>
            </a:r>
            <a:r>
              <a:rPr lang="en-US" sz="3200" dirty="0">
                <a:latin typeface="Arial" panose="020B0604020202020204" pitchFamily="34" charset="0"/>
                <a:cs typeface="Arial" panose="020B0604020202020204" pitchFamily="34" charset="0"/>
              </a:rPr>
              <a:t>.  Available at: &lt;https://labour.org.uk/latest/what-is-the-equality-act-of-2010-and-why-does-it-matter/#:~:text=What%20is%20the%20Equality%20Act%20of%202010%20%E2%80%93,it%20easier%20&gt; (Accessed 13 October 2021).</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29687257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762B6A-12F3-4945-AFC0-353A6274A503}"/>
              </a:ext>
            </a:extLst>
          </p:cNvPr>
          <p:cNvSpPr txBox="1"/>
          <p:nvPr/>
        </p:nvSpPr>
        <p:spPr>
          <a:xfrm>
            <a:off x="6580478" y="1384686"/>
            <a:ext cx="4935239" cy="4084819"/>
          </a:xfrm>
          <a:prstGeom prst="rect">
            <a:avLst/>
          </a:prstGeom>
        </p:spPr>
        <p:txBody>
          <a:bodyPr vert="horz" lIns="91440" tIns="45720" rIns="91440" bIns="45720" rtlCol="0" anchor="ctr">
            <a:normAutofit fontScale="85000" lnSpcReduction="20000"/>
          </a:bodyPr>
          <a:lstStyle/>
          <a:p>
            <a:pPr indent="-228600">
              <a:lnSpc>
                <a:spcPct val="90000"/>
              </a:lnSpc>
              <a:spcAft>
                <a:spcPts val="600"/>
              </a:spcAft>
              <a:buFont typeface="Arial" panose="020B0604020202020204" pitchFamily="34" charset="0"/>
              <a:buChar char="•"/>
            </a:pPr>
            <a:r>
              <a:rPr lang="en-US" sz="2400" b="0" i="0" dirty="0">
                <a:solidFill>
                  <a:srgbClr val="000000"/>
                </a:solidFill>
                <a:effectLst/>
                <a:latin typeface="Arial" panose="020B0604020202020204" pitchFamily="34" charset="0"/>
                <a:cs typeface="Arial" panose="020B0604020202020204" pitchFamily="34" charset="0"/>
              </a:rPr>
              <a:t>WebMD. (2021). </a:t>
            </a:r>
            <a:r>
              <a:rPr lang="en-US" sz="2400" b="0" i="1" dirty="0">
                <a:solidFill>
                  <a:srgbClr val="000000"/>
                </a:solidFill>
                <a:effectLst/>
                <a:latin typeface="Arial" panose="020B0604020202020204" pitchFamily="34" charset="0"/>
                <a:cs typeface="Arial" panose="020B0604020202020204" pitchFamily="34" charset="0"/>
              </a:rPr>
              <a:t>Sexual Abuse and Assault Against Women</a:t>
            </a:r>
            <a:r>
              <a:rPr lang="en-US" sz="2400" b="0" i="0" dirty="0">
                <a:solidFill>
                  <a:srgbClr val="000000"/>
                </a:solidFill>
                <a:effectLst/>
                <a:latin typeface="Arial" panose="020B0604020202020204" pitchFamily="34" charset="0"/>
                <a:cs typeface="Arial" panose="020B0604020202020204" pitchFamily="34" charset="0"/>
              </a:rPr>
              <a:t>. Available at: &lt;https://www.webmd.com/sexual-conditions/guide/sexual-abuse-and-assault&gt; (Accessed 2 November 2021).</a:t>
            </a:r>
          </a:p>
          <a:p>
            <a:pPr indent="-228600">
              <a:lnSpc>
                <a:spcPct val="90000"/>
              </a:lnSpc>
              <a:spcAft>
                <a:spcPts val="600"/>
              </a:spcAft>
              <a:buFont typeface="Arial" panose="020B0604020202020204" pitchFamily="34" charset="0"/>
              <a:buChar char="•"/>
            </a:pPr>
            <a:r>
              <a:rPr lang="en-US" sz="2400" b="0" i="0" dirty="0">
                <a:solidFill>
                  <a:srgbClr val="000000"/>
                </a:solidFill>
                <a:effectLst/>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World Health Organization. (2020, June 15). Elder abuse. , Available at: </a:t>
            </a:r>
            <a:r>
              <a:rPr lang="en-US" sz="2400" dirty="0">
                <a:latin typeface="Arial" panose="020B0604020202020204" pitchFamily="34" charset="0"/>
                <a:cs typeface="Arial" panose="020B0604020202020204" pitchFamily="34" charset="0"/>
                <a:hlinkClick r:id="rId2"/>
              </a:rPr>
              <a:t>https://www.wh</a:t>
            </a:r>
            <a:r>
              <a:rPr lang="en-US" sz="2400" dirty="0">
                <a:latin typeface="Arial" panose="020B0604020202020204" pitchFamily="34" charset="0"/>
                <a:cs typeface="Arial" panose="020B0604020202020204" pitchFamily="34" charset="0"/>
              </a:rPr>
              <a:t>(Accessed 12 October 2021).</a:t>
            </a: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buFont typeface="Arial" panose="020B0604020202020204" pitchFamily="34" charset="0"/>
              <a:buChar char="•"/>
            </a:pPr>
            <a:r>
              <a:rPr lang="en-US" sz="2400" b="0" i="0" dirty="0">
                <a:effectLst/>
                <a:latin typeface="Arial" panose="020B0604020202020204" pitchFamily="34" charset="0"/>
                <a:cs typeface="Arial" panose="020B0604020202020204" pitchFamily="34" charset="0"/>
              </a:rPr>
              <a:t>Wiki.kidzsearch.com. (2020). </a:t>
            </a:r>
            <a:r>
              <a:rPr lang="en-US" sz="2400" b="0" i="1" dirty="0">
                <a:effectLst/>
                <a:latin typeface="Arial" panose="020B0604020202020204" pitchFamily="34" charset="0"/>
                <a:cs typeface="Arial" panose="020B0604020202020204" pitchFamily="34" charset="0"/>
              </a:rPr>
              <a:t>Maslow's hierarchy of needs Facts for Kids | KidzSearch.com</a:t>
            </a:r>
            <a:r>
              <a:rPr lang="en-US" sz="2400" b="0" i="0" dirty="0">
                <a:effectLst/>
                <a:latin typeface="Arial" panose="020B0604020202020204" pitchFamily="34" charset="0"/>
                <a:cs typeface="Arial" panose="020B0604020202020204" pitchFamily="34" charset="0"/>
              </a:rPr>
              <a:t>. Available at: &lt;https://wiki.kidzsearch.com/wiki/Maslow%27s_hierarchy_of_needs&gt; (Accessed 28 October 2021).</a:t>
            </a:r>
          </a:p>
          <a:p>
            <a:pPr indent="-228600">
              <a:lnSpc>
                <a:spcPct val="90000"/>
              </a:lnSpc>
              <a:buFont typeface="Arial" panose="020B0604020202020204" pitchFamily="34" charset="0"/>
              <a:buChar char="•"/>
            </a:pPr>
            <a:endParaRPr lang="en-US" sz="2000" dirty="0"/>
          </a:p>
          <a:p>
            <a:pPr indent="-228600">
              <a:lnSpc>
                <a:spcPct val="90000"/>
              </a:lnSpc>
              <a:buFont typeface="Arial" panose="020B0604020202020204" pitchFamily="34" charset="0"/>
              <a:buChar char="•"/>
            </a:pPr>
            <a:endParaRPr lang="en-US" sz="2000" dirty="0"/>
          </a:p>
        </p:txBody>
      </p:sp>
    </p:spTree>
    <p:extLst>
      <p:ext uri="{BB962C8B-B14F-4D97-AF65-F5344CB8AC3E}">
        <p14:creationId xmlns:p14="http://schemas.microsoft.com/office/powerpoint/2010/main" val="217780862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7064</TotalTime>
  <Words>4633</Words>
  <Application>Microsoft Office PowerPoint</Application>
  <PresentationFormat>Widescreen</PresentationFormat>
  <Paragraphs>340</Paragraphs>
  <Slides>52</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Arial</vt:lpstr>
      <vt:lpstr>Calibri</vt:lpstr>
      <vt:lpstr>Calibri Light</vt:lpstr>
      <vt:lpstr>Lato</vt:lpstr>
      <vt:lpstr>Linux Libertine</vt:lpstr>
      <vt:lpstr>Open Sans</vt:lpstr>
      <vt:lpstr>ReithSans</vt:lpstr>
      <vt:lpstr>Roboto</vt:lpstr>
      <vt:lpstr>Times New Roman</vt:lpstr>
      <vt:lpstr>Ubuntu</vt:lpstr>
      <vt:lpstr>Retrospect</vt:lpstr>
      <vt:lpstr>Caffion Hamilton collar </vt:lpstr>
      <vt:lpstr>PowerPoint Presentation</vt:lpstr>
      <vt:lpstr>Living with care as an elderly person</vt:lpstr>
      <vt:lpstr>What is elder abuse</vt:lpstr>
      <vt:lpstr>These are some signs of elder abuse </vt:lpstr>
      <vt:lpstr>PowerPoint Presentation</vt:lpstr>
      <vt:lpstr>PowerPoint Presentation</vt:lpstr>
      <vt:lpstr>Who Does the Abusing?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Maslow's hierarchy of needs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sign of sexual abuse</vt:lpstr>
      <vt:lpstr>PowerPoint Presentation</vt:lpstr>
      <vt:lpstr>PowerPoint Presentation</vt:lpstr>
      <vt:lpstr>PowerPoint Presentation</vt:lpstr>
      <vt:lpstr>PowerPoint Presentation</vt:lpstr>
      <vt:lpstr>PowerPoint Presentation</vt:lpstr>
      <vt:lpstr>Adult safeguarding and the Care Act (2014) keys words </vt:lpstr>
      <vt:lpstr>PowerPoint Presentation</vt:lpstr>
      <vt:lpstr>PowerPoint Presentation</vt:lpstr>
      <vt:lpstr>The relevant legislation, policies, and guidelines</vt:lpstr>
      <vt:lpstr>KEY POLICY ISSUES IN LONG-TERM CARE</vt:lpstr>
      <vt:lpstr>Health safety regulations 1981</vt:lpstr>
      <vt:lpstr>Manual handling in 1992 and amend in 2002</vt:lpstr>
      <vt:lpstr>Health and safety at work act 1974</vt:lpstr>
      <vt:lpstr>Freedom of information act 2000</vt:lpstr>
      <vt:lpstr>These are some of the problem what  may cause abuse in  the care home and community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Joanne Davies (Yr Athrofa)</dc:creator>
  <cp:lastModifiedBy>chantina rowe</cp:lastModifiedBy>
  <cp:revision>1059</cp:revision>
  <dcterms:created xsi:type="dcterms:W3CDTF">2021-10-07T23:19:37Z</dcterms:created>
  <dcterms:modified xsi:type="dcterms:W3CDTF">2021-11-11T22:06:41Z</dcterms:modified>
</cp:coreProperties>
</file>