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6" r:id="rId31"/>
    <p:sldId id="287" r:id="rId32"/>
    <p:sldId id="285" r:id="rId33"/>
  </p:sldIdLst>
  <p:sldSz cx="18288000" cy="10287000"/>
  <p:notesSz cx="6858000" cy="9144000"/>
  <p:embeddedFontLst>
    <p:embeddedFont>
      <p:font typeface="Libre Baskerville" panose="02000000000000000000" pitchFamily="2" charset="0"/>
      <p:regular r:id="rId35"/>
    </p:embeddedFont>
    <p:embeddedFont>
      <p:font typeface="Libre Baskerville Bold" panose="02000000000000000000" charset="0"/>
      <p:regular r:id="rId36"/>
    </p:embeddedFont>
    <p:embeddedFont>
      <p:font typeface="Playfair Display" panose="00000500000000000000" pitchFamily="2" charset="0"/>
      <p:regular r:id="rId37"/>
    </p:embeddedFont>
    <p:embeddedFont>
      <p:font typeface="Playfair Display Bold" panose="00000800000000000000" charset="0"/>
      <p:regular r:id="rId38"/>
    </p:embeddedFont>
    <p:embeddedFont>
      <p:font typeface="Playfair Display Italics" panose="02010600030101010101" charset="0"/>
      <p:regular r:id="rId39"/>
    </p:embeddedFont>
    <p:embeddedFont>
      <p:font typeface="Public Sans" panose="02010600030101010101" charset="0"/>
      <p:regular r:id="rId40"/>
    </p:embeddedFont>
    <p:embeddedFont>
      <p:font typeface="Public Sans Bold" panose="02010600030101010101" charset="0"/>
      <p:regular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0" d="100"/>
          <a:sy n="70" d="100"/>
        </p:scale>
        <p:origin x="7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5.fntdata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font" Target="fonts/font6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4.fntdata"/><Relationship Id="rId20" Type="http://schemas.openxmlformats.org/officeDocument/2006/relationships/slide" Target="slides/slide19.xml"/><Relationship Id="rId41" Type="http://schemas.openxmlformats.org/officeDocument/2006/relationships/font" Target="fonts/font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02.06.2025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covering what the UK system would define as both Nursery and Reception within the Early Years Foundation Stage.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668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16/QRJ0902027" TargetMode="Externa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7/2288-6729-3-1-51" TargetMode="Externa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706" y="4514765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1248805" y="8750808"/>
            <a:ext cx="7315200" cy="1536192"/>
          </a:xfrm>
          <a:custGeom>
            <a:avLst/>
            <a:gdLst/>
            <a:ahLst/>
            <a:cxnLst/>
            <a:rect l="l" t="t" r="r" b="b"/>
            <a:pathLst>
              <a:path w="7315200" h="1536192">
                <a:moveTo>
                  <a:pt x="0" y="0"/>
                </a:moveTo>
                <a:lnTo>
                  <a:pt x="7315200" y="0"/>
                </a:lnTo>
                <a:lnTo>
                  <a:pt x="7315200" y="1536192"/>
                </a:lnTo>
                <a:lnTo>
                  <a:pt x="0" y="15361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06882" y="4728792"/>
            <a:ext cx="16230600" cy="1234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20"/>
              </a:lnSpc>
              <a:spcBef>
                <a:spcPct val="0"/>
              </a:spcBef>
            </a:pPr>
            <a:r>
              <a:rPr lang="en-US" sz="3514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Investigating the Implementation of a Kindergarten-Based Curriculum in a Guilin Kindergarten: A Qualitative Case Study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0974" y="2794710"/>
            <a:ext cx="16408332" cy="1621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829"/>
              </a:lnSpc>
            </a:pPr>
            <a:r>
              <a:rPr lang="en-US" sz="12999" spc="64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Research Design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27778" y="7433281"/>
            <a:ext cx="7862435" cy="864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450"/>
              </a:lnSpc>
            </a:pPr>
            <a:r>
              <a:rPr lang="en-US" sz="23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Linghua Zeng</a:t>
            </a:r>
          </a:p>
          <a:p>
            <a:pPr algn="r">
              <a:lnSpc>
                <a:spcPts val="3450"/>
              </a:lnSpc>
            </a:pPr>
            <a:r>
              <a:rPr lang="en-US" sz="23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2308290</a:t>
            </a:r>
          </a:p>
        </p:txBody>
      </p:sp>
      <p:sp>
        <p:nvSpPr>
          <p:cNvPr id="7" name="Freeform 7"/>
          <p:cNvSpPr/>
          <p:nvPr/>
        </p:nvSpPr>
        <p:spPr>
          <a:xfrm>
            <a:off x="8564005" y="8750808"/>
            <a:ext cx="7315200" cy="1536192"/>
          </a:xfrm>
          <a:custGeom>
            <a:avLst/>
            <a:gdLst/>
            <a:ahLst/>
            <a:cxnLst/>
            <a:rect l="l" t="t" r="r" b="b"/>
            <a:pathLst>
              <a:path w="7315200" h="1536192">
                <a:moveTo>
                  <a:pt x="0" y="0"/>
                </a:moveTo>
                <a:lnTo>
                  <a:pt x="7315200" y="0"/>
                </a:lnTo>
                <a:lnTo>
                  <a:pt x="7315200" y="1536192"/>
                </a:lnTo>
                <a:lnTo>
                  <a:pt x="0" y="15361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06871" y="942975"/>
            <a:ext cx="16230600" cy="651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00"/>
              </a:lnSpc>
              <a:spcBef>
                <a:spcPct val="0"/>
              </a:spcBef>
            </a:pPr>
            <a:r>
              <a:rPr lang="en-US" sz="3714" b="1" spc="843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CONTENTS</a:t>
            </a:r>
          </a:p>
        </p:txBody>
      </p:sp>
      <p:sp>
        <p:nvSpPr>
          <p:cNvPr id="3" name="AutoShape 3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TextBox 4"/>
          <p:cNvSpPr txBox="1"/>
          <p:nvPr/>
        </p:nvSpPr>
        <p:spPr>
          <a:xfrm>
            <a:off x="482343" y="2441319"/>
            <a:ext cx="10436857" cy="5156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00957" lvl="1" indent="-400478" algn="l">
              <a:lnSpc>
                <a:spcPts val="6937"/>
              </a:lnSpc>
              <a:buAutoNum type="arabicPeriod"/>
            </a:pPr>
            <a:r>
              <a:rPr lang="en-US" sz="370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Introduction &amp; Background</a:t>
            </a:r>
          </a:p>
          <a:p>
            <a:pPr marL="800957" lvl="1" indent="-400478" algn="l">
              <a:lnSpc>
                <a:spcPts val="6937"/>
              </a:lnSpc>
              <a:buAutoNum type="arabicPeriod"/>
            </a:pPr>
            <a:r>
              <a:rPr lang="en-US" sz="370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Research Aim &amp; Research Questions</a:t>
            </a:r>
          </a:p>
          <a:p>
            <a:pPr marL="800957" lvl="1" indent="-400478" algn="l">
              <a:lnSpc>
                <a:spcPts val="6937"/>
              </a:lnSpc>
              <a:buAutoNum type="arabicPeriod"/>
            </a:pPr>
            <a:r>
              <a:rPr lang="en-US" sz="370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Research Design – The Onion Framework</a:t>
            </a:r>
          </a:p>
          <a:p>
            <a:pPr marL="800957" lvl="1" indent="-400478" algn="l">
              <a:lnSpc>
                <a:spcPts val="6937"/>
              </a:lnSpc>
              <a:buAutoNum type="arabicPeriod"/>
            </a:pPr>
            <a:r>
              <a:rPr lang="en-US" sz="370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Practical Considerations</a:t>
            </a:r>
          </a:p>
          <a:p>
            <a:pPr marL="800957" lvl="1" indent="-400478" algn="l">
              <a:lnSpc>
                <a:spcPts val="6937"/>
              </a:lnSpc>
              <a:buAutoNum type="arabicPeriod"/>
            </a:pPr>
            <a:r>
              <a:rPr lang="en-US" sz="370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Conclusion &amp; Limitations</a:t>
            </a:r>
          </a:p>
          <a:p>
            <a:pPr marL="800957" lvl="1" indent="-400478" algn="l">
              <a:lnSpc>
                <a:spcPts val="6937"/>
              </a:lnSpc>
              <a:buAutoNum type="arabicPeriod"/>
            </a:pPr>
            <a:r>
              <a:rPr lang="en-US" sz="370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16407" y="3596921"/>
            <a:ext cx="13208550" cy="980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Part 1.Introduction &amp; Background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8105315" y="4998400"/>
            <a:ext cx="6933063" cy="4622042"/>
          </a:xfrm>
          <a:custGeom>
            <a:avLst/>
            <a:gdLst/>
            <a:ahLst/>
            <a:cxnLst/>
            <a:rect l="l" t="t" r="r" b="b"/>
            <a:pathLst>
              <a:path w="6933063" h="4622042">
                <a:moveTo>
                  <a:pt x="0" y="0"/>
                </a:moveTo>
                <a:lnTo>
                  <a:pt x="6933063" y="0"/>
                </a:lnTo>
                <a:lnTo>
                  <a:pt x="6933063" y="4622042"/>
                </a:lnTo>
                <a:lnTo>
                  <a:pt x="0" y="462204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153995" y="5349366"/>
            <a:ext cx="4773897" cy="996698"/>
            <a:chOff x="0" y="0"/>
            <a:chExt cx="1257323" cy="26250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257323" cy="262505"/>
            </a:xfrm>
            <a:custGeom>
              <a:avLst/>
              <a:gdLst/>
              <a:ahLst/>
              <a:cxnLst/>
              <a:rect l="l" t="t" r="r" b="b"/>
              <a:pathLst>
                <a:path w="1257323" h="262505">
                  <a:moveTo>
                    <a:pt x="82708" y="0"/>
                  </a:moveTo>
                  <a:lnTo>
                    <a:pt x="1174615" y="0"/>
                  </a:lnTo>
                  <a:cubicBezTo>
                    <a:pt x="1220293" y="0"/>
                    <a:pt x="1257323" y="37029"/>
                    <a:pt x="1257323" y="82708"/>
                  </a:cubicBezTo>
                  <a:lnTo>
                    <a:pt x="1257323" y="179797"/>
                  </a:lnTo>
                  <a:cubicBezTo>
                    <a:pt x="1257323" y="225475"/>
                    <a:pt x="1220293" y="262505"/>
                    <a:pt x="1174615" y="262505"/>
                  </a:cubicBezTo>
                  <a:lnTo>
                    <a:pt x="82708" y="262505"/>
                  </a:lnTo>
                  <a:cubicBezTo>
                    <a:pt x="37029" y="262505"/>
                    <a:pt x="0" y="225475"/>
                    <a:pt x="0" y="179797"/>
                  </a:cubicBezTo>
                  <a:lnTo>
                    <a:pt x="0" y="82708"/>
                  </a:lnTo>
                  <a:cubicBezTo>
                    <a:pt x="0" y="37029"/>
                    <a:pt x="37029" y="0"/>
                    <a:pt x="82708" y="0"/>
                  </a:cubicBezTo>
                  <a:close/>
                </a:path>
              </a:pathLst>
            </a:custGeom>
            <a:solidFill>
              <a:srgbClr val="DED0B6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57150"/>
              <a:ext cx="1257323" cy="3196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9"/>
                </a:lnSpc>
              </a:pPr>
              <a:r>
                <a:rPr lang="en-US" sz="2549">
                  <a:solidFill>
                    <a:srgbClr val="00000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Nursery Class（3-4）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16407" y="2152970"/>
            <a:ext cx="16242893" cy="970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What is the kindergarten in China?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06871" y="942975"/>
            <a:ext cx="16230600" cy="651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00"/>
              </a:lnSpc>
              <a:spcBef>
                <a:spcPct val="0"/>
              </a:spcBef>
            </a:pPr>
            <a:r>
              <a:rPr lang="en-US" sz="3714" b="1" spc="843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1.INTRODUCTION &amp; BACKGROUND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153995" y="8544479"/>
            <a:ext cx="4773897" cy="996698"/>
            <a:chOff x="0" y="0"/>
            <a:chExt cx="1257323" cy="26250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257323" cy="262505"/>
            </a:xfrm>
            <a:custGeom>
              <a:avLst/>
              <a:gdLst/>
              <a:ahLst/>
              <a:cxnLst/>
              <a:rect l="l" t="t" r="r" b="b"/>
              <a:pathLst>
                <a:path w="1257323" h="262505">
                  <a:moveTo>
                    <a:pt x="82708" y="0"/>
                  </a:moveTo>
                  <a:lnTo>
                    <a:pt x="1174615" y="0"/>
                  </a:lnTo>
                  <a:cubicBezTo>
                    <a:pt x="1220293" y="0"/>
                    <a:pt x="1257323" y="37029"/>
                    <a:pt x="1257323" y="82708"/>
                  </a:cubicBezTo>
                  <a:lnTo>
                    <a:pt x="1257323" y="179797"/>
                  </a:lnTo>
                  <a:cubicBezTo>
                    <a:pt x="1257323" y="225475"/>
                    <a:pt x="1220293" y="262505"/>
                    <a:pt x="1174615" y="262505"/>
                  </a:cubicBezTo>
                  <a:lnTo>
                    <a:pt x="82708" y="262505"/>
                  </a:lnTo>
                  <a:cubicBezTo>
                    <a:pt x="37029" y="262505"/>
                    <a:pt x="0" y="225475"/>
                    <a:pt x="0" y="179797"/>
                  </a:cubicBezTo>
                  <a:lnTo>
                    <a:pt x="0" y="82708"/>
                  </a:lnTo>
                  <a:cubicBezTo>
                    <a:pt x="0" y="37029"/>
                    <a:pt x="37029" y="0"/>
                    <a:pt x="82708" y="0"/>
                  </a:cubicBezTo>
                  <a:close/>
                </a:path>
              </a:pathLst>
            </a:custGeom>
            <a:solidFill>
              <a:srgbClr val="DED0B6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1257323" cy="3196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569"/>
                </a:lnSpc>
              </a:pPr>
              <a:r>
                <a:rPr lang="en-US" sz="2549">
                  <a:solidFill>
                    <a:srgbClr val="00000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Foundation Year Class（5-6）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53995" y="6908039"/>
            <a:ext cx="4773897" cy="996698"/>
            <a:chOff x="0" y="0"/>
            <a:chExt cx="1257323" cy="26250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57323" cy="262505"/>
            </a:xfrm>
            <a:custGeom>
              <a:avLst/>
              <a:gdLst/>
              <a:ahLst/>
              <a:cxnLst/>
              <a:rect l="l" t="t" r="r" b="b"/>
              <a:pathLst>
                <a:path w="1257323" h="262505">
                  <a:moveTo>
                    <a:pt x="82708" y="0"/>
                  </a:moveTo>
                  <a:lnTo>
                    <a:pt x="1174615" y="0"/>
                  </a:lnTo>
                  <a:cubicBezTo>
                    <a:pt x="1220293" y="0"/>
                    <a:pt x="1257323" y="37029"/>
                    <a:pt x="1257323" y="82708"/>
                  </a:cubicBezTo>
                  <a:lnTo>
                    <a:pt x="1257323" y="179797"/>
                  </a:lnTo>
                  <a:cubicBezTo>
                    <a:pt x="1257323" y="225475"/>
                    <a:pt x="1220293" y="262505"/>
                    <a:pt x="1174615" y="262505"/>
                  </a:cubicBezTo>
                  <a:lnTo>
                    <a:pt x="82708" y="262505"/>
                  </a:lnTo>
                  <a:cubicBezTo>
                    <a:pt x="37029" y="262505"/>
                    <a:pt x="0" y="225475"/>
                    <a:pt x="0" y="179797"/>
                  </a:cubicBezTo>
                  <a:lnTo>
                    <a:pt x="0" y="82708"/>
                  </a:lnTo>
                  <a:cubicBezTo>
                    <a:pt x="0" y="37029"/>
                    <a:pt x="37029" y="0"/>
                    <a:pt x="82708" y="0"/>
                  </a:cubicBezTo>
                  <a:close/>
                </a:path>
              </a:pathLst>
            </a:custGeom>
            <a:solidFill>
              <a:srgbClr val="DED0B6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257323" cy="31965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69"/>
                </a:lnSpc>
              </a:pPr>
              <a:r>
                <a:rPr lang="en-US" sz="2549">
                  <a:solidFill>
                    <a:srgbClr val="000000"/>
                  </a:solidFill>
                  <a:latin typeface="Public Sans"/>
                  <a:ea typeface="Public Sans"/>
                  <a:cs typeface="Public Sans"/>
                  <a:sym typeface="Public Sans"/>
                </a:rPr>
                <a:t>Reception Class（4-5）</a:t>
              </a: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153995" y="3447730"/>
            <a:ext cx="15401233" cy="155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7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In China, kindergarten refers to early childhood education institutions that serve children aged approximately </a:t>
            </a:r>
            <a:r>
              <a:rPr lang="en-US" sz="27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3 to 6 years old</a:t>
            </a:r>
            <a:r>
              <a:rPr lang="en-US" sz="27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, before they enter formal primary school (Zhu, 2006).</a:t>
            </a:r>
          </a:p>
          <a:p>
            <a:pPr algn="l">
              <a:lnSpc>
                <a:spcPts val="4199"/>
              </a:lnSpc>
            </a:pPr>
            <a:endParaRPr lang="en-US" sz="2799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8003832" y="436429"/>
            <a:ext cx="1402636" cy="1064250"/>
          </a:xfrm>
          <a:custGeom>
            <a:avLst/>
            <a:gdLst/>
            <a:ahLst/>
            <a:cxnLst/>
            <a:rect l="l" t="t" r="r" b="b"/>
            <a:pathLst>
              <a:path w="1402636" h="1064250">
                <a:moveTo>
                  <a:pt x="0" y="0"/>
                </a:moveTo>
                <a:lnTo>
                  <a:pt x="1402635" y="0"/>
                </a:lnTo>
                <a:lnTo>
                  <a:pt x="1402635" y="1064250"/>
                </a:lnTo>
                <a:lnTo>
                  <a:pt x="0" y="10642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357467" y="2054850"/>
            <a:ext cx="8347682" cy="7932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400" b="1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Definition</a:t>
            </a:r>
            <a:r>
              <a:rPr lang="en-US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: Curriculum model before 2001 </a:t>
            </a:r>
            <a:r>
              <a:rPr lang="en-US" sz="2400" spc="11" dirty="0" err="1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characterised</a:t>
            </a:r>
            <a:r>
              <a:rPr lang="en-US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 by </a:t>
            </a:r>
            <a:r>
              <a:rPr lang="en-US" sz="2400" b="1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subject-based teaching and </a:t>
            </a:r>
            <a:r>
              <a:rPr lang="en-US" sz="2400" b="1" spc="11" dirty="0" err="1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centralised</a:t>
            </a:r>
            <a:r>
              <a:rPr lang="en-US" sz="2400" b="1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 control </a:t>
            </a:r>
            <a:r>
              <a:rPr lang="en-US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(Zhang &amp; Yu, 2024)</a:t>
            </a:r>
          </a:p>
          <a:p>
            <a:pPr algn="l">
              <a:lnSpc>
                <a:spcPts val="3080"/>
              </a:lnSpc>
            </a:pPr>
            <a:endParaRPr lang="en-US" sz="2400" spc="11" dirty="0">
              <a:solidFill>
                <a:srgbClr val="2B2C30"/>
              </a:solidFill>
              <a:ea typeface="Playfair Display"/>
              <a:cs typeface="Playfair Display"/>
              <a:sym typeface="Playfair Display"/>
            </a:endParaRPr>
          </a:p>
          <a:p>
            <a:pPr algn="l">
              <a:lnSpc>
                <a:spcPts val="3080"/>
              </a:lnSpc>
            </a:pPr>
            <a:r>
              <a:rPr lang="en-US" sz="2400" b="1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Core Focus: </a:t>
            </a:r>
            <a:r>
              <a:rPr lang="en-US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Four curriculum objectives - moral, intellectual, physical, and </a:t>
            </a:r>
            <a:r>
              <a:rPr lang="en-US" sz="2400" spc="11" dirty="0" err="1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labour</a:t>
            </a:r>
            <a:r>
              <a:rPr lang="en-US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 education (Ministry of Education, 1979, cited in Zhang &amp; Yu, 2024)</a:t>
            </a:r>
          </a:p>
          <a:p>
            <a:pPr algn="l">
              <a:lnSpc>
                <a:spcPts val="3080"/>
              </a:lnSpc>
            </a:pPr>
            <a:endParaRPr lang="en-US" sz="2400" spc="11" dirty="0">
              <a:solidFill>
                <a:srgbClr val="2B2C30"/>
              </a:solidFill>
              <a:ea typeface="Playfair Display"/>
              <a:cs typeface="Playfair Display"/>
              <a:sym typeface="Playfair Display"/>
            </a:endParaRPr>
          </a:p>
          <a:p>
            <a:pPr algn="l">
              <a:lnSpc>
                <a:spcPts val="3080"/>
              </a:lnSpc>
            </a:pPr>
            <a:r>
              <a:rPr lang="en-US" sz="2400" b="1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Key Features:</a:t>
            </a:r>
          </a:p>
          <a:p>
            <a:pPr marL="474983" lvl="1" indent="-237491" algn="l">
              <a:lnSpc>
                <a:spcPts val="3080"/>
              </a:lnSpc>
              <a:buAutoNum type="arabicPeriod"/>
            </a:pPr>
            <a:r>
              <a:rPr lang="en-US" sz="2400" b="1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Teaching approach: </a:t>
            </a:r>
            <a:r>
              <a:rPr lang="en-US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Whole-class collective teaching with direct instruction (Li et al., 2011; Zhu, 2009)</a:t>
            </a:r>
          </a:p>
          <a:p>
            <a:pPr marL="474983" lvl="1" indent="-237491" algn="l">
              <a:lnSpc>
                <a:spcPts val="3080"/>
              </a:lnSpc>
              <a:buAutoNum type="arabicPeriod"/>
            </a:pPr>
            <a:r>
              <a:rPr lang="en-US" sz="2400" b="1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Curriculum planning: </a:t>
            </a:r>
            <a:r>
              <a:rPr lang="en-US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Teachers follow predetermined teaching outlines and lesson plans)</a:t>
            </a:r>
          </a:p>
          <a:p>
            <a:pPr marL="474983" lvl="1" indent="-237491" algn="l">
              <a:lnSpc>
                <a:spcPts val="3080"/>
              </a:lnSpc>
              <a:buAutoNum type="arabicPeriod"/>
            </a:pPr>
            <a:r>
              <a:rPr lang="en-US" sz="2400" b="1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Children's role: </a:t>
            </a:r>
            <a:r>
              <a:rPr lang="en-US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Passive recipients - limited autonomy in learning</a:t>
            </a:r>
          </a:p>
          <a:p>
            <a:pPr marL="474983" lvl="1" indent="-237491" algn="l">
              <a:lnSpc>
                <a:spcPts val="3080"/>
              </a:lnSpc>
              <a:buAutoNum type="arabicPeriod"/>
            </a:pPr>
            <a:r>
              <a:rPr lang="en-US" sz="2400" b="1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Decision-making: </a:t>
            </a:r>
            <a:r>
              <a:rPr lang="en-US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Top-down - teachers and administrators control content</a:t>
            </a:r>
          </a:p>
          <a:p>
            <a:pPr marL="474983" lvl="1" indent="-237491">
              <a:lnSpc>
                <a:spcPts val="3080"/>
              </a:lnSpc>
              <a:buAutoNum type="arabicPeriod"/>
            </a:pPr>
            <a:r>
              <a:rPr lang="en-US" sz="2400" b="1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Curriculum focus: </a:t>
            </a:r>
            <a:r>
              <a:rPr lang="en-US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Subject-based knowledge transmission for primary school preparation</a:t>
            </a:r>
          </a:p>
          <a:p>
            <a:pPr marL="237492" lvl="1" algn="r">
              <a:lnSpc>
                <a:spcPts val="3080"/>
              </a:lnSpc>
            </a:pPr>
            <a:r>
              <a:rPr lang="en-US" altLang="zh-CN" sz="2400" spc="1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(Zhang &amp; Yu, 2024)</a:t>
            </a:r>
            <a:endParaRPr lang="en-US" sz="2400" spc="11" dirty="0">
              <a:solidFill>
                <a:srgbClr val="2B2C30"/>
              </a:solidFill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09966" y="341179"/>
            <a:ext cx="6068450" cy="1279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60"/>
              </a:lnSpc>
              <a:spcBef>
                <a:spcPct val="0"/>
              </a:spcBef>
            </a:pPr>
            <a:r>
              <a:rPr lang="en-US" sz="3614">
                <a:solidFill>
                  <a:srgbClr val="2B2C30"/>
                </a:solidFill>
                <a:latin typeface="Arial"/>
                <a:ea typeface="Arial"/>
                <a:cs typeface="Arial"/>
                <a:sym typeface="Arial"/>
              </a:rPr>
              <a:t>Traditional Chinese Kindergarten Curriculum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144000" y="2073900"/>
            <a:ext cx="8697642" cy="77805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60"/>
              </a:lnSpc>
            </a:pP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Definition: </a:t>
            </a:r>
            <a:r>
              <a:rPr lang="en-US" sz="2400" dirty="0" err="1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Personalised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 curriculum developed </a:t>
            </a: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independently by kindergartens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 according to </a:t>
            </a: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their unique resources 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and </a:t>
            </a: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children's needs 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(Chen &amp; Yan, 2001; Huang &amp; Wu, 2020)</a:t>
            </a:r>
          </a:p>
          <a:p>
            <a:pPr algn="l">
              <a:lnSpc>
                <a:spcPts val="2860"/>
              </a:lnSpc>
            </a:pPr>
            <a:endParaRPr lang="en-US" sz="2400" dirty="0">
              <a:solidFill>
                <a:srgbClr val="2B2C30"/>
              </a:solidFill>
              <a:ea typeface="Playfair Display"/>
              <a:cs typeface="Playfair Display"/>
              <a:sym typeface="Playfair Display"/>
            </a:endParaRPr>
          </a:p>
          <a:p>
            <a:pPr algn="l">
              <a:lnSpc>
                <a:spcPts val="2860"/>
              </a:lnSpc>
            </a:pP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Core Focus: 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Five domains - health, language, science, society, and arts (Ministry of Education, 2001)</a:t>
            </a:r>
          </a:p>
          <a:p>
            <a:pPr algn="l">
              <a:lnSpc>
                <a:spcPts val="2860"/>
              </a:lnSpc>
            </a:pPr>
            <a:endParaRPr lang="en-US" sz="2400" dirty="0">
              <a:solidFill>
                <a:srgbClr val="2B2C30"/>
              </a:solidFill>
              <a:ea typeface="Playfair Display"/>
              <a:cs typeface="Playfair Display"/>
              <a:sym typeface="Playfair Display"/>
            </a:endParaRPr>
          </a:p>
          <a:p>
            <a:pPr algn="l">
              <a:lnSpc>
                <a:spcPts val="2860"/>
              </a:lnSpc>
            </a:pPr>
            <a:endParaRPr lang="en-US" sz="2400" dirty="0">
              <a:solidFill>
                <a:srgbClr val="2B2C30"/>
              </a:solidFill>
              <a:ea typeface="Playfair Display"/>
              <a:cs typeface="Playfair Display"/>
              <a:sym typeface="Playfair Display"/>
            </a:endParaRPr>
          </a:p>
          <a:p>
            <a:pPr algn="l">
              <a:lnSpc>
                <a:spcPts val="2860"/>
              </a:lnSpc>
            </a:pPr>
            <a:endParaRPr lang="en-US" sz="2400" b="1" dirty="0">
              <a:solidFill>
                <a:srgbClr val="2B2C30"/>
              </a:solidFill>
              <a:ea typeface="Playfair Display"/>
              <a:cs typeface="Playfair Display"/>
              <a:sym typeface="Playfair Display"/>
            </a:endParaRPr>
          </a:p>
          <a:p>
            <a:pPr algn="l">
              <a:lnSpc>
                <a:spcPts val="2860"/>
              </a:lnSpc>
            </a:pP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Key Features:</a:t>
            </a:r>
          </a:p>
          <a:p>
            <a:pPr marL="474981" lvl="1" indent="-237491" algn="l">
              <a:lnSpc>
                <a:spcPts val="2860"/>
              </a:lnSpc>
              <a:buAutoNum type="arabicPeriod"/>
            </a:pP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Teaching approach: 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Collective teaching with flexible, responsive instruction</a:t>
            </a:r>
          </a:p>
          <a:p>
            <a:pPr marL="474981" lvl="1" indent="-237491" algn="l">
              <a:lnSpc>
                <a:spcPts val="2860"/>
              </a:lnSpc>
              <a:buAutoNum type="arabicPeriod"/>
            </a:pP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Curriculum planning: 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Teachers design curriculum based on children's needs and interests (Li and Chen, 2016; Zhong, 2023)</a:t>
            </a:r>
          </a:p>
          <a:p>
            <a:pPr marL="474981" lvl="1" indent="-237491" algn="l">
              <a:lnSpc>
                <a:spcPts val="2860"/>
              </a:lnSpc>
              <a:buAutoNum type="arabicPeriod"/>
            </a:pP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Children's role: 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Active participants - central to curriculum development (Huang &amp; Wu, 2020)</a:t>
            </a:r>
          </a:p>
          <a:p>
            <a:pPr marL="474981" lvl="1" indent="-237491" algn="l">
              <a:lnSpc>
                <a:spcPts val="2860"/>
              </a:lnSpc>
              <a:buAutoNum type="arabicPeriod"/>
            </a:pP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Decision-making: 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Collaborative - all stakeholders participate (Chen &amp; Yan, 2001)</a:t>
            </a:r>
          </a:p>
          <a:p>
            <a:pPr marL="474981" lvl="1" indent="-237491" algn="l">
              <a:lnSpc>
                <a:spcPts val="2860"/>
              </a:lnSpc>
              <a:buAutoNum type="arabicPeriod"/>
            </a:pPr>
            <a:r>
              <a:rPr lang="en-US" sz="2400" b="1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Curriculum focus: 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Child-</a:t>
            </a:r>
            <a:r>
              <a:rPr lang="en-US" sz="2400" dirty="0" err="1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centred</a:t>
            </a:r>
            <a:r>
              <a:rPr lang="en-US" sz="2400" dirty="0">
                <a:solidFill>
                  <a:srgbClr val="2B2C30"/>
                </a:solidFill>
                <a:ea typeface="Playfair Display"/>
                <a:cs typeface="Playfair Display"/>
                <a:sym typeface="Playfair Display"/>
              </a:rPr>
              <a:t> and life-oriented - responding to children's developmental needs (Huang &amp; Wu, 2020)</a:t>
            </a:r>
          </a:p>
          <a:p>
            <a:pPr algn="l">
              <a:lnSpc>
                <a:spcPts val="2860"/>
              </a:lnSpc>
            </a:pPr>
            <a:endParaRPr lang="en-US" sz="2400" dirty="0">
              <a:solidFill>
                <a:srgbClr val="2B2C30"/>
              </a:solidFill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91321" y="341179"/>
            <a:ext cx="6068450" cy="1279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60"/>
              </a:lnSpc>
              <a:spcBef>
                <a:spcPct val="0"/>
              </a:spcBef>
            </a:pPr>
            <a:r>
              <a:rPr lang="en-US" sz="3614">
                <a:solidFill>
                  <a:srgbClr val="2B2C30"/>
                </a:solidFill>
                <a:latin typeface="Arial"/>
                <a:ea typeface="Arial"/>
                <a:cs typeface="Arial"/>
                <a:sym typeface="Arial"/>
              </a:rPr>
              <a:t>Kindergarten-based Curriculum</a:t>
            </a:r>
          </a:p>
        </p:txBody>
      </p:sp>
      <p:sp>
        <p:nvSpPr>
          <p:cNvPr id="8" name="AutoShape 8"/>
          <p:cNvSpPr/>
          <p:nvPr/>
        </p:nvSpPr>
        <p:spPr>
          <a:xfrm>
            <a:off x="8924575" y="2308146"/>
            <a:ext cx="0" cy="7713827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551971" y="322162"/>
            <a:ext cx="4805634" cy="3201753"/>
          </a:xfrm>
          <a:custGeom>
            <a:avLst/>
            <a:gdLst/>
            <a:ahLst/>
            <a:cxnLst/>
            <a:rect l="l" t="t" r="r" b="b"/>
            <a:pathLst>
              <a:path w="4805634" h="3201753">
                <a:moveTo>
                  <a:pt x="0" y="0"/>
                </a:moveTo>
                <a:lnTo>
                  <a:pt x="4805633" y="0"/>
                </a:lnTo>
                <a:lnTo>
                  <a:pt x="4805633" y="3201754"/>
                </a:lnTo>
                <a:lnTo>
                  <a:pt x="0" y="32017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26662" y="322162"/>
            <a:ext cx="3201753" cy="3201753"/>
          </a:xfrm>
          <a:custGeom>
            <a:avLst/>
            <a:gdLst/>
            <a:ahLst/>
            <a:cxnLst/>
            <a:rect l="l" t="t" r="r" b="b"/>
            <a:pathLst>
              <a:path w="3201753" h="3201753">
                <a:moveTo>
                  <a:pt x="0" y="0"/>
                </a:moveTo>
                <a:lnTo>
                  <a:pt x="3201753" y="0"/>
                </a:lnTo>
                <a:lnTo>
                  <a:pt x="3201753" y="3201754"/>
                </a:lnTo>
                <a:lnTo>
                  <a:pt x="0" y="32017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3746337" y="322162"/>
            <a:ext cx="4805634" cy="3201753"/>
          </a:xfrm>
          <a:custGeom>
            <a:avLst/>
            <a:gdLst/>
            <a:ahLst/>
            <a:cxnLst/>
            <a:rect l="l" t="t" r="r" b="b"/>
            <a:pathLst>
              <a:path w="4805634" h="3201753">
                <a:moveTo>
                  <a:pt x="0" y="0"/>
                </a:moveTo>
                <a:lnTo>
                  <a:pt x="4805634" y="0"/>
                </a:lnTo>
                <a:lnTo>
                  <a:pt x="4805634" y="3201754"/>
                </a:lnTo>
                <a:lnTo>
                  <a:pt x="0" y="32017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3357604" y="322162"/>
            <a:ext cx="4269005" cy="3201753"/>
          </a:xfrm>
          <a:custGeom>
            <a:avLst/>
            <a:gdLst/>
            <a:ahLst/>
            <a:cxnLst/>
            <a:rect l="l" t="t" r="r" b="b"/>
            <a:pathLst>
              <a:path w="4269005" h="3201753">
                <a:moveTo>
                  <a:pt x="0" y="0"/>
                </a:moveTo>
                <a:lnTo>
                  <a:pt x="4269005" y="0"/>
                </a:lnTo>
                <a:lnTo>
                  <a:pt x="4269005" y="3201754"/>
                </a:lnTo>
                <a:lnTo>
                  <a:pt x="0" y="320175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829072" y="4181632"/>
            <a:ext cx="16430228" cy="5788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799"/>
              </a:lnSpc>
              <a:spcAft>
                <a:spcPts val="1200"/>
              </a:spcAft>
            </a:pPr>
            <a:r>
              <a:rPr lang="en-US" sz="31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Kindergarten-based curriculum should </a:t>
            </a:r>
            <a:r>
              <a:rPr lang="en-US" sz="31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fully </a:t>
            </a:r>
            <a:r>
              <a:rPr lang="en-US" sz="3199" b="1" dirty="0" err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utilise</a:t>
            </a:r>
            <a:r>
              <a:rPr lang="en-US" sz="31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 diverse resources</a:t>
            </a:r>
            <a:r>
              <a:rPr lang="en-US" sz="31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- including local cultural elements, natural materials, and parental knowledge - whilst </a:t>
            </a:r>
            <a:r>
              <a:rPr lang="en-US" sz="31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closely observing children</a:t>
            </a:r>
            <a:r>
              <a:rPr lang="en-US" sz="31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in their daily experiences to identify individual interests and developmental needs (</a:t>
            </a:r>
            <a:r>
              <a:rPr lang="en-US" altLang="zh-CN" sz="31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Li, 2016 ;</a:t>
            </a:r>
            <a:r>
              <a:rPr lang="en-US" sz="31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Zhong, 2023).</a:t>
            </a:r>
          </a:p>
          <a:p>
            <a:pPr algn="l">
              <a:lnSpc>
                <a:spcPts val="4799"/>
              </a:lnSpc>
              <a:spcAft>
                <a:spcPts val="1200"/>
              </a:spcAft>
            </a:pPr>
            <a:r>
              <a:rPr lang="en-US" sz="31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However, existing literature review from China National Knowledge Infrastructure (CNKI) reveals that studies </a:t>
            </a:r>
            <a:r>
              <a:rPr lang="en-US" sz="31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largely concentrate on Zhuang cultural integration</a:t>
            </a:r>
            <a:r>
              <a:rPr lang="en-US" sz="31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, offering </a:t>
            </a:r>
            <a:r>
              <a:rPr lang="en-US" sz="31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limited insight into practical execution and broader kindergarten-based curriculum development</a:t>
            </a:r>
            <a:r>
              <a:rPr lang="en-US" sz="31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in Guilin's kindergartens.</a:t>
            </a:r>
          </a:p>
          <a:p>
            <a:pPr algn="l">
              <a:lnSpc>
                <a:spcPts val="4799"/>
              </a:lnSpc>
            </a:pPr>
            <a:endParaRPr lang="en-US" sz="3199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16407" y="3101621"/>
            <a:ext cx="13208550" cy="197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Part 2.Research Aim &amp; Research Questions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006871" y="2997497"/>
            <a:ext cx="16103686" cy="6642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 algn="l">
              <a:lnSpc>
                <a:spcPts val="4199"/>
              </a:lnSpc>
              <a:spcAft>
                <a:spcPts val="1200"/>
              </a:spcAft>
              <a:buAutoNum type="arabicPeriod"/>
            </a:pPr>
            <a:r>
              <a:rPr lang="en-US" sz="27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Document curriculum implementation: </a:t>
            </a:r>
            <a:r>
              <a:rPr lang="en-US" sz="27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Observe and record how kindergarten-based curricula are structured, delivered, and adapted in daily teaching practices</a:t>
            </a:r>
          </a:p>
          <a:p>
            <a:pPr marL="604519" lvl="1" indent="-302260" algn="l">
              <a:lnSpc>
                <a:spcPts val="4199"/>
              </a:lnSpc>
              <a:spcAft>
                <a:spcPts val="1200"/>
              </a:spcAft>
              <a:buAutoNum type="arabicPeriod"/>
            </a:pPr>
            <a:r>
              <a:rPr lang="en-US" sz="27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Investigate implementation challenges:</a:t>
            </a:r>
            <a:r>
              <a:rPr lang="en-US" sz="27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Examine difficulties teachers face when balancing traditional teaching methods with flexible, child-</a:t>
            </a:r>
            <a:r>
              <a:rPr lang="en-US" sz="2799" dirty="0" err="1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centred</a:t>
            </a:r>
            <a:r>
              <a:rPr lang="en-US" sz="27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learning models</a:t>
            </a:r>
          </a:p>
          <a:p>
            <a:pPr marL="604519" lvl="1" indent="-302260" algn="l">
              <a:lnSpc>
                <a:spcPts val="4199"/>
              </a:lnSpc>
              <a:spcAft>
                <a:spcPts val="1200"/>
              </a:spcAft>
              <a:buAutoNum type="arabicPeriod"/>
            </a:pPr>
            <a:r>
              <a:rPr lang="en-US" sz="27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Explore leadership support:</a:t>
            </a:r>
            <a:r>
              <a:rPr lang="en-US" sz="27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Understand how school leaders assist teachers during the transition and manage curriculum adjustments</a:t>
            </a:r>
          </a:p>
          <a:p>
            <a:pPr marL="604519" lvl="1" indent="-302260" algn="l">
              <a:lnSpc>
                <a:spcPts val="4199"/>
              </a:lnSpc>
              <a:spcAft>
                <a:spcPts val="1200"/>
              </a:spcAft>
              <a:buAutoNum type="arabicPeriod"/>
            </a:pPr>
            <a:r>
              <a:rPr lang="en-US" sz="27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Provide practical insights: </a:t>
            </a:r>
            <a:r>
              <a:rPr lang="en-US" sz="27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Offer reflective analysis from frontline practitioners' perspectives in Guilin</a:t>
            </a:r>
          </a:p>
          <a:p>
            <a:pPr marL="604519" lvl="1" indent="-302260" algn="l">
              <a:lnSpc>
                <a:spcPts val="4199"/>
              </a:lnSpc>
              <a:spcAft>
                <a:spcPts val="1200"/>
              </a:spcAft>
              <a:buAutoNum type="arabicPeriod"/>
            </a:pPr>
            <a:r>
              <a:rPr lang="en-US" sz="2799" b="1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Contribute to empirical literature:</a:t>
            </a:r>
            <a:r>
              <a:rPr lang="en-US" sz="27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Address the limited research on kindergarten-based curriculum implementation in this region</a:t>
            </a:r>
          </a:p>
          <a:p>
            <a:pPr algn="l">
              <a:lnSpc>
                <a:spcPts val="4199"/>
              </a:lnSpc>
            </a:pPr>
            <a:endParaRPr lang="en-US" sz="2799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16154400" y="8247921"/>
            <a:ext cx="1787528" cy="1834218"/>
          </a:xfrm>
          <a:custGeom>
            <a:avLst/>
            <a:gdLst/>
            <a:ahLst/>
            <a:cxnLst/>
            <a:rect l="l" t="t" r="r" b="b"/>
            <a:pathLst>
              <a:path w="1787528" h="1834218">
                <a:moveTo>
                  <a:pt x="0" y="0"/>
                </a:moveTo>
                <a:lnTo>
                  <a:pt x="1787528" y="0"/>
                </a:lnTo>
                <a:lnTo>
                  <a:pt x="1787528" y="1834218"/>
                </a:lnTo>
                <a:lnTo>
                  <a:pt x="0" y="18342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006871" y="942975"/>
            <a:ext cx="16230600" cy="60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00"/>
              </a:lnSpc>
              <a:spcBef>
                <a:spcPct val="0"/>
              </a:spcBef>
            </a:pPr>
            <a:r>
              <a:rPr lang="en-US" sz="3714" b="1" spc="843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2.Research Aim &amp; Research Questions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16407" y="2026587"/>
            <a:ext cx="16242893" cy="970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Research Aim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Freeform 3"/>
          <p:cNvSpPr/>
          <p:nvPr/>
        </p:nvSpPr>
        <p:spPr>
          <a:xfrm>
            <a:off x="14581246" y="7195654"/>
            <a:ext cx="2656226" cy="2513454"/>
          </a:xfrm>
          <a:custGeom>
            <a:avLst/>
            <a:gdLst/>
            <a:ahLst/>
            <a:cxnLst/>
            <a:rect l="l" t="t" r="r" b="b"/>
            <a:pathLst>
              <a:path w="2656226" h="2513454">
                <a:moveTo>
                  <a:pt x="0" y="0"/>
                </a:moveTo>
                <a:lnTo>
                  <a:pt x="2656225" y="0"/>
                </a:lnTo>
                <a:lnTo>
                  <a:pt x="2656225" y="2513453"/>
                </a:lnTo>
                <a:lnTo>
                  <a:pt x="0" y="25134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06871" y="942975"/>
            <a:ext cx="16230600" cy="60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00"/>
              </a:lnSpc>
              <a:spcBef>
                <a:spcPct val="0"/>
              </a:spcBef>
            </a:pPr>
            <a:r>
              <a:rPr lang="en-US" sz="3714" b="1" spc="843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2.Research Aim &amp; Research Questions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06871" y="3637784"/>
            <a:ext cx="16103686" cy="3914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99"/>
              </a:lnSpc>
            </a:pPr>
            <a:r>
              <a:rPr lang="en-US" sz="29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1.How is the kindergarten-based curriculum implemented in the selected kindergarten in Guilin? </a:t>
            </a:r>
          </a:p>
          <a:p>
            <a:pPr algn="l">
              <a:lnSpc>
                <a:spcPts val="4499"/>
              </a:lnSpc>
            </a:pPr>
            <a:r>
              <a:rPr lang="en-US" sz="29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2.What challenges do teachers face during the implementation of the kindergarten-based curriculum? </a:t>
            </a:r>
          </a:p>
          <a:p>
            <a:pPr algn="l">
              <a:lnSpc>
                <a:spcPts val="4499"/>
              </a:lnSpc>
            </a:pPr>
            <a:r>
              <a:rPr lang="en-US" sz="2999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3.How do kindergarten managers support teachers in developing and executing the kindergarten-based curriculum?</a:t>
            </a:r>
          </a:p>
          <a:p>
            <a:pPr algn="l">
              <a:lnSpc>
                <a:spcPts val="4499"/>
              </a:lnSpc>
            </a:pPr>
            <a:endParaRPr lang="en-US" sz="2999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16407" y="2026587"/>
            <a:ext cx="16242893" cy="970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Research Questions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16407" y="3101621"/>
            <a:ext cx="13208550" cy="1971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Part 3. Research Design – The Onion Framework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006871" y="942975"/>
            <a:ext cx="16230600" cy="648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00"/>
              </a:lnSpc>
              <a:spcBef>
                <a:spcPct val="0"/>
              </a:spcBef>
            </a:pPr>
            <a:r>
              <a:rPr lang="en-US" sz="3714" b="1" spc="843" dirty="0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Research onion framework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90162" y="2095500"/>
            <a:ext cx="12170659" cy="11604279"/>
            <a:chOff x="0" y="0"/>
            <a:chExt cx="826000" cy="78756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26000" cy="787561"/>
            </a:xfrm>
            <a:custGeom>
              <a:avLst/>
              <a:gdLst/>
              <a:ahLst/>
              <a:cxnLst/>
              <a:rect l="l" t="t" r="r" b="b"/>
              <a:pathLst>
                <a:path w="826000" h="787561">
                  <a:moveTo>
                    <a:pt x="413000" y="0"/>
                  </a:moveTo>
                  <a:cubicBezTo>
                    <a:pt x="184906" y="0"/>
                    <a:pt x="0" y="176302"/>
                    <a:pt x="0" y="393780"/>
                  </a:cubicBezTo>
                  <a:cubicBezTo>
                    <a:pt x="0" y="611259"/>
                    <a:pt x="184906" y="787561"/>
                    <a:pt x="413000" y="787561"/>
                  </a:cubicBezTo>
                  <a:cubicBezTo>
                    <a:pt x="641094" y="787561"/>
                    <a:pt x="826000" y="611259"/>
                    <a:pt x="826000" y="393780"/>
                  </a:cubicBezTo>
                  <a:cubicBezTo>
                    <a:pt x="826000" y="176302"/>
                    <a:pt x="641094" y="0"/>
                    <a:pt x="4130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2B2C30"/>
              </a:solidFill>
              <a:prstDash val="solid"/>
              <a:miter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77438" y="83359"/>
              <a:ext cx="671125" cy="63036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12489" y="2893202"/>
            <a:ext cx="10396132" cy="10396132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2B2C30"/>
              </a:solidFill>
              <a:prstDash val="solid"/>
              <a:miter/>
            </a:ln>
          </p:spPr>
        </p:sp>
        <p:sp>
          <p:nvSpPr>
            <p:cNvPr id="9" name="TextBox 9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828938" y="3816621"/>
            <a:ext cx="8873579" cy="8873579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2B2C30"/>
              </a:solidFill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399975" y="4597153"/>
            <a:ext cx="7879024" cy="7879024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2B2C30"/>
              </a:solidFill>
              <a:prstDash val="solid"/>
              <a:miter/>
            </a:ln>
          </p:spPr>
        </p:sp>
        <p:sp>
          <p:nvSpPr>
            <p:cNvPr id="15" name="TextBox 15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3109986" y="5430935"/>
            <a:ext cx="6459001" cy="6459001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2B2C30"/>
              </a:solidFill>
              <a:prstDash val="solid"/>
              <a:miter/>
            </a:ln>
          </p:spPr>
        </p:sp>
        <p:sp>
          <p:nvSpPr>
            <p:cNvPr id="18" name="TextBox 18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3636011" y="6237823"/>
            <a:ext cx="5406953" cy="5406953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2B2C30"/>
              </a:solidFill>
              <a:prstDash val="solid"/>
              <a:miter/>
            </a:ln>
          </p:spPr>
        </p:sp>
        <p:sp>
          <p:nvSpPr>
            <p:cNvPr id="21" name="TextBox 21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877219" y="2718026"/>
            <a:ext cx="8796544" cy="5406953"/>
          </a:xfrm>
          <a:prstGeom prst="rect">
            <a:avLst/>
          </a:prstGeom>
        </p:spPr>
        <p:txBody>
          <a:bodyPr wrap="square" lIns="0" tIns="0" rIns="0" bIns="0" rtlCol="0" anchor="t">
            <a:prstTxWarp prst="textArchUp">
              <a:avLst>
                <a:gd name="adj" fmla="val 11836384"/>
              </a:avLst>
            </a:prstTxWarp>
            <a:spAutoFit/>
          </a:bodyPr>
          <a:lstStyle/>
          <a:p>
            <a:pPr algn="ctr">
              <a:lnSpc>
                <a:spcPts val="6500"/>
              </a:lnSpc>
              <a:spcBef>
                <a:spcPct val="0"/>
              </a:spcBef>
            </a:pPr>
            <a:r>
              <a:rPr lang="en-US" sz="5000" spc="2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Interpretivist/Constructivist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4034" y="3515219"/>
            <a:ext cx="5763386" cy="2603964"/>
          </a:xfrm>
          <a:prstGeom prst="rect">
            <a:avLst/>
          </a:prstGeom>
        </p:spPr>
        <p:txBody>
          <a:bodyPr lIns="0" tIns="0" rIns="0" bIns="0" rtlCol="0" anchor="t">
            <a:prstTxWarp prst="textArchUp">
              <a:avLst/>
            </a:prstTxWarp>
            <a:spAutoFit/>
          </a:bodyPr>
          <a:lstStyle/>
          <a:p>
            <a:pPr algn="ctr">
              <a:lnSpc>
                <a:spcPts val="6500"/>
              </a:lnSpc>
              <a:spcBef>
                <a:spcPct val="0"/>
              </a:spcBef>
            </a:pPr>
            <a:r>
              <a:rPr lang="en-US" sz="5000" spc="2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Inductive Approach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88745" y="4362963"/>
            <a:ext cx="3292509" cy="906656"/>
          </a:xfrm>
          <a:prstGeom prst="rect">
            <a:avLst/>
          </a:prstGeom>
        </p:spPr>
        <p:txBody>
          <a:bodyPr lIns="0" tIns="0" rIns="0" bIns="0" rtlCol="0" anchor="t">
            <a:prstTxWarp prst="textArchUp">
              <a:avLst/>
            </a:prstTxWarp>
            <a:spAutoFit/>
          </a:bodyPr>
          <a:lstStyle/>
          <a:p>
            <a:pPr algn="ctr">
              <a:lnSpc>
                <a:spcPts val="6500"/>
              </a:lnSpc>
              <a:spcBef>
                <a:spcPct val="0"/>
              </a:spcBef>
            </a:pPr>
            <a:r>
              <a:rPr lang="en-US" sz="5000" spc="2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Qualitative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758961" y="5143500"/>
            <a:ext cx="3297679" cy="1100100"/>
          </a:xfrm>
          <a:prstGeom prst="rect">
            <a:avLst/>
          </a:prstGeom>
        </p:spPr>
        <p:txBody>
          <a:bodyPr lIns="0" tIns="0" rIns="0" bIns="0" rtlCol="0" anchor="t">
            <a:prstTxWarp prst="textArchUp">
              <a:avLst/>
            </a:prstTxWarp>
            <a:spAutoFit/>
          </a:bodyPr>
          <a:lstStyle/>
          <a:p>
            <a:pPr algn="ctr">
              <a:lnSpc>
                <a:spcPts val="6500"/>
              </a:lnSpc>
              <a:spcBef>
                <a:spcPct val="0"/>
              </a:spcBef>
            </a:pPr>
            <a:r>
              <a:rPr lang="en-US" sz="5000" spc="2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Case study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029667" y="5983843"/>
            <a:ext cx="4626377" cy="3653546"/>
          </a:xfrm>
          <a:prstGeom prst="rect">
            <a:avLst/>
          </a:prstGeom>
        </p:spPr>
        <p:txBody>
          <a:bodyPr lIns="0" tIns="0" rIns="0" bIns="0" rtlCol="0" anchor="t">
            <a:prstTxWarp prst="textArchUp">
              <a:avLst/>
            </a:prstTxWarp>
            <a:spAutoFit/>
          </a:bodyPr>
          <a:lstStyle/>
          <a:p>
            <a:pPr algn="ctr">
              <a:lnSpc>
                <a:spcPts val="6500"/>
              </a:lnSpc>
              <a:spcBef>
                <a:spcPct val="0"/>
              </a:spcBef>
            </a:pPr>
            <a:r>
              <a:rPr lang="en-US" sz="5000" spc="2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Cross-sectional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910326" y="7982182"/>
            <a:ext cx="4811313" cy="18105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559"/>
              </a:lnSpc>
            </a:pPr>
            <a:r>
              <a:rPr lang="en-US" sz="2737" spc="13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Non-participant Observation</a:t>
            </a:r>
          </a:p>
          <a:p>
            <a:pPr algn="ctr">
              <a:lnSpc>
                <a:spcPts val="3559"/>
              </a:lnSpc>
            </a:pPr>
            <a:r>
              <a:rPr lang="en-US" sz="2737" spc="13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Semi-structured Interviews</a:t>
            </a:r>
          </a:p>
          <a:p>
            <a:pPr algn="ctr">
              <a:lnSpc>
                <a:spcPts val="3559"/>
              </a:lnSpc>
            </a:pPr>
            <a:r>
              <a:rPr lang="en-US" sz="2737" spc="13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Document Review</a:t>
            </a:r>
          </a:p>
          <a:p>
            <a:pPr algn="ctr">
              <a:lnSpc>
                <a:spcPts val="3559"/>
              </a:lnSpc>
              <a:spcBef>
                <a:spcPct val="0"/>
              </a:spcBef>
            </a:pPr>
            <a:endParaRPr lang="en-US" sz="2737" spc="13" dirty="0">
              <a:solidFill>
                <a:srgbClr val="2B2C30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8757450" y="8393790"/>
            <a:ext cx="4865543" cy="0"/>
          </a:xfrm>
          <a:prstGeom prst="line">
            <a:avLst/>
          </a:prstGeom>
          <a:ln w="38100" cap="flat">
            <a:solidFill>
              <a:srgbClr val="2B2C30"/>
            </a:solidFill>
            <a:prstDash val="solid"/>
            <a:headEnd type="none" w="sm" len="sm"/>
            <a:tailEnd type="arrow" w="med" len="sm"/>
          </a:ln>
        </p:spPr>
      </p:sp>
      <p:sp>
        <p:nvSpPr>
          <p:cNvPr id="29" name="AutoShape 29"/>
          <p:cNvSpPr/>
          <p:nvPr/>
        </p:nvSpPr>
        <p:spPr>
          <a:xfrm flipV="1">
            <a:off x="8403028" y="6660501"/>
            <a:ext cx="5219830" cy="0"/>
          </a:xfrm>
          <a:prstGeom prst="line">
            <a:avLst/>
          </a:prstGeom>
          <a:ln w="38100" cap="flat">
            <a:solidFill>
              <a:srgbClr val="2B2C30"/>
            </a:solidFill>
            <a:prstDash val="solid"/>
            <a:headEnd type="none" w="sm" len="sm"/>
            <a:tailEnd type="arrow" w="med" len="sm"/>
          </a:ln>
        </p:spPr>
      </p:sp>
      <p:sp>
        <p:nvSpPr>
          <p:cNvPr id="30" name="AutoShape 30"/>
          <p:cNvSpPr/>
          <p:nvPr/>
        </p:nvSpPr>
        <p:spPr>
          <a:xfrm>
            <a:off x="8016888" y="5317476"/>
            <a:ext cx="5606038" cy="0"/>
          </a:xfrm>
          <a:prstGeom prst="line">
            <a:avLst/>
          </a:prstGeom>
          <a:ln w="38100" cap="flat">
            <a:solidFill>
              <a:srgbClr val="2B2C30"/>
            </a:solidFill>
            <a:prstDash val="solid"/>
            <a:headEnd type="none" w="sm" len="sm"/>
            <a:tailEnd type="arrow" w="med" len="sm"/>
          </a:ln>
        </p:spPr>
      </p:sp>
      <p:sp>
        <p:nvSpPr>
          <p:cNvPr id="31" name="AutoShape 31"/>
          <p:cNvSpPr/>
          <p:nvPr/>
        </p:nvSpPr>
        <p:spPr>
          <a:xfrm>
            <a:off x="8022058" y="4641977"/>
            <a:ext cx="5600800" cy="0"/>
          </a:xfrm>
          <a:prstGeom prst="line">
            <a:avLst/>
          </a:prstGeom>
          <a:ln w="38100" cap="flat">
            <a:solidFill>
              <a:srgbClr val="2B2C30"/>
            </a:solidFill>
            <a:prstDash val="solid"/>
            <a:headEnd type="none" w="sm" len="sm"/>
            <a:tailEnd type="arrow" w="med" len="sm"/>
          </a:ln>
        </p:spPr>
      </p:sp>
      <p:sp>
        <p:nvSpPr>
          <p:cNvPr id="32" name="AutoShape 32"/>
          <p:cNvSpPr/>
          <p:nvPr/>
        </p:nvSpPr>
        <p:spPr>
          <a:xfrm flipV="1">
            <a:off x="9122171" y="4076700"/>
            <a:ext cx="4579827" cy="0"/>
          </a:xfrm>
          <a:prstGeom prst="line">
            <a:avLst/>
          </a:prstGeom>
          <a:ln w="38100" cap="flat">
            <a:solidFill>
              <a:srgbClr val="2B2C30"/>
            </a:solidFill>
            <a:prstDash val="solid"/>
            <a:headEnd type="none" w="sm" len="sm"/>
            <a:tailEnd type="arrow" w="med" len="sm"/>
          </a:ln>
        </p:spPr>
      </p:sp>
      <p:sp>
        <p:nvSpPr>
          <p:cNvPr id="33" name="AutoShape 33"/>
          <p:cNvSpPr/>
          <p:nvPr/>
        </p:nvSpPr>
        <p:spPr>
          <a:xfrm>
            <a:off x="9902010" y="3322479"/>
            <a:ext cx="3720848" cy="0"/>
          </a:xfrm>
          <a:prstGeom prst="line">
            <a:avLst/>
          </a:prstGeom>
          <a:ln w="38100" cap="flat">
            <a:solidFill>
              <a:srgbClr val="2B2C30"/>
            </a:solidFill>
            <a:prstDash val="solid"/>
            <a:headEnd type="none" w="sm" len="sm"/>
            <a:tailEnd type="arrow" w="med" len="sm"/>
          </a:ln>
        </p:spPr>
      </p:sp>
      <p:sp>
        <p:nvSpPr>
          <p:cNvPr id="34" name="TextBox 34"/>
          <p:cNvSpPr txBox="1"/>
          <p:nvPr/>
        </p:nvSpPr>
        <p:spPr>
          <a:xfrm>
            <a:off x="13333598" y="3050073"/>
            <a:ext cx="4696570" cy="462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00"/>
              </a:lnSpc>
              <a:spcBef>
                <a:spcPct val="0"/>
              </a:spcBef>
            </a:pPr>
            <a:r>
              <a:rPr lang="en-US" sz="3000" spc="1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Research Philosophy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701998" y="3788182"/>
            <a:ext cx="3892363" cy="462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00"/>
              </a:lnSpc>
              <a:spcBef>
                <a:spcPct val="0"/>
              </a:spcBef>
            </a:pPr>
            <a:r>
              <a:rPr lang="en-US" sz="3000" spc="1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Research Approach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3333598" y="4455533"/>
            <a:ext cx="4855138" cy="462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00"/>
              </a:lnSpc>
              <a:spcBef>
                <a:spcPct val="0"/>
              </a:spcBef>
            </a:pPr>
            <a:r>
              <a:rPr lang="en-US" sz="3000" spc="1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Methodological Choice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3845134" y="5060301"/>
            <a:ext cx="3757066" cy="462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00"/>
              </a:lnSpc>
              <a:spcBef>
                <a:spcPct val="0"/>
              </a:spcBef>
            </a:pPr>
            <a:r>
              <a:rPr lang="en-US" sz="3000" spc="1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Research Strategy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845134" y="6393801"/>
            <a:ext cx="3107531" cy="462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00"/>
              </a:lnSpc>
              <a:spcBef>
                <a:spcPct val="0"/>
              </a:spcBef>
            </a:pPr>
            <a:r>
              <a:rPr lang="en-US" sz="3000" spc="1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Time Horizon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9494" y="8136480"/>
            <a:ext cx="4709242" cy="462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00"/>
              </a:lnSpc>
              <a:spcBef>
                <a:spcPct val="0"/>
              </a:spcBef>
            </a:pPr>
            <a:r>
              <a:rPr lang="en-US" sz="3000" spc="1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Data Collection Methods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622858" y="9527265"/>
            <a:ext cx="4422514" cy="462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00"/>
              </a:lnSpc>
              <a:spcBef>
                <a:spcPct val="0"/>
              </a:spcBef>
            </a:pPr>
            <a:r>
              <a:rPr lang="en-US" sz="3000" spc="15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(Saunders et al. ,2019)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11207" y="2172545"/>
            <a:ext cx="16103686" cy="36545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99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Definition:</a:t>
            </a:r>
          </a:p>
          <a:p>
            <a:pPr algn="l">
              <a:lnSpc>
                <a:spcPts val="3599"/>
              </a:lnSpc>
            </a:pPr>
            <a:r>
              <a:rPr lang="en-US" sz="2600" b="1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Interpretivism</a:t>
            </a: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is a research paradigm that believes reality is subjective and socially constructed, </a:t>
            </a:r>
            <a:r>
              <a:rPr lang="en-US" sz="2600" dirty="0" err="1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emphasising</a:t>
            </a: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understanding of social phenomena from the perspective of those involved (Schwandt, 1994).</a:t>
            </a:r>
          </a:p>
          <a:p>
            <a:pPr algn="l">
              <a:lnSpc>
                <a:spcPts val="3599"/>
              </a:lnSpc>
            </a:pPr>
            <a:r>
              <a:rPr lang="en-US" sz="2600" b="1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Constructivism</a:t>
            </a: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is an interpretive framework whereby individuals seek to understand their world and develop their own particular meanings that correspond to their experience (Creswell, 2013).</a:t>
            </a:r>
          </a:p>
          <a:p>
            <a:pPr algn="l">
              <a:lnSpc>
                <a:spcPts val="3599"/>
              </a:lnSpc>
            </a:pPr>
            <a:endParaRPr lang="en-US" sz="2600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599"/>
              </a:lnSpc>
            </a:pPr>
            <a:endParaRPr lang="en-US" sz="2600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175438" y="740080"/>
            <a:ext cx="16242893" cy="822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85"/>
              </a:lnSpc>
            </a:pPr>
            <a:r>
              <a:rPr lang="en-US" sz="4400" spc="27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Research Philosophy: Interpretivist and Constructivist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93F718B0-C56F-BD88-F058-33108CC2BD49}"/>
              </a:ext>
            </a:extLst>
          </p:cNvPr>
          <p:cNvSpPr txBox="1"/>
          <p:nvPr/>
        </p:nvSpPr>
        <p:spPr>
          <a:xfrm>
            <a:off x="1371600" y="5600700"/>
            <a:ext cx="7315200" cy="4679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599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Limitations:</a:t>
            </a:r>
          </a:p>
          <a:p>
            <a:pPr marL="518158" lvl="1" indent="-259079">
              <a:lnSpc>
                <a:spcPts val="35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Findings may be shaped by the researcher's interpretations and may lack objectivity (Guba &amp; Lincoln, 1985)</a:t>
            </a:r>
          </a:p>
          <a:p>
            <a:pPr marL="518158" lvl="1" indent="-259079">
              <a:lnSpc>
                <a:spcPts val="35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Results are context-specific and not statistically </a:t>
            </a:r>
            <a:r>
              <a:rPr lang="en-US" altLang="zh-CN" sz="2600" dirty="0" err="1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generalisable</a:t>
            </a: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(Bryman, 2016)</a:t>
            </a:r>
          </a:p>
          <a:p>
            <a:pPr marL="518158" lvl="1" indent="-259079">
              <a:lnSpc>
                <a:spcPts val="35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Potential for researcher bias in data interpretation (Creswell, 2023)</a:t>
            </a:r>
          </a:p>
          <a:p>
            <a:pPr marL="518158" lvl="1" indent="-259079">
              <a:lnSpc>
                <a:spcPts val="35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Time-intensive data collection and analysis process (Cohen et al., 2018)</a:t>
            </a:r>
            <a:endParaRPr lang="zh-CN" altLang="en-US" sz="2600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7FD467BF-3627-0C9F-5265-3141328E0B79}"/>
              </a:ext>
            </a:extLst>
          </p:cNvPr>
          <p:cNvSpPr txBox="1"/>
          <p:nvPr/>
        </p:nvSpPr>
        <p:spPr>
          <a:xfrm>
            <a:off x="9829800" y="5600700"/>
            <a:ext cx="716280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599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Why I choose this philosophy: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600" dirty="0"/>
              <a:t>Knowledge is co-constructed through social interactions and individual experiences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600" dirty="0"/>
              <a:t>Kindergarten curriculum is developed collaboratively by multiple stakeholders (teachers, managers, parents, children) through their lived experiences and daily educational practices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600" dirty="0"/>
              <a:t>Enables in-depth exploration of how teachers interpret and implement curriculum, and how managers support this transition</a:t>
            </a:r>
            <a:endParaRPr lang="zh-CN" altLang="en-US" sz="2600" dirty="0"/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121202BB-CB30-8771-58D5-C73C2A81DA81}"/>
              </a:ext>
            </a:extLst>
          </p:cNvPr>
          <p:cNvSpPr/>
          <p:nvPr/>
        </p:nvSpPr>
        <p:spPr>
          <a:xfrm flipV="1">
            <a:off x="984299" y="5433664"/>
            <a:ext cx="16230594" cy="38509"/>
          </a:xfrm>
          <a:prstGeom prst="line">
            <a:avLst/>
          </a:prstGeom>
          <a:ln w="9525" cap="flat">
            <a:solidFill>
              <a:schemeClr val="bg1">
                <a:lumMod val="75000"/>
              </a:schemeClr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75438" y="648320"/>
            <a:ext cx="16242893" cy="970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Research Approach: Inductive Approach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47750" y="2241846"/>
            <a:ext cx="16103686" cy="19521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Definition:</a:t>
            </a:r>
          </a:p>
          <a:p>
            <a:pPr algn="l">
              <a:lnSpc>
                <a:spcPts val="3900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An inductive approach involves the search for pattern from observation and the development of explanations - theories - for those patterns through series of hypotheses (Bernard, 2011).</a:t>
            </a:r>
          </a:p>
          <a:p>
            <a:pPr algn="l">
              <a:lnSpc>
                <a:spcPts val="3900"/>
              </a:lnSpc>
            </a:pPr>
            <a:endParaRPr lang="en-US" sz="2600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75778958-15DA-F13F-287F-DFBB3466CEC7}"/>
              </a:ext>
            </a:extLst>
          </p:cNvPr>
          <p:cNvSpPr txBox="1"/>
          <p:nvPr/>
        </p:nvSpPr>
        <p:spPr>
          <a:xfrm>
            <a:off x="1047750" y="5105400"/>
            <a:ext cx="7315200" cy="37933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Limitations: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600" dirty="0"/>
              <a:t>Inductive analysis can be time-consuming and subject to researcher bias (Thomas, 2006)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600" dirty="0"/>
              <a:t>Lacks predefined structure which may lead to data overwhelm (Braun &amp; Clarke, 2006)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600" dirty="0"/>
              <a:t>Difficulty in ensuring systematic analysis across all data (Miles et al., 2014)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600" dirty="0"/>
              <a:t>Risk of overemphasis on interesting but unrepresentative findings (Silverman, 2020)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DEDBF7D-6F7F-260D-0F7B-28AD525BA560}"/>
              </a:ext>
            </a:extLst>
          </p:cNvPr>
          <p:cNvSpPr txBox="1"/>
          <p:nvPr/>
        </p:nvSpPr>
        <p:spPr>
          <a:xfrm>
            <a:off x="9601200" y="5118100"/>
            <a:ext cx="7010400" cy="4053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Why I choose this approach:</a:t>
            </a:r>
          </a:p>
          <a:p>
            <a:pPr marL="561341" lvl="1" indent="-280670">
              <a:lnSpc>
                <a:spcPts val="39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Unlike traditional hypothesis-driven research, allows themes and patterns to emerge organically from collected data</a:t>
            </a:r>
          </a:p>
          <a:p>
            <a:pPr marL="561341" lvl="1" indent="-280670">
              <a:lnSpc>
                <a:spcPts val="39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As I am currently unfamiliar with the status of kindergarten-based curriculum in the selected kindergarten, this method enables open-ended exploration</a:t>
            </a:r>
            <a:endParaRPr lang="zh-CN" altLang="en-US" dirty="0"/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FCB488AC-C5C4-7091-93F1-8124E48CEC55}"/>
              </a:ext>
            </a:extLst>
          </p:cNvPr>
          <p:cNvSpPr/>
          <p:nvPr/>
        </p:nvSpPr>
        <p:spPr>
          <a:xfrm flipV="1">
            <a:off x="1028695" y="4899099"/>
            <a:ext cx="16230594" cy="38509"/>
          </a:xfrm>
          <a:prstGeom prst="line">
            <a:avLst/>
          </a:prstGeom>
          <a:ln w="9525" cap="flat">
            <a:solidFill>
              <a:schemeClr val="bg1">
                <a:lumMod val="75000"/>
              </a:schemeClr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75438" y="648320"/>
            <a:ext cx="16242893" cy="970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Methodological Choice: Qualitative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50038" y="2390304"/>
            <a:ext cx="16103686" cy="2102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Definition:</a:t>
            </a:r>
          </a:p>
          <a:p>
            <a:pPr algn="l">
              <a:lnSpc>
                <a:spcPts val="4199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Qualitative research is an approach for exploring and understanding the meaning individuals or groups ascribe to a social or human problem (Creswell &amp; Poth, 2018).</a:t>
            </a:r>
          </a:p>
          <a:p>
            <a:pPr algn="l">
              <a:lnSpc>
                <a:spcPts val="4199"/>
              </a:lnSpc>
            </a:pPr>
            <a:endParaRPr lang="en-US" sz="2600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7BFB47B0-0CAD-C226-476B-2FD61443A74E}"/>
              </a:ext>
            </a:extLst>
          </p:cNvPr>
          <p:cNvSpPr txBox="1"/>
          <p:nvPr/>
        </p:nvSpPr>
        <p:spPr>
          <a:xfrm>
            <a:off x="533400" y="5331396"/>
            <a:ext cx="8610600" cy="4881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99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Limitations:</a:t>
            </a:r>
          </a:p>
          <a:p>
            <a:pPr marL="457200" indent="-457200">
              <a:lnSpc>
                <a:spcPts val="4199"/>
              </a:lnSpc>
              <a:buFont typeface="Arial" panose="020B0604020202020204" pitchFamily="34" charset="0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</a:rPr>
              <a:t>Findings are context-bound and not statistically </a:t>
            </a:r>
            <a:r>
              <a:rPr lang="en-US" altLang="zh-CN" sz="2600" dirty="0" err="1">
                <a:solidFill>
                  <a:srgbClr val="2B2C30"/>
                </a:solidFill>
                <a:latin typeface="Public Sans"/>
              </a:rPr>
              <a:t>generalisable</a:t>
            </a:r>
            <a:r>
              <a:rPr lang="en-US" altLang="zh-CN" sz="2600" dirty="0">
                <a:solidFill>
                  <a:srgbClr val="2B2C30"/>
                </a:solidFill>
                <a:latin typeface="Public Sans"/>
              </a:rPr>
              <a:t> (</a:t>
            </a: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Guba &amp; Lincoln, 1985</a:t>
            </a:r>
            <a:r>
              <a:rPr lang="en-US" altLang="zh-CN" sz="2600" dirty="0">
                <a:solidFill>
                  <a:srgbClr val="2B2C30"/>
                </a:solidFill>
                <a:latin typeface="Public Sans"/>
              </a:rPr>
              <a:t>)</a:t>
            </a:r>
          </a:p>
          <a:p>
            <a:pPr marL="457200" indent="-457200">
              <a:lnSpc>
                <a:spcPts val="4199"/>
              </a:lnSpc>
              <a:buFont typeface="Arial" panose="020B0604020202020204" pitchFamily="34" charset="0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</a:rPr>
              <a:t>Data analysis can be subject to researcher interpretation and bias (Braun &amp; Clarke, 2006)</a:t>
            </a:r>
          </a:p>
          <a:p>
            <a:pPr marL="457200" indent="-457200">
              <a:lnSpc>
                <a:spcPts val="4199"/>
              </a:lnSpc>
              <a:buFont typeface="Arial" panose="020B0604020202020204" pitchFamily="34" charset="0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</a:rPr>
              <a:t>Time-consuming data collection and analysis process (Creswell &amp; Poth, 2023)</a:t>
            </a:r>
          </a:p>
          <a:p>
            <a:pPr marL="457200" indent="-457200">
              <a:lnSpc>
                <a:spcPts val="4199"/>
              </a:lnSpc>
              <a:buFont typeface="Arial" panose="020B0604020202020204" pitchFamily="34" charset="0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</a:rPr>
              <a:t>Potential for social desirability bias in participant responses (Bryman, 2016)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80AEDC4-1FCF-8619-0FEE-174DB46FDBC0}"/>
              </a:ext>
            </a:extLst>
          </p:cNvPr>
          <p:cNvSpPr txBox="1"/>
          <p:nvPr/>
        </p:nvSpPr>
        <p:spPr>
          <a:xfrm>
            <a:off x="8839200" y="5331396"/>
            <a:ext cx="9372600" cy="48906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99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Why I choose this methodology: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Curriculum implementation involves complex meaning-making processes requiring in-depth exploration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Focuses on lived experiences and daily educational practices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Enables exploration of 'how' and 'why' questions central to understanding implementation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Provides richness and nuance in understanding stakeholder perspectives</a:t>
            </a:r>
            <a:endParaRPr lang="zh-CN" altLang="en-US" sz="2600" dirty="0"/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1FE5CE9D-6F86-71E6-8AEE-7ABF977E62CA}"/>
              </a:ext>
            </a:extLst>
          </p:cNvPr>
          <p:cNvSpPr/>
          <p:nvPr/>
        </p:nvSpPr>
        <p:spPr>
          <a:xfrm flipV="1">
            <a:off x="1028695" y="4899099"/>
            <a:ext cx="16230594" cy="38509"/>
          </a:xfrm>
          <a:prstGeom prst="line">
            <a:avLst/>
          </a:prstGeom>
          <a:ln w="9525" cap="flat">
            <a:solidFill>
              <a:schemeClr val="bg1">
                <a:lumMod val="75000"/>
              </a:schemeClr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75438" y="648320"/>
            <a:ext cx="16242893" cy="970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Research Strategy: Case study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251371"/>
            <a:ext cx="16103686" cy="22695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Definition:</a:t>
            </a:r>
          </a:p>
          <a:p>
            <a:pPr algn="l">
              <a:lnSpc>
                <a:spcPts val="3600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A case study is an empirical method that investigates a contemporary phenomenon in depth and within its real-world context, especially when the boundaries between phenomenon and context may not be clearly evident (Yin, 2018).</a:t>
            </a:r>
          </a:p>
          <a:p>
            <a:pPr algn="l">
              <a:lnSpc>
                <a:spcPts val="3600"/>
              </a:lnSpc>
            </a:pPr>
            <a:endParaRPr lang="en-US" sz="2600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9A4FE09D-5AB6-7FCF-1300-F82B14C0E73B}"/>
              </a:ext>
            </a:extLst>
          </p:cNvPr>
          <p:cNvSpPr txBox="1"/>
          <p:nvPr/>
        </p:nvSpPr>
        <p:spPr>
          <a:xfrm>
            <a:off x="1028695" y="5156200"/>
            <a:ext cx="6858000" cy="5140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Limitations:</a:t>
            </a:r>
          </a:p>
          <a:p>
            <a:pPr marL="518160" lvl="1" indent="-259080">
              <a:lnSpc>
                <a:spcPts val="36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Single-case design may lack </a:t>
            </a:r>
            <a:r>
              <a:rPr lang="en-US" altLang="zh-CN" sz="2600" dirty="0" err="1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generalisability</a:t>
            </a: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to other contexts (Yin, 2018)</a:t>
            </a:r>
          </a:p>
          <a:p>
            <a:pPr marL="518160" lvl="1" indent="-259080">
              <a:lnSpc>
                <a:spcPts val="36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Potential for researcher bias in data interpretation (Stake, 1995)</a:t>
            </a:r>
          </a:p>
          <a:p>
            <a:pPr marL="518160" lvl="1" indent="-259080">
              <a:lnSpc>
                <a:spcPts val="36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Difficulty in establishing causal relationships (Bryman, 2016)</a:t>
            </a:r>
          </a:p>
          <a:p>
            <a:pPr marL="518160" lvl="1" indent="-259080">
              <a:lnSpc>
                <a:spcPts val="36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Risk of over-reliance on exceptional or unrepresentative cases (Flyvbjerg, 2006)</a:t>
            </a:r>
            <a:endParaRPr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8161847C-413B-4334-ABE7-74EECEAACF40}"/>
              </a:ext>
            </a:extLst>
          </p:cNvPr>
          <p:cNvSpPr txBox="1"/>
          <p:nvPr/>
        </p:nvSpPr>
        <p:spPr>
          <a:xfrm>
            <a:off x="8229600" y="5143500"/>
            <a:ext cx="9448801" cy="46701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sym typeface="Public Sans"/>
              </a:rPr>
              <a:t>Why I choose this design:</a:t>
            </a:r>
          </a:p>
          <a:p>
            <a:pPr marL="457200" indent="-457200">
              <a:lnSpc>
                <a:spcPts val="3600"/>
              </a:lnSpc>
              <a:buFont typeface="Arial" panose="020B0604020202020204" pitchFamily="34" charset="0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</a:rPr>
              <a:t>Allows in-depth exploration of complex phenomena within a specific context</a:t>
            </a:r>
          </a:p>
          <a:p>
            <a:pPr marL="457200" indent="-457200">
              <a:lnSpc>
                <a:spcPts val="3600"/>
              </a:lnSpc>
              <a:buFont typeface="Arial" panose="020B0604020202020204" pitchFamily="34" charset="0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</a:rPr>
              <a:t>Particularly suitable for understanding curriculum implementation and management support in educational research</a:t>
            </a:r>
          </a:p>
          <a:p>
            <a:pPr marL="457200" indent="-457200">
              <a:lnSpc>
                <a:spcPts val="3600"/>
              </a:lnSpc>
              <a:buFont typeface="Arial" panose="020B0604020202020204" pitchFamily="34" charset="0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</a:rPr>
              <a:t>Enables integration of multiple data sources for comprehensive investigation</a:t>
            </a:r>
          </a:p>
          <a:p>
            <a:pPr marL="457200" indent="-457200">
              <a:lnSpc>
                <a:spcPts val="3600"/>
              </a:lnSpc>
              <a:buFont typeface="Arial" panose="020B0604020202020204" pitchFamily="34" charset="0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</a:rPr>
              <a:t>Limited time available - case study approach ensures research quality within timeframe constraints</a:t>
            </a:r>
            <a:endParaRPr lang="zh-CN" altLang="en-US" sz="2600" dirty="0">
              <a:solidFill>
                <a:srgbClr val="2B2C30"/>
              </a:solidFill>
              <a:latin typeface="Public Sans"/>
            </a:endParaRPr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90F91228-2BB0-FE80-3EA1-ED76272DEF0D}"/>
              </a:ext>
            </a:extLst>
          </p:cNvPr>
          <p:cNvSpPr/>
          <p:nvPr/>
        </p:nvSpPr>
        <p:spPr>
          <a:xfrm flipV="1">
            <a:off x="1028695" y="4899099"/>
            <a:ext cx="16230594" cy="38509"/>
          </a:xfrm>
          <a:prstGeom prst="line">
            <a:avLst/>
          </a:prstGeom>
          <a:ln w="9525" cap="flat">
            <a:solidFill>
              <a:schemeClr val="bg1">
                <a:lumMod val="75000"/>
              </a:schemeClr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75438" y="648320"/>
            <a:ext cx="16242893" cy="9709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Time Horizon: Cross-sectional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695" y="2120940"/>
            <a:ext cx="16103686" cy="20964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Definition:</a:t>
            </a:r>
          </a:p>
          <a:p>
            <a:pPr algn="l">
              <a:lnSpc>
                <a:spcPts val="4199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A cross-sectional study collects data at a single point in time or over a short, defined period to capture a "snapshot" of a particular phenomenon (Saunders, Lewis &amp; Thornhill, 2019).</a:t>
            </a:r>
          </a:p>
          <a:p>
            <a:pPr algn="l">
              <a:lnSpc>
                <a:spcPts val="4199"/>
              </a:lnSpc>
            </a:pPr>
            <a:endParaRPr lang="en-US" sz="2600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07E82C90-FEAA-55ED-7A79-87BF3C5D7F33}"/>
              </a:ext>
            </a:extLst>
          </p:cNvPr>
          <p:cNvSpPr txBox="1"/>
          <p:nvPr/>
        </p:nvSpPr>
        <p:spPr>
          <a:xfrm>
            <a:off x="152400" y="5286732"/>
            <a:ext cx="8839199" cy="48906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99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Limitations: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Cannot capture change or development over time (Bryman, 2016)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Limited to understanding current state only (Saunders et al., 2019)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May miss temporal patterns or cyclical variations (Cohen et al., 2018)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Risk of capturing atypical moments rather than representative practices (Robson &amp; McCartan, 2016)</a:t>
            </a:r>
            <a:endParaRPr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56E0A4E4-A126-E2C7-FCE7-0F3D78D241A9}"/>
              </a:ext>
            </a:extLst>
          </p:cNvPr>
          <p:cNvSpPr txBox="1"/>
          <p:nvPr/>
        </p:nvSpPr>
        <p:spPr>
          <a:xfrm>
            <a:off x="8991599" y="5286732"/>
            <a:ext cx="8991600" cy="4352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99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Why I choose this approach: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Research focuses on current status of kindergarten-based curriculum implementation at a specific time point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Limited research timeframe - unable to conduct long-term longitudinal tracking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Captures present-day practices and challenges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Practical feasibility within research constraints</a:t>
            </a:r>
            <a:endParaRPr lang="zh-CN" altLang="en-US" dirty="0"/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56E76D41-DF29-7B9B-504D-4053E0ED6E65}"/>
              </a:ext>
            </a:extLst>
          </p:cNvPr>
          <p:cNvSpPr/>
          <p:nvPr/>
        </p:nvSpPr>
        <p:spPr>
          <a:xfrm flipV="1">
            <a:off x="1028695" y="4899099"/>
            <a:ext cx="16230594" cy="38509"/>
          </a:xfrm>
          <a:prstGeom prst="line">
            <a:avLst/>
          </a:prstGeom>
          <a:ln w="9525" cap="flat">
            <a:solidFill>
              <a:schemeClr val="bg1">
                <a:lumMod val="75000"/>
              </a:schemeClr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75438" y="657845"/>
            <a:ext cx="16242893" cy="794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435"/>
              </a:lnSpc>
            </a:pPr>
            <a:r>
              <a:rPr lang="en-US" sz="4950" spc="24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Data Collection Methods: Non-participant Observation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695" y="2331189"/>
            <a:ext cx="16103686" cy="2086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00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Definition:</a:t>
            </a:r>
          </a:p>
          <a:p>
            <a:pPr algn="l">
              <a:lnSpc>
                <a:spcPts val="3300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Non-participant observation involves the researcher observing </a:t>
            </a:r>
            <a:r>
              <a:rPr lang="en-US" sz="2600" dirty="0" err="1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behaviours</a:t>
            </a: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and interactions in a natural setting without direct involvement, allowing for a more objective understanding of routines and practices (Cohen, Manion &amp; Morrison, 2018).</a:t>
            </a:r>
          </a:p>
          <a:p>
            <a:pPr algn="l">
              <a:lnSpc>
                <a:spcPts val="3300"/>
              </a:lnSpc>
            </a:pPr>
            <a:endParaRPr lang="en-US" sz="2600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863397D8-7597-1D8D-FF8B-47F672BE7577}"/>
              </a:ext>
            </a:extLst>
          </p:cNvPr>
          <p:cNvSpPr txBox="1"/>
          <p:nvPr/>
        </p:nvSpPr>
        <p:spPr>
          <a:xfrm>
            <a:off x="609600" y="5600700"/>
            <a:ext cx="9102253" cy="38808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300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Limitation:</a:t>
            </a:r>
          </a:p>
          <a:p>
            <a:pPr marL="474981" lvl="1" indent="-237491">
              <a:lnSpc>
                <a:spcPts val="33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Observer presence may still influence </a:t>
            </a:r>
            <a:r>
              <a:rPr lang="en-US" altLang="zh-CN" sz="2600" dirty="0" err="1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behaviour</a:t>
            </a: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(Bryman, 2016)</a:t>
            </a:r>
          </a:p>
          <a:p>
            <a:pPr marL="474981" lvl="1" indent="-237491">
              <a:lnSpc>
                <a:spcPts val="33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Does not access teachers' inner thoughts or rationale behind actions (Patton, 2015)</a:t>
            </a:r>
          </a:p>
          <a:p>
            <a:pPr marL="474981" lvl="1" indent="-237491">
              <a:lnSpc>
                <a:spcPts val="33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Risk of misinterpreting observed </a:t>
            </a:r>
            <a:r>
              <a:rPr lang="en-US" altLang="zh-CN" sz="2600" dirty="0" err="1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behaviours</a:t>
            </a: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without contextual understanding (Cohen et al., 2018)</a:t>
            </a:r>
          </a:p>
          <a:p>
            <a:pPr marL="474981" lvl="1" indent="-237491">
              <a:lnSpc>
                <a:spcPts val="33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Researcher's own biases may influence what is observed and recorded (Silverman, 2020)</a:t>
            </a:r>
            <a:endParaRPr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168B748A-6774-52F2-1EB3-8CB790113C5B}"/>
              </a:ext>
            </a:extLst>
          </p:cNvPr>
          <p:cNvSpPr txBox="1"/>
          <p:nvPr/>
        </p:nvSpPr>
        <p:spPr>
          <a:xfrm>
            <a:off x="9711853" y="5611906"/>
            <a:ext cx="7429493" cy="3034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300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Why I choose this tool:</a:t>
            </a:r>
          </a:p>
          <a:p>
            <a:pPr marL="474981" lvl="1" indent="-237491">
              <a:lnSpc>
                <a:spcPts val="33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Maintains natural classroom environment whilst </a:t>
            </a:r>
            <a:r>
              <a:rPr lang="en-US" altLang="zh-CN" sz="2600" dirty="0" err="1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minimising</a:t>
            </a: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researcher interference</a:t>
            </a:r>
          </a:p>
          <a:p>
            <a:pPr marL="474981" lvl="1" indent="-237491">
              <a:lnSpc>
                <a:spcPts val="33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Allows authentic and context-rich insights</a:t>
            </a:r>
          </a:p>
          <a:p>
            <a:pPr marL="474981" lvl="1" indent="-237491">
              <a:lnSpc>
                <a:spcPts val="3300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Observation findings will inform development and targeting of semi-structured interview questions</a:t>
            </a:r>
            <a:endParaRPr lang="zh-CN" altLang="en-US" dirty="0"/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A670E22F-4AFC-3DBC-BE96-5FF066C798D9}"/>
              </a:ext>
            </a:extLst>
          </p:cNvPr>
          <p:cNvSpPr/>
          <p:nvPr/>
        </p:nvSpPr>
        <p:spPr>
          <a:xfrm flipV="1">
            <a:off x="1028695" y="4899099"/>
            <a:ext cx="16230594" cy="38509"/>
          </a:xfrm>
          <a:prstGeom prst="line">
            <a:avLst/>
          </a:prstGeom>
          <a:ln w="9525" cap="flat">
            <a:solidFill>
              <a:schemeClr val="bg1">
                <a:lumMod val="75000"/>
              </a:schemeClr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75438" y="657845"/>
            <a:ext cx="16242893" cy="812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65"/>
              </a:lnSpc>
            </a:pPr>
            <a:r>
              <a:rPr lang="en-US" sz="5050" spc="2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Data Collection Methods: Semi-structured Interviews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695" y="1925955"/>
            <a:ext cx="16103686" cy="2635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Definition:</a:t>
            </a:r>
          </a:p>
          <a:p>
            <a:pPr algn="l">
              <a:lnSpc>
                <a:spcPts val="4199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Semi-structured interviews involve a flexible approach using predetermined open-ended questions whilst allowing the interviewer to diverge and probe for more information (Saunders, Lewis &amp; Thornhill, 2019).</a:t>
            </a:r>
          </a:p>
          <a:p>
            <a:pPr algn="l">
              <a:lnSpc>
                <a:spcPts val="4199"/>
              </a:lnSpc>
            </a:pPr>
            <a:endParaRPr lang="en-US" sz="2600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AF7BE86B-BF87-7546-B094-716C9753898F}"/>
              </a:ext>
            </a:extLst>
          </p:cNvPr>
          <p:cNvSpPr txBox="1"/>
          <p:nvPr/>
        </p:nvSpPr>
        <p:spPr>
          <a:xfrm>
            <a:off x="838200" y="5275735"/>
            <a:ext cx="9182106" cy="48906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99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Limitations: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Responses may be influenced by social desirability bias (Bryman, 2016)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Power dynamics may affect participant honesty and openness (Kvale, 2009)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Data interpretation can be subjective and influenced by researcher perspective (Cohen et al., 2018)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Time-intensive data collection and transcription process (Saunders et al., 2019)</a:t>
            </a:r>
            <a:endParaRPr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8752ACD-0F23-2974-940D-4B034E10D0BC}"/>
              </a:ext>
            </a:extLst>
          </p:cNvPr>
          <p:cNvSpPr txBox="1"/>
          <p:nvPr/>
        </p:nvSpPr>
        <p:spPr>
          <a:xfrm>
            <a:off x="10236292" y="5275735"/>
            <a:ext cx="6896089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99"/>
              </a:lnSpc>
            </a:pPr>
            <a:r>
              <a:rPr lang="en-US" altLang="zh-CN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Why I choose this tool: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600" dirty="0"/>
              <a:t>Guided by general interview outline but allows flexibility to explore emerging topics during conversation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600" dirty="0"/>
              <a:t>Enables in-depth understanding of teachers' and managers' perspectives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zh-CN" sz="2600" dirty="0"/>
              <a:t>Accesses personal experiences, beliefs and intentions regarding curriculum implementation</a:t>
            </a:r>
            <a:endParaRPr lang="zh-CN" altLang="en-US" sz="2600" dirty="0"/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1EEA06AA-FD26-366B-80F0-A17D5013C581}"/>
              </a:ext>
            </a:extLst>
          </p:cNvPr>
          <p:cNvSpPr/>
          <p:nvPr/>
        </p:nvSpPr>
        <p:spPr>
          <a:xfrm flipV="1">
            <a:off x="1028695" y="4899099"/>
            <a:ext cx="16230594" cy="38509"/>
          </a:xfrm>
          <a:prstGeom prst="line">
            <a:avLst/>
          </a:prstGeom>
          <a:ln w="9525" cap="flat">
            <a:solidFill>
              <a:schemeClr val="bg1">
                <a:lumMod val="75000"/>
              </a:schemeClr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75438" y="657845"/>
            <a:ext cx="16242893" cy="812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65"/>
              </a:lnSpc>
            </a:pPr>
            <a:r>
              <a:rPr lang="en-US" sz="5050" spc="2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Data Collection Methods: Document review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694" y="2031676"/>
            <a:ext cx="16103686" cy="2635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Definition:</a:t>
            </a:r>
          </a:p>
          <a:p>
            <a:pPr algn="l">
              <a:lnSpc>
                <a:spcPts val="4199"/>
              </a:lnSpc>
            </a:pPr>
            <a:r>
              <a:rPr lang="en-US" sz="26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Document review involves the systematic examination of existing documents to provide context, background information, and insights that inform understanding of the phenomenon under study (Bowen, 2009).</a:t>
            </a:r>
          </a:p>
          <a:p>
            <a:pPr algn="l">
              <a:lnSpc>
                <a:spcPts val="4199"/>
              </a:lnSpc>
            </a:pPr>
            <a:endParaRPr lang="en-US" sz="2600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3916BA57-7109-AD6F-67A2-F9FE87FA0FA7}"/>
              </a:ext>
            </a:extLst>
          </p:cNvPr>
          <p:cNvSpPr txBox="1"/>
          <p:nvPr/>
        </p:nvSpPr>
        <p:spPr>
          <a:xfrm>
            <a:off x="76199" y="5324443"/>
            <a:ext cx="8547847" cy="4884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99"/>
              </a:lnSpc>
            </a:pPr>
            <a:r>
              <a:rPr lang="en-US" altLang="zh-CN" sz="24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Limitations: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4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Internal documents may not reflect actual practice but rather </a:t>
            </a:r>
            <a:r>
              <a:rPr lang="en-US" altLang="zh-CN" sz="2400" dirty="0" err="1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idealised</a:t>
            </a:r>
            <a:r>
              <a:rPr lang="en-US" altLang="zh-CN" sz="24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 intentions (Prior, 2003)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4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May lack completeness or be selectively presented (Bowen, 2009)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4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Risk of documents being outdated or representing past rather than current practices (Cohen et al., 2018)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4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Potential bias in document creation and selection processes (Bryman, 2016)</a:t>
            </a:r>
            <a:endParaRPr lang="zh-CN" altLang="en-US" sz="2400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D7F555E0-F506-8712-B8C6-A541006A8F26}"/>
              </a:ext>
            </a:extLst>
          </p:cNvPr>
          <p:cNvSpPr txBox="1"/>
          <p:nvPr/>
        </p:nvSpPr>
        <p:spPr>
          <a:xfrm>
            <a:off x="8610599" y="5349393"/>
            <a:ext cx="9677401" cy="4352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99"/>
              </a:lnSpc>
            </a:pPr>
            <a:r>
              <a:rPr lang="en-US" altLang="zh-CN" sz="24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Why I choose this tool: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4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Complements other data sources for comprehensive understanding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4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Helps understand how kindergarten-based curriculum is formally constructed and enacted in daily practice</a:t>
            </a:r>
          </a:p>
          <a:p>
            <a:pPr marL="604519" lvl="1" indent="-302260">
              <a:lnSpc>
                <a:spcPts val="4199"/>
              </a:lnSpc>
              <a:buFont typeface="Arial"/>
              <a:buChar char="•"/>
            </a:pPr>
            <a:r>
              <a:rPr lang="en-US" altLang="zh-CN" sz="2400" dirty="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Analysis results will be compared with observational data and interview findings to assess consistency and identify gaps or tensions in curriculum implementation</a:t>
            </a:r>
            <a:endParaRPr lang="zh-CN" altLang="en-US" sz="2400" dirty="0"/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8C199D3D-379F-924E-6DDD-70907CF7279E}"/>
              </a:ext>
            </a:extLst>
          </p:cNvPr>
          <p:cNvSpPr/>
          <p:nvPr/>
        </p:nvSpPr>
        <p:spPr>
          <a:xfrm flipV="1">
            <a:off x="1028695" y="4899099"/>
            <a:ext cx="16230594" cy="38509"/>
          </a:xfrm>
          <a:prstGeom prst="line">
            <a:avLst/>
          </a:prstGeom>
          <a:ln w="9525" cap="flat">
            <a:solidFill>
              <a:schemeClr val="bg1">
                <a:lumMod val="75000"/>
              </a:schemeClr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16407" y="3596921"/>
            <a:ext cx="13208550" cy="980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Part 4.Practical Considerations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06871" y="942975"/>
            <a:ext cx="16230600" cy="651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00"/>
              </a:lnSpc>
              <a:spcBef>
                <a:spcPct val="0"/>
              </a:spcBef>
            </a:pPr>
            <a:r>
              <a:rPr lang="en-US" sz="3714" b="1" spc="843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TIME PLAN</a:t>
            </a:r>
          </a:p>
        </p:txBody>
      </p:sp>
      <p:sp>
        <p:nvSpPr>
          <p:cNvPr id="3" name="AutoShape 3"/>
          <p:cNvSpPr/>
          <p:nvPr/>
        </p:nvSpPr>
        <p:spPr>
          <a:xfrm flipV="1">
            <a:off x="-7086597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TextBox 4"/>
          <p:cNvSpPr txBox="1"/>
          <p:nvPr/>
        </p:nvSpPr>
        <p:spPr>
          <a:xfrm>
            <a:off x="6789505" y="5521961"/>
            <a:ext cx="5400883" cy="4374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1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15–21 July: Communicate with kindergarten managers; distribute and collect informed consent from teachers and parents</a:t>
            </a:r>
          </a:p>
          <a:p>
            <a:pPr algn="l">
              <a:lnSpc>
                <a:spcPts val="3519"/>
              </a:lnSpc>
            </a:pPr>
            <a:endParaRPr lang="en-US" sz="21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51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22 July – 11 August: Non-participant observation in 3 classes (1 per week)</a:t>
            </a:r>
          </a:p>
          <a:p>
            <a:pPr algn="l">
              <a:lnSpc>
                <a:spcPts val="3519"/>
              </a:lnSpc>
            </a:pPr>
            <a:endParaRPr lang="en-US" sz="21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51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12–18 August: Conduct semi-structured interviews; transcribe data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66800" y="3216198"/>
            <a:ext cx="2785647" cy="1304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i="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Phase 1: Preparation &amp; Chapter Drafting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4811636"/>
            <a:ext cx="2785647" cy="428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10 June – 14 July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28700" y="2756663"/>
            <a:ext cx="138677" cy="138677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B2C30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142907" y="2756663"/>
            <a:ext cx="138677" cy="138677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B2C30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3253759" y="2761156"/>
            <a:ext cx="138677" cy="138677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B2C30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028700" y="2830494"/>
            <a:ext cx="17396401" cy="0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7" name="TextBox 17"/>
          <p:cNvSpPr txBox="1"/>
          <p:nvPr/>
        </p:nvSpPr>
        <p:spPr>
          <a:xfrm>
            <a:off x="7212246" y="3216198"/>
            <a:ext cx="2785647" cy="1304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i="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Phase 2: Fieldwork &amp; Data Collection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323098" y="3216198"/>
            <a:ext cx="2785647" cy="1304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i="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Phase 3: Data Analysis &amp; Writing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142907" y="4809255"/>
            <a:ext cx="3298080" cy="428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15 July – 18 August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06871" y="5493386"/>
            <a:ext cx="4287667" cy="2621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20"/>
              </a:lnSpc>
            </a:pPr>
            <a:r>
              <a:rPr lang="en-US" sz="22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Draft Introduction, Literature Review, and Methodology. Finalise ethical application and prepare all consent forms and research materials.</a:t>
            </a:r>
          </a:p>
          <a:p>
            <a:pPr algn="l">
              <a:lnSpc>
                <a:spcPts val="3520"/>
              </a:lnSpc>
            </a:pPr>
            <a:endParaRPr lang="en-US" sz="220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3253759" y="4816398"/>
            <a:ext cx="4552657" cy="428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799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19 August – 29 September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323098" y="5521961"/>
            <a:ext cx="3914374" cy="2621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1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Thematic analysis of data. Write full chapters: Data Analysis, Discussion, and Conclusion. Proofread and format final dissertation for submission.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028700" y="5431474"/>
            <a:ext cx="17396401" cy="0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711" y="1474767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991811" y="1744169"/>
            <a:ext cx="15479554" cy="1150381"/>
            <a:chOff x="0" y="0"/>
            <a:chExt cx="20639405" cy="1533842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20639405" cy="1533842"/>
              <a:chOff x="0" y="0"/>
              <a:chExt cx="4277963" cy="317922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4277963" cy="317922"/>
              </a:xfrm>
              <a:custGeom>
                <a:avLst/>
                <a:gdLst/>
                <a:ahLst/>
                <a:cxnLst/>
                <a:rect l="l" t="t" r="r" b="b"/>
                <a:pathLst>
                  <a:path w="4277963" h="317922">
                    <a:moveTo>
                      <a:pt x="24308" y="0"/>
                    </a:moveTo>
                    <a:lnTo>
                      <a:pt x="4253655" y="0"/>
                    </a:lnTo>
                    <a:cubicBezTo>
                      <a:pt x="4267080" y="0"/>
                      <a:pt x="4277963" y="10883"/>
                      <a:pt x="4277963" y="24308"/>
                    </a:cubicBezTo>
                    <a:lnTo>
                      <a:pt x="4277963" y="293614"/>
                    </a:lnTo>
                    <a:cubicBezTo>
                      <a:pt x="4277963" y="300061"/>
                      <a:pt x="4275402" y="306243"/>
                      <a:pt x="4270844" y="310802"/>
                    </a:cubicBezTo>
                    <a:cubicBezTo>
                      <a:pt x="4266285" y="315361"/>
                      <a:pt x="4260102" y="317922"/>
                      <a:pt x="4253655" y="317922"/>
                    </a:cubicBezTo>
                    <a:lnTo>
                      <a:pt x="24308" y="317922"/>
                    </a:lnTo>
                    <a:cubicBezTo>
                      <a:pt x="17861" y="317922"/>
                      <a:pt x="11678" y="315361"/>
                      <a:pt x="7120" y="310802"/>
                    </a:cubicBezTo>
                    <a:cubicBezTo>
                      <a:pt x="2561" y="306243"/>
                      <a:pt x="0" y="300061"/>
                      <a:pt x="0" y="293614"/>
                    </a:cubicBezTo>
                    <a:lnTo>
                      <a:pt x="0" y="24308"/>
                    </a:lnTo>
                    <a:cubicBezTo>
                      <a:pt x="0" y="17861"/>
                      <a:pt x="2561" y="11678"/>
                      <a:pt x="7120" y="7120"/>
                    </a:cubicBezTo>
                    <a:cubicBezTo>
                      <a:pt x="11678" y="2561"/>
                      <a:pt x="17861" y="0"/>
                      <a:pt x="24308" y="0"/>
                    </a:cubicBezTo>
                    <a:close/>
                  </a:path>
                </a:pathLst>
              </a:custGeom>
              <a:solidFill>
                <a:srgbClr val="B7BADB"/>
              </a:solidFill>
            </p:spPr>
          </p:sp>
          <p:sp>
            <p:nvSpPr>
              <p:cNvPr id="6" name="TextBox 6"/>
              <p:cNvSpPr txBox="1"/>
              <p:nvPr/>
            </p:nvSpPr>
            <p:spPr>
              <a:xfrm>
                <a:off x="0" y="9525"/>
                <a:ext cx="4277963" cy="30839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19"/>
                  </a:lnSpc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437297" y="243084"/>
              <a:ext cx="19376277" cy="10095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256"/>
                </a:lnSpc>
                <a:spcBef>
                  <a:spcPct val="0"/>
                </a:spcBef>
              </a:pPr>
              <a:r>
                <a:rPr lang="en-US" sz="4813" spc="24" dirty="0">
                  <a:solidFill>
                    <a:srgbClr val="2B2C30"/>
                  </a:solidFill>
                  <a:latin typeface="Playfair Display"/>
                  <a:ea typeface="Playfair Display"/>
                  <a:cs typeface="Playfair Display"/>
                  <a:sym typeface="Playfair Display"/>
                </a:rPr>
                <a:t>Timeline: 15-19 July (Institutional Permission Period)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91811" y="6072175"/>
            <a:ext cx="15479554" cy="1150381"/>
            <a:chOff x="0" y="0"/>
            <a:chExt cx="20639405" cy="1533842"/>
          </a:xfrm>
        </p:grpSpPr>
        <p:grpSp>
          <p:nvGrpSpPr>
            <p:cNvPr id="9" name="Group 9"/>
            <p:cNvGrpSpPr/>
            <p:nvPr/>
          </p:nvGrpSpPr>
          <p:grpSpPr>
            <a:xfrm>
              <a:off x="0" y="0"/>
              <a:ext cx="20639405" cy="1533842"/>
              <a:chOff x="0" y="0"/>
              <a:chExt cx="4277963" cy="317922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4277963" cy="317922"/>
              </a:xfrm>
              <a:custGeom>
                <a:avLst/>
                <a:gdLst/>
                <a:ahLst/>
                <a:cxnLst/>
                <a:rect l="l" t="t" r="r" b="b"/>
                <a:pathLst>
                  <a:path w="4277963" h="317922">
                    <a:moveTo>
                      <a:pt x="24308" y="0"/>
                    </a:moveTo>
                    <a:lnTo>
                      <a:pt x="4253655" y="0"/>
                    </a:lnTo>
                    <a:cubicBezTo>
                      <a:pt x="4267080" y="0"/>
                      <a:pt x="4277963" y="10883"/>
                      <a:pt x="4277963" y="24308"/>
                    </a:cubicBezTo>
                    <a:lnTo>
                      <a:pt x="4277963" y="293614"/>
                    </a:lnTo>
                    <a:cubicBezTo>
                      <a:pt x="4277963" y="300061"/>
                      <a:pt x="4275402" y="306243"/>
                      <a:pt x="4270844" y="310802"/>
                    </a:cubicBezTo>
                    <a:cubicBezTo>
                      <a:pt x="4266285" y="315361"/>
                      <a:pt x="4260102" y="317922"/>
                      <a:pt x="4253655" y="317922"/>
                    </a:cubicBezTo>
                    <a:lnTo>
                      <a:pt x="24308" y="317922"/>
                    </a:lnTo>
                    <a:cubicBezTo>
                      <a:pt x="17861" y="317922"/>
                      <a:pt x="11678" y="315361"/>
                      <a:pt x="7120" y="310802"/>
                    </a:cubicBezTo>
                    <a:cubicBezTo>
                      <a:pt x="2561" y="306243"/>
                      <a:pt x="0" y="300061"/>
                      <a:pt x="0" y="293614"/>
                    </a:cubicBezTo>
                    <a:lnTo>
                      <a:pt x="0" y="24308"/>
                    </a:lnTo>
                    <a:cubicBezTo>
                      <a:pt x="0" y="17861"/>
                      <a:pt x="2561" y="11678"/>
                      <a:pt x="7120" y="7120"/>
                    </a:cubicBezTo>
                    <a:cubicBezTo>
                      <a:pt x="11678" y="2561"/>
                      <a:pt x="17861" y="0"/>
                      <a:pt x="24308" y="0"/>
                    </a:cubicBezTo>
                    <a:close/>
                  </a:path>
                </a:pathLst>
              </a:custGeom>
              <a:solidFill>
                <a:srgbClr val="B7BADB"/>
              </a:solidFill>
            </p:spPr>
          </p:sp>
          <p:sp>
            <p:nvSpPr>
              <p:cNvPr id="11" name="TextBox 11"/>
              <p:cNvSpPr txBox="1"/>
              <p:nvPr/>
            </p:nvSpPr>
            <p:spPr>
              <a:xfrm>
                <a:off x="0" y="9525"/>
                <a:ext cx="4277963" cy="308397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119"/>
                  </a:lnSpc>
                </a:pPr>
                <a:endParaRPr/>
              </a:p>
            </p:txBody>
          </p:sp>
        </p:grpSp>
        <p:sp>
          <p:nvSpPr>
            <p:cNvPr id="12" name="TextBox 12"/>
            <p:cNvSpPr txBox="1"/>
            <p:nvPr/>
          </p:nvSpPr>
          <p:spPr>
            <a:xfrm>
              <a:off x="437297" y="243084"/>
              <a:ext cx="19376277" cy="10095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256"/>
                </a:lnSpc>
                <a:spcBef>
                  <a:spcPct val="0"/>
                </a:spcBef>
              </a:pPr>
              <a:r>
                <a:rPr lang="en-US" sz="4813" spc="24">
                  <a:solidFill>
                    <a:srgbClr val="2B2C30"/>
                  </a:solidFill>
                  <a:latin typeface="Playfair Display"/>
                  <a:ea typeface="Playfair Display"/>
                  <a:cs typeface="Playfair Display"/>
                  <a:sym typeface="Playfair Display"/>
                </a:rPr>
                <a:t>Triple-Channel Child Consent process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53484" y="8608306"/>
            <a:ext cx="16156206" cy="1157441"/>
            <a:chOff x="0" y="0"/>
            <a:chExt cx="4255132" cy="30484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255133" cy="304840"/>
            </a:xfrm>
            <a:custGeom>
              <a:avLst/>
              <a:gdLst/>
              <a:ahLst/>
              <a:cxnLst/>
              <a:rect l="l" t="t" r="r" b="b"/>
              <a:pathLst>
                <a:path w="4255133" h="304840">
                  <a:moveTo>
                    <a:pt x="0" y="0"/>
                  </a:moveTo>
                  <a:lnTo>
                    <a:pt x="4255133" y="0"/>
                  </a:lnTo>
                  <a:lnTo>
                    <a:pt x="4255133" y="304840"/>
                  </a:lnTo>
                  <a:lnTo>
                    <a:pt x="0" y="304840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4255132" cy="3429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91811" y="7816652"/>
            <a:ext cx="4464402" cy="1802853"/>
            <a:chOff x="0" y="0"/>
            <a:chExt cx="1175810" cy="474826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175810" cy="474826"/>
            </a:xfrm>
            <a:custGeom>
              <a:avLst/>
              <a:gdLst/>
              <a:ahLst/>
              <a:cxnLst/>
              <a:rect l="l" t="t" r="r" b="b"/>
              <a:pathLst>
                <a:path w="1175810" h="474826">
                  <a:moveTo>
                    <a:pt x="88441" y="0"/>
                  </a:moveTo>
                  <a:lnTo>
                    <a:pt x="1087368" y="0"/>
                  </a:lnTo>
                  <a:cubicBezTo>
                    <a:pt x="1110824" y="0"/>
                    <a:pt x="1133320" y="9318"/>
                    <a:pt x="1149906" y="25904"/>
                  </a:cubicBezTo>
                  <a:cubicBezTo>
                    <a:pt x="1166492" y="42490"/>
                    <a:pt x="1175810" y="64985"/>
                    <a:pt x="1175810" y="88441"/>
                  </a:cubicBezTo>
                  <a:lnTo>
                    <a:pt x="1175810" y="386384"/>
                  </a:lnTo>
                  <a:cubicBezTo>
                    <a:pt x="1175810" y="409840"/>
                    <a:pt x="1166492" y="432336"/>
                    <a:pt x="1149906" y="448922"/>
                  </a:cubicBezTo>
                  <a:cubicBezTo>
                    <a:pt x="1133320" y="465508"/>
                    <a:pt x="1110824" y="474826"/>
                    <a:pt x="1087368" y="474826"/>
                  </a:cubicBezTo>
                  <a:lnTo>
                    <a:pt x="88441" y="474826"/>
                  </a:lnTo>
                  <a:cubicBezTo>
                    <a:pt x="39597" y="474826"/>
                    <a:pt x="0" y="435229"/>
                    <a:pt x="0" y="386384"/>
                  </a:cubicBezTo>
                  <a:lnTo>
                    <a:pt x="0" y="88441"/>
                  </a:lnTo>
                  <a:cubicBezTo>
                    <a:pt x="0" y="39597"/>
                    <a:pt x="39597" y="0"/>
                    <a:pt x="88441" y="0"/>
                  </a:cubicBezTo>
                  <a:close/>
                </a:path>
              </a:pathLst>
            </a:custGeom>
            <a:solidFill>
              <a:srgbClr val="546798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1175810" cy="5129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6134615" y="7816652"/>
            <a:ext cx="4464402" cy="1802853"/>
            <a:chOff x="0" y="0"/>
            <a:chExt cx="1175810" cy="47482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175810" cy="474826"/>
            </a:xfrm>
            <a:custGeom>
              <a:avLst/>
              <a:gdLst/>
              <a:ahLst/>
              <a:cxnLst/>
              <a:rect l="l" t="t" r="r" b="b"/>
              <a:pathLst>
                <a:path w="1175810" h="474826">
                  <a:moveTo>
                    <a:pt x="88441" y="0"/>
                  </a:moveTo>
                  <a:lnTo>
                    <a:pt x="1087368" y="0"/>
                  </a:lnTo>
                  <a:cubicBezTo>
                    <a:pt x="1110824" y="0"/>
                    <a:pt x="1133320" y="9318"/>
                    <a:pt x="1149906" y="25904"/>
                  </a:cubicBezTo>
                  <a:cubicBezTo>
                    <a:pt x="1166492" y="42490"/>
                    <a:pt x="1175810" y="64985"/>
                    <a:pt x="1175810" y="88441"/>
                  </a:cubicBezTo>
                  <a:lnTo>
                    <a:pt x="1175810" y="386384"/>
                  </a:lnTo>
                  <a:cubicBezTo>
                    <a:pt x="1175810" y="409840"/>
                    <a:pt x="1166492" y="432336"/>
                    <a:pt x="1149906" y="448922"/>
                  </a:cubicBezTo>
                  <a:cubicBezTo>
                    <a:pt x="1133320" y="465508"/>
                    <a:pt x="1110824" y="474826"/>
                    <a:pt x="1087368" y="474826"/>
                  </a:cubicBezTo>
                  <a:lnTo>
                    <a:pt x="88441" y="474826"/>
                  </a:lnTo>
                  <a:cubicBezTo>
                    <a:pt x="39597" y="474826"/>
                    <a:pt x="0" y="435229"/>
                    <a:pt x="0" y="386384"/>
                  </a:cubicBezTo>
                  <a:lnTo>
                    <a:pt x="0" y="88441"/>
                  </a:lnTo>
                  <a:cubicBezTo>
                    <a:pt x="0" y="39597"/>
                    <a:pt x="39597" y="0"/>
                    <a:pt x="88441" y="0"/>
                  </a:cubicBezTo>
                  <a:close/>
                </a:path>
              </a:pathLst>
            </a:custGeom>
            <a:solidFill>
              <a:srgbClr val="546798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1175810" cy="5129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1275292" y="7816652"/>
            <a:ext cx="4464402" cy="1802853"/>
            <a:chOff x="0" y="0"/>
            <a:chExt cx="1175810" cy="474826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175810" cy="474826"/>
            </a:xfrm>
            <a:custGeom>
              <a:avLst/>
              <a:gdLst/>
              <a:ahLst/>
              <a:cxnLst/>
              <a:rect l="l" t="t" r="r" b="b"/>
              <a:pathLst>
                <a:path w="1175810" h="474826">
                  <a:moveTo>
                    <a:pt x="88441" y="0"/>
                  </a:moveTo>
                  <a:lnTo>
                    <a:pt x="1087368" y="0"/>
                  </a:lnTo>
                  <a:cubicBezTo>
                    <a:pt x="1110824" y="0"/>
                    <a:pt x="1133320" y="9318"/>
                    <a:pt x="1149906" y="25904"/>
                  </a:cubicBezTo>
                  <a:cubicBezTo>
                    <a:pt x="1166492" y="42490"/>
                    <a:pt x="1175810" y="64985"/>
                    <a:pt x="1175810" y="88441"/>
                  </a:cubicBezTo>
                  <a:lnTo>
                    <a:pt x="1175810" y="386384"/>
                  </a:lnTo>
                  <a:cubicBezTo>
                    <a:pt x="1175810" y="409840"/>
                    <a:pt x="1166492" y="432336"/>
                    <a:pt x="1149906" y="448922"/>
                  </a:cubicBezTo>
                  <a:cubicBezTo>
                    <a:pt x="1133320" y="465508"/>
                    <a:pt x="1110824" y="474826"/>
                    <a:pt x="1087368" y="474826"/>
                  </a:cubicBezTo>
                  <a:lnTo>
                    <a:pt x="88441" y="474826"/>
                  </a:lnTo>
                  <a:cubicBezTo>
                    <a:pt x="39597" y="474826"/>
                    <a:pt x="0" y="435229"/>
                    <a:pt x="0" y="386384"/>
                  </a:cubicBezTo>
                  <a:lnTo>
                    <a:pt x="0" y="88441"/>
                  </a:lnTo>
                  <a:cubicBezTo>
                    <a:pt x="0" y="39597"/>
                    <a:pt x="39597" y="0"/>
                    <a:pt x="88441" y="0"/>
                  </a:cubicBezTo>
                  <a:close/>
                </a:path>
              </a:pathLst>
            </a:custGeom>
            <a:solidFill>
              <a:srgbClr val="546798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0" y="-38100"/>
              <a:ext cx="1175810" cy="51292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175438" y="657845"/>
            <a:ext cx="16242893" cy="812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65"/>
              </a:lnSpc>
            </a:pPr>
            <a:r>
              <a:rPr lang="en-US" sz="5050" spc="2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Ethical Considerations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72901" y="3770935"/>
            <a:ext cx="6213156" cy="207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Informed consent forms for all stake holder groups.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61313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Research explanation presentation for management and teacher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72901" y="3085050"/>
            <a:ext cx="6213156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Documentation Ready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589014" y="3770935"/>
            <a:ext cx="6278468" cy="207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Parent information video for easy understanding 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61313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Child-friendly visual presentation explaning rights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589014" y="3085050"/>
            <a:ext cx="6278468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Communication Materials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72901" y="8134831"/>
            <a:ext cx="3804603" cy="1052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79"/>
              </a:lnSpc>
            </a:pPr>
            <a:r>
              <a:rPr lang="en-US" sz="6199">
                <a:solidFill>
                  <a:srgbClr val="FFFF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Teacher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64515" y="8134831"/>
            <a:ext cx="3804603" cy="1052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79"/>
              </a:lnSpc>
            </a:pPr>
            <a:r>
              <a:rPr lang="en-US" sz="6199">
                <a:solidFill>
                  <a:srgbClr val="FFFF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Parent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1551517" y="8134831"/>
            <a:ext cx="3804603" cy="1052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79"/>
              </a:lnSpc>
            </a:pPr>
            <a:r>
              <a:rPr lang="en-US" sz="6199">
                <a:solidFill>
                  <a:srgbClr val="FFFFFF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Children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1175438" y="3022314"/>
            <a:ext cx="6717949" cy="2912008"/>
            <a:chOff x="0" y="0"/>
            <a:chExt cx="1769336" cy="766949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769336" cy="766949"/>
            </a:xfrm>
            <a:custGeom>
              <a:avLst/>
              <a:gdLst/>
              <a:ahLst/>
              <a:cxnLst/>
              <a:rect l="l" t="t" r="r" b="b"/>
              <a:pathLst>
                <a:path w="1769336" h="766949">
                  <a:moveTo>
                    <a:pt x="8067" y="0"/>
                  </a:moveTo>
                  <a:lnTo>
                    <a:pt x="1761269" y="0"/>
                  </a:lnTo>
                  <a:cubicBezTo>
                    <a:pt x="1763409" y="0"/>
                    <a:pt x="1765461" y="850"/>
                    <a:pt x="1766974" y="2363"/>
                  </a:cubicBezTo>
                  <a:cubicBezTo>
                    <a:pt x="1768486" y="3876"/>
                    <a:pt x="1769336" y="5927"/>
                    <a:pt x="1769336" y="8067"/>
                  </a:cubicBezTo>
                  <a:lnTo>
                    <a:pt x="1769336" y="758882"/>
                  </a:lnTo>
                  <a:cubicBezTo>
                    <a:pt x="1769336" y="763337"/>
                    <a:pt x="1765725" y="766949"/>
                    <a:pt x="1761269" y="766949"/>
                  </a:cubicBezTo>
                  <a:lnTo>
                    <a:pt x="8067" y="766949"/>
                  </a:lnTo>
                  <a:cubicBezTo>
                    <a:pt x="5927" y="766949"/>
                    <a:pt x="3876" y="766099"/>
                    <a:pt x="2363" y="764586"/>
                  </a:cubicBezTo>
                  <a:cubicBezTo>
                    <a:pt x="850" y="763073"/>
                    <a:pt x="0" y="761021"/>
                    <a:pt x="0" y="758882"/>
                  </a:cubicBezTo>
                  <a:lnTo>
                    <a:pt x="0" y="8067"/>
                  </a:lnTo>
                  <a:cubicBezTo>
                    <a:pt x="0" y="5927"/>
                    <a:pt x="850" y="3876"/>
                    <a:pt x="2363" y="2363"/>
                  </a:cubicBezTo>
                  <a:cubicBezTo>
                    <a:pt x="3876" y="850"/>
                    <a:pt x="5927" y="0"/>
                    <a:pt x="806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35" name="TextBox 35"/>
            <p:cNvSpPr txBox="1"/>
            <p:nvPr/>
          </p:nvSpPr>
          <p:spPr>
            <a:xfrm>
              <a:off x="0" y="-38100"/>
              <a:ext cx="1769336" cy="8050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8369273" y="3022314"/>
            <a:ext cx="6717949" cy="2912008"/>
            <a:chOff x="0" y="0"/>
            <a:chExt cx="1769336" cy="766949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769336" cy="766949"/>
            </a:xfrm>
            <a:custGeom>
              <a:avLst/>
              <a:gdLst/>
              <a:ahLst/>
              <a:cxnLst/>
              <a:rect l="l" t="t" r="r" b="b"/>
              <a:pathLst>
                <a:path w="1769336" h="766949">
                  <a:moveTo>
                    <a:pt x="8067" y="0"/>
                  </a:moveTo>
                  <a:lnTo>
                    <a:pt x="1761269" y="0"/>
                  </a:lnTo>
                  <a:cubicBezTo>
                    <a:pt x="1763409" y="0"/>
                    <a:pt x="1765461" y="850"/>
                    <a:pt x="1766974" y="2363"/>
                  </a:cubicBezTo>
                  <a:cubicBezTo>
                    <a:pt x="1768486" y="3876"/>
                    <a:pt x="1769336" y="5927"/>
                    <a:pt x="1769336" y="8067"/>
                  </a:cubicBezTo>
                  <a:lnTo>
                    <a:pt x="1769336" y="758882"/>
                  </a:lnTo>
                  <a:cubicBezTo>
                    <a:pt x="1769336" y="763337"/>
                    <a:pt x="1765725" y="766949"/>
                    <a:pt x="1761269" y="766949"/>
                  </a:cubicBezTo>
                  <a:lnTo>
                    <a:pt x="8067" y="766949"/>
                  </a:lnTo>
                  <a:cubicBezTo>
                    <a:pt x="5927" y="766949"/>
                    <a:pt x="3876" y="766099"/>
                    <a:pt x="2363" y="764586"/>
                  </a:cubicBezTo>
                  <a:cubicBezTo>
                    <a:pt x="850" y="763073"/>
                    <a:pt x="0" y="761021"/>
                    <a:pt x="0" y="758882"/>
                  </a:cubicBezTo>
                  <a:lnTo>
                    <a:pt x="0" y="8067"/>
                  </a:lnTo>
                  <a:cubicBezTo>
                    <a:pt x="0" y="5927"/>
                    <a:pt x="850" y="3876"/>
                    <a:pt x="2363" y="2363"/>
                  </a:cubicBezTo>
                  <a:cubicBezTo>
                    <a:pt x="3876" y="850"/>
                    <a:pt x="5927" y="0"/>
                    <a:pt x="806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38" name="TextBox 38"/>
            <p:cNvSpPr txBox="1"/>
            <p:nvPr/>
          </p:nvSpPr>
          <p:spPr>
            <a:xfrm>
              <a:off x="0" y="-38100"/>
              <a:ext cx="1769336" cy="80504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711" y="1474767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75438" y="657845"/>
            <a:ext cx="16242893" cy="812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65"/>
              </a:lnSpc>
            </a:pPr>
            <a:r>
              <a:rPr lang="en-US" sz="5050" spc="2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Child Safety &amp; Monitoring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028711" y="1733376"/>
            <a:ext cx="6717949" cy="2566757"/>
            <a:chOff x="0" y="0"/>
            <a:chExt cx="1769336" cy="67601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769336" cy="676018"/>
            </a:xfrm>
            <a:custGeom>
              <a:avLst/>
              <a:gdLst/>
              <a:ahLst/>
              <a:cxnLst/>
              <a:rect l="l" t="t" r="r" b="b"/>
              <a:pathLst>
                <a:path w="1769336" h="676018">
                  <a:moveTo>
                    <a:pt x="8067" y="0"/>
                  </a:moveTo>
                  <a:lnTo>
                    <a:pt x="1761269" y="0"/>
                  </a:lnTo>
                  <a:cubicBezTo>
                    <a:pt x="1763409" y="0"/>
                    <a:pt x="1765461" y="850"/>
                    <a:pt x="1766974" y="2363"/>
                  </a:cubicBezTo>
                  <a:cubicBezTo>
                    <a:pt x="1768486" y="3876"/>
                    <a:pt x="1769336" y="5927"/>
                    <a:pt x="1769336" y="8067"/>
                  </a:cubicBezTo>
                  <a:lnTo>
                    <a:pt x="1769336" y="667951"/>
                  </a:lnTo>
                  <a:cubicBezTo>
                    <a:pt x="1769336" y="670091"/>
                    <a:pt x="1768486" y="672143"/>
                    <a:pt x="1766974" y="673656"/>
                  </a:cubicBezTo>
                  <a:cubicBezTo>
                    <a:pt x="1765461" y="675168"/>
                    <a:pt x="1763409" y="676018"/>
                    <a:pt x="1761269" y="676018"/>
                  </a:cubicBezTo>
                  <a:lnTo>
                    <a:pt x="8067" y="676018"/>
                  </a:lnTo>
                  <a:cubicBezTo>
                    <a:pt x="5927" y="676018"/>
                    <a:pt x="3876" y="675168"/>
                    <a:pt x="2363" y="673656"/>
                  </a:cubicBezTo>
                  <a:cubicBezTo>
                    <a:pt x="850" y="672143"/>
                    <a:pt x="0" y="670091"/>
                    <a:pt x="0" y="667951"/>
                  </a:cubicBezTo>
                  <a:lnTo>
                    <a:pt x="0" y="8067"/>
                  </a:lnTo>
                  <a:cubicBezTo>
                    <a:pt x="0" y="5927"/>
                    <a:pt x="850" y="3876"/>
                    <a:pt x="2363" y="2363"/>
                  </a:cubicBezTo>
                  <a:cubicBezTo>
                    <a:pt x="3876" y="850"/>
                    <a:pt x="5927" y="0"/>
                    <a:pt x="806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769336" cy="7141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226174" y="2481998"/>
            <a:ext cx="6213156" cy="1653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Real-time comfort and agreement assessment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61313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Regular check-ins during observations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226174" y="1796113"/>
            <a:ext cx="6213156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Continuous Monitoring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9144000" y="1733376"/>
            <a:ext cx="6717949" cy="2566757"/>
            <a:chOff x="0" y="0"/>
            <a:chExt cx="1769336" cy="67601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769336" cy="676018"/>
            </a:xfrm>
            <a:custGeom>
              <a:avLst/>
              <a:gdLst/>
              <a:ahLst/>
              <a:cxnLst/>
              <a:rect l="l" t="t" r="r" b="b"/>
              <a:pathLst>
                <a:path w="1769336" h="676018">
                  <a:moveTo>
                    <a:pt x="8067" y="0"/>
                  </a:moveTo>
                  <a:lnTo>
                    <a:pt x="1761269" y="0"/>
                  </a:lnTo>
                  <a:cubicBezTo>
                    <a:pt x="1763409" y="0"/>
                    <a:pt x="1765461" y="850"/>
                    <a:pt x="1766974" y="2363"/>
                  </a:cubicBezTo>
                  <a:cubicBezTo>
                    <a:pt x="1768486" y="3876"/>
                    <a:pt x="1769336" y="5927"/>
                    <a:pt x="1769336" y="8067"/>
                  </a:cubicBezTo>
                  <a:lnTo>
                    <a:pt x="1769336" y="667951"/>
                  </a:lnTo>
                  <a:cubicBezTo>
                    <a:pt x="1769336" y="670091"/>
                    <a:pt x="1768486" y="672143"/>
                    <a:pt x="1766974" y="673656"/>
                  </a:cubicBezTo>
                  <a:cubicBezTo>
                    <a:pt x="1765461" y="675168"/>
                    <a:pt x="1763409" y="676018"/>
                    <a:pt x="1761269" y="676018"/>
                  </a:cubicBezTo>
                  <a:lnTo>
                    <a:pt x="8067" y="676018"/>
                  </a:lnTo>
                  <a:cubicBezTo>
                    <a:pt x="5927" y="676018"/>
                    <a:pt x="3876" y="675168"/>
                    <a:pt x="2363" y="673656"/>
                  </a:cubicBezTo>
                  <a:cubicBezTo>
                    <a:pt x="850" y="672143"/>
                    <a:pt x="0" y="670091"/>
                    <a:pt x="0" y="667951"/>
                  </a:cubicBezTo>
                  <a:lnTo>
                    <a:pt x="0" y="8067"/>
                  </a:lnTo>
                  <a:cubicBezTo>
                    <a:pt x="0" y="5927"/>
                    <a:pt x="850" y="3876"/>
                    <a:pt x="2363" y="2363"/>
                  </a:cubicBezTo>
                  <a:cubicBezTo>
                    <a:pt x="3876" y="850"/>
                    <a:pt x="5927" y="0"/>
                    <a:pt x="806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769336" cy="7141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9341463" y="2481998"/>
            <a:ext cx="6213156" cy="1653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Children can withdraw by telling teacher, parent, or researcher 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61313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No questions asked policy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341463" y="1796113"/>
            <a:ext cx="6213156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Flexible Withdrawal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028711" y="4434221"/>
            <a:ext cx="15479554" cy="1784444"/>
            <a:chOff x="0" y="0"/>
            <a:chExt cx="4277963" cy="49315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77963" cy="493153"/>
            </a:xfrm>
            <a:custGeom>
              <a:avLst/>
              <a:gdLst/>
              <a:ahLst/>
              <a:cxnLst/>
              <a:rect l="l" t="t" r="r" b="b"/>
              <a:pathLst>
                <a:path w="4277963" h="493153">
                  <a:moveTo>
                    <a:pt x="25507" y="0"/>
                  </a:moveTo>
                  <a:lnTo>
                    <a:pt x="4252456" y="0"/>
                  </a:lnTo>
                  <a:cubicBezTo>
                    <a:pt x="4266543" y="0"/>
                    <a:pt x="4277963" y="11420"/>
                    <a:pt x="4277963" y="25507"/>
                  </a:cubicBezTo>
                  <a:lnTo>
                    <a:pt x="4277963" y="467646"/>
                  </a:lnTo>
                  <a:cubicBezTo>
                    <a:pt x="4277963" y="474411"/>
                    <a:pt x="4275276" y="480898"/>
                    <a:pt x="4270492" y="485682"/>
                  </a:cubicBezTo>
                  <a:cubicBezTo>
                    <a:pt x="4265709" y="490465"/>
                    <a:pt x="4259221" y="493153"/>
                    <a:pt x="4252456" y="493153"/>
                  </a:cubicBezTo>
                  <a:lnTo>
                    <a:pt x="25507" y="493153"/>
                  </a:lnTo>
                  <a:cubicBezTo>
                    <a:pt x="11420" y="493153"/>
                    <a:pt x="0" y="481733"/>
                    <a:pt x="0" y="467646"/>
                  </a:cubicBezTo>
                  <a:lnTo>
                    <a:pt x="0" y="25507"/>
                  </a:lnTo>
                  <a:cubicBezTo>
                    <a:pt x="0" y="11420"/>
                    <a:pt x="11420" y="0"/>
                    <a:pt x="25507" y="0"/>
                  </a:cubicBezTo>
                  <a:close/>
                </a:path>
              </a:pathLst>
            </a:custGeom>
            <a:solidFill>
              <a:srgbClr val="DED0B6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9525"/>
              <a:ext cx="4277963" cy="483628"/>
            </a:xfrm>
            <a:prstGeom prst="rect">
              <a:avLst/>
            </a:prstGeom>
          </p:spPr>
          <p:txBody>
            <a:bodyPr lIns="48413" tIns="48413" rIns="48413" bIns="48413" rtlCol="0" anchor="ctr"/>
            <a:lstStyle/>
            <a:p>
              <a:pPr algn="ctr">
                <a:lnSpc>
                  <a:spcPts val="2119"/>
                </a:lnSpc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1329741" y="4499420"/>
            <a:ext cx="14532208" cy="48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00"/>
              </a:lnSpc>
              <a:spcBef>
                <a:spcPct val="0"/>
              </a:spcBef>
            </a:pPr>
            <a:r>
              <a:rPr lang="en-US" sz="3000" spc="1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Class Replacement Protocal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281108" y="5165622"/>
            <a:ext cx="14960748" cy="81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If more than 5 children in one class decline participation, an alternative class will be selected to ensure research validity while respecting individual choices.</a:t>
            </a:r>
          </a:p>
        </p:txBody>
      </p:sp>
      <p:sp>
        <p:nvSpPr>
          <p:cNvPr id="19" name="AutoShape 19"/>
          <p:cNvSpPr/>
          <p:nvPr/>
        </p:nvSpPr>
        <p:spPr>
          <a:xfrm flipV="1">
            <a:off x="949196" y="6987962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0" name="TextBox 20"/>
          <p:cNvSpPr txBox="1"/>
          <p:nvPr/>
        </p:nvSpPr>
        <p:spPr>
          <a:xfrm>
            <a:off x="1028711" y="6171040"/>
            <a:ext cx="16242893" cy="812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65"/>
              </a:lnSpc>
            </a:pPr>
            <a:r>
              <a:rPr lang="en-US" sz="5050" spc="2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Photography Protocols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1175438" y="7297933"/>
            <a:ext cx="6717949" cy="2566757"/>
            <a:chOff x="0" y="0"/>
            <a:chExt cx="1769336" cy="676018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769336" cy="676018"/>
            </a:xfrm>
            <a:custGeom>
              <a:avLst/>
              <a:gdLst/>
              <a:ahLst/>
              <a:cxnLst/>
              <a:rect l="l" t="t" r="r" b="b"/>
              <a:pathLst>
                <a:path w="1769336" h="676018">
                  <a:moveTo>
                    <a:pt x="8067" y="0"/>
                  </a:moveTo>
                  <a:lnTo>
                    <a:pt x="1761269" y="0"/>
                  </a:lnTo>
                  <a:cubicBezTo>
                    <a:pt x="1763409" y="0"/>
                    <a:pt x="1765461" y="850"/>
                    <a:pt x="1766974" y="2363"/>
                  </a:cubicBezTo>
                  <a:cubicBezTo>
                    <a:pt x="1768486" y="3876"/>
                    <a:pt x="1769336" y="5927"/>
                    <a:pt x="1769336" y="8067"/>
                  </a:cubicBezTo>
                  <a:lnTo>
                    <a:pt x="1769336" y="667951"/>
                  </a:lnTo>
                  <a:cubicBezTo>
                    <a:pt x="1769336" y="670091"/>
                    <a:pt x="1768486" y="672143"/>
                    <a:pt x="1766974" y="673656"/>
                  </a:cubicBezTo>
                  <a:cubicBezTo>
                    <a:pt x="1765461" y="675168"/>
                    <a:pt x="1763409" y="676018"/>
                    <a:pt x="1761269" y="676018"/>
                  </a:cubicBezTo>
                  <a:lnTo>
                    <a:pt x="8067" y="676018"/>
                  </a:lnTo>
                  <a:cubicBezTo>
                    <a:pt x="5927" y="676018"/>
                    <a:pt x="3876" y="675168"/>
                    <a:pt x="2363" y="673656"/>
                  </a:cubicBezTo>
                  <a:cubicBezTo>
                    <a:pt x="850" y="672143"/>
                    <a:pt x="0" y="670091"/>
                    <a:pt x="0" y="667951"/>
                  </a:cubicBezTo>
                  <a:lnTo>
                    <a:pt x="0" y="8067"/>
                  </a:lnTo>
                  <a:cubicBezTo>
                    <a:pt x="0" y="5927"/>
                    <a:pt x="850" y="3876"/>
                    <a:pt x="2363" y="2363"/>
                  </a:cubicBezTo>
                  <a:cubicBezTo>
                    <a:pt x="3876" y="850"/>
                    <a:pt x="5927" y="0"/>
                    <a:pt x="806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23" name="TextBox 23"/>
            <p:cNvSpPr txBox="1"/>
            <p:nvPr/>
          </p:nvSpPr>
          <p:spPr>
            <a:xfrm>
              <a:off x="0" y="-38100"/>
              <a:ext cx="1769336" cy="7141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1372901" y="8046555"/>
            <a:ext cx="6213156" cy="1653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Avoid human subjects where possible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61313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Apply pixelation/blurring if individuals appear inadvertently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72901" y="7360670"/>
            <a:ext cx="6213156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Document Review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9150158" y="7297933"/>
            <a:ext cx="6717949" cy="2760217"/>
            <a:chOff x="0" y="0"/>
            <a:chExt cx="1769336" cy="726971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769336" cy="726971"/>
            </a:xfrm>
            <a:custGeom>
              <a:avLst/>
              <a:gdLst/>
              <a:ahLst/>
              <a:cxnLst/>
              <a:rect l="l" t="t" r="r" b="b"/>
              <a:pathLst>
                <a:path w="1769336" h="726971">
                  <a:moveTo>
                    <a:pt x="8067" y="0"/>
                  </a:moveTo>
                  <a:lnTo>
                    <a:pt x="1761269" y="0"/>
                  </a:lnTo>
                  <a:cubicBezTo>
                    <a:pt x="1763409" y="0"/>
                    <a:pt x="1765461" y="850"/>
                    <a:pt x="1766974" y="2363"/>
                  </a:cubicBezTo>
                  <a:cubicBezTo>
                    <a:pt x="1768486" y="3876"/>
                    <a:pt x="1769336" y="5927"/>
                    <a:pt x="1769336" y="8067"/>
                  </a:cubicBezTo>
                  <a:lnTo>
                    <a:pt x="1769336" y="718904"/>
                  </a:lnTo>
                  <a:cubicBezTo>
                    <a:pt x="1769336" y="721043"/>
                    <a:pt x="1768486" y="723095"/>
                    <a:pt x="1766974" y="724608"/>
                  </a:cubicBezTo>
                  <a:cubicBezTo>
                    <a:pt x="1765461" y="726121"/>
                    <a:pt x="1763409" y="726971"/>
                    <a:pt x="1761269" y="726971"/>
                  </a:cubicBezTo>
                  <a:lnTo>
                    <a:pt x="8067" y="726971"/>
                  </a:lnTo>
                  <a:cubicBezTo>
                    <a:pt x="3612" y="726971"/>
                    <a:pt x="0" y="723359"/>
                    <a:pt x="0" y="718904"/>
                  </a:cubicBezTo>
                  <a:lnTo>
                    <a:pt x="0" y="8067"/>
                  </a:lnTo>
                  <a:cubicBezTo>
                    <a:pt x="0" y="5927"/>
                    <a:pt x="850" y="3876"/>
                    <a:pt x="2363" y="2363"/>
                  </a:cubicBezTo>
                  <a:cubicBezTo>
                    <a:pt x="3876" y="850"/>
                    <a:pt x="5927" y="0"/>
                    <a:pt x="806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1769336" cy="7650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9259944" y="7852160"/>
            <a:ext cx="6388508" cy="20726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May include participant images for fieldnote supplementation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61313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Immediate deletion after observation diary completion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347620" y="7360670"/>
            <a:ext cx="6213156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Observation Aid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711" y="1474767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9334247" y="2249028"/>
            <a:ext cx="4389802" cy="61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Alternative Option</a:t>
            </a:r>
          </a:p>
        </p:txBody>
      </p:sp>
      <p:sp>
        <p:nvSpPr>
          <p:cNvPr id="4" name="AutoShape 4"/>
          <p:cNvSpPr/>
          <p:nvPr/>
        </p:nvSpPr>
        <p:spPr>
          <a:xfrm>
            <a:off x="4989469" y="2334753"/>
            <a:ext cx="0" cy="3749983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9123555" y="2334753"/>
            <a:ext cx="0" cy="3749983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6" name="AutoShape 6"/>
          <p:cNvSpPr/>
          <p:nvPr/>
        </p:nvSpPr>
        <p:spPr>
          <a:xfrm>
            <a:off x="13416604" y="2334753"/>
            <a:ext cx="0" cy="3749983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1016407" y="6347672"/>
            <a:ext cx="16696371" cy="3086100"/>
            <a:chOff x="0" y="0"/>
            <a:chExt cx="4397398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397398" cy="812800"/>
            </a:xfrm>
            <a:custGeom>
              <a:avLst/>
              <a:gdLst/>
              <a:ahLst/>
              <a:cxnLst/>
              <a:rect l="l" t="t" r="r" b="b"/>
              <a:pathLst>
                <a:path w="4397398" h="812800">
                  <a:moveTo>
                    <a:pt x="23648" y="0"/>
                  </a:moveTo>
                  <a:lnTo>
                    <a:pt x="4373750" y="0"/>
                  </a:lnTo>
                  <a:cubicBezTo>
                    <a:pt x="4386811" y="0"/>
                    <a:pt x="4397398" y="10588"/>
                    <a:pt x="4397398" y="23648"/>
                  </a:cubicBezTo>
                  <a:lnTo>
                    <a:pt x="4397398" y="789152"/>
                  </a:lnTo>
                  <a:cubicBezTo>
                    <a:pt x="4397398" y="795424"/>
                    <a:pt x="4394907" y="801439"/>
                    <a:pt x="4390472" y="805874"/>
                  </a:cubicBezTo>
                  <a:cubicBezTo>
                    <a:pt x="4386037" y="810308"/>
                    <a:pt x="4380022" y="812800"/>
                    <a:pt x="4373750" y="812800"/>
                  </a:cubicBezTo>
                  <a:lnTo>
                    <a:pt x="23648" y="812800"/>
                  </a:lnTo>
                  <a:cubicBezTo>
                    <a:pt x="17376" y="812800"/>
                    <a:pt x="11361" y="810308"/>
                    <a:pt x="6926" y="805874"/>
                  </a:cubicBezTo>
                  <a:cubicBezTo>
                    <a:pt x="2491" y="801439"/>
                    <a:pt x="0" y="795424"/>
                    <a:pt x="0" y="789152"/>
                  </a:cubicBezTo>
                  <a:lnTo>
                    <a:pt x="0" y="23648"/>
                  </a:lnTo>
                  <a:cubicBezTo>
                    <a:pt x="0" y="17376"/>
                    <a:pt x="2491" y="11361"/>
                    <a:pt x="6926" y="6926"/>
                  </a:cubicBezTo>
                  <a:cubicBezTo>
                    <a:pt x="11361" y="2491"/>
                    <a:pt x="17376" y="0"/>
                    <a:pt x="23648" y="0"/>
                  </a:cubicBezTo>
                  <a:close/>
                </a:path>
              </a:pathLst>
            </a:custGeom>
            <a:solidFill>
              <a:srgbClr val="B2A59B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397398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359"/>
                </a:lnSpc>
              </a:pPr>
              <a:r>
                <a:rPr lang="en-US" sz="2400" b="1">
                  <a:solidFill>
                    <a:srgbClr val="000000"/>
                  </a:solidFill>
                  <a:latin typeface="Libre Baskerville Bold"/>
                  <a:ea typeface="Libre Baskerville Bold"/>
                  <a:cs typeface="Libre Baskerville Bold"/>
                  <a:sym typeface="Libre Baskerville Bold"/>
                </a:rPr>
                <a:t>   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175438" y="657845"/>
            <a:ext cx="16242893" cy="812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65"/>
              </a:lnSpc>
            </a:pPr>
            <a:r>
              <a:rPr lang="en-US" sz="5050" spc="2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Interview Arrangements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16407" y="2249028"/>
            <a:ext cx="3773952" cy="1235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Preferred Setting</a:t>
            </a:r>
          </a:p>
          <a:p>
            <a:pPr algn="l">
              <a:lnSpc>
                <a:spcPts val="4900"/>
              </a:lnSpc>
            </a:pPr>
            <a:endParaRPr lang="en-US" sz="3500" b="1">
              <a:solidFill>
                <a:srgbClr val="2B2C3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5176274" y="2249028"/>
            <a:ext cx="3773952" cy="61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Timing Protocol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33802" y="2249028"/>
            <a:ext cx="4178976" cy="61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Quality Assurance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11" y="3032842"/>
            <a:ext cx="3773952" cy="31251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Private office with open door/window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Balances safety with privacy needs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Visible but confidential environment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170483" y="3074247"/>
            <a:ext cx="3772057" cy="23441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Daytime hours only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Fits within school schedule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Minimizes disruption to working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12601" y="3074247"/>
            <a:ext cx="4236918" cy="31251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Online interviews via WeChat if necessary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Maintains flexibility for participants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Ensures continued participation despite constraints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533802" y="3032842"/>
            <a:ext cx="3767081" cy="27346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Transcript verification with participants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Participants review their own sections for accuracy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Member checking process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449818" y="6559385"/>
            <a:ext cx="11925647" cy="61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Participant Identification System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96085" y="7346785"/>
            <a:ext cx="621315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Coding System: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626240" y="7933525"/>
            <a:ext cx="272645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Teacher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626240" y="8619325"/>
            <a:ext cx="2726456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T1,T2...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896834" y="7933525"/>
            <a:ext cx="272645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Kindergarten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12641" y="7933525"/>
            <a:ext cx="272645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Managers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412641" y="8619325"/>
            <a:ext cx="2726456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M1,M2...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2767873" y="8619325"/>
            <a:ext cx="3106786" cy="481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G Kindergarten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711" y="1513276"/>
            <a:ext cx="8862961" cy="0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AutoShape 3"/>
          <p:cNvSpPr/>
          <p:nvPr/>
        </p:nvSpPr>
        <p:spPr>
          <a:xfrm flipH="1">
            <a:off x="6492577" y="2206627"/>
            <a:ext cx="0" cy="221192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11950308" y="2187577"/>
            <a:ext cx="0" cy="223097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0" y="7392438"/>
            <a:ext cx="18288000" cy="2788662"/>
            <a:chOff x="0" y="0"/>
            <a:chExt cx="4816593" cy="73446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816592" cy="734462"/>
            </a:xfrm>
            <a:custGeom>
              <a:avLst/>
              <a:gdLst/>
              <a:ahLst/>
              <a:cxnLst/>
              <a:rect l="l" t="t" r="r" b="b"/>
              <a:pathLst>
                <a:path w="4816592" h="734462">
                  <a:moveTo>
                    <a:pt x="0" y="0"/>
                  </a:moveTo>
                  <a:lnTo>
                    <a:pt x="4816592" y="0"/>
                  </a:lnTo>
                  <a:lnTo>
                    <a:pt x="4816592" y="734462"/>
                  </a:lnTo>
                  <a:lnTo>
                    <a:pt x="0" y="734462"/>
                  </a:lnTo>
                  <a:close/>
                </a:path>
              </a:pathLst>
            </a:custGeom>
            <a:solidFill>
              <a:srgbClr val="DED0B6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816593" cy="7725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359"/>
                </a:lnSpc>
              </a:pPr>
              <a:r>
                <a:rPr lang="en-US" sz="2400" b="1">
                  <a:solidFill>
                    <a:srgbClr val="000000"/>
                  </a:solidFill>
                  <a:latin typeface="Libre Baskerville Bold"/>
                  <a:ea typeface="Libre Baskerville Bold"/>
                  <a:cs typeface="Libre Baskerville Bold"/>
                  <a:sym typeface="Libre Baskerville Bold"/>
                </a:rPr>
                <a:t>   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175438" y="657845"/>
            <a:ext cx="16242893" cy="812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65"/>
              </a:lnSpc>
            </a:pPr>
            <a:r>
              <a:rPr lang="en-US" sz="5050" spc="2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Data Management &amp; Security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1497" y="2765016"/>
            <a:ext cx="5283537" cy="1672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Deleted immediately after fieldnote completion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No long-term storage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9754" y="7450151"/>
            <a:ext cx="11925647" cy="61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Access Control Matrix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81744" y="8233740"/>
            <a:ext cx="272645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Full Access: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502" y="1581152"/>
            <a:ext cx="11925647" cy="61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Data Retention Schedule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94759" y="2149477"/>
            <a:ext cx="621315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Observation Photos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788701" y="2130427"/>
            <a:ext cx="4993733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Research Materials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520406" y="2130427"/>
            <a:ext cx="621315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Personal Information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87" y="2745966"/>
            <a:ext cx="5155458" cy="1672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Deleted after course completion and grade confirmation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Academic timeline respected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421795" y="2745966"/>
            <a:ext cx="5155458" cy="1672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Encrypted storage with limited access</a:t>
            </a: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Additional security layers for participant data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287081" y="5218245"/>
            <a:ext cx="0" cy="2040843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9" name="TextBox 19"/>
          <p:cNvSpPr txBox="1"/>
          <p:nvPr/>
        </p:nvSpPr>
        <p:spPr>
          <a:xfrm>
            <a:off x="671497" y="5708159"/>
            <a:ext cx="5283537" cy="12534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Encrypted personal computer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Password protected access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89502" y="4532856"/>
            <a:ext cx="11925647" cy="61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Storage &amp; Encryption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71497" y="5161095"/>
            <a:ext cx="621315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Primary Storage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569582" y="5161095"/>
            <a:ext cx="4993733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Research Materials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569582" y="5708159"/>
            <a:ext cx="5155458" cy="834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University-approved cloud storage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Additional encryption layer</a:t>
            </a:r>
          </a:p>
        </p:txBody>
      </p:sp>
      <p:sp>
        <p:nvSpPr>
          <p:cNvPr id="24" name="AutoShape 24"/>
          <p:cNvSpPr/>
          <p:nvPr/>
        </p:nvSpPr>
        <p:spPr>
          <a:xfrm flipV="1">
            <a:off x="591077" y="4575310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5" name="TextBox 25"/>
          <p:cNvSpPr txBox="1"/>
          <p:nvPr/>
        </p:nvSpPr>
        <p:spPr>
          <a:xfrm>
            <a:off x="366432" y="8700465"/>
            <a:ext cx="5283537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Researcher (anonymised data)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531856" y="8189925"/>
            <a:ext cx="5155458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Limited Access: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531856" y="8690940"/>
            <a:ext cx="6121441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Participants (own interview part only)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08775" y="9105337"/>
            <a:ext cx="272645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Institutional: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08775" y="9572062"/>
            <a:ext cx="6678141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Management (institutional documents only)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531856" y="9159630"/>
            <a:ext cx="2726456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Academic: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616544" y="9626355"/>
            <a:ext cx="6625514" cy="41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Supervisors (anonymised data for guidance)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75438" y="657845"/>
            <a:ext cx="16242893" cy="812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65"/>
              </a:lnSpc>
            </a:pPr>
            <a:r>
              <a:rPr lang="en-US" sz="5050" spc="2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Data Analysis Method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3289" y="4399385"/>
            <a:ext cx="2491687" cy="9119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79"/>
              </a:lnSpc>
            </a:pPr>
            <a:r>
              <a:rPr lang="en-US" sz="22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Data Familiarisation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30639" y="3942185"/>
            <a:ext cx="2785647" cy="428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i="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Phase 1: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527898" y="4399385"/>
            <a:ext cx="2442663" cy="445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79"/>
              </a:lnSpc>
            </a:pPr>
            <a:r>
              <a:rPr lang="en-US" sz="22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Initial Coding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3527898" y="3727309"/>
            <a:ext cx="138677" cy="138677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B2C30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92539" y="3727309"/>
            <a:ext cx="138677" cy="138677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B2C30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8926889" y="3657970"/>
            <a:ext cx="138677" cy="138677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B2C30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1639550" y="3689209"/>
            <a:ext cx="138677" cy="138677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B2C30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4632684" y="3689209"/>
            <a:ext cx="138677" cy="138677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B2C30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sp>
        <p:nvSpPr>
          <p:cNvPr id="22" name="AutoShape 22"/>
          <p:cNvSpPr/>
          <p:nvPr/>
        </p:nvSpPr>
        <p:spPr>
          <a:xfrm>
            <a:off x="830639" y="3758547"/>
            <a:ext cx="17656630" cy="0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23" name="Group 23"/>
          <p:cNvGrpSpPr/>
          <p:nvPr/>
        </p:nvGrpSpPr>
        <p:grpSpPr>
          <a:xfrm>
            <a:off x="723289" y="1926151"/>
            <a:ext cx="16535999" cy="1182033"/>
            <a:chOff x="0" y="0"/>
            <a:chExt cx="4569925" cy="326669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4569925" cy="326669"/>
            </a:xfrm>
            <a:custGeom>
              <a:avLst/>
              <a:gdLst/>
              <a:ahLst/>
              <a:cxnLst/>
              <a:rect l="l" t="t" r="r" b="b"/>
              <a:pathLst>
                <a:path w="4569925" h="326669">
                  <a:moveTo>
                    <a:pt x="23877" y="0"/>
                  </a:moveTo>
                  <a:lnTo>
                    <a:pt x="4546048" y="0"/>
                  </a:lnTo>
                  <a:cubicBezTo>
                    <a:pt x="4559235" y="0"/>
                    <a:pt x="4569925" y="10690"/>
                    <a:pt x="4569925" y="23877"/>
                  </a:cubicBezTo>
                  <a:lnTo>
                    <a:pt x="4569925" y="302792"/>
                  </a:lnTo>
                  <a:cubicBezTo>
                    <a:pt x="4569925" y="309124"/>
                    <a:pt x="4567410" y="315198"/>
                    <a:pt x="4562932" y="319676"/>
                  </a:cubicBezTo>
                  <a:cubicBezTo>
                    <a:pt x="4558454" y="324154"/>
                    <a:pt x="4552381" y="326669"/>
                    <a:pt x="4546048" y="326669"/>
                  </a:cubicBezTo>
                  <a:lnTo>
                    <a:pt x="23877" y="326669"/>
                  </a:lnTo>
                  <a:cubicBezTo>
                    <a:pt x="17545" y="326669"/>
                    <a:pt x="11471" y="324154"/>
                    <a:pt x="6994" y="319676"/>
                  </a:cubicBezTo>
                  <a:cubicBezTo>
                    <a:pt x="2516" y="315198"/>
                    <a:pt x="0" y="309124"/>
                    <a:pt x="0" y="302792"/>
                  </a:cubicBezTo>
                  <a:lnTo>
                    <a:pt x="0" y="23877"/>
                  </a:lnTo>
                  <a:cubicBezTo>
                    <a:pt x="0" y="17545"/>
                    <a:pt x="2516" y="11471"/>
                    <a:pt x="6994" y="6994"/>
                  </a:cubicBezTo>
                  <a:cubicBezTo>
                    <a:pt x="11471" y="2516"/>
                    <a:pt x="17545" y="0"/>
                    <a:pt x="23877" y="0"/>
                  </a:cubicBezTo>
                  <a:close/>
                </a:path>
              </a:pathLst>
            </a:custGeom>
            <a:solidFill>
              <a:srgbClr val="DED0B6"/>
            </a:solidFill>
          </p:spPr>
        </p:sp>
        <p:sp>
          <p:nvSpPr>
            <p:cNvPr id="25" name="TextBox 25"/>
            <p:cNvSpPr txBox="1"/>
            <p:nvPr/>
          </p:nvSpPr>
          <p:spPr>
            <a:xfrm>
              <a:off x="0" y="9525"/>
              <a:ext cx="4569925" cy="317144"/>
            </a:xfrm>
            <a:prstGeom prst="rect">
              <a:avLst/>
            </a:prstGeom>
          </p:spPr>
          <p:txBody>
            <a:bodyPr lIns="48413" tIns="48413" rIns="48413" bIns="48413" rtlCol="0" anchor="ctr"/>
            <a:lstStyle/>
            <a:p>
              <a:pPr algn="ctr">
                <a:lnSpc>
                  <a:spcPts val="2119"/>
                </a:lnSpc>
              </a:pPr>
              <a:endParaRPr/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979849" y="1971659"/>
            <a:ext cx="14532208" cy="4857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00"/>
              </a:lnSpc>
              <a:spcBef>
                <a:spcPct val="0"/>
              </a:spcBef>
            </a:pPr>
            <a:r>
              <a:rPr lang="en-US" sz="3000" b="1" spc="15">
                <a:solidFill>
                  <a:srgbClr val="2B2C3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Analytical Approach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31216" y="2637861"/>
            <a:ext cx="14960748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Inductive Thematic Analysis following Braun &amp; Clarke (2006) six-phase framework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70710" y="3174859"/>
            <a:ext cx="8373290" cy="514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Six-Phase Analysis Process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4531" y="3942185"/>
            <a:ext cx="2785647" cy="428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i="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Phase 2: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58353" y="3942185"/>
            <a:ext cx="2785647" cy="428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i="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Phase 3: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926889" y="3942185"/>
            <a:ext cx="2785647" cy="428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i="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Phase 4: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1712536" y="3942185"/>
            <a:ext cx="2785647" cy="428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i="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Phase 5: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632684" y="3942185"/>
            <a:ext cx="2785647" cy="428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80"/>
              </a:lnSpc>
            </a:pPr>
            <a:r>
              <a:rPr lang="en-US" sz="2900" i="1">
                <a:solidFill>
                  <a:srgbClr val="2B2C30"/>
                </a:solidFill>
                <a:latin typeface="Playfair Display Italics"/>
                <a:ea typeface="Playfair Display Italics"/>
                <a:cs typeface="Playfair Display Italics"/>
                <a:sym typeface="Playfair Display Italics"/>
              </a:rPr>
              <a:t>Phase 6: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6289015" y="3689209"/>
            <a:ext cx="138677" cy="138677"/>
            <a:chOff x="0" y="0"/>
            <a:chExt cx="812800" cy="8128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B2C30"/>
            </a:solidFill>
          </p:spPr>
        </p:sp>
        <p:sp>
          <p:nvSpPr>
            <p:cNvPr id="36" name="TextBox 36"/>
            <p:cNvSpPr txBox="1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120"/>
                </a:lnSpc>
              </a:pPr>
              <a:endParaRPr/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6178238" y="4401101"/>
            <a:ext cx="2558151" cy="445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79"/>
              </a:lnSpc>
            </a:pPr>
            <a:r>
              <a:rPr lang="en-US" sz="22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Theme Searching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926889" y="4399385"/>
            <a:ext cx="3086100" cy="445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79"/>
              </a:lnSpc>
            </a:pPr>
            <a:r>
              <a:rPr lang="en-US" sz="22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Theme Reviewing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1615922" y="4399385"/>
            <a:ext cx="2726861" cy="9119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79"/>
              </a:lnSpc>
            </a:pPr>
            <a:r>
              <a:rPr lang="en-US" sz="22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Theme Defining and Naming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4532439" y="4399385"/>
            <a:ext cx="2726861" cy="445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79"/>
              </a:lnSpc>
            </a:pPr>
            <a:r>
              <a:rPr lang="en-US" sz="22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Report Writing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56417" y="8508383"/>
            <a:ext cx="3963295" cy="469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3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Document review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47777" y="6835158"/>
            <a:ext cx="4045567" cy="61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Observation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760850" y="8365508"/>
            <a:ext cx="3773952" cy="61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Interview</a:t>
            </a:r>
          </a:p>
        </p:txBody>
      </p:sp>
      <p:grpSp>
        <p:nvGrpSpPr>
          <p:cNvPr id="44" name="Group 44"/>
          <p:cNvGrpSpPr/>
          <p:nvPr/>
        </p:nvGrpSpPr>
        <p:grpSpPr>
          <a:xfrm>
            <a:off x="12404647" y="6087851"/>
            <a:ext cx="4733426" cy="3086100"/>
            <a:chOff x="0" y="0"/>
            <a:chExt cx="1246664" cy="812800"/>
          </a:xfrm>
        </p:grpSpPr>
        <p:sp>
          <p:nvSpPr>
            <p:cNvPr id="45" name="Freeform 45"/>
            <p:cNvSpPr/>
            <p:nvPr/>
          </p:nvSpPr>
          <p:spPr>
            <a:xfrm>
              <a:off x="0" y="0"/>
              <a:ext cx="1246664" cy="812800"/>
            </a:xfrm>
            <a:custGeom>
              <a:avLst/>
              <a:gdLst/>
              <a:ahLst/>
              <a:cxnLst/>
              <a:rect l="l" t="t" r="r" b="b"/>
              <a:pathLst>
                <a:path w="1246664" h="812800">
                  <a:moveTo>
                    <a:pt x="83415" y="0"/>
                  </a:moveTo>
                  <a:lnTo>
                    <a:pt x="1163249" y="0"/>
                  </a:lnTo>
                  <a:cubicBezTo>
                    <a:pt x="1209318" y="0"/>
                    <a:pt x="1246664" y="37346"/>
                    <a:pt x="1246664" y="83415"/>
                  </a:cubicBezTo>
                  <a:lnTo>
                    <a:pt x="1246664" y="729385"/>
                  </a:lnTo>
                  <a:cubicBezTo>
                    <a:pt x="1246664" y="751508"/>
                    <a:pt x="1237875" y="772725"/>
                    <a:pt x="1222232" y="788368"/>
                  </a:cubicBezTo>
                  <a:cubicBezTo>
                    <a:pt x="1206589" y="804012"/>
                    <a:pt x="1185372" y="812800"/>
                    <a:pt x="1163249" y="812800"/>
                  </a:cubicBezTo>
                  <a:lnTo>
                    <a:pt x="83415" y="812800"/>
                  </a:lnTo>
                  <a:cubicBezTo>
                    <a:pt x="61292" y="812800"/>
                    <a:pt x="40075" y="804012"/>
                    <a:pt x="24432" y="788368"/>
                  </a:cubicBezTo>
                  <a:cubicBezTo>
                    <a:pt x="8788" y="772725"/>
                    <a:pt x="0" y="751508"/>
                    <a:pt x="0" y="729385"/>
                  </a:cubicBezTo>
                  <a:lnTo>
                    <a:pt x="0" y="83415"/>
                  </a:lnTo>
                  <a:cubicBezTo>
                    <a:pt x="0" y="61292"/>
                    <a:pt x="8788" y="40075"/>
                    <a:pt x="24432" y="24432"/>
                  </a:cubicBezTo>
                  <a:cubicBezTo>
                    <a:pt x="40075" y="8788"/>
                    <a:pt x="61292" y="0"/>
                    <a:pt x="83415" y="0"/>
                  </a:cubicBezTo>
                  <a:close/>
                </a:path>
              </a:pathLst>
            </a:custGeom>
            <a:solidFill>
              <a:srgbClr val="B2A59B"/>
            </a:solidFill>
          </p:spPr>
        </p:sp>
        <p:sp>
          <p:nvSpPr>
            <p:cNvPr id="46" name="TextBox 46"/>
            <p:cNvSpPr txBox="1"/>
            <p:nvPr/>
          </p:nvSpPr>
          <p:spPr>
            <a:xfrm>
              <a:off x="0" y="-38100"/>
              <a:ext cx="1246664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359"/>
                </a:lnSpc>
              </a:pPr>
              <a:r>
                <a:rPr lang="en-US" sz="2400" b="1">
                  <a:solidFill>
                    <a:srgbClr val="000000"/>
                  </a:solidFill>
                  <a:latin typeface="Libre Baskerville Bold"/>
                  <a:ea typeface="Libre Baskerville Bold"/>
                  <a:cs typeface="Libre Baskerville Bold"/>
                  <a:sym typeface="Libre Baskerville Bold"/>
                </a:rPr>
                <a:t>   </a:t>
              </a:r>
            </a:p>
          </p:txBody>
        </p:sp>
      </p:grpSp>
      <p:sp>
        <p:nvSpPr>
          <p:cNvPr id="47" name="TextBox 47"/>
          <p:cNvSpPr txBox="1"/>
          <p:nvPr/>
        </p:nvSpPr>
        <p:spPr>
          <a:xfrm>
            <a:off x="12738504" y="6172197"/>
            <a:ext cx="4178976" cy="61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00"/>
              </a:lnSpc>
            </a:pPr>
            <a:r>
              <a:rPr lang="en-US" sz="3500" b="1">
                <a:solidFill>
                  <a:srgbClr val="2B2C3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Analysis Tools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2738504" y="6946486"/>
            <a:ext cx="3767081" cy="19768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NVivo software (if available through university)</a:t>
            </a:r>
          </a:p>
          <a:p>
            <a:pPr algn="l">
              <a:lnSpc>
                <a:spcPts val="3919"/>
              </a:lnSpc>
            </a:pPr>
            <a:endParaRPr lang="en-US" sz="2799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792539" y="5736694"/>
            <a:ext cx="8373290" cy="514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Quality Assurance Measures</a:t>
            </a:r>
          </a:p>
        </p:txBody>
      </p:sp>
      <p:sp>
        <p:nvSpPr>
          <p:cNvPr id="50" name="AutoShape 50"/>
          <p:cNvSpPr/>
          <p:nvPr/>
        </p:nvSpPr>
        <p:spPr>
          <a:xfrm>
            <a:off x="11334306" y="5793844"/>
            <a:ext cx="0" cy="3784393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1" name="Group 51"/>
          <p:cNvGrpSpPr/>
          <p:nvPr/>
        </p:nvGrpSpPr>
        <p:grpSpPr>
          <a:xfrm>
            <a:off x="3387826" y="6718135"/>
            <a:ext cx="3690025" cy="926260"/>
            <a:chOff x="0" y="0"/>
            <a:chExt cx="971859" cy="243953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971859" cy="243953"/>
            </a:xfrm>
            <a:custGeom>
              <a:avLst/>
              <a:gdLst/>
              <a:ahLst/>
              <a:cxnLst/>
              <a:rect l="l" t="t" r="r" b="b"/>
              <a:pathLst>
                <a:path w="971859" h="243953">
                  <a:moveTo>
                    <a:pt x="14686" y="0"/>
                  </a:moveTo>
                  <a:lnTo>
                    <a:pt x="957172" y="0"/>
                  </a:lnTo>
                  <a:cubicBezTo>
                    <a:pt x="961067" y="0"/>
                    <a:pt x="964803" y="1547"/>
                    <a:pt x="967557" y="4302"/>
                  </a:cubicBezTo>
                  <a:cubicBezTo>
                    <a:pt x="970311" y="7056"/>
                    <a:pt x="971859" y="10791"/>
                    <a:pt x="971859" y="14686"/>
                  </a:cubicBezTo>
                  <a:lnTo>
                    <a:pt x="971859" y="229267"/>
                  </a:lnTo>
                  <a:cubicBezTo>
                    <a:pt x="971859" y="233162"/>
                    <a:pt x="970311" y="236897"/>
                    <a:pt x="967557" y="239652"/>
                  </a:cubicBezTo>
                  <a:cubicBezTo>
                    <a:pt x="964803" y="242406"/>
                    <a:pt x="961067" y="243953"/>
                    <a:pt x="957172" y="243953"/>
                  </a:cubicBezTo>
                  <a:lnTo>
                    <a:pt x="14686" y="243953"/>
                  </a:lnTo>
                  <a:cubicBezTo>
                    <a:pt x="10791" y="243953"/>
                    <a:pt x="7056" y="242406"/>
                    <a:pt x="4302" y="239652"/>
                  </a:cubicBezTo>
                  <a:cubicBezTo>
                    <a:pt x="1547" y="236897"/>
                    <a:pt x="0" y="233162"/>
                    <a:pt x="0" y="229267"/>
                  </a:cubicBezTo>
                  <a:lnTo>
                    <a:pt x="0" y="14686"/>
                  </a:lnTo>
                  <a:cubicBezTo>
                    <a:pt x="0" y="10791"/>
                    <a:pt x="1547" y="7056"/>
                    <a:pt x="4302" y="4302"/>
                  </a:cubicBezTo>
                  <a:cubicBezTo>
                    <a:pt x="7056" y="1547"/>
                    <a:pt x="10791" y="0"/>
                    <a:pt x="1468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53" name="TextBox 53"/>
            <p:cNvSpPr txBox="1"/>
            <p:nvPr/>
          </p:nvSpPr>
          <p:spPr>
            <a:xfrm>
              <a:off x="0" y="-38100"/>
              <a:ext cx="971859" cy="2820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1412138" y="8292095"/>
            <a:ext cx="2716464" cy="926260"/>
            <a:chOff x="0" y="0"/>
            <a:chExt cx="715447" cy="243953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715447" cy="243953"/>
            </a:xfrm>
            <a:custGeom>
              <a:avLst/>
              <a:gdLst/>
              <a:ahLst/>
              <a:cxnLst/>
              <a:rect l="l" t="t" r="r" b="b"/>
              <a:pathLst>
                <a:path w="715447" h="243953">
                  <a:moveTo>
                    <a:pt x="19950" y="0"/>
                  </a:moveTo>
                  <a:lnTo>
                    <a:pt x="695497" y="0"/>
                  </a:lnTo>
                  <a:cubicBezTo>
                    <a:pt x="700788" y="0"/>
                    <a:pt x="705863" y="2102"/>
                    <a:pt x="709604" y="5843"/>
                  </a:cubicBezTo>
                  <a:cubicBezTo>
                    <a:pt x="713345" y="9585"/>
                    <a:pt x="715447" y="14659"/>
                    <a:pt x="715447" y="19950"/>
                  </a:cubicBezTo>
                  <a:lnTo>
                    <a:pt x="715447" y="224003"/>
                  </a:lnTo>
                  <a:cubicBezTo>
                    <a:pt x="715447" y="229294"/>
                    <a:pt x="713345" y="234369"/>
                    <a:pt x="709604" y="238110"/>
                  </a:cubicBezTo>
                  <a:cubicBezTo>
                    <a:pt x="705863" y="241851"/>
                    <a:pt x="700788" y="243953"/>
                    <a:pt x="695497" y="243953"/>
                  </a:cubicBezTo>
                  <a:lnTo>
                    <a:pt x="19950" y="243953"/>
                  </a:lnTo>
                  <a:cubicBezTo>
                    <a:pt x="14659" y="243953"/>
                    <a:pt x="9585" y="241851"/>
                    <a:pt x="5843" y="238110"/>
                  </a:cubicBezTo>
                  <a:cubicBezTo>
                    <a:pt x="2102" y="234369"/>
                    <a:pt x="0" y="229294"/>
                    <a:pt x="0" y="224003"/>
                  </a:cubicBezTo>
                  <a:lnTo>
                    <a:pt x="0" y="19950"/>
                  </a:lnTo>
                  <a:cubicBezTo>
                    <a:pt x="0" y="14659"/>
                    <a:pt x="2102" y="9585"/>
                    <a:pt x="5843" y="5843"/>
                  </a:cubicBezTo>
                  <a:cubicBezTo>
                    <a:pt x="9585" y="2102"/>
                    <a:pt x="14659" y="0"/>
                    <a:pt x="1995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56" name="TextBox 56"/>
            <p:cNvSpPr txBox="1"/>
            <p:nvPr/>
          </p:nvSpPr>
          <p:spPr>
            <a:xfrm>
              <a:off x="0" y="-38100"/>
              <a:ext cx="715447" cy="2820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6150649" y="8292095"/>
            <a:ext cx="4020574" cy="926260"/>
            <a:chOff x="0" y="0"/>
            <a:chExt cx="1058917" cy="243953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1058917" cy="243953"/>
            </a:xfrm>
            <a:custGeom>
              <a:avLst/>
              <a:gdLst/>
              <a:ahLst/>
              <a:cxnLst/>
              <a:rect l="l" t="t" r="r" b="b"/>
              <a:pathLst>
                <a:path w="1058917" h="243953">
                  <a:moveTo>
                    <a:pt x="13479" y="0"/>
                  </a:moveTo>
                  <a:lnTo>
                    <a:pt x="1045438" y="0"/>
                  </a:lnTo>
                  <a:cubicBezTo>
                    <a:pt x="1049012" y="0"/>
                    <a:pt x="1052441" y="1420"/>
                    <a:pt x="1054969" y="3948"/>
                  </a:cubicBezTo>
                  <a:cubicBezTo>
                    <a:pt x="1057496" y="6476"/>
                    <a:pt x="1058917" y="9904"/>
                    <a:pt x="1058917" y="13479"/>
                  </a:cubicBezTo>
                  <a:lnTo>
                    <a:pt x="1058917" y="230474"/>
                  </a:lnTo>
                  <a:cubicBezTo>
                    <a:pt x="1058917" y="234049"/>
                    <a:pt x="1057496" y="237478"/>
                    <a:pt x="1054969" y="240005"/>
                  </a:cubicBezTo>
                  <a:cubicBezTo>
                    <a:pt x="1052441" y="242533"/>
                    <a:pt x="1049012" y="243953"/>
                    <a:pt x="1045438" y="243953"/>
                  </a:cubicBezTo>
                  <a:lnTo>
                    <a:pt x="13479" y="243953"/>
                  </a:lnTo>
                  <a:cubicBezTo>
                    <a:pt x="9904" y="243953"/>
                    <a:pt x="6476" y="242533"/>
                    <a:pt x="3948" y="240005"/>
                  </a:cubicBezTo>
                  <a:cubicBezTo>
                    <a:pt x="1420" y="237478"/>
                    <a:pt x="0" y="234049"/>
                    <a:pt x="0" y="230474"/>
                  </a:cubicBezTo>
                  <a:lnTo>
                    <a:pt x="0" y="13479"/>
                  </a:lnTo>
                  <a:cubicBezTo>
                    <a:pt x="0" y="9904"/>
                    <a:pt x="1420" y="6476"/>
                    <a:pt x="3948" y="3948"/>
                  </a:cubicBezTo>
                  <a:cubicBezTo>
                    <a:pt x="6476" y="1420"/>
                    <a:pt x="9904" y="0"/>
                    <a:pt x="1347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95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59" name="TextBox 59"/>
            <p:cNvSpPr txBox="1"/>
            <p:nvPr/>
          </p:nvSpPr>
          <p:spPr>
            <a:xfrm>
              <a:off x="0" y="-38100"/>
              <a:ext cx="1058917" cy="2820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0" name="AutoShape 60"/>
          <p:cNvSpPr/>
          <p:nvPr/>
        </p:nvSpPr>
        <p:spPr>
          <a:xfrm flipV="1">
            <a:off x="2770370" y="7644395"/>
            <a:ext cx="1037075" cy="647700"/>
          </a:xfrm>
          <a:prstGeom prst="line">
            <a:avLst/>
          </a:prstGeom>
          <a:ln w="38100" cap="flat">
            <a:solidFill>
              <a:srgbClr val="2B2C30"/>
            </a:solidFill>
            <a:prstDash val="solid"/>
            <a:headEnd type="arrow" w="med" len="sm"/>
            <a:tailEnd type="arrow" w="med" len="sm"/>
          </a:ln>
        </p:spPr>
      </p:sp>
      <p:sp>
        <p:nvSpPr>
          <p:cNvPr id="61" name="AutoShape 61"/>
          <p:cNvSpPr/>
          <p:nvPr/>
        </p:nvSpPr>
        <p:spPr>
          <a:xfrm>
            <a:off x="6642142" y="7644395"/>
            <a:ext cx="1518793" cy="647700"/>
          </a:xfrm>
          <a:prstGeom prst="line">
            <a:avLst/>
          </a:prstGeom>
          <a:ln w="38100" cap="flat">
            <a:solidFill>
              <a:srgbClr val="2B2C30"/>
            </a:solidFill>
            <a:prstDash val="solid"/>
            <a:headEnd type="arrow" w="med" len="sm"/>
            <a:tailEnd type="arrow" w="med" len="sm"/>
          </a:ln>
        </p:spPr>
      </p:sp>
      <p:sp>
        <p:nvSpPr>
          <p:cNvPr id="62" name="AutoShape 62"/>
          <p:cNvSpPr/>
          <p:nvPr/>
        </p:nvSpPr>
        <p:spPr>
          <a:xfrm flipV="1">
            <a:off x="4128602" y="8755225"/>
            <a:ext cx="2022047" cy="0"/>
          </a:xfrm>
          <a:prstGeom prst="line">
            <a:avLst/>
          </a:prstGeom>
          <a:ln w="38100" cap="flat">
            <a:solidFill>
              <a:srgbClr val="2B2C30"/>
            </a:solidFill>
            <a:prstDash val="solid"/>
            <a:headEnd type="arrow" w="med" len="sm"/>
            <a:tailEnd type="arrow" w="med" len="sm"/>
          </a:ln>
        </p:spPr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16407" y="3596921"/>
            <a:ext cx="13208550" cy="980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Part 5.Conclusion &amp; Limitations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711" y="1474767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1175438" y="657845"/>
            <a:ext cx="16242893" cy="8121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65"/>
              </a:lnSpc>
            </a:pPr>
            <a:r>
              <a:rPr lang="en-US" sz="5050" spc="25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Conclusion &amp; Limitation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1723230"/>
            <a:ext cx="15781283" cy="1653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This study employs a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coherent methodological framework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where the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interpretivist-constructivist paradigm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supports an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inductive approach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to understanding curriculum implementation. The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single-site case study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enables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deep contextual exploration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through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triangulated data collection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whilst the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cross-sectional design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captures current practices within practical research constraints.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8711" y="4507164"/>
            <a:ext cx="5120203" cy="12345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Single-case design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Cross-sectional timeframe</a:t>
            </a:r>
          </a:p>
          <a:p>
            <a:pPr marL="518160" lvl="1" indent="-259080" algn="l">
              <a:lnSpc>
                <a:spcPts val="3359"/>
              </a:lnSpc>
              <a:buFont typeface="Arial"/>
              <a:buChar char="•"/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Interpretive subjectivity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75438" y="3819233"/>
            <a:ext cx="8373290" cy="514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Limitations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6766295"/>
            <a:ext cx="15781283" cy="2492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</a:pP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This design prioritises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depth over breadth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, generating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contextually-rich insights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into curriculum enactment processes.</a:t>
            </a:r>
          </a:p>
          <a:p>
            <a:pPr algn="l">
              <a:lnSpc>
                <a:spcPts val="3359"/>
              </a:lnSpc>
            </a:pP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Core Contribution: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The contribution lies in understanding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how curriculum is lived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within its specific cultural and institutional context, offering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transferable concepts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 rather than </a:t>
            </a:r>
            <a:r>
              <a:rPr lang="en-US" sz="2400" b="1">
                <a:solidFill>
                  <a:srgbClr val="061313"/>
                </a:solidFill>
                <a:latin typeface="Libre Baskerville Bold"/>
                <a:ea typeface="Libre Baskerville Bold"/>
                <a:cs typeface="Libre Baskerville Bold"/>
                <a:sym typeface="Libre Baskerville Bold"/>
              </a:rPr>
              <a:t>statistical generalisations</a:t>
            </a:r>
            <a:r>
              <a:rPr lang="en-US" sz="24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.</a:t>
            </a:r>
          </a:p>
          <a:p>
            <a:pPr algn="l">
              <a:lnSpc>
                <a:spcPts val="3359"/>
              </a:lnSpc>
            </a:pPr>
            <a:endParaRPr lang="en-US" sz="2400">
              <a:solidFill>
                <a:srgbClr val="061313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75438" y="6041796"/>
            <a:ext cx="8373290" cy="514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61313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Research Value</a:t>
            </a:r>
          </a:p>
        </p:txBody>
      </p:sp>
      <p:sp>
        <p:nvSpPr>
          <p:cNvPr id="9" name="AutoShape 9"/>
          <p:cNvSpPr/>
          <p:nvPr/>
        </p:nvSpPr>
        <p:spPr>
          <a:xfrm>
            <a:off x="1028695" y="4458656"/>
            <a:ext cx="4879570" cy="0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0" name="AutoShape 10"/>
          <p:cNvSpPr/>
          <p:nvPr/>
        </p:nvSpPr>
        <p:spPr>
          <a:xfrm flipV="1">
            <a:off x="1028695" y="6646589"/>
            <a:ext cx="16061363" cy="0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16407" y="3596921"/>
            <a:ext cx="13208550" cy="980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sz="6050" spc="30">
                <a:solidFill>
                  <a:srgbClr val="2B2C30"/>
                </a:solidFill>
                <a:latin typeface="Public Sans"/>
                <a:ea typeface="Public Sans"/>
                <a:cs typeface="Public Sans"/>
                <a:sym typeface="Public Sans"/>
              </a:rPr>
              <a:t>Part 6.References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AB4E362-B8DD-595D-CD97-573369B7E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BC16DBC4-42EE-75B6-F9F0-1D8D2FF2413A}"/>
              </a:ext>
            </a:extLst>
          </p:cNvPr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73E17627-AA3E-8D7D-FCA5-5E0DD49CA61E}"/>
              </a:ext>
            </a:extLst>
          </p:cNvPr>
          <p:cNvSpPr txBox="1"/>
          <p:nvPr/>
        </p:nvSpPr>
        <p:spPr>
          <a:xfrm>
            <a:off x="1175438" y="648320"/>
            <a:ext cx="16242893" cy="927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altLang="zh-CN" sz="6050" spc="30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Reference list</a:t>
            </a:r>
            <a:endParaRPr lang="en-US" sz="6050" spc="30" dirty="0">
              <a:solidFill>
                <a:srgbClr val="2B2C30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A556A16D-BBAB-3939-4976-3C7311AC4F9D}"/>
              </a:ext>
            </a:extLst>
          </p:cNvPr>
          <p:cNvSpPr txBox="1"/>
          <p:nvPr/>
        </p:nvSpPr>
        <p:spPr>
          <a:xfrm>
            <a:off x="1008817" y="2171700"/>
            <a:ext cx="16103686" cy="7632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spcAft>
                <a:spcPts val="1200"/>
              </a:spcAft>
            </a:pPr>
            <a:r>
              <a:rPr lang="en-US" altLang="zh-CN" sz="2000" dirty="0"/>
              <a:t>Bernard, H.R., 2011. </a:t>
            </a:r>
            <a:r>
              <a:rPr lang="en-US" altLang="zh-CN" sz="2000" i="1" dirty="0"/>
              <a:t>Research methods in anthropology: qualitative and quantitative approaches</a:t>
            </a:r>
            <a:r>
              <a:rPr lang="en-US" altLang="zh-CN" sz="2000" dirty="0"/>
              <a:t>. 5th ed. Lanham, MD: </a:t>
            </a:r>
            <a:r>
              <a:rPr lang="en-US" altLang="zh-CN" sz="2000" dirty="0" err="1"/>
              <a:t>AltaMira</a:t>
            </a:r>
            <a:r>
              <a:rPr lang="en-US" altLang="zh-CN" sz="2000" dirty="0"/>
              <a:t> Press.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Bowen, G.A., 2009. Document analysis as a qualitative research method. </a:t>
            </a:r>
            <a:r>
              <a:rPr lang="en-US" altLang="zh-CN" sz="2000" i="1" dirty="0"/>
              <a:t>Qualitative Research Journal</a:t>
            </a:r>
            <a:r>
              <a:rPr lang="en-US" altLang="zh-CN" sz="2000" dirty="0"/>
              <a:t>, 9(2), pp.27–40. </a:t>
            </a:r>
            <a:r>
              <a:rPr lang="en-US" altLang="zh-CN" sz="2000" u="sng" dirty="0">
                <a:hlinkClick r:id="rId2"/>
              </a:rPr>
              <a:t>https://doi.org/10.3316/QRJ0902027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Braun, V. and Clarke, V., 2006. Using thematic analysis in psychology. </a:t>
            </a:r>
            <a:r>
              <a:rPr lang="en-US" altLang="zh-CN" sz="2000" i="1" dirty="0"/>
              <a:t>Qualitative Research in Psychology</a:t>
            </a:r>
            <a:r>
              <a:rPr lang="en-US" altLang="zh-CN" sz="2000" dirty="0"/>
              <a:t>, 3(2), pp.77–101.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Bryman, A., 2016. </a:t>
            </a:r>
            <a:r>
              <a:rPr lang="en-US" altLang="zh-CN" sz="2000" i="1" dirty="0"/>
              <a:t>Social research methods</a:t>
            </a:r>
            <a:r>
              <a:rPr lang="en-US" altLang="zh-CN" sz="2000" dirty="0"/>
              <a:t>. 5th ed. Oxford: Oxford University Press.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Chen, S. and Yan, Z., 2001. On the development of kindergarten-based curriculum. </a:t>
            </a:r>
            <a:r>
              <a:rPr lang="en-US" altLang="zh-CN" sz="2000" i="1" dirty="0"/>
              <a:t>Early Childhood Education Research</a:t>
            </a:r>
            <a:r>
              <a:rPr lang="en-US" altLang="zh-CN" sz="2000" dirty="0"/>
              <a:t>, (02), pp.27–29.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Cohen, L., Manion, L. and Morrison, K., 2018. </a:t>
            </a:r>
            <a:r>
              <a:rPr lang="en-US" altLang="zh-CN" sz="2000" i="1" dirty="0"/>
              <a:t>Research methods in education</a:t>
            </a:r>
            <a:r>
              <a:rPr lang="en-US" altLang="zh-CN" sz="2000" dirty="0"/>
              <a:t>. 8th ed. London: Routledge.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Creswell, J.W. and Poth, C.N., 2023. </a:t>
            </a:r>
            <a:r>
              <a:rPr lang="en-US" altLang="zh-CN" sz="2000" i="1" dirty="0"/>
              <a:t>Qualitative inquiry and research design: Choosing among five approaches</a:t>
            </a:r>
            <a:r>
              <a:rPr lang="en-US" altLang="zh-CN" sz="2000" dirty="0"/>
              <a:t>. 5th ed. Thousand Oaks, CA: Sage.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Flyvbjerg, B., 2006. Five misunderstandings about case-study research. </a:t>
            </a:r>
            <a:r>
              <a:rPr lang="en-US" altLang="zh-CN" sz="2000" i="1" dirty="0"/>
              <a:t>Qualitative Inquiry</a:t>
            </a:r>
            <a:r>
              <a:rPr lang="en-US" altLang="zh-CN" sz="2000" dirty="0"/>
              <a:t>, 12(2), pp.219–245.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Guba, E.G. and Lincoln, Y.S., 1985. </a:t>
            </a:r>
            <a:r>
              <a:rPr lang="en-US" altLang="zh-CN" sz="2000" i="1" dirty="0"/>
              <a:t>Naturalistic inquiry</a:t>
            </a:r>
            <a:r>
              <a:rPr lang="en-US" altLang="zh-CN" sz="2000" dirty="0"/>
              <a:t>. Beverly Hills, CA: Sage.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Huang, C. and Wu, X., 2020. Construction and practice research of preschool education kindergarten-based curriculum system in western Guangxi. </a:t>
            </a:r>
            <a:r>
              <a:rPr lang="en-US" altLang="zh-CN" sz="2000" i="1" dirty="0"/>
              <a:t>Education Observation</a:t>
            </a:r>
            <a:r>
              <a:rPr lang="en-US" altLang="zh-CN" sz="2000" dirty="0"/>
              <a:t>, 32, pp.54–57.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Kvale, S., 2009. </a:t>
            </a:r>
            <a:r>
              <a:rPr lang="en-US" altLang="zh-CN" sz="2000" i="1" dirty="0" err="1"/>
              <a:t>InterViews</a:t>
            </a:r>
            <a:r>
              <a:rPr lang="en-US" altLang="zh-CN" sz="2000" i="1" dirty="0"/>
              <a:t>: Learning the craft of qualitative research interviewing</a:t>
            </a:r>
            <a:r>
              <a:rPr lang="en-US" altLang="zh-CN" sz="2000" dirty="0"/>
              <a:t>. 2nd ed. London: Sage.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Li, H. and Chen, J.J., 2016. Evolution of the early childhood curriculum in China: The impact of social and cultural factors on revolution and innovation. </a:t>
            </a:r>
            <a:r>
              <a:rPr lang="en-US" altLang="zh-CN" sz="2000" i="1" dirty="0"/>
              <a:t>Early Child Development and Care</a:t>
            </a:r>
            <a:r>
              <a:rPr lang="en-US" altLang="zh-CN" sz="2000" dirty="0"/>
              <a:t>, 187(10), pp.1471–1483.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Li, H., Wang, X.C. and Wong, J.M.S., 2011. Early childhood curriculum reform in China: Perspectives from examining teachers' beliefs and practices. </a:t>
            </a:r>
            <a:r>
              <a:rPr lang="en-US" altLang="zh-CN" sz="2000" i="1" dirty="0"/>
              <a:t>Chinese Education &amp; Society</a:t>
            </a:r>
            <a:r>
              <a:rPr lang="en-US" altLang="zh-CN" sz="2000" dirty="0"/>
              <a:t>, 44(6), pp.5–23.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Miles, M.B., Huberman, A.M. and Saldaña, J., 2014. </a:t>
            </a:r>
            <a:r>
              <a:rPr lang="en-US" altLang="zh-CN" sz="2000" i="1" dirty="0"/>
              <a:t>Qualitative data analysis: A methods sourcebook</a:t>
            </a:r>
            <a:r>
              <a:rPr lang="en-US" altLang="zh-CN" sz="2000" dirty="0"/>
              <a:t>. 3rd ed. Thousand Oaks, CA: Sage Publications.</a:t>
            </a:r>
            <a:endParaRPr lang="zh-CN" altLang="zh-CN" sz="2000" dirty="0"/>
          </a:p>
          <a:p>
            <a:pPr algn="l">
              <a:spcAft>
                <a:spcPts val="1200"/>
              </a:spcAft>
            </a:pPr>
            <a:endParaRPr lang="en-US" sz="1600" dirty="0">
              <a:solidFill>
                <a:srgbClr val="2B2C30"/>
              </a:solidFill>
              <a:latin typeface="Public Sans"/>
              <a:ea typeface="Public Sans"/>
              <a:cs typeface="Public Sans"/>
              <a:sym typeface="Public Sans"/>
            </a:endParaRPr>
          </a:p>
        </p:txBody>
      </p:sp>
    </p:spTree>
    <p:extLst>
      <p:ext uri="{BB962C8B-B14F-4D97-AF65-F5344CB8AC3E}">
        <p14:creationId xmlns:p14="http://schemas.microsoft.com/office/powerpoint/2010/main" val="6898661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53A319-45F0-256F-7BF0-1277A3E390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43F2897E-B583-C31B-8D15-01D6C87DC0EF}"/>
              </a:ext>
            </a:extLst>
          </p:cNvPr>
          <p:cNvSpPr/>
          <p:nvPr/>
        </p:nvSpPr>
        <p:spPr>
          <a:xfrm flipV="1">
            <a:off x="1028695" y="1760761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53AEFE0C-89E7-AF82-DF30-9B7021BC66E6}"/>
              </a:ext>
            </a:extLst>
          </p:cNvPr>
          <p:cNvSpPr txBox="1"/>
          <p:nvPr/>
        </p:nvSpPr>
        <p:spPr>
          <a:xfrm>
            <a:off x="1175438" y="648320"/>
            <a:ext cx="16242893" cy="927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865"/>
              </a:lnSpc>
            </a:pPr>
            <a:r>
              <a:rPr lang="en-US" altLang="zh-CN" sz="6050" spc="30" dirty="0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Reference list</a:t>
            </a:r>
            <a:endParaRPr lang="en-US" sz="6050" spc="30" dirty="0">
              <a:solidFill>
                <a:srgbClr val="2B2C30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2E68C80E-FDE9-185E-3FC5-387F120F662A}"/>
              </a:ext>
            </a:extLst>
          </p:cNvPr>
          <p:cNvSpPr txBox="1"/>
          <p:nvPr/>
        </p:nvSpPr>
        <p:spPr>
          <a:xfrm>
            <a:off x="1022069" y="1972938"/>
            <a:ext cx="16103686" cy="7540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spcAft>
                <a:spcPts val="1200"/>
              </a:spcAft>
            </a:pPr>
            <a:r>
              <a:rPr lang="en-US" altLang="zh-CN" sz="2000" dirty="0"/>
              <a:t>Ministry of Education of the People's Republic of China, 2001. </a:t>
            </a:r>
            <a:r>
              <a:rPr lang="en-US" altLang="zh-CN" sz="2000" i="1" dirty="0"/>
              <a:t>Kindergarten education guidelines (trial)</a:t>
            </a:r>
            <a:r>
              <a:rPr lang="en-US" altLang="zh-CN" sz="2000" dirty="0"/>
              <a:t>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Patton, M.Q., 2015. </a:t>
            </a:r>
            <a:r>
              <a:rPr lang="en-US" altLang="zh-CN" sz="2000" i="1" dirty="0"/>
              <a:t>Qualitative research &amp; evaluation methods: Integrating theory and practice</a:t>
            </a:r>
            <a:r>
              <a:rPr lang="en-US" altLang="zh-CN" sz="2000" dirty="0"/>
              <a:t>. 4th ed. Thousand Oaks, CA: Sage.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Prior, L., 2003. </a:t>
            </a:r>
            <a:r>
              <a:rPr lang="en-US" altLang="zh-CN" sz="2000" i="1" dirty="0"/>
              <a:t>Using documents in social research</a:t>
            </a:r>
            <a:r>
              <a:rPr lang="en-US" altLang="zh-CN" sz="2000" dirty="0"/>
              <a:t>. London: SAGE Publications.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Robson, C. and McCartan, K., 2016. </a:t>
            </a:r>
            <a:r>
              <a:rPr lang="en-US" altLang="zh-CN" sz="2000" i="1" dirty="0"/>
              <a:t>Real world research: A resource for users of social research methods in applied settings</a:t>
            </a:r>
            <a:r>
              <a:rPr lang="en-US" altLang="zh-CN" sz="2000" dirty="0"/>
              <a:t>. 4th ed. Chichester: Wiley.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Saunders, M., Lewis, P. and Thornhill, A., 2019. </a:t>
            </a:r>
            <a:r>
              <a:rPr lang="en-US" altLang="zh-CN" sz="2000" i="1" dirty="0"/>
              <a:t>Research methods for business students</a:t>
            </a:r>
            <a:r>
              <a:rPr lang="en-US" altLang="zh-CN" sz="2000" dirty="0"/>
              <a:t>. 8th ed. Harlow: Pearson Education.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Schwandt, T.A., 1994. Constructivist, interpretivist approaches to human inquiry. In: N.K. Denzin and Y.S. Lincoln, eds. </a:t>
            </a:r>
            <a:r>
              <a:rPr lang="en-US" altLang="zh-CN" sz="2000" i="1" dirty="0"/>
              <a:t>Handbook of qualitative research</a:t>
            </a:r>
            <a:r>
              <a:rPr lang="en-US" altLang="zh-CN" sz="2000" dirty="0"/>
              <a:t>. Thousand Oaks, CA: Sage, pp.118–137.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Silverman, D., 2020. </a:t>
            </a:r>
            <a:r>
              <a:rPr lang="en-US" altLang="zh-CN" sz="2000" i="1" dirty="0"/>
              <a:t>Doing qualitative research</a:t>
            </a:r>
            <a:r>
              <a:rPr lang="en-US" altLang="zh-CN" sz="2000" dirty="0"/>
              <a:t>. 6th ed. London: SAGE Publications Ltd.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Stake, R.E., 1995. </a:t>
            </a:r>
            <a:r>
              <a:rPr lang="en-US" altLang="zh-CN" sz="2000" i="1" dirty="0"/>
              <a:t>The art of case study research</a:t>
            </a:r>
            <a:r>
              <a:rPr lang="en-US" altLang="zh-CN" sz="2000" dirty="0"/>
              <a:t>. Thousand Oaks, CA: Sage Publications.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Thomas, D.R., 2006. A general inductive approach for </a:t>
            </a:r>
            <a:r>
              <a:rPr lang="en-US" altLang="zh-CN" sz="2000" dirty="0" err="1"/>
              <a:t>analysing</a:t>
            </a:r>
            <a:r>
              <a:rPr lang="en-US" altLang="zh-CN" sz="2000" dirty="0"/>
              <a:t> qualitative evaluation data. </a:t>
            </a:r>
            <a:r>
              <a:rPr lang="en-US" altLang="zh-CN" sz="2000" i="1" dirty="0"/>
              <a:t>American Journal of Evaluation</a:t>
            </a:r>
            <a:r>
              <a:rPr lang="en-US" altLang="zh-CN" sz="2000" dirty="0"/>
              <a:t>, 27(2), pp.237–246.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Wang, X.B. and Yu, Y.P., 2024. Development and implications of China’s kindergarten curriculum over the past century. </a:t>
            </a:r>
            <a:r>
              <a:rPr lang="en-US" altLang="zh-CN" sz="2000" i="1" dirty="0"/>
              <a:t>Early Childhood Education Research</a:t>
            </a:r>
            <a:r>
              <a:rPr lang="en-US" altLang="zh-CN" sz="2000" dirty="0"/>
              <a:t>, 08, pp.12–22.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Yin, R.K., Campbell, D.T. and Sage Publications, 2018. </a:t>
            </a:r>
            <a:r>
              <a:rPr lang="en-US" altLang="zh-CN" sz="2000" i="1" dirty="0"/>
              <a:t>Case study research and applications: Design and methods</a:t>
            </a:r>
            <a:r>
              <a:rPr lang="en-US" altLang="zh-CN" sz="2000" dirty="0"/>
              <a:t>. 6th ed. Thousand Oaks, CA: Sage.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Zhang, B. and Yu, Y.P., 2024. Development and implications of China’s kindergarten curriculum over the past century. </a:t>
            </a:r>
            <a:r>
              <a:rPr lang="en-US" altLang="zh-CN" sz="2000" i="1" dirty="0"/>
              <a:t>Early Childhood Education Research</a:t>
            </a:r>
            <a:r>
              <a:rPr lang="en-US" altLang="zh-CN" sz="2000" dirty="0"/>
              <a:t>, 08, pp.12–22.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Zhong, Y., 2023. Return to life curriculum education concept: Development and research of kindergarten-based curriculum. </a:t>
            </a:r>
            <a:r>
              <a:rPr lang="en-US" altLang="zh-CN" sz="2000" i="1" dirty="0"/>
              <a:t>Parents</a:t>
            </a:r>
            <a:r>
              <a:rPr lang="en-US" altLang="zh-CN" sz="2000" dirty="0"/>
              <a:t>, 14, pp.167–169.</a:t>
            </a:r>
            <a:endParaRPr lang="zh-CN" altLang="zh-CN" sz="2000" dirty="0"/>
          </a:p>
          <a:p>
            <a:pPr>
              <a:spcAft>
                <a:spcPts val="1200"/>
              </a:spcAft>
            </a:pPr>
            <a:r>
              <a:rPr lang="en-US" altLang="zh-CN" sz="2000" dirty="0"/>
              <a:t>Zhu, J., 2009. Early childhood education and relative policies in China. </a:t>
            </a:r>
            <a:r>
              <a:rPr lang="en-US" altLang="zh-CN" sz="2000" i="1" dirty="0"/>
              <a:t>International Journal of Child Care and Education Policy</a:t>
            </a:r>
            <a:r>
              <a:rPr lang="en-US" altLang="zh-CN" sz="2000" dirty="0"/>
              <a:t>, 3(1), pp.51–60. </a:t>
            </a:r>
            <a:r>
              <a:rPr lang="en-US" altLang="zh-CN" sz="2000" u="sng" dirty="0">
                <a:hlinkClick r:id="rId2"/>
              </a:rPr>
              <a:t>https://doi.org/10.1007/2288-6729-3-1-51</a:t>
            </a:r>
            <a:endParaRPr lang="zh-CN" altLang="zh-CN" sz="2000" dirty="0"/>
          </a:p>
        </p:txBody>
      </p:sp>
    </p:spTree>
    <p:extLst>
      <p:ext uri="{BB962C8B-B14F-4D97-AF65-F5344CB8AC3E}">
        <p14:creationId xmlns:p14="http://schemas.microsoft.com/office/powerpoint/2010/main" val="1188548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EE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1028706" y="4514765"/>
            <a:ext cx="16230594" cy="38509"/>
          </a:xfrm>
          <a:prstGeom prst="line">
            <a:avLst/>
          </a:prstGeom>
          <a:ln w="9525" cap="flat">
            <a:solidFill>
              <a:srgbClr val="2B2C3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TextBox 3"/>
          <p:cNvSpPr txBox="1"/>
          <p:nvPr/>
        </p:nvSpPr>
        <p:spPr>
          <a:xfrm>
            <a:off x="850974" y="2332416"/>
            <a:ext cx="16408332" cy="20840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250"/>
              </a:lnSpc>
            </a:pPr>
            <a:r>
              <a:rPr lang="en-US" sz="16758" spc="83">
                <a:solidFill>
                  <a:srgbClr val="2B2C3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Thank you!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3354</Words>
  <Application>Microsoft Office PowerPoint</Application>
  <PresentationFormat>自定义</PresentationFormat>
  <Paragraphs>358</Paragraphs>
  <Slides>32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32</vt:i4>
      </vt:variant>
    </vt:vector>
  </HeadingPairs>
  <TitlesOfParts>
    <vt:vector size="42" baseType="lpstr">
      <vt:lpstr>Public Sans</vt:lpstr>
      <vt:lpstr>Playfair Display Bold</vt:lpstr>
      <vt:lpstr>Libre Baskerville Bold</vt:lpstr>
      <vt:lpstr>Public Sans Bold</vt:lpstr>
      <vt:lpstr>Arial</vt:lpstr>
      <vt:lpstr>Playfair Display</vt:lpstr>
      <vt:lpstr>Playfair Display Italics</vt:lpstr>
      <vt:lpstr>Libre Baskerville</vt:lpstr>
      <vt:lpstr>Calibri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Cream Neutral Minimalist New Business Pitch Deck Presentation</dc:title>
  <cp:lastModifiedBy>令华 曾</cp:lastModifiedBy>
  <cp:revision>6</cp:revision>
  <dcterms:created xsi:type="dcterms:W3CDTF">2006-08-16T00:00:00Z</dcterms:created>
  <dcterms:modified xsi:type="dcterms:W3CDTF">2025-06-02T22:00:40Z</dcterms:modified>
  <dc:identifier>DAGpChKG8lM</dc:identifier>
</cp:coreProperties>
</file>