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Hello. This presentation looks at lifespan development in early childhood. I will use John Bowlby’s attachment theory to understand Shona, a 3-year-old child who has recently joined a nursery. I will explain the theory, apply it to Shona, discuss nature and nurture, suggest practical support, and evaluate the theory.</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Shona has recently joined nursery. The main concerns are separation anxiety, limited verbal communication and difficulty joining group play. These behaviours may have several causes. Attachment theory can help us understand one possible explanation, but practitioners should not diagnose a child from these behaviours alone. Observation and communication with carers are important.</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Bowlby described attachment as an important emotional bond. A child uses a trusted caregiver as a secure base: the child can explore but return to the caregiver for comfort. Bowlby also suggested that repeated early experiences help children build an internal working model, meaning ideas about whether other people are trustworthy and whether the child is worthy of care. Modern research supports the importance of attachment, while also showing that attachment is not completely fixed.</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These concepts are useful in a nursery. A secure base means the child can explore because a trusted adult is nearby. Proximity seeking means the child wants closeness when worried. Separation anxiety can happen when a familiar caregiver leaves. A nursery practitioner can also become an important additional trusted adult, while the child keeps relationships with parents or carers.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Attachment theory may help explain why Shona is anxious when carers leave. A new nursery is a new environment with new adults and children. She may first need a trusted adult before she feels ready to explore and play. However, limited verbal communication should not automatically be blamed on attachment. Practitioners should consider language, hearing, temperament, previous experiences and other developmental factors.</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first strategy is to build a trusting relationship. The EYFS guidance in England highlights the importance of supportive relationships and a key person. A consistent adult can help Shona feel safe. Predictable routines can also reduce uncertainty. The aim is not to stop her feelings immediately, but to help her gradually manage the nursery environment.</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Because Shona has limited verbal communication, staff should make communication easy and low-pressure. Visuals and gestures can help. Instead of expecting her to join a large group immediately, the practitioner can begin with one-to-one play and then introduce one or two other children. If communication concerns continue, the setting should follow its normal procedures for discussing developmental needs with carers and relevant professionals.</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Nature means biological influences such as genes, temperament and brain development. Nurture includes relationships, experiences, culture and the environment. Current developmental science supports an interaction between genes and experience. For Shona, it would not be appropriate to say that her behaviour is caused only by her attachment or only by biology. Practitioners should consider both.</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Attachment theory is relevant because health and social care practitioners work with children in relationships, not just with isolated behaviours. The EYFS provides standards for children from birth to five in England. It includes communication and language, personal, social and emotional development, and physical development. Good partnership with carers is important when planning support.</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strength of Bowlby’s theory is that it makes the child’s relationships central. This fits early years practice, where a consistent and responsive adult can help a child feel secure. Research reviews have found associations between early attachment and social and emotional development. Research has also found that some early interventions can improve attachment security and caregiver sensitivity.</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theory has limitations. It should not be used to blame parents or carers. Children can form relationships with several caregivers, and cultural practices differ. Research also shows that attachment patterns are not perfectly stable. Therefore, attachment theory should be one useful lens rather than the only explanation for Shona’s behaviour.</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support plan should use small, realistic goals. First, help Shona feel safe. Second, support communication. Third, build social confidence gradually. Fourth, encourage exploration while keeping a secure adult available. Progress should be reviewed using objective observations, with carers involved.</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To conclude, attachment theory provides a useful framework for understanding Shona’s behaviour, especially her anxiety at separation. A consistent relationship, predictable routine and gradual support may help her settle. However, attachment is only one part of development. Practitioners must consider biological and environmental factors and work with the child and carers.</a:t>
            </a:r>
          </a:p>
        </p:txBody>
      </p:sp>
      <p:sp>
        <p:nvSpPr>
          <p:cNvPr id="4" name="Slide Number Placeholder 3"/>
          <p:cNvSpPr>
            <a:spLocks noGrp="1"/>
          </p:cNvSpPr>
          <p:nvPr>
            <p:ph type="sldNum" idx="5" sz="quarter"/>
          </p:nvPr>
        </p:nvSpPr>
        <p:spPr/>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These are the main sources used for the presentation. In the submitted work, keep the reference list in Harvard style and make sure your university’s preferred Harvard version is followed if it differs.</a:t>
            </a:r>
          </a:p>
        </p:txBody>
      </p:sp>
      <p:sp>
        <p:nvSpPr>
          <p:cNvPr id="4" name="Slide Number Placeholder 3"/>
          <p:cNvSpPr>
            <a:spLocks noGrp="1"/>
          </p:cNvSpPr>
          <p:nvPr>
            <p:ph type="sldNum" idx="5" sz="quarter"/>
          </p:nvPr>
        </p:nvSpPr>
        <p:spPr/>
      </p:sp>
    </p:spTree>
  </p:cSld>
  <p:clrMapOvr>
    <a:masterClrMapping/>
  </p:clrMapOvr>
</p:notes>
</file>

<file path=ppt/notesSlides/notesSlide1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Thank you for listening. I am happy to answer any questions.</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1F374E"/>
        </a:solidFill>
        <a:effectLst/>
      </p:bgPr>
    </p:bg>
    <p:spTree>
      <p:nvGrpSpPr>
        <p:cNvPr id="1" name=""/>
        <p:cNvGrpSpPr/>
        <p:nvPr/>
      </p:nvGrpSpPr>
      <p:grpSpPr/>
      <p:sp>
        <p:nvSpPr>
          <p:cNvPr id="2" name="TextBox 1"/>
          <p:cNvSpPr txBox="1"/>
          <p:nvPr/>
        </p:nvSpPr>
        <p:spPr>
          <a:xfrm>
            <a:off x="822960" y="1097280"/>
            <a:ext cx="10607040" cy="1828800"/>
          </a:xfrm>
          <a:prstGeom prst="rect">
            <a:avLst/>
          </a:prstGeom>
          <a:noFill/>
        </p:spPr>
        <p:txBody>
          <a:bodyPr wrap="none">
            <a:spAutoFit/>
          </a:bodyPr>
          <a:lstStyle/>
          <a:p>
            <a:pPr>
              <a:defRPr sz="3400" b="1">
                <a:solidFill>
                  <a:srgbClr val="FFFFFF"/>
                </a:solidFill>
              </a:defRPr>
            </a:pPr>
            <a:r>
              <a:t>Lifespan Development in Early Years</a:t>
            </a:r>
          </a:p>
          <a:p>
            <a:pPr>
              <a:spcBef>
                <a:spcPts val="1500"/>
              </a:spcBef>
              <a:defRPr sz="2700">
                <a:solidFill>
                  <a:srgbClr val="BEE1E1"/>
                </a:solidFill>
              </a:defRPr>
            </a:pPr>
            <a:r>
              <a:t>Applying Bowlby’s Attachment Theory to Shona</a:t>
            </a:r>
          </a:p>
        </p:txBody>
      </p:sp>
      <p:sp>
        <p:nvSpPr>
          <p:cNvPr id="3" name="TextBox 2"/>
          <p:cNvSpPr txBox="1"/>
          <p:nvPr/>
        </p:nvSpPr>
        <p:spPr>
          <a:xfrm>
            <a:off x="868680" y="3886200"/>
            <a:ext cx="9875520" cy="1280160"/>
          </a:xfrm>
          <a:prstGeom prst="rect">
            <a:avLst/>
          </a:prstGeom>
          <a:noFill/>
        </p:spPr>
        <p:txBody>
          <a:bodyPr wrap="none">
            <a:spAutoFit/>
          </a:bodyPr>
          <a:lstStyle/>
          <a:p>
            <a:pPr>
              <a:defRPr sz="2100">
                <a:solidFill>
                  <a:srgbClr val="FFFFFF"/>
                </a:solidFill>
              </a:defRPr>
            </a:pPr>
            <a:r>
              <a:t>Health and Social Care – Level 4</a:t>
            </a:r>
          </a:p>
          <a:p>
            <a:pPr>
              <a:defRPr sz="1700">
                <a:solidFill>
                  <a:srgbClr val="FFFFFF"/>
                </a:solidFill>
              </a:defRPr>
            </a:pPr>
            <a:r>
              <a:t>Individual presentation – approximately 10 minutes</a:t>
            </a:r>
          </a:p>
        </p:txBody>
      </p:sp>
      <p:sp>
        <p:nvSpPr>
          <p:cNvPr id="4" name="TextBox 3"/>
          <p:cNvSpPr txBox="1"/>
          <p:nvPr/>
        </p:nvSpPr>
        <p:spPr>
          <a:xfrm>
            <a:off x="868680" y="4572000"/>
            <a:ext cx="10058400" cy="1554480"/>
          </a:xfrm>
          <a:prstGeom prst="rect">
            <a:avLst/>
          </a:prstGeom>
          <a:noFill/>
        </p:spPr>
        <p:txBody>
          <a:bodyPr wrap="none">
            <a:spAutoFit/>
          </a:bodyPr>
          <a:lstStyle/>
          <a:p>
            <a:pPr>
              <a:spcAft>
                <a:spcPts val="300"/>
              </a:spcAft>
              <a:defRPr sz="1500">
                <a:solidFill>
                  <a:srgbClr val="FFFFFF"/>
                </a:solidFill>
              </a:defRPr>
            </a:pPr>
            <a:r>
              <a:t>Student: Aakriti Sapkota</a:t>
            </a:r>
          </a:p>
          <a:p>
            <a:pPr>
              <a:spcAft>
                <a:spcPts val="300"/>
              </a:spcAft>
              <a:defRPr sz="1500">
                <a:solidFill>
                  <a:srgbClr val="FFFFFF"/>
                </a:solidFill>
              </a:defRPr>
            </a:pPr>
            <a:r>
              <a:t>Student Number: 2523605</a:t>
            </a:r>
          </a:p>
          <a:p>
            <a:pPr>
              <a:spcAft>
                <a:spcPts val="300"/>
              </a:spcAft>
              <a:defRPr sz="1500">
                <a:solidFill>
                  <a:srgbClr val="FFFFFF"/>
                </a:solidFill>
              </a:defRPr>
            </a:pPr>
            <a:r>
              <a:t>Module Code: LCHS4010</a:t>
            </a:r>
          </a:p>
          <a:p>
            <a:pPr>
              <a:spcAft>
                <a:spcPts val="300"/>
              </a:spcAft>
              <a:defRPr sz="1500">
                <a:solidFill>
                  <a:srgbClr val="FFFFFF"/>
                </a:solidFill>
              </a:defRPr>
            </a:pPr>
            <a:r>
              <a:t>Module Lead: Neale Haddon</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Scenario: Shona</a:t>
            </a:r>
          </a:p>
        </p:txBody>
      </p:sp>
      <p:sp>
        <p:nvSpPr>
          <p:cNvPr id="3" name="TextBox 2"/>
          <p:cNvSpPr txBox="1"/>
          <p:nvPr/>
        </p:nvSpPr>
        <p:spPr>
          <a:xfrm>
            <a:off x="621792" y="960120"/>
            <a:ext cx="10789920" cy="365760"/>
          </a:xfrm>
          <a:prstGeom prst="rect">
            <a:avLst/>
          </a:prstGeom>
          <a:noFill/>
        </p:spPr>
        <p:txBody>
          <a:bodyPr wrap="none">
            <a:spAutoFit/>
          </a:bodyPr>
          <a:lstStyle/>
          <a:p>
            <a:pPr>
              <a:defRPr sz="1300">
                <a:solidFill>
                  <a:srgbClr val="5F6970"/>
                </a:solidFill>
              </a:defRPr>
            </a:pPr>
            <a:r>
              <a:t>A 3-year-old child who has recently started nursery</a:t>
            </a:r>
          </a:p>
        </p:txBody>
      </p:sp>
      <p:sp>
        <p:nvSpPr>
          <p:cNvPr id="4" name="TextBox 3"/>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Shona becomes anxious when her carers leave her.</a:t>
            </a:r>
          </a:p>
          <a:p>
            <a:pPr>
              <a:spcAft>
                <a:spcPts val="1100"/>
              </a:spcAft>
              <a:defRPr sz="2000" b="0">
                <a:solidFill>
                  <a:srgbClr val="232A30"/>
                </a:solidFill>
              </a:defRPr>
            </a:pPr>
            <a:r>
              <a:t>She uses limited verbal communication.</a:t>
            </a:r>
          </a:p>
          <a:p>
            <a:pPr>
              <a:spcAft>
                <a:spcPts val="1100"/>
              </a:spcAft>
              <a:defRPr sz="2000" b="0">
                <a:solidFill>
                  <a:srgbClr val="232A30"/>
                </a:solidFill>
              </a:defRPr>
            </a:pPr>
            <a:r>
              <a:t>She finds it difficult to join group play.</a:t>
            </a:r>
          </a:p>
          <a:p>
            <a:pPr>
              <a:spcAft>
                <a:spcPts val="1100"/>
              </a:spcAft>
              <a:defRPr sz="2000" b="0">
                <a:solidFill>
                  <a:srgbClr val="232A30"/>
                </a:solidFill>
              </a:defRPr>
            </a:pPr>
            <a:r>
              <a:t>She may need time to feel safe and comfortable in the new setting.</a:t>
            </a:r>
          </a:p>
          <a:p>
            <a:pPr>
              <a:spcAft>
                <a:spcPts val="1100"/>
              </a:spcAft>
              <a:defRPr sz="2000" b="0">
                <a:solidFill>
                  <a:srgbClr val="232A30"/>
                </a:solidFill>
              </a:defRPr>
            </a:pPr>
            <a:r>
              <a:t>The practitioner should observe her carefully and work with her carers rather than making a diagnosis.</a:t>
            </a:r>
          </a:p>
        </p:txBody>
      </p:sp>
      <p:sp>
        <p:nvSpPr>
          <p:cNvPr id="5" name="Rectangle 4"/>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2</a:t>
            </a:r>
          </a:p>
        </p:txBody>
      </p:sp>
      <p:sp>
        <p:nvSpPr>
          <p:cNvPr id="7" name="TextBox 6"/>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Scenario supplied in assignment brief.</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Bowlby’s Attachment Theory</a:t>
            </a:r>
          </a:p>
        </p:txBody>
      </p:sp>
      <p:sp>
        <p:nvSpPr>
          <p:cNvPr id="3" name="TextBox 2"/>
          <p:cNvSpPr txBox="1"/>
          <p:nvPr/>
        </p:nvSpPr>
        <p:spPr>
          <a:xfrm>
            <a:off x="621792" y="960120"/>
            <a:ext cx="10789920" cy="365760"/>
          </a:xfrm>
          <a:prstGeom prst="rect">
            <a:avLst/>
          </a:prstGeom>
          <a:noFill/>
        </p:spPr>
        <p:txBody>
          <a:bodyPr wrap="none">
            <a:spAutoFit/>
          </a:bodyPr>
          <a:lstStyle/>
          <a:p>
            <a:pPr>
              <a:defRPr sz="1300">
                <a:solidFill>
                  <a:srgbClr val="5F6970"/>
                </a:solidFill>
              </a:defRPr>
            </a:pPr>
            <a:r>
              <a:t>Attachment is a strong emotional bond between a child and a caregiver</a:t>
            </a:r>
          </a:p>
        </p:txBody>
      </p:sp>
      <p:sp>
        <p:nvSpPr>
          <p:cNvPr id="4" name="TextBox 3"/>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John Bowlby developed attachment theory from the 1950s onwards.</a:t>
            </a:r>
          </a:p>
          <a:p>
            <a:pPr>
              <a:spcAft>
                <a:spcPts val="1100"/>
              </a:spcAft>
              <a:defRPr sz="2000" b="0">
                <a:solidFill>
                  <a:srgbClr val="232A30"/>
                </a:solidFill>
              </a:defRPr>
            </a:pPr>
            <a:r>
              <a:t>Children have a natural need to seek safety and comfort from familiar caregivers.</a:t>
            </a:r>
          </a:p>
          <a:p>
            <a:pPr>
              <a:spcAft>
                <a:spcPts val="1100"/>
              </a:spcAft>
              <a:defRPr sz="2000" b="0">
                <a:solidFill>
                  <a:srgbClr val="232A30"/>
                </a:solidFill>
              </a:defRPr>
            </a:pPr>
            <a:r>
              <a:t>A caregiver can act as a ‘secure base’ while the child explores the world.</a:t>
            </a:r>
          </a:p>
          <a:p>
            <a:pPr>
              <a:spcAft>
                <a:spcPts val="1100"/>
              </a:spcAft>
              <a:defRPr sz="2000" b="0">
                <a:solidFill>
                  <a:srgbClr val="232A30"/>
                </a:solidFill>
              </a:defRPr>
            </a:pPr>
            <a:r>
              <a:t>Repeated experiences can help the child develop an ‘internal working model’ of relationships.</a:t>
            </a:r>
          </a:p>
          <a:p>
            <a:pPr>
              <a:spcAft>
                <a:spcPts val="1100"/>
              </a:spcAft>
              <a:defRPr sz="2000" b="0">
                <a:solidFill>
                  <a:srgbClr val="232A30"/>
                </a:solidFill>
              </a:defRPr>
            </a:pPr>
            <a:r>
              <a:t>Early relationships can influence later social and emotional development, but development can also change with new experiences.</a:t>
            </a:r>
          </a:p>
        </p:txBody>
      </p:sp>
      <p:sp>
        <p:nvSpPr>
          <p:cNvPr id="5" name="Rectangle 4"/>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3</a:t>
            </a:r>
          </a:p>
        </p:txBody>
      </p:sp>
      <p:sp>
        <p:nvSpPr>
          <p:cNvPr id="7" name="TextBox 6"/>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Bowlby (1982); Groh et al. (2017).</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Key Attachment Concepts</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Secure base – a trusted adult gives the child confidence to explore.</a:t>
            </a:r>
          </a:p>
          <a:p>
            <a:pPr>
              <a:spcAft>
                <a:spcPts val="1100"/>
              </a:spcAft>
              <a:defRPr sz="2000" b="0">
                <a:solidFill>
                  <a:srgbClr val="232A30"/>
                </a:solidFill>
              </a:defRPr>
            </a:pPr>
            <a:r>
              <a:t>Proximity seeking – the child moves towards a familiar caregiver when worried.</a:t>
            </a:r>
          </a:p>
          <a:p>
            <a:pPr>
              <a:spcAft>
                <a:spcPts val="1100"/>
              </a:spcAft>
              <a:defRPr sz="2000" b="0">
                <a:solidFill>
                  <a:srgbClr val="232A30"/>
                </a:solidFill>
              </a:defRPr>
            </a:pPr>
            <a:r>
              <a:t>Separation anxiety – distress can happen when a trusted caregiver leaves.</a:t>
            </a:r>
          </a:p>
          <a:p>
            <a:pPr>
              <a:spcAft>
                <a:spcPts val="1100"/>
              </a:spcAft>
              <a:defRPr sz="2000" b="0">
                <a:solidFill>
                  <a:srgbClr val="232A30"/>
                </a:solidFill>
              </a:defRPr>
            </a:pPr>
            <a:r>
              <a:t>Safe haven – the caregiver can provide comfort when the child feels stressed.</a:t>
            </a:r>
          </a:p>
          <a:p>
            <a:pPr>
              <a:spcAft>
                <a:spcPts val="1100"/>
              </a:spcAft>
              <a:defRPr sz="2000" b="0">
                <a:solidFill>
                  <a:srgbClr val="232A30"/>
                </a:solidFill>
              </a:defRPr>
            </a:pPr>
            <a:r>
              <a:t>Multiple attachments – children can form important relationships with more than one caring adult.</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4</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Bowlby (1982); Ainsworth et al. (1978).</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Applying the Theory to Shona</a:t>
            </a:r>
          </a:p>
        </p:txBody>
      </p:sp>
      <p:sp>
        <p:nvSpPr>
          <p:cNvPr id="3" name="TextBox 2"/>
          <p:cNvSpPr txBox="1"/>
          <p:nvPr/>
        </p:nvSpPr>
        <p:spPr>
          <a:xfrm>
            <a:off x="621792" y="960120"/>
            <a:ext cx="10789920" cy="365760"/>
          </a:xfrm>
          <a:prstGeom prst="rect">
            <a:avLst/>
          </a:prstGeom>
          <a:noFill/>
        </p:spPr>
        <p:txBody>
          <a:bodyPr wrap="none">
            <a:spAutoFit/>
          </a:bodyPr>
          <a:lstStyle/>
          <a:p>
            <a:pPr>
              <a:defRPr sz="1300">
                <a:solidFill>
                  <a:srgbClr val="5F6970"/>
                </a:solidFill>
              </a:defRPr>
            </a:pPr>
            <a:r>
              <a:t>What might attachment theory help us understand?</a:t>
            </a:r>
          </a:p>
        </p:txBody>
      </p:sp>
      <p:sp>
        <p:nvSpPr>
          <p:cNvPr id="4" name="TextBox 3"/>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Her anxiety at drop-off may show that she is finding separation and the new environment difficult.</a:t>
            </a:r>
          </a:p>
          <a:p>
            <a:pPr>
              <a:spcAft>
                <a:spcPts val="1100"/>
              </a:spcAft>
              <a:defRPr sz="2000" b="0">
                <a:solidFill>
                  <a:srgbClr val="232A30"/>
                </a:solidFill>
              </a:defRPr>
            </a:pPr>
            <a:r>
              <a:t>She may need a familiar adult to help her feel safe before she explores.</a:t>
            </a:r>
          </a:p>
          <a:p>
            <a:pPr>
              <a:spcAft>
                <a:spcPts val="1100"/>
              </a:spcAft>
              <a:defRPr sz="2000" b="0">
                <a:solidFill>
                  <a:srgbClr val="232A30"/>
                </a:solidFill>
              </a:defRPr>
            </a:pPr>
            <a:r>
              <a:t>Limited talking may be linked to feeling unsure, shy, stressed, language differences, or other developmental factors.</a:t>
            </a:r>
          </a:p>
          <a:p>
            <a:pPr>
              <a:spcAft>
                <a:spcPts val="1100"/>
              </a:spcAft>
              <a:defRPr sz="2000" b="0">
                <a:solidFill>
                  <a:srgbClr val="232A30"/>
                </a:solidFill>
              </a:defRPr>
            </a:pPr>
            <a:r>
              <a:t>Difficulty with group play may happen because she is still building confidence with adults and children.</a:t>
            </a:r>
          </a:p>
          <a:p>
            <a:pPr>
              <a:spcAft>
                <a:spcPts val="1100"/>
              </a:spcAft>
              <a:defRPr sz="2000" b="0">
                <a:solidFill>
                  <a:srgbClr val="232A30"/>
                </a:solidFill>
              </a:defRPr>
            </a:pPr>
            <a:r>
              <a:t>Her behaviour should be observed over time; attachment theory is a framework, not a diagnosis.</a:t>
            </a:r>
          </a:p>
        </p:txBody>
      </p:sp>
      <p:sp>
        <p:nvSpPr>
          <p:cNvPr id="5" name="Rectangle 4"/>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5</a:t>
            </a:r>
          </a:p>
        </p:txBody>
      </p:sp>
      <p:sp>
        <p:nvSpPr>
          <p:cNvPr id="7" name="TextBox 6"/>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Groh et al. (2017); Barlow et al. (2016).</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Support Strategy 1: Build a Secure Relationship</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Give Shona a consistent key person who welcomes her and spends regular one-to-one time with her.</a:t>
            </a:r>
          </a:p>
          <a:p>
            <a:pPr>
              <a:spcAft>
                <a:spcPts val="1100"/>
              </a:spcAft>
              <a:defRPr sz="2000" b="0">
                <a:solidFill>
                  <a:srgbClr val="232A30"/>
                </a:solidFill>
              </a:defRPr>
            </a:pPr>
            <a:r>
              <a:t>Use a calm and warm voice and respond to her signals.</a:t>
            </a:r>
          </a:p>
          <a:p>
            <a:pPr>
              <a:spcAft>
                <a:spcPts val="1100"/>
              </a:spcAft>
              <a:defRPr sz="2000" b="0">
                <a:solidFill>
                  <a:srgbClr val="232A30"/>
                </a:solidFill>
              </a:defRPr>
            </a:pPr>
            <a:r>
              <a:t>Use predictable routines so she knows what will happen next.</a:t>
            </a:r>
          </a:p>
          <a:p>
            <a:pPr>
              <a:spcAft>
                <a:spcPts val="1100"/>
              </a:spcAft>
              <a:defRPr sz="2000" b="0">
                <a:solidFill>
                  <a:srgbClr val="232A30"/>
                </a:solidFill>
              </a:defRPr>
            </a:pPr>
            <a:r>
              <a:t>Keep the goodbye routine short, calm and consistent with the carers.</a:t>
            </a:r>
          </a:p>
          <a:p>
            <a:pPr>
              <a:spcAft>
                <a:spcPts val="1100"/>
              </a:spcAft>
              <a:defRPr sz="2000" b="0">
                <a:solidFill>
                  <a:srgbClr val="232A30"/>
                </a:solidFill>
              </a:defRPr>
            </a:pPr>
            <a:r>
              <a:t>Allow a comfort item if this is suitable for the nursery.</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6</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Department for Education (2026); DfE early years relationship guidance.</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Support Strategy 2: Communication and Play</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Use simple words, gestures, pictures and facial expressions.</a:t>
            </a:r>
          </a:p>
          <a:p>
            <a:pPr>
              <a:spcAft>
                <a:spcPts val="1100"/>
              </a:spcAft>
              <a:defRPr sz="2000" b="0">
                <a:solidFill>
                  <a:srgbClr val="232A30"/>
                </a:solidFill>
              </a:defRPr>
            </a:pPr>
            <a:r>
              <a:t>Give Shona extra time to answer instead of asking many questions.</a:t>
            </a:r>
          </a:p>
          <a:p>
            <a:pPr>
              <a:spcAft>
                <a:spcPts val="1100"/>
              </a:spcAft>
              <a:defRPr sz="2000" b="0">
                <a:solidFill>
                  <a:srgbClr val="232A30"/>
                </a:solidFill>
              </a:defRPr>
            </a:pPr>
            <a:r>
              <a:t>Start with one-to-one play, then move to a small group.</a:t>
            </a:r>
          </a:p>
          <a:p>
            <a:pPr>
              <a:spcAft>
                <a:spcPts val="1100"/>
              </a:spcAft>
              <a:defRPr sz="2000" b="0">
                <a:solidFill>
                  <a:srgbClr val="232A30"/>
                </a:solidFill>
              </a:defRPr>
            </a:pPr>
            <a:r>
              <a:t>Choose activities linked to her interests.</a:t>
            </a:r>
          </a:p>
          <a:p>
            <a:pPr>
              <a:spcAft>
                <a:spcPts val="1100"/>
              </a:spcAft>
              <a:defRPr sz="2000" b="0">
                <a:solidFill>
                  <a:srgbClr val="232A30"/>
                </a:solidFill>
              </a:defRPr>
            </a:pPr>
            <a:r>
              <a:t>Model simple language during play, for example: ‘car’, ‘my turn’, ‘your turn’.</a:t>
            </a:r>
          </a:p>
          <a:p>
            <a:pPr>
              <a:spcAft>
                <a:spcPts val="1100"/>
              </a:spcAft>
              <a:defRPr sz="2000" b="0">
                <a:solidFill>
                  <a:srgbClr val="232A30"/>
                </a:solidFill>
              </a:defRPr>
            </a:pPr>
            <a:r>
              <a:t>Share observations with carers and follow the setting’s safeguarding and SEND procedures if concerns continue.</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7</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National Scientific Council on the Developing Child (2004); Department for Education (2026).</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Nature and Nurture</a:t>
            </a:r>
          </a:p>
        </p:txBody>
      </p:sp>
      <p:sp>
        <p:nvSpPr>
          <p:cNvPr id="3" name="TextBox 2"/>
          <p:cNvSpPr txBox="1"/>
          <p:nvPr/>
        </p:nvSpPr>
        <p:spPr>
          <a:xfrm>
            <a:off x="621792" y="960120"/>
            <a:ext cx="10789920" cy="365760"/>
          </a:xfrm>
          <a:prstGeom prst="rect">
            <a:avLst/>
          </a:prstGeom>
          <a:noFill/>
        </p:spPr>
        <p:txBody>
          <a:bodyPr wrap="none">
            <a:spAutoFit/>
          </a:bodyPr>
          <a:lstStyle/>
          <a:p>
            <a:pPr>
              <a:defRPr sz="1300">
                <a:solidFill>
                  <a:srgbClr val="5F6970"/>
                </a:solidFill>
              </a:defRPr>
            </a:pPr>
            <a:r>
              <a:t>Development is influenced by both biology and the environment</a:t>
            </a:r>
          </a:p>
        </p:txBody>
      </p:sp>
      <p:sp>
        <p:nvSpPr>
          <p:cNvPr id="4" name="TextBox 3"/>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Nature: genes, temperament, brain development, health and individual differences can influence behaviour.</a:t>
            </a:r>
          </a:p>
          <a:p>
            <a:pPr>
              <a:spcAft>
                <a:spcPts val="1100"/>
              </a:spcAft>
              <a:defRPr sz="2000" b="0">
                <a:solidFill>
                  <a:srgbClr val="232A30"/>
                </a:solidFill>
              </a:defRPr>
            </a:pPr>
            <a:r>
              <a:t>Nurture: relationships, family experiences, culture, nursery environment and learning opportunities also influence development.</a:t>
            </a:r>
          </a:p>
          <a:p>
            <a:pPr>
              <a:spcAft>
                <a:spcPts val="1100"/>
              </a:spcAft>
              <a:defRPr sz="2000" b="0">
                <a:solidFill>
                  <a:srgbClr val="232A30"/>
                </a:solidFill>
              </a:defRPr>
            </a:pPr>
            <a:r>
              <a:t>Stress and the quality of relationships can affect how a child feels and behaves.</a:t>
            </a:r>
          </a:p>
          <a:p>
            <a:pPr>
              <a:spcAft>
                <a:spcPts val="1100"/>
              </a:spcAft>
              <a:defRPr sz="2000" b="0">
                <a:solidFill>
                  <a:srgbClr val="232A30"/>
                </a:solidFill>
              </a:defRPr>
            </a:pPr>
            <a:r>
              <a:t>Early experiences can shape development, but children can also change as their experiences change.</a:t>
            </a:r>
          </a:p>
          <a:p>
            <a:pPr>
              <a:spcAft>
                <a:spcPts val="1100"/>
              </a:spcAft>
              <a:defRPr sz="2000" b="0">
                <a:solidFill>
                  <a:srgbClr val="232A30"/>
                </a:solidFill>
              </a:defRPr>
            </a:pPr>
            <a:r>
              <a:t>For Shona, practitioners should consider the whole child instead of assuming one cause.</a:t>
            </a:r>
          </a:p>
        </p:txBody>
      </p:sp>
      <p:sp>
        <p:nvSpPr>
          <p:cNvPr id="5" name="Rectangle 4"/>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8</a:t>
            </a:r>
          </a:p>
        </p:txBody>
      </p:sp>
      <p:sp>
        <p:nvSpPr>
          <p:cNvPr id="7" name="TextBox 6"/>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National Scientific Council on the Developing Child (2004); Harvard Center on the Developing Child.</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Why This Matters in Health and Social Care</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Early years practitioners support children’s emotional, social, communication and physical development.</a:t>
            </a:r>
          </a:p>
          <a:p>
            <a:pPr>
              <a:spcAft>
                <a:spcPts val="1100"/>
              </a:spcAft>
              <a:defRPr sz="2000" b="0">
                <a:solidFill>
                  <a:srgbClr val="232A30"/>
                </a:solidFill>
              </a:defRPr>
            </a:pPr>
            <a:r>
              <a:t>Responsive adult-child relationships can support social and language development.</a:t>
            </a:r>
          </a:p>
          <a:p>
            <a:pPr>
              <a:spcAft>
                <a:spcPts val="1100"/>
              </a:spcAft>
              <a:defRPr sz="2000" b="0">
                <a:solidFill>
                  <a:srgbClr val="232A30"/>
                </a:solidFill>
              </a:defRPr>
            </a:pPr>
            <a:r>
              <a:t>The EYFS expects early years providers in England to support children’s learning, development, health and safety.</a:t>
            </a:r>
          </a:p>
          <a:p>
            <a:pPr>
              <a:spcAft>
                <a:spcPts val="1100"/>
              </a:spcAft>
              <a:defRPr sz="2000" b="0">
                <a:solidFill>
                  <a:srgbClr val="232A30"/>
                </a:solidFill>
              </a:defRPr>
            </a:pPr>
            <a:r>
              <a:t>Practitioners should work in partnership with parents and carers.</a:t>
            </a:r>
          </a:p>
          <a:p>
            <a:pPr>
              <a:spcAft>
                <a:spcPts val="1100"/>
              </a:spcAft>
              <a:defRPr sz="2000" b="0">
                <a:solidFill>
                  <a:srgbClr val="232A30"/>
                </a:solidFill>
              </a:defRPr>
            </a:pPr>
            <a:r>
              <a:t>Concerns should be recorded objectively and shared through the correct professional pathway.</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9</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Department for Education (2026).</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Critical Evaluation: Strengths</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Helps practitioners understand why relationships and emotional safety matter.</a:t>
            </a:r>
          </a:p>
          <a:p>
            <a:pPr>
              <a:spcAft>
                <a:spcPts val="1100"/>
              </a:spcAft>
              <a:defRPr sz="2000" b="0">
                <a:solidFill>
                  <a:srgbClr val="232A30"/>
                </a:solidFill>
              </a:defRPr>
            </a:pPr>
            <a:r>
              <a:t>Provides useful ideas such as secure base and safe haven.</a:t>
            </a:r>
          </a:p>
          <a:p>
            <a:pPr>
              <a:spcAft>
                <a:spcPts val="1100"/>
              </a:spcAft>
              <a:defRPr sz="2000" b="0">
                <a:solidFill>
                  <a:srgbClr val="232A30"/>
                </a:solidFill>
              </a:defRPr>
            </a:pPr>
            <a:r>
              <a:t>Supports relationship-based practice in early years settings.</a:t>
            </a:r>
          </a:p>
          <a:p>
            <a:pPr>
              <a:spcAft>
                <a:spcPts val="1100"/>
              </a:spcAft>
              <a:defRPr sz="2000" b="0">
                <a:solidFill>
                  <a:srgbClr val="232A30"/>
                </a:solidFill>
              </a:defRPr>
            </a:pPr>
            <a:r>
              <a:t>Research has found links between early attachment and later social and emotional outcomes.</a:t>
            </a:r>
          </a:p>
          <a:p>
            <a:pPr>
              <a:spcAft>
                <a:spcPts val="1100"/>
              </a:spcAft>
              <a:defRPr sz="2000" b="0">
                <a:solidFill>
                  <a:srgbClr val="232A30"/>
                </a:solidFill>
              </a:defRPr>
            </a:pPr>
            <a:r>
              <a:t>Attachment-focused interventions can improve some attachment-related outcomes.</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10</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Groh et al. (2017); Mountain, Cahill and Thorpe (2017).</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Critical Evaluation: Limitations</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The theory can place too much focus on early caregiver-child relationships if used too narrowly.</a:t>
            </a:r>
          </a:p>
          <a:p>
            <a:pPr>
              <a:spcAft>
                <a:spcPts val="1100"/>
              </a:spcAft>
              <a:defRPr sz="2000" b="0">
                <a:solidFill>
                  <a:srgbClr val="232A30"/>
                </a:solidFill>
              </a:defRPr>
            </a:pPr>
            <a:r>
              <a:t>Children can have several important attachment relationships.</a:t>
            </a:r>
          </a:p>
          <a:p>
            <a:pPr>
              <a:spcAft>
                <a:spcPts val="1100"/>
              </a:spcAft>
              <a:defRPr sz="2000" b="0">
                <a:solidFill>
                  <a:srgbClr val="232A30"/>
                </a:solidFill>
              </a:defRPr>
            </a:pPr>
            <a:r>
              <a:t>Cultural ideas about caregiving and independence are different around the world.</a:t>
            </a:r>
          </a:p>
          <a:p>
            <a:pPr>
              <a:spcAft>
                <a:spcPts val="1100"/>
              </a:spcAft>
              <a:defRPr sz="2000" b="0">
                <a:solidFill>
                  <a:srgbClr val="232A30"/>
                </a:solidFill>
              </a:defRPr>
            </a:pPr>
            <a:r>
              <a:t>Attachment classifications do not explain every behaviour or developmental difficulty.</a:t>
            </a:r>
          </a:p>
          <a:p>
            <a:pPr>
              <a:spcAft>
                <a:spcPts val="1100"/>
              </a:spcAft>
              <a:defRPr sz="2000" b="0">
                <a:solidFill>
                  <a:srgbClr val="232A30"/>
                </a:solidFill>
              </a:defRPr>
            </a:pPr>
            <a:r>
              <a:t>Some attachment research has measurement and cultural limitations.</a:t>
            </a:r>
          </a:p>
          <a:p>
            <a:pPr>
              <a:spcAft>
                <a:spcPts val="1100"/>
              </a:spcAft>
              <a:defRPr sz="2000" b="0">
                <a:solidFill>
                  <a:srgbClr val="232A30"/>
                </a:solidFill>
              </a:defRPr>
            </a:pPr>
            <a:r>
              <a:t>Therefore, practitioners should combine attachment theory with observation, developmental knowledge and other evidence.</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11</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Keller (2018); early childhood attachment stability meta-analysis.</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A Simple Support Plan for Shona</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Goal 1: Feel safe at nursery – consistent key person and predictable arrival routine.</a:t>
            </a:r>
          </a:p>
          <a:p>
            <a:pPr>
              <a:spcAft>
                <a:spcPts val="1100"/>
              </a:spcAft>
              <a:defRPr sz="2000" b="0">
                <a:solidFill>
                  <a:srgbClr val="232A30"/>
                </a:solidFill>
              </a:defRPr>
            </a:pPr>
            <a:r>
              <a:t>Goal 2: Increase communication – use simple language, gestures, pictures and responsive interaction.</a:t>
            </a:r>
          </a:p>
          <a:p>
            <a:pPr>
              <a:spcAft>
                <a:spcPts val="1100"/>
              </a:spcAft>
              <a:defRPr sz="2000" b="0">
                <a:solidFill>
                  <a:srgbClr val="232A30"/>
                </a:solidFill>
              </a:defRPr>
            </a:pPr>
            <a:r>
              <a:t>Goal 3: Build social confidence – start with one-to-one play, then small groups.</a:t>
            </a:r>
          </a:p>
          <a:p>
            <a:pPr>
              <a:spcAft>
                <a:spcPts val="1100"/>
              </a:spcAft>
              <a:defRPr sz="2000" b="0">
                <a:solidFill>
                  <a:srgbClr val="232A30"/>
                </a:solidFill>
              </a:defRPr>
            </a:pPr>
            <a:r>
              <a:t>Goal 4: Encourage exploration – praise attempts and allow Shona to return to her trusted adult when needed.</a:t>
            </a:r>
          </a:p>
          <a:p>
            <a:pPr>
              <a:spcAft>
                <a:spcPts val="1100"/>
              </a:spcAft>
              <a:defRPr sz="2000" b="0">
                <a:solidFill>
                  <a:srgbClr val="232A30"/>
                </a:solidFill>
              </a:defRPr>
            </a:pPr>
            <a:r>
              <a:t>Review: record observations, speak with carers, review progress regularly and refer for further support if appropriate.</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12</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Department for Education (2026); Mountain, Cahill and Thorpe (2017).</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Conclusion</a:t>
            </a:r>
          </a:p>
        </p:txBody>
      </p:sp>
      <p:sp>
        <p:nvSpPr>
          <p:cNvPr id="3" name="TextBox 2"/>
          <p:cNvSpPr txBox="1"/>
          <p:nvPr/>
        </p:nvSpPr>
        <p:spPr>
          <a:xfrm>
            <a:off x="822960" y="1325880"/>
            <a:ext cx="10515600" cy="4846320"/>
          </a:xfrm>
          <a:prstGeom prst="rect">
            <a:avLst/>
          </a:prstGeom>
          <a:noFill/>
        </p:spPr>
        <p:txBody>
          <a:bodyPr wrap="square" lIns="73152" rIns="73152">
            <a:spAutoFit/>
          </a:bodyPr>
          <a:lstStyle/>
          <a:p>
            <a:pPr>
              <a:spcAft>
                <a:spcPts val="1100"/>
              </a:spcAft>
              <a:defRPr sz="2000" b="0">
                <a:solidFill>
                  <a:srgbClr val="232A30"/>
                </a:solidFill>
              </a:defRPr>
            </a:pPr>
            <a:r>
              <a:t>Bowlby’s attachment theory gives a useful way to understand Shona’s need for safety and trusted relationships.</a:t>
            </a:r>
          </a:p>
          <a:p>
            <a:pPr>
              <a:spcAft>
                <a:spcPts val="1100"/>
              </a:spcAft>
              <a:defRPr sz="2000" b="0">
                <a:solidFill>
                  <a:srgbClr val="232A30"/>
                </a:solidFill>
              </a:defRPr>
            </a:pPr>
            <a:r>
              <a:t>Her separation anxiety may be linked to the challenge of moving into a new environment.</a:t>
            </a:r>
          </a:p>
          <a:p>
            <a:pPr>
              <a:spcAft>
                <a:spcPts val="1100"/>
              </a:spcAft>
              <a:defRPr sz="2000" b="0">
                <a:solidFill>
                  <a:srgbClr val="232A30"/>
                </a:solidFill>
              </a:defRPr>
            </a:pPr>
            <a:r>
              <a:t>Responsive relationships, predictable routines and gradual social experiences can support her.</a:t>
            </a:r>
          </a:p>
          <a:p>
            <a:pPr>
              <a:spcAft>
                <a:spcPts val="1100"/>
              </a:spcAft>
              <a:defRPr sz="2000" b="0">
                <a:solidFill>
                  <a:srgbClr val="232A30"/>
                </a:solidFill>
              </a:defRPr>
            </a:pPr>
            <a:r>
              <a:t>Nature and nurture work together in development.</a:t>
            </a:r>
          </a:p>
          <a:p>
            <a:pPr>
              <a:spcAft>
                <a:spcPts val="1100"/>
              </a:spcAft>
              <a:defRPr sz="2000" b="0">
                <a:solidFill>
                  <a:srgbClr val="232A30"/>
                </a:solidFill>
              </a:defRPr>
            </a:pPr>
            <a:r>
              <a:t>The theory is useful, but practitioners must avoid making assumptions and should consider the child’s culture, individual needs and wider development.</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13</a:t>
            </a:r>
          </a:p>
        </p:txBody>
      </p:sp>
      <p:sp>
        <p:nvSpPr>
          <p:cNvPr id="6" name="TextBox 5"/>
          <p:cNvSpPr txBox="1"/>
          <p:nvPr/>
        </p:nvSpPr>
        <p:spPr>
          <a:xfrm>
            <a:off x="658368" y="6291072"/>
            <a:ext cx="10607040" cy="228600"/>
          </a:xfrm>
          <a:prstGeom prst="rect">
            <a:avLst/>
          </a:prstGeom>
          <a:noFill/>
        </p:spPr>
        <p:txBody>
          <a:bodyPr wrap="none">
            <a:spAutoFit/>
          </a:bodyPr>
          <a:lstStyle/>
          <a:p>
            <a:pPr>
              <a:defRPr sz="850">
                <a:solidFill>
                  <a:srgbClr val="5F6970"/>
                </a:solidFill>
              </a:defRPr>
            </a:pPr>
            <a:r>
              <a:t>Sources: Bowlby (1982); Groh et al. (2017); Department for Education (2026).</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References</a:t>
            </a:r>
          </a:p>
        </p:txBody>
      </p:sp>
      <p:sp>
        <p:nvSpPr>
          <p:cNvPr id="3" name="TextBox 2"/>
          <p:cNvSpPr txBox="1"/>
          <p:nvPr/>
        </p:nvSpPr>
        <p:spPr>
          <a:xfrm>
            <a:off x="621792" y="960120"/>
            <a:ext cx="10789920" cy="365760"/>
          </a:xfrm>
          <a:prstGeom prst="rect">
            <a:avLst/>
          </a:prstGeom>
          <a:noFill/>
        </p:spPr>
        <p:txBody>
          <a:bodyPr wrap="none">
            <a:spAutoFit/>
          </a:bodyPr>
          <a:lstStyle/>
          <a:p>
            <a:pPr>
              <a:defRPr sz="1300">
                <a:solidFill>
                  <a:srgbClr val="5F6970"/>
                </a:solidFill>
              </a:defRPr>
            </a:pPr>
            <a:r>
              <a:t>Harvard style – key academic and professional sources</a:t>
            </a:r>
          </a:p>
        </p:txBody>
      </p:sp>
      <p:sp>
        <p:nvSpPr>
          <p:cNvPr id="4" name="TextBox 3"/>
          <p:cNvSpPr txBox="1"/>
          <p:nvPr/>
        </p:nvSpPr>
        <p:spPr>
          <a:xfrm>
            <a:off x="685800" y="1234440"/>
            <a:ext cx="10972800" cy="5257800"/>
          </a:xfrm>
          <a:prstGeom prst="rect">
            <a:avLst/>
          </a:prstGeom>
          <a:noFill/>
        </p:spPr>
        <p:txBody>
          <a:bodyPr wrap="square" lIns="73152" rIns="73152">
            <a:spAutoFit/>
          </a:bodyPr>
          <a:lstStyle/>
          <a:p>
            <a:pPr>
              <a:spcAft>
                <a:spcPts val="1100"/>
              </a:spcAft>
              <a:defRPr sz="1250" b="0">
                <a:solidFill>
                  <a:srgbClr val="232A30"/>
                </a:solidFill>
              </a:defRPr>
            </a:pPr>
            <a:r>
              <a:t>Bowlby, J. (1982) Attachment and Loss: Volume 1. Attachment. 2nd edn. New York: Basic Books. (Original work published 1969).</a:t>
            </a:r>
          </a:p>
          <a:p>
            <a:pPr>
              <a:spcAft>
                <a:spcPts val="1100"/>
              </a:spcAft>
              <a:defRPr sz="1250" b="0">
                <a:solidFill>
                  <a:srgbClr val="232A30"/>
                </a:solidFill>
              </a:defRPr>
            </a:pPr>
            <a:r>
              <a:t>Ainsworth, M.D.S., Blehar, M.C., Waters, E. and Wall, S. (1978) Patterns of Attachment: A Psychological Study of the Strange Situation. Hillsdale, NJ: Erlbaum.</a:t>
            </a:r>
          </a:p>
          <a:p>
            <a:pPr>
              <a:spcAft>
                <a:spcPts val="1100"/>
              </a:spcAft>
              <a:defRPr sz="1250" b="0">
                <a:solidFill>
                  <a:srgbClr val="232A30"/>
                </a:solidFill>
              </a:defRPr>
            </a:pPr>
            <a:r>
              <a:t>Groh, A.M. et al. (2017) ‘Attachment in the early life course: Meta-analytic evidence for its role in socioemotional development’, Child Development Perspectives, 11(1), pp. 70–76.</a:t>
            </a:r>
          </a:p>
          <a:p>
            <a:pPr>
              <a:spcAft>
                <a:spcPts val="1100"/>
              </a:spcAft>
              <a:defRPr sz="1250" b="0">
                <a:solidFill>
                  <a:srgbClr val="232A30"/>
                </a:solidFill>
              </a:defRPr>
            </a:pPr>
            <a:r>
              <a:t>Groh, A.M. et al. (2017) ‘Attachment and temperament in the early life course: A meta-analytic review’, Child Development, 88(3), pp. 770–795.</a:t>
            </a:r>
          </a:p>
          <a:p>
            <a:pPr>
              <a:spcAft>
                <a:spcPts val="1100"/>
              </a:spcAft>
              <a:defRPr sz="1250" b="0">
                <a:solidFill>
                  <a:srgbClr val="232A30"/>
                </a:solidFill>
              </a:defRPr>
            </a:pPr>
            <a:r>
              <a:t>Mountain, G., Cahill, J. and Thorpe, H. (2017) ‘Sensitivity and attachment interventions in early childhood: A systematic review and meta-analysis’, Infant Behavior and Development, 46, pp. 14–32.</a:t>
            </a:r>
          </a:p>
          <a:p>
            <a:pPr>
              <a:spcAft>
                <a:spcPts val="1100"/>
              </a:spcAft>
              <a:defRPr sz="1250" b="0">
                <a:solidFill>
                  <a:srgbClr val="232A30"/>
                </a:solidFill>
              </a:defRPr>
            </a:pPr>
            <a:r>
              <a:t>Barlow, J. et al. (2016) ‘Review: Attachment and attachment-related outcomes in preschool children’, Journal of Child Psychology and Psychiatry, 21(1), pp. 11–20.</a:t>
            </a:r>
          </a:p>
          <a:p>
            <a:pPr>
              <a:spcAft>
                <a:spcPts val="1100"/>
              </a:spcAft>
              <a:defRPr sz="1250" b="0">
                <a:solidFill>
                  <a:srgbClr val="232A30"/>
                </a:solidFill>
              </a:defRPr>
            </a:pPr>
            <a:r>
              <a:t>Keller, H. (2018) ‘Universality claim of attachment theory: Children’s socioemotional development across cultures’, Proceedings of the National Academy of Sciences, 115(45), pp. 11414–11419.</a:t>
            </a:r>
          </a:p>
          <a:p>
            <a:pPr>
              <a:spcAft>
                <a:spcPts val="1100"/>
              </a:spcAft>
              <a:defRPr sz="1250" b="0">
                <a:solidFill>
                  <a:srgbClr val="232A30"/>
                </a:solidFill>
              </a:defRPr>
            </a:pPr>
            <a:r>
              <a:t>Department for Education (2026) Early Years Foundation Stage statutory framework. Available from GOV.UK. Accessed 27 September 2026.</a:t>
            </a:r>
          </a:p>
          <a:p>
            <a:pPr>
              <a:spcAft>
                <a:spcPts val="1100"/>
              </a:spcAft>
              <a:defRPr sz="1250" b="0">
                <a:solidFill>
                  <a:srgbClr val="232A30"/>
                </a:solidFill>
              </a:defRPr>
            </a:pPr>
            <a:r>
              <a:t>National Scientific Council on the Developing Child (2004) Young Children Develop in an Environment of Relationships. Working Paper No. 1. Harvard University.</a:t>
            </a:r>
          </a:p>
        </p:txBody>
      </p:sp>
      <p:sp>
        <p:nvSpPr>
          <p:cNvPr id="5" name="Rectangle 4"/>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14</a:t>
            </a:r>
          </a:p>
        </p:txBody>
      </p:sp>
    </p:spTree>
  </p:cSld>
  <p:clrMapOvr>
    <a:masterClrMapping/>
  </p:clrMapOvr>
</p:sld>
</file>

<file path=ppt/slides/slide15.xml><?xml version="1.0" encoding="utf-8"?>
<p:sld xmlns:a="http://schemas.openxmlformats.org/drawingml/2006/main" xmlns:p="http://schemas.openxmlformats.org/presentationml/2006/main" xmlns:r="http://schemas.openxmlformats.org/officeDocument/2006/relationships">
  <p:cSld>
    <p:bg>
      <p:bgPr>
        <a:solidFill>
          <a:srgbClr val="F2F7F7"/>
        </a:solidFill>
        <a:effectLst/>
      </p:bgPr>
    </p:bg>
    <p:spTree>
      <p:nvGrpSpPr>
        <p:cNvPr id="1" name=""/>
        <p:cNvGrpSpPr/>
        <p:nvPr/>
      </p:nvGrpSpPr>
      <p:grpSpPr/>
      <p:sp>
        <p:nvSpPr>
          <p:cNvPr id="2" name="TextBox 1"/>
          <p:cNvSpPr txBox="1"/>
          <p:nvPr/>
        </p:nvSpPr>
        <p:spPr>
          <a:xfrm>
            <a:off x="594360" y="347472"/>
            <a:ext cx="10972800" cy="640080"/>
          </a:xfrm>
          <a:prstGeom prst="rect">
            <a:avLst/>
          </a:prstGeom>
          <a:noFill/>
        </p:spPr>
        <p:txBody>
          <a:bodyPr wrap="none">
            <a:spAutoFit/>
          </a:bodyPr>
          <a:lstStyle/>
          <a:p>
            <a:pPr>
              <a:defRPr sz="2800" b="1">
                <a:solidFill>
                  <a:srgbClr val="1F374E"/>
                </a:solidFill>
              </a:defRPr>
            </a:pPr>
            <a:r>
              <a:t>Questions</a:t>
            </a:r>
          </a:p>
        </p:txBody>
      </p:sp>
      <p:sp>
        <p:nvSpPr>
          <p:cNvPr id="3" name="TextBox 2"/>
          <p:cNvSpPr txBox="1"/>
          <p:nvPr/>
        </p:nvSpPr>
        <p:spPr>
          <a:xfrm>
            <a:off x="914400" y="2057400"/>
            <a:ext cx="10241280" cy="1828800"/>
          </a:xfrm>
          <a:prstGeom prst="rect">
            <a:avLst/>
          </a:prstGeom>
          <a:noFill/>
        </p:spPr>
        <p:txBody>
          <a:bodyPr wrap="none">
            <a:spAutoFit/>
          </a:bodyPr>
          <a:lstStyle/>
          <a:p>
            <a:pPr algn="ctr">
              <a:defRPr sz="3800" b="1">
                <a:solidFill>
                  <a:srgbClr val="1F374E"/>
                </a:solidFill>
              </a:defRPr>
            </a:pPr>
            <a:r>
              <a:t>Thank you</a:t>
            </a:r>
          </a:p>
          <a:p>
            <a:pPr algn="ctr">
              <a:defRPr sz="2700">
                <a:solidFill>
                  <a:srgbClr val="2A7073"/>
                </a:solidFill>
              </a:defRPr>
            </a:pPr>
            <a:r>
              <a:t>Any questions?</a:t>
            </a:r>
          </a:p>
        </p:txBody>
      </p:sp>
      <p:sp>
        <p:nvSpPr>
          <p:cNvPr id="4" name="Rectangle 3"/>
          <p:cNvSpPr/>
          <p:nvPr/>
        </p:nvSpPr>
        <p:spPr>
          <a:xfrm>
            <a:off x="0" y="6601968"/>
            <a:ext cx="12191695" cy="256032"/>
          </a:xfrm>
          <a:prstGeom prst="rect">
            <a:avLst/>
          </a:prstGeom>
          <a:solidFill>
            <a:srgbClr val="1F37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11384280" y="6611112"/>
            <a:ext cx="457200" cy="182880"/>
          </a:xfrm>
          <a:prstGeom prst="rect">
            <a:avLst/>
          </a:prstGeom>
          <a:noFill/>
        </p:spPr>
        <p:txBody>
          <a:bodyPr wrap="none">
            <a:spAutoFit/>
          </a:bodyPr>
          <a:lstStyle/>
          <a:p>
            <a:pPr algn="r">
              <a:defRPr sz="900">
                <a:solidFill>
                  <a:srgbClr val="FFFFFF"/>
                </a:solidFill>
              </a:defRPr>
            </a:pPr>
            <a:r>
              <a:t>15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