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83" autoAdjust="0"/>
    <p:restoredTop sz="79614" autoAdjust="0"/>
  </p:normalViewPr>
  <p:slideViewPr>
    <p:cSldViewPr snapToGrid="0">
      <p:cViewPr varScale="1">
        <p:scale>
          <a:sx n="54" d="100"/>
          <a:sy n="54" d="100"/>
        </p:scale>
        <p:origin x="-1120" y="-6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BAE3F-F241-4856-9F71-57CE28EFE28B}" type="datetimeFigureOut">
              <a:rPr lang="en-GB" smtClean="0"/>
              <a:pPr/>
              <a:t>03/05/2023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8E2CD5-90F0-4D8E-B17F-52FCCEC401CC}" type="slidenum">
              <a:rPr lang="en-GB" smtClean="0"/>
              <a:pPr/>
              <a:t>‹#›</a:t>
            </a:fld>
            <a:endParaRPr lang="en-GB"/>
          </a:p>
        </p:txBody>
      </p:sp>
    </p:spTree>
    <p:extLst>
      <p:ext uri="{BB962C8B-B14F-4D97-AF65-F5344CB8AC3E}">
        <p14:creationId xmlns:p14="http://schemas.microsoft.com/office/powerpoint/2010/main" xmlns="" val="4198076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8E2CD5-90F0-4D8E-B17F-52FCCEC401CC}" type="slidenum">
              <a:rPr lang="en-GB" smtClean="0"/>
              <a:pPr/>
              <a:t>1</a:t>
            </a:fld>
            <a:endParaRPr lang="en-GB"/>
          </a:p>
        </p:txBody>
      </p:sp>
    </p:spTree>
    <p:extLst>
      <p:ext uri="{BB962C8B-B14F-4D97-AF65-F5344CB8AC3E}">
        <p14:creationId xmlns:p14="http://schemas.microsoft.com/office/powerpoint/2010/main" xmlns="" val="2653987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18E2CD5-90F0-4D8E-B17F-52FCCEC401CC}" type="slidenum">
              <a:rPr lang="en-GB" smtClean="0"/>
              <a:pPr/>
              <a:t>4</a:t>
            </a:fld>
            <a:endParaRPr lang="en-GB"/>
          </a:p>
        </p:txBody>
      </p:sp>
    </p:spTree>
    <p:extLst>
      <p:ext uri="{BB962C8B-B14F-4D97-AF65-F5344CB8AC3E}">
        <p14:creationId xmlns:p14="http://schemas.microsoft.com/office/powerpoint/2010/main" xmlns="" val="2106258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noProof="0" dirty="0">
                <a:latin typeface="Times New Roman" panose="02020603050405020304" pitchFamily="18" charset="0"/>
                <a:cs typeface="Times New Roman" panose="02020603050405020304" pitchFamily="18" charset="0"/>
              </a:rPr>
              <a:t>Affluent and discerning visitors who are seeking luxurious hotel experiences and memorable destinations are the main consumers of the Hilton Grand Vacations (HGV). Travellers who want to pay more to get exceptional and interesting accommodations and high-quality services are also consumers of Hilton Grand Vacations (HGV). Celebrities, business travellers, and other high-profile parsons prioritize this luxurious brand. It is also an interesting brand for arranging wedding programs, corporate events, and different occasional events. </a:t>
            </a:r>
          </a:p>
        </p:txBody>
      </p:sp>
      <p:sp>
        <p:nvSpPr>
          <p:cNvPr id="4" name="Slide Number Placeholder 3"/>
          <p:cNvSpPr>
            <a:spLocks noGrp="1"/>
          </p:cNvSpPr>
          <p:nvPr>
            <p:ph type="sldNum" sz="quarter" idx="5"/>
          </p:nvPr>
        </p:nvSpPr>
        <p:spPr/>
        <p:txBody>
          <a:bodyPr/>
          <a:lstStyle/>
          <a:p>
            <a:fld id="{618E2CD5-90F0-4D8E-B17F-52FCCEC401CC}" type="slidenum">
              <a:rPr lang="en-GB" smtClean="0"/>
              <a:pPr/>
              <a:t>5</a:t>
            </a:fld>
            <a:endParaRPr lang="en-GB"/>
          </a:p>
        </p:txBody>
      </p:sp>
    </p:spTree>
    <p:extLst>
      <p:ext uri="{BB962C8B-B14F-4D97-AF65-F5344CB8AC3E}">
        <p14:creationId xmlns:p14="http://schemas.microsoft.com/office/powerpoint/2010/main" xmlns="" val="4044304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Hilton Grand Vacations (HGV) provides a wide range of guest services and facilities such as accommodation services, dining, entertainment, events, pools and recreation, spa and wellness, and so on. These facilities and guest services are designed by HGV for providing an enjoyable, memorable, and comfortable vacation experience for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It also focuses on recreation, relaxation, and custom-made services to the guests.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18E2CD5-90F0-4D8E-B17F-52FCCEC401CC}" type="slidenum">
              <a:rPr lang="en-GB" smtClean="0"/>
              <a:pPr/>
              <a:t>6</a:t>
            </a:fld>
            <a:endParaRPr lang="en-GB"/>
          </a:p>
        </p:txBody>
      </p:sp>
    </p:spTree>
    <p:extLst>
      <p:ext uri="{BB962C8B-B14F-4D97-AF65-F5344CB8AC3E}">
        <p14:creationId xmlns:p14="http://schemas.microsoft.com/office/powerpoint/2010/main" xmlns="" val="2446214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noProof="0" dirty="0">
                <a:latin typeface="Times New Roman" panose="02020603050405020304" pitchFamily="18" charset="0"/>
                <a:cs typeface="Times New Roman" panose="02020603050405020304" pitchFamily="18" charset="0"/>
              </a:rPr>
              <a:t>Hilton Grand Vacations (HGV) provides a broad range of guest services and facilities to the guests. The provided services and facilities are varied based on different resort properties. HGV offers personalised accommodation services such as large and well-appointed accommodations, different dining options such as casual riverside dining restaurants, interesting pools and recreation such as outdoor swimming pools, spa and wellness facilities such as yoga classes, entertainment and activities such as live performances of arts and culture, enjoyable events such as wedding ceremony, various programs such as corporate meetings, and so on. These different events offered different scopes of guest services and facilities to provide an enjoyable and memorable vacation experience to the guests.</a:t>
            </a:r>
          </a:p>
        </p:txBody>
      </p:sp>
      <p:sp>
        <p:nvSpPr>
          <p:cNvPr id="4" name="Slide Number Placeholder 3"/>
          <p:cNvSpPr>
            <a:spLocks noGrp="1"/>
          </p:cNvSpPr>
          <p:nvPr>
            <p:ph type="sldNum" sz="quarter" idx="5"/>
          </p:nvPr>
        </p:nvSpPr>
        <p:spPr/>
        <p:txBody>
          <a:bodyPr/>
          <a:lstStyle/>
          <a:p>
            <a:fld id="{618E2CD5-90F0-4D8E-B17F-52FCCEC401CC}" type="slidenum">
              <a:rPr lang="en-GB" smtClean="0"/>
              <a:pPr/>
              <a:t>7</a:t>
            </a:fld>
            <a:endParaRPr lang="en-GB"/>
          </a:p>
        </p:txBody>
      </p:sp>
    </p:spTree>
    <p:extLst>
      <p:ext uri="{BB962C8B-B14F-4D97-AF65-F5344CB8AC3E}">
        <p14:creationId xmlns:p14="http://schemas.microsoft.com/office/powerpoint/2010/main" xmlns="" val="497974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Hilton Grand Vacations (HGV) provides a wide range of guest services and facilities for increasing the guest experience to the guests. The guest services and facilities provided by HGV are very crucial for providing an enjoyable and memorable vacation to visitors. These services and facilities are designed for meeting the needs and expectations of the travellers. The well-designed guest services and facilities create a strong sense of community among visitors and encourage them to visit the resort properties of the HGV. The personalized guest services of the HGV help visitors to plan their activities who are not familiar with the resort properties. HGV offers unique and personalised vacation experiences to the guests. Thus, HGV attracts potential visitors and targets guests to visit the resort properties. </a:t>
            </a:r>
          </a:p>
        </p:txBody>
      </p:sp>
      <p:sp>
        <p:nvSpPr>
          <p:cNvPr id="4" name="Slide Number Placeholder 3"/>
          <p:cNvSpPr>
            <a:spLocks noGrp="1"/>
          </p:cNvSpPr>
          <p:nvPr>
            <p:ph type="sldNum" sz="quarter" idx="5"/>
          </p:nvPr>
        </p:nvSpPr>
        <p:spPr/>
        <p:txBody>
          <a:bodyPr/>
          <a:lstStyle/>
          <a:p>
            <a:fld id="{618E2CD5-90F0-4D8E-B17F-52FCCEC401CC}" type="slidenum">
              <a:rPr lang="en-GB" smtClean="0"/>
              <a:pPr/>
              <a:t>8</a:t>
            </a:fld>
            <a:endParaRPr lang="en-GB"/>
          </a:p>
        </p:txBody>
      </p:sp>
    </p:spTree>
    <p:extLst>
      <p:ext uri="{BB962C8B-B14F-4D97-AF65-F5344CB8AC3E}">
        <p14:creationId xmlns:p14="http://schemas.microsoft.com/office/powerpoint/2010/main" xmlns="" val="4134191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Guest services in the hospitality industry provide personalised and unique vacation experiences to the guests to satisfy them. Guest services in the hotel industry provide a wide range of customer services for supporting the guests to meet their needs. The major role of guest services in the hotel industry is welcoming visitors, helping check-in and check-out, offering unique services, providing personalised services, creating strong loyalty of the guests, meeting guests’ needs, and so on. However, these major roles enable the hotel industry to attract potential visitors to travel. </a:t>
            </a:r>
          </a:p>
        </p:txBody>
      </p:sp>
      <p:sp>
        <p:nvSpPr>
          <p:cNvPr id="4" name="Slide Number Placeholder 3"/>
          <p:cNvSpPr>
            <a:spLocks noGrp="1"/>
          </p:cNvSpPr>
          <p:nvPr>
            <p:ph type="sldNum" sz="quarter" idx="5"/>
          </p:nvPr>
        </p:nvSpPr>
        <p:spPr/>
        <p:txBody>
          <a:bodyPr/>
          <a:lstStyle/>
          <a:p>
            <a:fld id="{618E2CD5-90F0-4D8E-B17F-52FCCEC401CC}" type="slidenum">
              <a:rPr lang="en-GB" smtClean="0"/>
              <a:pPr/>
              <a:t>9</a:t>
            </a:fld>
            <a:endParaRPr lang="en-GB"/>
          </a:p>
        </p:txBody>
      </p:sp>
    </p:spTree>
    <p:extLst>
      <p:ext uri="{BB962C8B-B14F-4D97-AF65-F5344CB8AC3E}">
        <p14:creationId xmlns:p14="http://schemas.microsoft.com/office/powerpoint/2010/main" xmlns="" val="690501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perform a wide range of key functions such as check-in and check-out, assisting with baggage, housekeeping and room services, maintaining and repairing, receiving complaints, receiving feedback from visitors, and so on. These major functions enable a hotel brand to enhance the guest services experience and build strong loyalty among visitors. These functions also help the hotel industry to provide unique guest services, exist among competitors, increase reputation, etc. </a:t>
            </a:r>
            <a:endParaRPr lang="en-GB" dirty="0"/>
          </a:p>
        </p:txBody>
      </p:sp>
      <p:sp>
        <p:nvSpPr>
          <p:cNvPr id="4" name="Slide Number Placeholder 3"/>
          <p:cNvSpPr>
            <a:spLocks noGrp="1"/>
          </p:cNvSpPr>
          <p:nvPr>
            <p:ph type="sldNum" sz="quarter" idx="5"/>
          </p:nvPr>
        </p:nvSpPr>
        <p:spPr/>
        <p:txBody>
          <a:bodyPr/>
          <a:lstStyle/>
          <a:p>
            <a:fld id="{618E2CD5-90F0-4D8E-B17F-52FCCEC401CC}" type="slidenum">
              <a:rPr lang="en-GB" smtClean="0"/>
              <a:pPr/>
              <a:t>10</a:t>
            </a:fld>
            <a:endParaRPr lang="en-GB"/>
          </a:p>
        </p:txBody>
      </p:sp>
    </p:spTree>
    <p:extLst>
      <p:ext uri="{BB962C8B-B14F-4D97-AF65-F5344CB8AC3E}">
        <p14:creationId xmlns:p14="http://schemas.microsoft.com/office/powerpoint/2010/main" xmlns="" val="745945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very crucial in the hotel industry. It plays a significant role to ensure high-quality services to the guests. Hospitality increases the satisfaction of guests. It also helps the hotel industry to develop its reputation. Brand loyalty is also increased by hospitality. It also enables differentiation among products and services from that of competitors. Therefore, hospitality helps hotel industries to increase revenues by improving guest experience and meeting the needs of guests. Moreover, hospitality always prioritizes unique guest services to satisfy visitors. </a:t>
            </a:r>
            <a:endParaRPr lang="en-GB" dirty="0"/>
          </a:p>
        </p:txBody>
      </p:sp>
      <p:sp>
        <p:nvSpPr>
          <p:cNvPr id="4" name="Slide Number Placeholder 3"/>
          <p:cNvSpPr>
            <a:spLocks noGrp="1"/>
          </p:cNvSpPr>
          <p:nvPr>
            <p:ph type="sldNum" sz="quarter" idx="5"/>
          </p:nvPr>
        </p:nvSpPr>
        <p:spPr/>
        <p:txBody>
          <a:bodyPr/>
          <a:lstStyle/>
          <a:p>
            <a:fld id="{618E2CD5-90F0-4D8E-B17F-52FCCEC401CC}" type="slidenum">
              <a:rPr lang="en-GB" smtClean="0"/>
              <a:pPr/>
              <a:t>11</a:t>
            </a:fld>
            <a:endParaRPr lang="en-GB"/>
          </a:p>
        </p:txBody>
      </p:sp>
    </p:spTree>
    <p:extLst>
      <p:ext uri="{BB962C8B-B14F-4D97-AF65-F5344CB8AC3E}">
        <p14:creationId xmlns:p14="http://schemas.microsoft.com/office/powerpoint/2010/main" xmlns="" val="3347086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various ways and strategies are followed by hotels for meeting the guests' expectations such as personalized services, strong communication, use of digital technology, anticipation of needs, and continuous development. These strategies are required to meet the expectations of the guests. By applying these tactics, hotel industries will be able to offer a unique, comfortable, memorable, and interesting guest experience to visitors.</a:t>
            </a:r>
            <a:endParaRPr lang="en-GB" dirty="0"/>
          </a:p>
        </p:txBody>
      </p:sp>
      <p:sp>
        <p:nvSpPr>
          <p:cNvPr id="4" name="Slide Number Placeholder 3"/>
          <p:cNvSpPr>
            <a:spLocks noGrp="1"/>
          </p:cNvSpPr>
          <p:nvPr>
            <p:ph type="sldNum" sz="quarter" idx="5"/>
          </p:nvPr>
        </p:nvSpPr>
        <p:spPr/>
        <p:txBody>
          <a:bodyPr/>
          <a:lstStyle/>
          <a:p>
            <a:fld id="{618E2CD5-90F0-4D8E-B17F-52FCCEC401CC}" type="slidenum">
              <a:rPr lang="en-GB" smtClean="0"/>
              <a:pPr/>
              <a:t>12</a:t>
            </a:fld>
            <a:endParaRPr lang="en-GB"/>
          </a:p>
        </p:txBody>
      </p:sp>
    </p:spTree>
    <p:extLst>
      <p:ext uri="{BB962C8B-B14F-4D97-AF65-F5344CB8AC3E}">
        <p14:creationId xmlns:p14="http://schemas.microsoft.com/office/powerpoint/2010/main" xmlns="" val="6844482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as a luxurious hotel brand, Hilton Grand Vacations (HGV) provide a wide range of guest services and hospitality to meet the expectations of the guests. However, the main consumers, nature, scope, and role of guest services, importance of hospitality, and strategies to meet the guest experience are presented in this presentation. </a:t>
            </a:r>
            <a:endParaRPr lang="en-GB" dirty="0"/>
          </a:p>
        </p:txBody>
      </p:sp>
      <p:sp>
        <p:nvSpPr>
          <p:cNvPr id="4" name="Slide Number Placeholder 3"/>
          <p:cNvSpPr>
            <a:spLocks noGrp="1"/>
          </p:cNvSpPr>
          <p:nvPr>
            <p:ph type="sldNum" sz="quarter" idx="5"/>
          </p:nvPr>
        </p:nvSpPr>
        <p:spPr/>
        <p:txBody>
          <a:bodyPr/>
          <a:lstStyle/>
          <a:p>
            <a:fld id="{618E2CD5-90F0-4D8E-B17F-52FCCEC401CC}" type="slidenum">
              <a:rPr lang="en-GB" smtClean="0"/>
              <a:pPr/>
              <a:t>13</a:t>
            </a:fld>
            <a:endParaRPr lang="en-GB"/>
          </a:p>
        </p:txBody>
      </p:sp>
    </p:spTree>
    <p:extLst>
      <p:ext uri="{BB962C8B-B14F-4D97-AF65-F5344CB8AC3E}">
        <p14:creationId xmlns:p14="http://schemas.microsoft.com/office/powerpoint/2010/main" xmlns="" val="2573998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4000448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3027379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1946653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226151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393768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3053914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1635326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3046491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790105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3709015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EEEF81-CFCC-4878-B919-88414F77AB1C}" type="slidenum">
              <a:rPr lang="en-GB" smtClean="0"/>
              <a:pPr/>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2489428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667304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EEEF81-CFCC-4878-B919-88414F77AB1C}" type="slidenum">
              <a:rPr lang="en-GB" smtClean="0"/>
              <a:pPr/>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3780625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2511707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1298165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74E33-ECF7-46BB-8CC7-A3B51205385F}" type="datetimeFigureOut">
              <a:rPr lang="en-GB" smtClean="0"/>
              <a:pPr/>
              <a:t>03/05/2023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2346455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3C74E33-ECF7-46BB-8CC7-A3B51205385F}" type="datetimeFigureOut">
              <a:rPr lang="en-GB" smtClean="0"/>
              <a:pPr/>
              <a:t>03/05/2023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BEEEF81-CFCC-4878-B919-88414F77AB1C}" type="slidenum">
              <a:rPr lang="en-GB" smtClean="0"/>
              <a:pPr/>
              <a:t>‹#›</a:t>
            </a:fld>
            <a:endParaRPr lang="en-GB"/>
          </a:p>
        </p:txBody>
      </p:sp>
    </p:spTree>
    <p:extLst>
      <p:ext uri="{BB962C8B-B14F-4D97-AF65-F5344CB8AC3E}">
        <p14:creationId xmlns:p14="http://schemas.microsoft.com/office/powerpoint/2010/main" xmlns="" val="42580556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3D884795-6B74-817F-B75D-70FFAD5E38C1}"/>
              </a:ext>
            </a:extLst>
          </p:cNvPr>
          <p:cNvSpPr txBox="1"/>
          <p:nvPr/>
        </p:nvSpPr>
        <p:spPr>
          <a:xfrm>
            <a:off x="878541" y="815787"/>
            <a:ext cx="10972800" cy="1307537"/>
          </a:xfrm>
          <a:prstGeom prst="rect">
            <a:avLst/>
          </a:prstGeom>
          <a:noFill/>
        </p:spPr>
        <p:txBody>
          <a:bodyPr wrap="square" rtlCol="0">
            <a:spAutoFit/>
          </a:bodyPr>
          <a:lstStyle/>
          <a:p>
            <a:pPr algn="ctr">
              <a:lnSpc>
                <a:spcPct val="150000"/>
              </a:lnSpc>
            </a:pPr>
            <a:r>
              <a:rPr lang="en-US" sz="2800" b="1" dirty="0">
                <a:solidFill>
                  <a:schemeClr val="accent1">
                    <a:lumMod val="75000"/>
                  </a:schemeClr>
                </a:solidFill>
                <a:latin typeface="Times New Roman" panose="02020603050405020304" pitchFamily="18" charset="0"/>
                <a:cs typeface="Times New Roman" panose="02020603050405020304" pitchFamily="18" charset="0"/>
              </a:rPr>
              <a:t>The role and importance of quality service, hospitality, and guest services within the hotel Industry</a:t>
            </a:r>
            <a:endParaRPr lang="en-GB" sz="2800" b="1" dirty="0">
              <a:solidFill>
                <a:schemeClr val="accent1">
                  <a:lumMod val="75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BDF48C07-4E37-F378-7F49-30F8C2D5DEA8}"/>
              </a:ext>
            </a:extLst>
          </p:cNvPr>
          <p:cNvSpPr txBox="1"/>
          <p:nvPr/>
        </p:nvSpPr>
        <p:spPr>
          <a:xfrm>
            <a:off x="4284097" y="3696765"/>
            <a:ext cx="6759388" cy="458074"/>
          </a:xfrm>
          <a:prstGeom prst="rect">
            <a:avLst/>
          </a:prstGeom>
          <a:noFill/>
        </p:spPr>
        <p:txBody>
          <a:bodyPr wrap="square" rtlCol="0">
            <a:spAutoFit/>
          </a:bodyPr>
          <a:lstStyle/>
          <a:p>
            <a:pPr algn="just">
              <a:lnSpc>
                <a:spcPct val="150000"/>
              </a:lnSpc>
            </a:pPr>
            <a:r>
              <a:rPr lang="en-GB" dirty="0">
                <a:latin typeface="Times New Roman" panose="02020603050405020304" pitchFamily="18" charset="0"/>
                <a:cs typeface="Times New Roman" panose="02020603050405020304" pitchFamily="18" charset="0"/>
              </a:rPr>
              <a:t>Student Name: </a:t>
            </a:r>
            <a:r>
              <a:rPr lang="en-GB">
                <a:latin typeface="Times New Roman" panose="02020603050405020304" pitchFamily="18" charset="0"/>
                <a:cs typeface="Times New Roman" panose="02020603050405020304" pitchFamily="18" charset="0"/>
              </a:rPr>
              <a:t>Taslima Akther Lima</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52954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1BECEAB-E222-F6F0-DAB7-1BE5C04F873E}"/>
              </a:ext>
            </a:extLst>
          </p:cNvPr>
          <p:cNvSpPr txBox="1"/>
          <p:nvPr/>
        </p:nvSpPr>
        <p:spPr>
          <a:xfrm>
            <a:off x="1986845" y="718837"/>
            <a:ext cx="9640712" cy="523220"/>
          </a:xfrm>
          <a:prstGeom prst="rect">
            <a:avLst/>
          </a:prstGeom>
          <a:noFill/>
        </p:spPr>
        <p:txBody>
          <a:bodyPr wrap="square" rtlCol="0">
            <a:spAutoFit/>
          </a:bodyPr>
          <a:lstStyle/>
          <a:p>
            <a:r>
              <a:rPr lang="en-GB" sz="2800" dirty="0">
                <a:solidFill>
                  <a:schemeClr val="accent1">
                    <a:lumMod val="75000"/>
                  </a:schemeClr>
                </a:solidFill>
                <a:latin typeface="Times New Roman" panose="02020603050405020304" pitchFamily="18" charset="0"/>
                <a:cs typeface="Times New Roman" panose="02020603050405020304" pitchFamily="18" charset="0"/>
              </a:rPr>
              <a:t>Table of contents</a:t>
            </a:r>
          </a:p>
        </p:txBody>
      </p:sp>
      <p:sp>
        <p:nvSpPr>
          <p:cNvPr id="3" name="TextBox 2">
            <a:extLst>
              <a:ext uri="{FF2B5EF4-FFF2-40B4-BE49-F238E27FC236}">
                <a16:creationId xmlns:a16="http://schemas.microsoft.com/office/drawing/2014/main" xmlns="" id="{70C073D5-0194-00A7-CEBC-622CA3C02EBD}"/>
              </a:ext>
            </a:extLst>
          </p:cNvPr>
          <p:cNvSpPr txBox="1"/>
          <p:nvPr/>
        </p:nvSpPr>
        <p:spPr>
          <a:xfrm>
            <a:off x="1682044" y="1761067"/>
            <a:ext cx="9042400" cy="341632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Introduction………………………………………………………………………………....3</a:t>
            </a:r>
          </a:p>
          <a:p>
            <a:r>
              <a:rPr lang="en-GB" dirty="0">
                <a:latin typeface="Times New Roman" panose="02020603050405020304" pitchFamily="18" charset="0"/>
                <a:cs typeface="Times New Roman" panose="02020603050405020304" pitchFamily="18" charset="0"/>
              </a:rPr>
              <a:t>Hilton Grand Vacations (HGV)……………………………………………………………..4</a:t>
            </a:r>
          </a:p>
          <a:p>
            <a:r>
              <a:rPr lang="en-US" dirty="0">
                <a:latin typeface="Times New Roman" panose="02020603050405020304" pitchFamily="18" charset="0"/>
                <a:cs typeface="Times New Roman" panose="02020603050405020304" pitchFamily="18" charset="0"/>
              </a:rPr>
              <a:t>Main consumers of Hilton Grand Vacations (HGV)………………………………………..5</a:t>
            </a:r>
          </a:p>
          <a:p>
            <a:r>
              <a:rPr lang="en-US" dirty="0">
                <a:latin typeface="Times New Roman" panose="02020603050405020304" pitchFamily="18" charset="0"/>
                <a:cs typeface="Times New Roman" panose="02020603050405020304" pitchFamily="18" charset="0"/>
              </a:rPr>
              <a:t>Natures of the guest services and facilities provided by Hilton Grand Vacations (HGV)…..6</a:t>
            </a:r>
          </a:p>
          <a:p>
            <a:r>
              <a:rPr lang="en-US" dirty="0">
                <a:latin typeface="Times New Roman" panose="02020603050405020304" pitchFamily="18" charset="0"/>
                <a:cs typeface="Times New Roman" panose="02020603050405020304" pitchFamily="18" charset="0"/>
              </a:rPr>
              <a:t>Scopes of the guest services and facilities provided by Hilton Grand Vacations (HGV)……7</a:t>
            </a:r>
          </a:p>
          <a:p>
            <a:r>
              <a:rPr lang="en-US" dirty="0">
                <a:latin typeface="Times New Roman" panose="02020603050405020304" pitchFamily="18" charset="0"/>
                <a:cs typeface="Times New Roman" panose="02020603050405020304" pitchFamily="18" charset="0"/>
              </a:rPr>
              <a:t>Roles of the guest services and facilities provided by Hilton Grand Vacations (HGV)……..8</a:t>
            </a:r>
          </a:p>
          <a:p>
            <a:r>
              <a:rPr lang="en-US" dirty="0">
                <a:latin typeface="Times New Roman" panose="02020603050405020304" pitchFamily="18" charset="0"/>
                <a:cs typeface="Times New Roman" panose="02020603050405020304" pitchFamily="18" charset="0"/>
              </a:rPr>
              <a:t>The roles of guest services within the hotel industry………………………………………..9</a:t>
            </a:r>
          </a:p>
          <a:p>
            <a:r>
              <a:rPr lang="en-US" dirty="0">
                <a:latin typeface="Times New Roman" panose="02020603050405020304" pitchFamily="18" charset="0"/>
                <a:cs typeface="Times New Roman" panose="02020603050405020304" pitchFamily="18" charset="0"/>
              </a:rPr>
              <a:t>The functions of guest services in the hotel industry………………………………………..10</a:t>
            </a:r>
          </a:p>
          <a:p>
            <a:r>
              <a:rPr lang="en-GB" dirty="0">
                <a:latin typeface="Times New Roman" panose="02020603050405020304" pitchFamily="18" charset="0"/>
                <a:cs typeface="Times New Roman" panose="02020603050405020304" pitchFamily="18" charset="0"/>
              </a:rPr>
              <a:t>The importance of hospitality……………………………………………………………......11</a:t>
            </a:r>
          </a:p>
          <a:p>
            <a:r>
              <a:rPr lang="en-US" dirty="0">
                <a:latin typeface="Times New Roman" panose="02020603050405020304" pitchFamily="18" charset="0"/>
                <a:cs typeface="Times New Roman" panose="02020603050405020304" pitchFamily="18" charset="0"/>
              </a:rPr>
              <a:t>The ways and strategies how hotels to meet guest expectations…………………………….12</a:t>
            </a:r>
          </a:p>
          <a:p>
            <a:r>
              <a:rPr lang="en-GB" dirty="0">
                <a:latin typeface="Times New Roman" panose="02020603050405020304" pitchFamily="18" charset="0"/>
                <a:cs typeface="Times New Roman" panose="02020603050405020304" pitchFamily="18" charset="0"/>
              </a:rPr>
              <a:t>Conclusion……………………………………………………………………………………13</a:t>
            </a:r>
          </a:p>
          <a:p>
            <a:r>
              <a:rPr lang="en-GB" dirty="0">
                <a:latin typeface="Times New Roman" panose="02020603050405020304" pitchFamily="18" charset="0"/>
                <a:cs typeface="Times New Roman" panose="02020603050405020304" pitchFamily="18" charset="0"/>
              </a:rPr>
              <a:t>References…………………………………………………………………………………….14</a:t>
            </a:r>
          </a:p>
        </p:txBody>
      </p:sp>
    </p:spTree>
    <p:extLst>
      <p:ext uri="{BB962C8B-B14F-4D97-AF65-F5344CB8AC3E}">
        <p14:creationId xmlns:p14="http://schemas.microsoft.com/office/powerpoint/2010/main" xmlns="" val="3993012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CDC8D88B-C613-9C9C-4868-B2E8FE28FDCE}"/>
              </a:ext>
            </a:extLst>
          </p:cNvPr>
          <p:cNvSpPr txBox="1"/>
          <p:nvPr/>
        </p:nvSpPr>
        <p:spPr>
          <a:xfrm>
            <a:off x="1912470" y="567765"/>
            <a:ext cx="9663953" cy="4191981"/>
          </a:xfrm>
          <a:prstGeom prst="rect">
            <a:avLst/>
          </a:prstGeom>
          <a:noFill/>
        </p:spPr>
        <p:txBody>
          <a:bodyPr wrap="square" rtlCol="0">
            <a:spAutoFit/>
          </a:bodyPr>
          <a:lstStyle/>
          <a:p>
            <a:pPr algn="just">
              <a:lnSpc>
                <a:spcPct val="150000"/>
              </a:lnSpc>
            </a:pPr>
            <a:r>
              <a:rPr lang="en-GB" sz="2800" dirty="0">
                <a:solidFill>
                  <a:schemeClr val="accent1">
                    <a:lumMod val="75000"/>
                  </a:schemeClr>
                </a:solidFill>
                <a:latin typeface="Times New Roman" panose="02020603050405020304" pitchFamily="18" charset="0"/>
                <a:cs typeface="Times New Roman" panose="02020603050405020304" pitchFamily="18" charset="0"/>
              </a:rPr>
              <a:t>Introduction</a:t>
            </a:r>
            <a:endParaRPr lang="en-GB" dirty="0">
              <a:solidFill>
                <a:schemeClr val="accent1">
                  <a:lumMod val="75000"/>
                </a:schemeClr>
              </a:solidFill>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Quality services, guest services, and hospitality are very crucial factors for determining success in the hotel industry (Chen &amp; Chen, 2010). In this presentation, the role and importance of these factors in the Hilton Grand Vacations (HGV) for providing a memorable and enjoyable experience to visitors will be </a:t>
            </a:r>
            <a:r>
              <a:rPr lang="en-US" sz="2000" dirty="0" err="1">
                <a:latin typeface="Times New Roman" panose="02020603050405020304" pitchFamily="18" charset="0"/>
                <a:cs typeface="Times New Roman" panose="02020603050405020304" pitchFamily="18" charset="0"/>
              </a:rPr>
              <a:t>analysed</a:t>
            </a:r>
            <a:r>
              <a:rPr lang="en-US" sz="2000" dirty="0">
                <a:latin typeface="Times New Roman" panose="02020603050405020304" pitchFamily="18" charset="0"/>
                <a:cs typeface="Times New Roman" panose="02020603050405020304" pitchFamily="18" charset="0"/>
              </a:rPr>
              <a:t> and explained. </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461349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935A2E7C-CA4B-A4D1-DF31-1EEE9B455DAF}"/>
              </a:ext>
            </a:extLst>
          </p:cNvPr>
          <p:cNvSpPr txBox="1"/>
          <p:nvPr/>
        </p:nvSpPr>
        <p:spPr>
          <a:xfrm>
            <a:off x="1735886" y="705853"/>
            <a:ext cx="9823935" cy="579967"/>
          </a:xfrm>
          <a:prstGeom prst="rect">
            <a:avLst/>
          </a:prstGeom>
          <a:noFill/>
        </p:spPr>
        <p:txBody>
          <a:bodyPr wrap="square" rtlCol="0">
            <a:spAutoFit/>
          </a:bodyPr>
          <a:lstStyle/>
          <a:p>
            <a:pPr marL="0" marR="0" algn="ctr">
              <a:lnSpc>
                <a:spcPct val="150000"/>
              </a:lnSpc>
              <a:spcBef>
                <a:spcPts val="0"/>
              </a:spcBef>
              <a:spcAft>
                <a:spcPts val="0"/>
              </a:spcAft>
            </a:pPr>
            <a:r>
              <a:rPr lang="en-GB" sz="2400" b="1" kern="1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Hilton Grand Vacations (HGV)</a:t>
            </a:r>
            <a:endParaRPr lang="en-GB" b="1"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xmlns="" id="{7831F06D-F1FB-C0FE-2B7E-E198DABA9ADB}"/>
              </a:ext>
            </a:extLst>
          </p:cNvPr>
          <p:cNvSpPr txBox="1"/>
          <p:nvPr/>
        </p:nvSpPr>
        <p:spPr>
          <a:xfrm>
            <a:off x="1419796" y="2823410"/>
            <a:ext cx="10456114" cy="3268652"/>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HGV is a worldwide vacation ownership company that provides timeshare programs, accommodation services, various resorts, and properties. It provides a wide range of vacation opportunities to the customers. It was opened in 1992. The headquarter is situated in Orlando, Florida (Hilton Grand Vacations, 2021). The brand is run under the Hilton Worldwide Holdings company. Hilton Worldwide Holdings operate various luxury hotel brands. Hilton Grand Vacations (HGV) is one of them. It provides a range of luxurious accommodation services, timeshare programs, etc. </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786171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20A613F4-D70B-E70D-9CCA-B7BC7C080C53}"/>
              </a:ext>
            </a:extLst>
          </p:cNvPr>
          <p:cNvSpPr txBox="1"/>
          <p:nvPr/>
        </p:nvSpPr>
        <p:spPr>
          <a:xfrm>
            <a:off x="1828800" y="745066"/>
            <a:ext cx="9979378" cy="461665"/>
          </a:xfrm>
          <a:prstGeom prst="rect">
            <a:avLst/>
          </a:prstGeom>
          <a:noFill/>
        </p:spPr>
        <p:txBody>
          <a:bodyPr wrap="square" rtlCol="0">
            <a:spAutoFit/>
          </a:bodyPr>
          <a:lstStyle/>
          <a:p>
            <a:pPr algn="ctr"/>
            <a:r>
              <a:rPr lang="en-US" sz="2400" b="1" dirty="0">
                <a:solidFill>
                  <a:schemeClr val="accent1">
                    <a:lumMod val="75000"/>
                  </a:schemeClr>
                </a:solidFill>
                <a:latin typeface="Times New Roman" panose="02020603050405020304" pitchFamily="18" charset="0"/>
                <a:cs typeface="Times New Roman" panose="02020603050405020304" pitchFamily="18" charset="0"/>
              </a:rPr>
              <a:t>Main consumers of Hilton Grand Vacations (HGV)</a:t>
            </a:r>
          </a:p>
        </p:txBody>
      </p:sp>
      <p:sp>
        <p:nvSpPr>
          <p:cNvPr id="2" name="TextBox 1">
            <a:extLst>
              <a:ext uri="{FF2B5EF4-FFF2-40B4-BE49-F238E27FC236}">
                <a16:creationId xmlns:a16="http://schemas.microsoft.com/office/drawing/2014/main" xmlns="" id="{876D1333-1783-83FC-D845-BEE4BAAB318E}"/>
              </a:ext>
            </a:extLst>
          </p:cNvPr>
          <p:cNvSpPr txBox="1"/>
          <p:nvPr/>
        </p:nvSpPr>
        <p:spPr>
          <a:xfrm>
            <a:off x="3352800" y="2562577"/>
            <a:ext cx="3973689" cy="279595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Affluent guests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Celebrities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Business travellers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High-profile persons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Politicians (</a:t>
            </a:r>
            <a:r>
              <a:rPr lang="en-GB" sz="2400" b="1" dirty="0" err="1">
                <a:latin typeface="Times New Roman" panose="02020603050405020304" pitchFamily="18" charset="0"/>
                <a:cs typeface="Times New Roman" panose="02020603050405020304" pitchFamily="18" charset="0"/>
              </a:rPr>
              <a:t>Heppell</a:t>
            </a:r>
            <a:r>
              <a:rPr lang="en-GB" sz="2400" b="1" dirty="0">
                <a:latin typeface="Times New Roman" panose="02020603050405020304" pitchFamily="18" charset="0"/>
                <a:cs typeface="Times New Roman" panose="02020603050405020304" pitchFamily="18" charset="0"/>
              </a:rPr>
              <a:t>, 2015)</a:t>
            </a:r>
          </a:p>
        </p:txBody>
      </p:sp>
      <p:pic>
        <p:nvPicPr>
          <p:cNvPr id="3" name="Picture 2">
            <a:extLst>
              <a:ext uri="{FF2B5EF4-FFF2-40B4-BE49-F238E27FC236}">
                <a16:creationId xmlns:a16="http://schemas.microsoft.com/office/drawing/2014/main" xmlns="" id="{307F3443-2B5A-30CC-3C4A-7E6F59BB0CD2}"/>
              </a:ext>
            </a:extLst>
          </p:cNvPr>
          <p:cNvPicPr>
            <a:picLocks noChangeAspect="1"/>
          </p:cNvPicPr>
          <p:nvPr/>
        </p:nvPicPr>
        <p:blipFill>
          <a:blip r:embed="rId3"/>
          <a:stretch>
            <a:fillRect/>
          </a:stretch>
        </p:blipFill>
        <p:spPr>
          <a:xfrm>
            <a:off x="8184445" y="2562577"/>
            <a:ext cx="3296355" cy="290591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xmlns="" val="3772021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6998F7A7-2349-017C-2AF1-745386533214}"/>
              </a:ext>
            </a:extLst>
          </p:cNvPr>
          <p:cNvSpPr txBox="1"/>
          <p:nvPr/>
        </p:nvSpPr>
        <p:spPr>
          <a:xfrm>
            <a:off x="2844799" y="642278"/>
            <a:ext cx="8624711" cy="954107"/>
          </a:xfrm>
          <a:prstGeom prst="rect">
            <a:avLst/>
          </a:prstGeom>
          <a:noFill/>
        </p:spPr>
        <p:txBody>
          <a:bodyPr wrap="square" rtlCol="0">
            <a:sp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Natures of the guest services and facilities provided by Hilton Grand Vacations (HGV)</a:t>
            </a:r>
          </a:p>
        </p:txBody>
      </p:sp>
      <p:sp>
        <p:nvSpPr>
          <p:cNvPr id="2" name="TextBox 1">
            <a:extLst>
              <a:ext uri="{FF2B5EF4-FFF2-40B4-BE49-F238E27FC236}">
                <a16:creationId xmlns:a16="http://schemas.microsoft.com/office/drawing/2014/main" xmlns="" id="{D9770B84-B399-B01B-CD20-70D998A25D65}"/>
              </a:ext>
            </a:extLst>
          </p:cNvPr>
          <p:cNvSpPr txBox="1"/>
          <p:nvPr/>
        </p:nvSpPr>
        <p:spPr>
          <a:xfrm>
            <a:off x="6372579" y="2156178"/>
            <a:ext cx="5578789" cy="334995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en-GB" sz="2400" b="1" dirty="0">
                <a:latin typeface="Times New Roman" panose="02020603050405020304" pitchFamily="18" charset="0"/>
                <a:cs typeface="Times New Roman" panose="02020603050405020304" pitchFamily="18" charset="0"/>
              </a:rPr>
              <a:t>Accommodation services</a:t>
            </a:r>
          </a:p>
          <a:p>
            <a:pPr marL="285750" indent="-285750" algn="just">
              <a:lnSpc>
                <a:spcPct val="150000"/>
              </a:lnSpc>
              <a:buFont typeface="Wingdings" panose="05000000000000000000" pitchFamily="2" charset="2"/>
              <a:buChar char="§"/>
            </a:pPr>
            <a:r>
              <a:rPr lang="en-GB" sz="2400" b="1" dirty="0">
                <a:latin typeface="Times New Roman" panose="02020603050405020304" pitchFamily="18" charset="0"/>
                <a:cs typeface="Times New Roman" panose="02020603050405020304" pitchFamily="18" charset="0"/>
              </a:rPr>
              <a:t>Dining services (Johnston, Clark &amp; </a:t>
            </a:r>
            <a:r>
              <a:rPr lang="en-GB" sz="2400" b="1" dirty="0" err="1">
                <a:latin typeface="Times New Roman" panose="02020603050405020304" pitchFamily="18" charset="0"/>
                <a:cs typeface="Times New Roman" panose="02020603050405020304" pitchFamily="18" charset="0"/>
              </a:rPr>
              <a:t>Shulver</a:t>
            </a:r>
            <a:r>
              <a:rPr lang="en-GB" sz="2400" b="1" dirty="0">
                <a:latin typeface="Times New Roman" panose="02020603050405020304" pitchFamily="18" charset="0"/>
                <a:cs typeface="Times New Roman" panose="02020603050405020304" pitchFamily="18" charset="0"/>
              </a:rPr>
              <a:t>, 2012)</a:t>
            </a:r>
          </a:p>
          <a:p>
            <a:pPr marL="285750" indent="-285750" algn="just">
              <a:lnSpc>
                <a:spcPct val="150000"/>
              </a:lnSpc>
              <a:buFont typeface="Wingdings" panose="05000000000000000000" pitchFamily="2" charset="2"/>
              <a:buChar char="§"/>
            </a:pPr>
            <a:r>
              <a:rPr lang="en-GB" sz="2400" b="1" dirty="0">
                <a:latin typeface="Times New Roman" panose="02020603050405020304" pitchFamily="18" charset="0"/>
                <a:cs typeface="Times New Roman" panose="02020603050405020304" pitchFamily="18" charset="0"/>
              </a:rPr>
              <a:t>Entertainment and events</a:t>
            </a:r>
          </a:p>
          <a:p>
            <a:pPr marL="285750" indent="-285750" algn="just">
              <a:lnSpc>
                <a:spcPct val="150000"/>
              </a:lnSpc>
              <a:buFont typeface="Wingdings" panose="05000000000000000000" pitchFamily="2" charset="2"/>
              <a:buChar char="§"/>
            </a:pPr>
            <a:r>
              <a:rPr lang="en-GB" sz="2400" b="1" dirty="0">
                <a:latin typeface="Times New Roman" panose="02020603050405020304" pitchFamily="18" charset="0"/>
                <a:cs typeface="Times New Roman" panose="02020603050405020304" pitchFamily="18" charset="0"/>
              </a:rPr>
              <a:t>Pools and recreation</a:t>
            </a:r>
          </a:p>
          <a:p>
            <a:pPr marL="285750" indent="-285750" algn="just">
              <a:lnSpc>
                <a:spcPct val="150000"/>
              </a:lnSpc>
              <a:buFont typeface="Wingdings" panose="05000000000000000000" pitchFamily="2" charset="2"/>
              <a:buChar char="§"/>
            </a:pPr>
            <a:r>
              <a:rPr lang="en-GB" sz="2400" b="1" dirty="0">
                <a:latin typeface="Times New Roman" panose="02020603050405020304" pitchFamily="18" charset="0"/>
                <a:cs typeface="Times New Roman" panose="02020603050405020304" pitchFamily="18" charset="0"/>
              </a:rPr>
              <a:t>Spa and wellness</a:t>
            </a:r>
          </a:p>
        </p:txBody>
      </p:sp>
      <p:pic>
        <p:nvPicPr>
          <p:cNvPr id="3" name="Picture 2">
            <a:extLst>
              <a:ext uri="{FF2B5EF4-FFF2-40B4-BE49-F238E27FC236}">
                <a16:creationId xmlns:a16="http://schemas.microsoft.com/office/drawing/2014/main" xmlns="" id="{9D829DE0-31BB-3AE2-9A4B-2758C2DC8090}"/>
              </a:ext>
            </a:extLst>
          </p:cNvPr>
          <p:cNvPicPr>
            <a:picLocks noChangeAspect="1"/>
          </p:cNvPicPr>
          <p:nvPr/>
        </p:nvPicPr>
        <p:blipFill>
          <a:blip r:embed="rId3"/>
          <a:stretch>
            <a:fillRect/>
          </a:stretch>
        </p:blipFill>
        <p:spPr>
          <a:xfrm>
            <a:off x="2331156" y="2308576"/>
            <a:ext cx="3488267" cy="290320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xmlns="" val="1722388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C7643E9-BC83-3C89-419D-F261EBF67763}"/>
              </a:ext>
            </a:extLst>
          </p:cNvPr>
          <p:cNvSpPr txBox="1"/>
          <p:nvPr/>
        </p:nvSpPr>
        <p:spPr>
          <a:xfrm>
            <a:off x="2596444" y="745067"/>
            <a:ext cx="8613423" cy="954107"/>
          </a:xfrm>
          <a:prstGeom prst="rect">
            <a:avLst/>
          </a:prstGeom>
          <a:noFill/>
        </p:spPr>
        <p:txBody>
          <a:bodyPr wrap="square" rtlCol="0">
            <a:sp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Scopes of the guest services and facilities provided by Hilton Grand Vacations (HGV)</a:t>
            </a:r>
          </a:p>
        </p:txBody>
      </p:sp>
      <p:sp>
        <p:nvSpPr>
          <p:cNvPr id="2" name="TextBox 1">
            <a:extLst>
              <a:ext uri="{FF2B5EF4-FFF2-40B4-BE49-F238E27FC236}">
                <a16:creationId xmlns:a16="http://schemas.microsoft.com/office/drawing/2014/main" xmlns="" id="{48FB2D8F-E769-04A3-6D7F-D834234CEEB0}"/>
              </a:ext>
            </a:extLst>
          </p:cNvPr>
          <p:cNvSpPr txBox="1"/>
          <p:nvPr/>
        </p:nvSpPr>
        <p:spPr>
          <a:xfrm>
            <a:off x="2448993" y="2438400"/>
            <a:ext cx="5569986" cy="3349956"/>
          </a:xfrm>
          <a:prstGeom prst="rect">
            <a:avLst/>
          </a:prstGeom>
          <a:noFill/>
        </p:spPr>
        <p:txBody>
          <a:bodyPr wrap="none" rtlCol="0">
            <a:spAutoFit/>
          </a:bodyPr>
          <a:lstStyle/>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Well-designed accommodations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Riverside dining restaurant</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Outdoor swimming pools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Yoga classes (Kang &amp; </a:t>
            </a:r>
            <a:r>
              <a:rPr lang="en-GB" sz="2400" b="1" dirty="0" err="1">
                <a:latin typeface="Times New Roman" panose="02020603050405020304" pitchFamily="18" charset="0"/>
                <a:cs typeface="Times New Roman" panose="02020603050405020304" pitchFamily="18" charset="0"/>
              </a:rPr>
              <a:t>Schuett</a:t>
            </a:r>
            <a:r>
              <a:rPr lang="en-GB" sz="2400" b="1" dirty="0">
                <a:latin typeface="Times New Roman" panose="02020603050405020304" pitchFamily="18" charset="0"/>
                <a:cs typeface="Times New Roman" panose="02020603050405020304" pitchFamily="18" charset="0"/>
              </a:rPr>
              <a:t>, 2013)</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Live performances of arts and cultures</a:t>
            </a:r>
          </a:p>
          <a:p>
            <a:pPr marL="285750" indent="-285750" algn="just">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Corporate meetings</a:t>
            </a:r>
          </a:p>
        </p:txBody>
      </p:sp>
    </p:spTree>
    <p:extLst>
      <p:ext uri="{BB962C8B-B14F-4D97-AF65-F5344CB8AC3E}">
        <p14:creationId xmlns:p14="http://schemas.microsoft.com/office/powerpoint/2010/main" xmlns="" val="2416616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22E42F9F-3FD4-2E56-47E5-6B662136D182}"/>
              </a:ext>
            </a:extLst>
          </p:cNvPr>
          <p:cNvSpPr txBox="1"/>
          <p:nvPr/>
        </p:nvSpPr>
        <p:spPr>
          <a:xfrm>
            <a:off x="2607733" y="731995"/>
            <a:ext cx="8365067" cy="954107"/>
          </a:xfrm>
          <a:prstGeom prst="rect">
            <a:avLst/>
          </a:prstGeom>
          <a:noFill/>
        </p:spPr>
        <p:txBody>
          <a:bodyPr wrap="square" rtlCol="0">
            <a:sp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Roles of the guest services and facilities provided by Hilton Grand Vacations (HGV)</a:t>
            </a:r>
          </a:p>
        </p:txBody>
      </p:sp>
      <p:sp>
        <p:nvSpPr>
          <p:cNvPr id="2" name="TextBox 1">
            <a:extLst>
              <a:ext uri="{FF2B5EF4-FFF2-40B4-BE49-F238E27FC236}">
                <a16:creationId xmlns:a16="http://schemas.microsoft.com/office/drawing/2014/main" xmlns="" id="{7989EBC8-114B-418C-3DC0-AB95184E7F6E}"/>
              </a:ext>
            </a:extLst>
          </p:cNvPr>
          <p:cNvSpPr txBox="1"/>
          <p:nvPr/>
        </p:nvSpPr>
        <p:spPr>
          <a:xfrm>
            <a:off x="1783618" y="2400521"/>
            <a:ext cx="9189182" cy="2795958"/>
          </a:xfrm>
          <a:prstGeom prst="rect">
            <a:avLst/>
          </a:prstGeom>
          <a:noFill/>
        </p:spPr>
        <p:txBody>
          <a:bodyPr wrap="none" rtlCol="0">
            <a:spAutoFit/>
          </a:bodyPr>
          <a:lstStyle/>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Providing enjoyable and memorable vacation</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Meeting the needs and expectations of visitors</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Creating a strong sense of community</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Offering personalized guest services (</a:t>
            </a:r>
            <a:r>
              <a:rPr lang="en-GB" sz="2400" b="1" dirty="0" err="1">
                <a:latin typeface="Times New Roman" panose="02020603050405020304" pitchFamily="18" charset="0"/>
                <a:cs typeface="Times New Roman" panose="02020603050405020304" pitchFamily="18" charset="0"/>
              </a:rPr>
              <a:t>Swarbrooke</a:t>
            </a:r>
            <a:r>
              <a:rPr lang="en-GB" sz="2400" b="1" dirty="0">
                <a:latin typeface="Times New Roman" panose="02020603050405020304" pitchFamily="18" charset="0"/>
                <a:cs typeface="Times New Roman" panose="02020603050405020304" pitchFamily="18" charset="0"/>
              </a:rPr>
              <a:t> &amp; Horner, 2011)</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Providing unique vacation experiences</a:t>
            </a:r>
          </a:p>
        </p:txBody>
      </p:sp>
    </p:spTree>
    <p:extLst>
      <p:ext uri="{BB962C8B-B14F-4D97-AF65-F5344CB8AC3E}">
        <p14:creationId xmlns:p14="http://schemas.microsoft.com/office/powerpoint/2010/main" xmlns="" val="637388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467795B7-B95F-BEE0-41E7-F16345DCB296}"/>
              </a:ext>
            </a:extLst>
          </p:cNvPr>
          <p:cNvSpPr txBox="1"/>
          <p:nvPr/>
        </p:nvSpPr>
        <p:spPr>
          <a:xfrm>
            <a:off x="1704623" y="802105"/>
            <a:ext cx="10498666" cy="523220"/>
          </a:xfrm>
          <a:prstGeom prst="rect">
            <a:avLst/>
          </a:prstGeom>
          <a:noFill/>
        </p:spPr>
        <p:txBody>
          <a:bodyPr wrap="square" rtlCol="0">
            <a:spAutoFit/>
          </a:bodyPr>
          <a:lstStyle/>
          <a:p>
            <a:pPr algn="ctr"/>
            <a:r>
              <a:rPr lang="en-US" sz="2800" b="1" dirty="0">
                <a:solidFill>
                  <a:schemeClr val="accent1">
                    <a:lumMod val="75000"/>
                  </a:schemeClr>
                </a:solidFill>
                <a:latin typeface="Times New Roman" panose="02020603050405020304" pitchFamily="18" charset="0"/>
                <a:cs typeface="Times New Roman" panose="02020603050405020304" pitchFamily="18" charset="0"/>
              </a:rPr>
              <a:t>The roles of guest services within the hotel industry</a:t>
            </a:r>
          </a:p>
        </p:txBody>
      </p:sp>
      <p:sp>
        <p:nvSpPr>
          <p:cNvPr id="2" name="TextBox 1">
            <a:extLst>
              <a:ext uri="{FF2B5EF4-FFF2-40B4-BE49-F238E27FC236}">
                <a16:creationId xmlns:a16="http://schemas.microsoft.com/office/drawing/2014/main" xmlns="" id="{71A27FEC-5B35-0268-B95E-E41B8CF40CCA}"/>
              </a:ext>
            </a:extLst>
          </p:cNvPr>
          <p:cNvSpPr txBox="1"/>
          <p:nvPr/>
        </p:nvSpPr>
        <p:spPr>
          <a:xfrm>
            <a:off x="2268777" y="2225099"/>
            <a:ext cx="8291309" cy="2795958"/>
          </a:xfrm>
          <a:prstGeom prst="rect">
            <a:avLst/>
          </a:prstGeom>
          <a:noFill/>
        </p:spPr>
        <p:txBody>
          <a:bodyPr wrap="none" rtlCol="0">
            <a:spAutoFit/>
          </a:bodyPr>
          <a:lstStyle/>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Providing personalised and unique guest services</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Supporting the guests to meet their needs</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Welcoming guests cordially (</a:t>
            </a:r>
            <a:r>
              <a:rPr lang="en-GB" sz="2400" b="1" dirty="0" err="1">
                <a:latin typeface="Times New Roman" panose="02020603050405020304" pitchFamily="18" charset="0"/>
                <a:cs typeface="Times New Roman" panose="02020603050405020304" pitchFamily="18" charset="0"/>
              </a:rPr>
              <a:t>Vallen</a:t>
            </a:r>
            <a:r>
              <a:rPr lang="en-GB" sz="2400" b="1" dirty="0">
                <a:latin typeface="Times New Roman" panose="02020603050405020304" pitchFamily="18" charset="0"/>
                <a:cs typeface="Times New Roman" panose="02020603050405020304" pitchFamily="18" charset="0"/>
              </a:rPr>
              <a:t>, </a:t>
            </a:r>
            <a:r>
              <a:rPr lang="en-GB" sz="2400" b="1" dirty="0" err="1">
                <a:latin typeface="Times New Roman" panose="02020603050405020304" pitchFamily="18" charset="0"/>
                <a:cs typeface="Times New Roman" panose="02020603050405020304" pitchFamily="18" charset="0"/>
              </a:rPr>
              <a:t>Vallen</a:t>
            </a:r>
            <a:r>
              <a:rPr lang="en-GB" sz="2400" b="1" dirty="0">
                <a:latin typeface="Times New Roman" panose="02020603050405020304" pitchFamily="18" charset="0"/>
                <a:cs typeface="Times New Roman" panose="02020603050405020304" pitchFamily="18" charset="0"/>
              </a:rPr>
              <a:t> &amp; Jerome, 2014)</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Helping in check-in and check-out</a:t>
            </a:r>
          </a:p>
          <a:p>
            <a:pPr marL="285750" indent="-285750" algn="just">
              <a:lnSpc>
                <a:spcPct val="150000"/>
              </a:lnSpc>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Creating strong loyalty</a:t>
            </a:r>
          </a:p>
        </p:txBody>
      </p:sp>
    </p:spTree>
    <p:extLst>
      <p:ext uri="{BB962C8B-B14F-4D97-AF65-F5344CB8AC3E}">
        <p14:creationId xmlns:p14="http://schemas.microsoft.com/office/powerpoint/2010/main" xmlns="" val="3443906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A001FE00-C73A-2CE1-89B7-EAA74E844B35}"/>
              </a:ext>
            </a:extLst>
          </p:cNvPr>
          <p:cNvSpPr txBox="1"/>
          <p:nvPr/>
        </p:nvSpPr>
        <p:spPr>
          <a:xfrm>
            <a:off x="1773544" y="720706"/>
            <a:ext cx="10418456" cy="523220"/>
          </a:xfrm>
          <a:prstGeom prst="rect">
            <a:avLst/>
          </a:prstGeom>
          <a:noFill/>
        </p:spPr>
        <p:txBody>
          <a:bodyPr wrap="square" rtlCol="0">
            <a:spAutoFit/>
          </a:bodyPr>
          <a:lstStyle/>
          <a:p>
            <a:pPr algn="ctr"/>
            <a:r>
              <a:rPr lang="en-US" sz="2800" b="1" dirty="0">
                <a:solidFill>
                  <a:schemeClr val="accent1">
                    <a:lumMod val="75000"/>
                  </a:schemeClr>
                </a:solidFill>
                <a:latin typeface="Times New Roman" panose="02020603050405020304" pitchFamily="18" charset="0"/>
                <a:cs typeface="Times New Roman" panose="02020603050405020304" pitchFamily="18" charset="0"/>
              </a:rPr>
              <a:t>The functions of guest services in the hotel industry</a:t>
            </a:r>
          </a:p>
        </p:txBody>
      </p:sp>
      <p:sp>
        <p:nvSpPr>
          <p:cNvPr id="2" name="TextBox 1">
            <a:extLst>
              <a:ext uri="{FF2B5EF4-FFF2-40B4-BE49-F238E27FC236}">
                <a16:creationId xmlns:a16="http://schemas.microsoft.com/office/drawing/2014/main" xmlns="" id="{01CE5341-DAB8-7D93-2F5C-425D5B3773D2}"/>
              </a:ext>
            </a:extLst>
          </p:cNvPr>
          <p:cNvSpPr txBox="1"/>
          <p:nvPr/>
        </p:nvSpPr>
        <p:spPr>
          <a:xfrm>
            <a:off x="2294021" y="2031021"/>
            <a:ext cx="5325980" cy="3349956"/>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GB" sz="2400" b="1" dirty="0">
                <a:latin typeface="Times New Roman" panose="02020603050405020304" pitchFamily="18" charset="0"/>
                <a:cs typeface="Times New Roman" panose="02020603050405020304" pitchFamily="18" charset="0"/>
              </a:rPr>
              <a:t>Check-in and check-out</a:t>
            </a:r>
          </a:p>
          <a:p>
            <a:pPr marL="285750" indent="-285750">
              <a:lnSpc>
                <a:spcPct val="150000"/>
              </a:lnSpc>
              <a:buFont typeface="Wingdings" panose="05000000000000000000" pitchFamily="2" charset="2"/>
              <a:buChar char="q"/>
            </a:pPr>
            <a:r>
              <a:rPr lang="en-GB" sz="2400" b="1" dirty="0">
                <a:latin typeface="Times New Roman" panose="02020603050405020304" pitchFamily="18" charset="0"/>
                <a:cs typeface="Times New Roman" panose="02020603050405020304" pitchFamily="18" charset="0"/>
              </a:rPr>
              <a:t>Housekeeping and room services</a:t>
            </a:r>
          </a:p>
          <a:p>
            <a:pPr marL="285750" indent="-285750">
              <a:lnSpc>
                <a:spcPct val="150000"/>
              </a:lnSpc>
              <a:buFont typeface="Wingdings" panose="05000000000000000000" pitchFamily="2" charset="2"/>
              <a:buChar char="q"/>
            </a:pPr>
            <a:r>
              <a:rPr lang="en-GB" sz="2400" b="1" dirty="0">
                <a:latin typeface="Times New Roman" panose="02020603050405020304" pitchFamily="18" charset="0"/>
                <a:cs typeface="Times New Roman" panose="02020603050405020304" pitchFamily="18" charset="0"/>
              </a:rPr>
              <a:t>Maintaining and repairing</a:t>
            </a:r>
          </a:p>
          <a:p>
            <a:pPr marL="285750" indent="-285750">
              <a:lnSpc>
                <a:spcPct val="150000"/>
              </a:lnSpc>
              <a:buFont typeface="Wingdings" panose="05000000000000000000" pitchFamily="2" charset="2"/>
              <a:buChar char="q"/>
            </a:pPr>
            <a:r>
              <a:rPr lang="en-GB" sz="2400" b="1" dirty="0">
                <a:latin typeface="Times New Roman" panose="02020603050405020304" pitchFamily="18" charset="0"/>
                <a:cs typeface="Times New Roman" panose="02020603050405020304" pitchFamily="18" charset="0"/>
              </a:rPr>
              <a:t>Receiving complaints (Walker, 2013)</a:t>
            </a:r>
          </a:p>
          <a:p>
            <a:pPr marL="285750" indent="-285750">
              <a:lnSpc>
                <a:spcPct val="150000"/>
              </a:lnSpc>
              <a:buFont typeface="Wingdings" panose="05000000000000000000" pitchFamily="2" charset="2"/>
              <a:buChar char="q"/>
            </a:pPr>
            <a:r>
              <a:rPr lang="en-GB" sz="2400" b="1" dirty="0">
                <a:latin typeface="Times New Roman" panose="02020603050405020304" pitchFamily="18" charset="0"/>
                <a:cs typeface="Times New Roman" panose="02020603050405020304" pitchFamily="18" charset="0"/>
              </a:rPr>
              <a:t>Receiving feedback and answering them</a:t>
            </a:r>
          </a:p>
        </p:txBody>
      </p:sp>
      <p:pic>
        <p:nvPicPr>
          <p:cNvPr id="3" name="Picture 2">
            <a:extLst>
              <a:ext uri="{FF2B5EF4-FFF2-40B4-BE49-F238E27FC236}">
                <a16:creationId xmlns:a16="http://schemas.microsoft.com/office/drawing/2014/main" xmlns="" id="{EB9FE859-D6B0-86C5-E713-08CAE5BF0AF5}"/>
              </a:ext>
            </a:extLst>
          </p:cNvPr>
          <p:cNvPicPr>
            <a:picLocks noChangeAspect="1"/>
          </p:cNvPicPr>
          <p:nvPr/>
        </p:nvPicPr>
        <p:blipFill rotWithShape="1">
          <a:blip r:embed="rId3"/>
          <a:srcRect t="789" b="9170"/>
          <a:stretch/>
        </p:blipFill>
        <p:spPr>
          <a:xfrm>
            <a:off x="7620001" y="1873956"/>
            <a:ext cx="4334933" cy="38692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xmlns="" val="913380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3F0D0072-64FC-E1B0-3CDC-0CB57E69AFE8}"/>
              </a:ext>
            </a:extLst>
          </p:cNvPr>
          <p:cNvSpPr txBox="1"/>
          <p:nvPr/>
        </p:nvSpPr>
        <p:spPr>
          <a:xfrm>
            <a:off x="1941688" y="774774"/>
            <a:ext cx="10250311" cy="584775"/>
          </a:xfrm>
          <a:prstGeom prst="rect">
            <a:avLst/>
          </a:prstGeom>
          <a:noFill/>
        </p:spPr>
        <p:txBody>
          <a:bodyPr wrap="square" rtlCol="0">
            <a:spAutoFit/>
          </a:bodyPr>
          <a:lstStyle/>
          <a:p>
            <a:pPr algn="ctr"/>
            <a:r>
              <a:rPr lang="en-GB" sz="3200" b="1" dirty="0">
                <a:solidFill>
                  <a:schemeClr val="accent1">
                    <a:lumMod val="75000"/>
                  </a:schemeClr>
                </a:solidFill>
                <a:latin typeface="Times New Roman" panose="02020603050405020304" pitchFamily="18" charset="0"/>
                <a:cs typeface="Times New Roman" panose="02020603050405020304" pitchFamily="18" charset="0"/>
              </a:rPr>
              <a:t>The importance of hospitality</a:t>
            </a:r>
            <a:endParaRPr lang="en-GB" sz="20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xmlns="" id="{398D2869-0121-3069-B749-E8729E054423}"/>
              </a:ext>
            </a:extLst>
          </p:cNvPr>
          <p:cNvSpPr txBox="1"/>
          <p:nvPr/>
        </p:nvSpPr>
        <p:spPr>
          <a:xfrm>
            <a:off x="6096000" y="2153358"/>
            <a:ext cx="5235729" cy="3349956"/>
          </a:xfrm>
          <a:prstGeom prst="rect">
            <a:avLst/>
          </a:prstGeom>
          <a:noFill/>
        </p:spPr>
        <p:txBody>
          <a:bodyPr wrap="none" rtlCol="0">
            <a:spAutoFit/>
          </a:bodyPr>
          <a:lstStyle/>
          <a:p>
            <a:pPr marL="285750" indent="-285750">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Ensuring high-quality guest services</a:t>
            </a:r>
          </a:p>
          <a:p>
            <a:pPr marL="285750" indent="-285750">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Increasing satisfaction of guests</a:t>
            </a:r>
          </a:p>
          <a:p>
            <a:pPr marL="285750" indent="-285750">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Developing reputation (Wood, 2015)</a:t>
            </a:r>
          </a:p>
          <a:p>
            <a:pPr marL="285750" indent="-285750">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Increasing brand loyalty</a:t>
            </a:r>
          </a:p>
          <a:p>
            <a:pPr marL="285750" indent="-285750">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Enabling differentiation </a:t>
            </a:r>
          </a:p>
          <a:p>
            <a:pPr marL="285750" indent="-285750">
              <a:lnSpc>
                <a:spcPct val="150000"/>
              </a:lnSpc>
              <a:buFont typeface="Wingdings" panose="05000000000000000000" pitchFamily="2" charset="2"/>
              <a:buChar char="v"/>
            </a:pPr>
            <a:r>
              <a:rPr lang="en-GB" sz="2400" b="1" dirty="0">
                <a:latin typeface="Times New Roman" panose="02020603050405020304" pitchFamily="18" charset="0"/>
                <a:cs typeface="Times New Roman" panose="02020603050405020304" pitchFamily="18" charset="0"/>
              </a:rPr>
              <a:t>Increasing revenues</a:t>
            </a:r>
          </a:p>
        </p:txBody>
      </p:sp>
      <p:pic>
        <p:nvPicPr>
          <p:cNvPr id="3" name="Picture 2">
            <a:extLst>
              <a:ext uri="{FF2B5EF4-FFF2-40B4-BE49-F238E27FC236}">
                <a16:creationId xmlns:a16="http://schemas.microsoft.com/office/drawing/2014/main" xmlns="" id="{E8AEC06B-A5DC-FFC1-E42C-E04A8818E1A1}"/>
              </a:ext>
            </a:extLst>
          </p:cNvPr>
          <p:cNvPicPr>
            <a:picLocks noChangeAspect="1"/>
          </p:cNvPicPr>
          <p:nvPr/>
        </p:nvPicPr>
        <p:blipFill>
          <a:blip r:embed="rId3"/>
          <a:stretch>
            <a:fillRect/>
          </a:stretch>
        </p:blipFill>
        <p:spPr>
          <a:xfrm>
            <a:off x="1287287" y="2153358"/>
            <a:ext cx="3905250" cy="36039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xmlns="" val="1366385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ECED3800-F222-30D8-B6AB-D501E605770D}"/>
              </a:ext>
            </a:extLst>
          </p:cNvPr>
          <p:cNvSpPr txBox="1"/>
          <p:nvPr/>
        </p:nvSpPr>
        <p:spPr>
          <a:xfrm>
            <a:off x="1751561" y="545638"/>
            <a:ext cx="10440439" cy="1481175"/>
          </a:xfrm>
          <a:prstGeom prst="rect">
            <a:avLst/>
          </a:prstGeom>
          <a:noFill/>
        </p:spPr>
        <p:txBody>
          <a:bodyPr wrap="square" rtlCol="0">
            <a:spAutoFit/>
          </a:bodyPr>
          <a:lstStyle/>
          <a:p>
            <a:pPr algn="ctr">
              <a:lnSpc>
                <a:spcPct val="150000"/>
              </a:lnSpc>
            </a:pPr>
            <a:r>
              <a:rPr lang="en-US" sz="3200" b="1" dirty="0">
                <a:solidFill>
                  <a:schemeClr val="accent1">
                    <a:lumMod val="75000"/>
                  </a:schemeClr>
                </a:solidFill>
                <a:latin typeface="Times New Roman" panose="02020603050405020304" pitchFamily="18" charset="0"/>
                <a:cs typeface="Times New Roman" panose="02020603050405020304" pitchFamily="18" charset="0"/>
              </a:rPr>
              <a:t>The ways and strategies how hotels to meet guest expectations</a:t>
            </a:r>
          </a:p>
        </p:txBody>
      </p:sp>
      <p:sp>
        <p:nvSpPr>
          <p:cNvPr id="2" name="TextBox 1">
            <a:extLst>
              <a:ext uri="{FF2B5EF4-FFF2-40B4-BE49-F238E27FC236}">
                <a16:creationId xmlns:a16="http://schemas.microsoft.com/office/drawing/2014/main" xmlns="" id="{E4387F16-E401-B6B2-CB0D-DFE9D0D5FF61}"/>
              </a:ext>
            </a:extLst>
          </p:cNvPr>
          <p:cNvSpPr txBox="1"/>
          <p:nvPr/>
        </p:nvSpPr>
        <p:spPr>
          <a:xfrm>
            <a:off x="1623222" y="2360128"/>
            <a:ext cx="3419526"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Personalized services</a:t>
            </a:r>
          </a:p>
        </p:txBody>
      </p:sp>
      <p:sp>
        <p:nvSpPr>
          <p:cNvPr id="3" name="TextBox 2">
            <a:extLst>
              <a:ext uri="{FF2B5EF4-FFF2-40B4-BE49-F238E27FC236}">
                <a16:creationId xmlns:a16="http://schemas.microsoft.com/office/drawing/2014/main" xmlns="" id="{C9F05247-49FB-54B9-2A78-EA1F34627900}"/>
              </a:ext>
            </a:extLst>
          </p:cNvPr>
          <p:cNvSpPr txBox="1"/>
          <p:nvPr/>
        </p:nvSpPr>
        <p:spPr>
          <a:xfrm>
            <a:off x="1623222" y="2999993"/>
            <a:ext cx="3682355"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Strong communication</a:t>
            </a:r>
          </a:p>
        </p:txBody>
      </p:sp>
      <p:sp>
        <p:nvSpPr>
          <p:cNvPr id="5" name="TextBox 4">
            <a:extLst>
              <a:ext uri="{FF2B5EF4-FFF2-40B4-BE49-F238E27FC236}">
                <a16:creationId xmlns:a16="http://schemas.microsoft.com/office/drawing/2014/main" xmlns="" id="{34FF74F5-CD77-8422-7DDC-9ABEACD4B180}"/>
              </a:ext>
            </a:extLst>
          </p:cNvPr>
          <p:cNvSpPr txBox="1"/>
          <p:nvPr/>
        </p:nvSpPr>
        <p:spPr>
          <a:xfrm>
            <a:off x="1623222" y="3657247"/>
            <a:ext cx="5470408"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Digital Technology (</a:t>
            </a:r>
            <a:r>
              <a:rPr lang="en-GB" sz="2800" b="1" dirty="0" err="1">
                <a:latin typeface="Times New Roman" panose="02020603050405020304" pitchFamily="18" charset="0"/>
                <a:cs typeface="Times New Roman" panose="02020603050405020304" pitchFamily="18" charset="0"/>
              </a:rPr>
              <a:t>Heppell</a:t>
            </a:r>
            <a:r>
              <a:rPr lang="en-GB" sz="2800" b="1" dirty="0">
                <a:latin typeface="Times New Roman" panose="02020603050405020304" pitchFamily="18" charset="0"/>
                <a:cs typeface="Times New Roman" panose="02020603050405020304" pitchFamily="18" charset="0"/>
              </a:rPr>
              <a:t>, 2015)</a:t>
            </a:r>
          </a:p>
        </p:txBody>
      </p:sp>
      <p:sp>
        <p:nvSpPr>
          <p:cNvPr id="6" name="TextBox 5">
            <a:extLst>
              <a:ext uri="{FF2B5EF4-FFF2-40B4-BE49-F238E27FC236}">
                <a16:creationId xmlns:a16="http://schemas.microsoft.com/office/drawing/2014/main" xmlns="" id="{CE15E049-0CD0-84E3-5C83-C073A7494B50}"/>
              </a:ext>
            </a:extLst>
          </p:cNvPr>
          <p:cNvSpPr txBox="1"/>
          <p:nvPr/>
        </p:nvSpPr>
        <p:spPr>
          <a:xfrm>
            <a:off x="1652172" y="4314501"/>
            <a:ext cx="3049233"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Anticipating needs</a:t>
            </a:r>
          </a:p>
        </p:txBody>
      </p:sp>
      <p:pic>
        <p:nvPicPr>
          <p:cNvPr id="7" name="Picture 6">
            <a:extLst>
              <a:ext uri="{FF2B5EF4-FFF2-40B4-BE49-F238E27FC236}">
                <a16:creationId xmlns:a16="http://schemas.microsoft.com/office/drawing/2014/main" xmlns="" id="{55891C04-31FD-DF26-F9BE-F6CAE7F0AC8B}"/>
              </a:ext>
            </a:extLst>
          </p:cNvPr>
          <p:cNvPicPr>
            <a:picLocks noChangeAspect="1"/>
          </p:cNvPicPr>
          <p:nvPr/>
        </p:nvPicPr>
        <p:blipFill>
          <a:blip r:embed="rId3"/>
          <a:stretch>
            <a:fillRect/>
          </a:stretch>
        </p:blipFill>
        <p:spPr>
          <a:xfrm>
            <a:off x="7506722" y="1998133"/>
            <a:ext cx="4029075" cy="4075586"/>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xmlns="" id="{0F3C1986-1784-698B-FA85-51EABE308271}"/>
              </a:ext>
            </a:extLst>
          </p:cNvPr>
          <p:cNvSpPr txBox="1"/>
          <p:nvPr/>
        </p:nvSpPr>
        <p:spPr>
          <a:xfrm>
            <a:off x="1623222" y="4860702"/>
            <a:ext cx="4009431" cy="523220"/>
          </a:xfrm>
          <a:prstGeom prst="rect">
            <a:avLst/>
          </a:prstGeom>
          <a:noFill/>
        </p:spPr>
        <p:txBody>
          <a:bodyPr wrap="none" rtlCol="0">
            <a:spAutoFit/>
          </a:bodyPr>
          <a:lstStyle/>
          <a:p>
            <a:r>
              <a:rPr lang="en-GB" sz="2800" b="1" dirty="0">
                <a:latin typeface="Times New Roman" panose="02020603050405020304" pitchFamily="18" charset="0"/>
                <a:cs typeface="Times New Roman" panose="02020603050405020304" pitchFamily="18" charset="0"/>
              </a:rPr>
              <a:t>Continuous development</a:t>
            </a:r>
          </a:p>
        </p:txBody>
      </p:sp>
      <p:sp>
        <p:nvSpPr>
          <p:cNvPr id="9" name="Arrow: Right 8">
            <a:extLst>
              <a:ext uri="{FF2B5EF4-FFF2-40B4-BE49-F238E27FC236}">
                <a16:creationId xmlns:a16="http://schemas.microsoft.com/office/drawing/2014/main" xmlns="" id="{8A46384B-81F4-F257-2611-41F8A73E2FD3}"/>
              </a:ext>
            </a:extLst>
          </p:cNvPr>
          <p:cNvSpPr/>
          <p:nvPr/>
        </p:nvSpPr>
        <p:spPr>
          <a:xfrm>
            <a:off x="656203" y="2403156"/>
            <a:ext cx="653308" cy="399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xmlns="" id="{69037B37-DC71-A7F4-ED49-EF3EF73F0946}"/>
              </a:ext>
            </a:extLst>
          </p:cNvPr>
          <p:cNvSpPr/>
          <p:nvPr/>
        </p:nvSpPr>
        <p:spPr>
          <a:xfrm>
            <a:off x="663045" y="3026871"/>
            <a:ext cx="653308" cy="399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xmlns="" id="{1F79DA3B-D658-7B7E-FEDC-0B210F0BD028}"/>
              </a:ext>
            </a:extLst>
          </p:cNvPr>
          <p:cNvSpPr/>
          <p:nvPr/>
        </p:nvSpPr>
        <p:spPr>
          <a:xfrm>
            <a:off x="608462" y="3650587"/>
            <a:ext cx="653308" cy="4120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xmlns="" id="{332BA763-2D27-5CA9-8C8A-3C12EE3F2622}"/>
              </a:ext>
            </a:extLst>
          </p:cNvPr>
          <p:cNvSpPr/>
          <p:nvPr/>
        </p:nvSpPr>
        <p:spPr>
          <a:xfrm>
            <a:off x="620682" y="4286571"/>
            <a:ext cx="653308" cy="4120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xmlns="" id="{52B158B8-C0DB-FA5D-DD7E-125D01F3D21A}"/>
              </a:ext>
            </a:extLst>
          </p:cNvPr>
          <p:cNvSpPr/>
          <p:nvPr/>
        </p:nvSpPr>
        <p:spPr>
          <a:xfrm>
            <a:off x="631040" y="4910287"/>
            <a:ext cx="653308" cy="4120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195663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9725EE6E-C4FC-DACC-BF76-D3A2AE9D6D67}"/>
              </a:ext>
            </a:extLst>
          </p:cNvPr>
          <p:cNvSpPr txBox="1"/>
          <p:nvPr/>
        </p:nvSpPr>
        <p:spPr>
          <a:xfrm>
            <a:off x="1892968" y="584645"/>
            <a:ext cx="10299032" cy="3637984"/>
          </a:xfrm>
          <a:prstGeom prst="rect">
            <a:avLst/>
          </a:prstGeom>
          <a:noFill/>
        </p:spPr>
        <p:txBody>
          <a:bodyPr wrap="square" rtlCol="0">
            <a:spAutoFit/>
          </a:bodyPr>
          <a:lstStyle/>
          <a:p>
            <a:pPr algn="just">
              <a:lnSpc>
                <a:spcPct val="150000"/>
              </a:lnSpc>
            </a:pPr>
            <a:r>
              <a:rPr lang="en-GB" sz="2800" dirty="0">
                <a:solidFill>
                  <a:schemeClr val="accent1">
                    <a:lumMod val="75000"/>
                  </a:schemeClr>
                </a:solidFill>
                <a:latin typeface="Times New Roman" panose="02020603050405020304" pitchFamily="18" charset="0"/>
                <a:cs typeface="Times New Roman" panose="02020603050405020304" pitchFamily="18" charset="0"/>
              </a:rPr>
              <a:t>Conclusion</a:t>
            </a:r>
            <a:endParaRPr lang="en-GB" dirty="0">
              <a:solidFill>
                <a:schemeClr val="accent1">
                  <a:lumMod val="75000"/>
                </a:schemeClr>
              </a:solidFill>
              <a:latin typeface="Times New Roman" panose="02020603050405020304" pitchFamily="18" charset="0"/>
              <a:cs typeface="Times New Roman" panose="02020603050405020304" pitchFamily="18" charset="0"/>
            </a:endParaRPr>
          </a:p>
          <a:p>
            <a:endParaRPr lang="en-GB" dirty="0"/>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In conclusion, as a luxurious hotel brand, Hilton Grand Vacations (HGV) provide a wide range of guest services and hospitality to meet the expectations of the guests. However, the main consumers, nature, scope, and role of guest services, importance of hospitality, and strategies to meet the guest experience are presented in this presentation.</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854101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EC66DB4B-6FD9-9A41-251C-AA503AC87F31}"/>
              </a:ext>
            </a:extLst>
          </p:cNvPr>
          <p:cNvSpPr txBox="1"/>
          <p:nvPr/>
        </p:nvSpPr>
        <p:spPr>
          <a:xfrm>
            <a:off x="1535289" y="718612"/>
            <a:ext cx="10656711" cy="5772734"/>
          </a:xfrm>
          <a:prstGeom prst="rect">
            <a:avLst/>
          </a:prstGeom>
          <a:noFill/>
        </p:spPr>
        <p:txBody>
          <a:bodyPr wrap="square" rtlCol="0">
            <a:spAutoFit/>
          </a:bodyPr>
          <a:lstStyle/>
          <a:p>
            <a:pPr algn="just">
              <a:lnSpc>
                <a:spcPct val="150000"/>
              </a:lnSpc>
            </a:pPr>
            <a:r>
              <a:rPr lang="en-GB" sz="2400" dirty="0">
                <a:solidFill>
                  <a:schemeClr val="accent1">
                    <a:lumMod val="75000"/>
                  </a:schemeClr>
                </a:solidFill>
                <a:latin typeface="Times New Roman" panose="02020603050405020304" pitchFamily="18" charset="0"/>
                <a:cs typeface="Times New Roman" panose="02020603050405020304" pitchFamily="18" charset="0"/>
              </a:rPr>
              <a:t>References</a:t>
            </a:r>
            <a:endParaRPr lang="en-GB" sz="1600" dirty="0">
              <a:latin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panose="02020603050405020304" pitchFamily="18" charset="0"/>
                <a:cs typeface="Times New Roman" panose="02020603050405020304" pitchFamily="18" charset="0"/>
              </a:rPr>
              <a:t>Chen, C. C., &amp; Chen, S. F. (2010). Experience quality, perceived value, satisfaction and behavioral intentions for heritage tourists. Tourism management, 31(1), 29-35.</a:t>
            </a:r>
          </a:p>
          <a:p>
            <a:pPr algn="just">
              <a:lnSpc>
                <a:spcPct val="150000"/>
              </a:lnSpc>
            </a:pPr>
            <a:r>
              <a:rPr lang="en-US" sz="1600" dirty="0" err="1">
                <a:latin typeface="Times New Roman" panose="02020603050405020304" pitchFamily="18" charset="0"/>
                <a:cs typeface="Times New Roman" panose="02020603050405020304" pitchFamily="18" charset="0"/>
              </a:rPr>
              <a:t>Heppell</a:t>
            </a:r>
            <a:r>
              <a:rPr lang="en-US" sz="1600" dirty="0">
                <a:latin typeface="Times New Roman" panose="02020603050405020304" pitchFamily="18" charset="0"/>
                <a:cs typeface="Times New Roman" panose="02020603050405020304" pitchFamily="18" charset="0"/>
              </a:rPr>
              <a:t>, M. (2015) Five Star Service: How to deliver Exceptional Customer Service, Pearson, London</a:t>
            </a:r>
          </a:p>
          <a:p>
            <a:pPr algn="just">
              <a:lnSpc>
                <a:spcPct val="150000"/>
              </a:lnSpc>
            </a:pPr>
            <a:r>
              <a:rPr lang="en-US" sz="1600" dirty="0">
                <a:latin typeface="Times New Roman" panose="02020603050405020304" pitchFamily="18" charset="0"/>
                <a:cs typeface="Times New Roman" panose="02020603050405020304" pitchFamily="18" charset="0"/>
              </a:rPr>
              <a:t>Hilton Grand Vacations. (2021). Hilton Grand Vacations Company Overview. [online] Available from: https://www.hiltongrandvacations.com/en/about/company-overview [Accessed 29 April 2023].</a:t>
            </a:r>
          </a:p>
          <a:p>
            <a:pPr algn="just">
              <a:lnSpc>
                <a:spcPct val="150000"/>
              </a:lnSpc>
            </a:pPr>
            <a:r>
              <a:rPr lang="en-US" sz="1600" dirty="0">
                <a:latin typeface="Times New Roman" panose="02020603050405020304" pitchFamily="18" charset="0"/>
                <a:cs typeface="Times New Roman" panose="02020603050405020304" pitchFamily="18" charset="0"/>
              </a:rPr>
              <a:t>Johnston, R. Clark, G. &amp; </a:t>
            </a:r>
            <a:r>
              <a:rPr lang="en-US" sz="1600" dirty="0" err="1">
                <a:latin typeface="Times New Roman" panose="02020603050405020304" pitchFamily="18" charset="0"/>
                <a:cs typeface="Times New Roman" panose="02020603050405020304" pitchFamily="18" charset="0"/>
              </a:rPr>
              <a:t>Shulver</a:t>
            </a:r>
            <a:r>
              <a:rPr lang="en-US" sz="1600" dirty="0">
                <a:latin typeface="Times New Roman" panose="02020603050405020304" pitchFamily="18" charset="0"/>
                <a:cs typeface="Times New Roman" panose="02020603050405020304" pitchFamily="18" charset="0"/>
              </a:rPr>
              <a:t>, M. (2012) Service Operations Management, Pearson, London</a:t>
            </a:r>
          </a:p>
          <a:p>
            <a:pPr algn="just">
              <a:lnSpc>
                <a:spcPct val="150000"/>
              </a:lnSpc>
            </a:pPr>
            <a:r>
              <a:rPr lang="en-US" sz="1600" dirty="0">
                <a:latin typeface="Times New Roman" panose="02020603050405020304" pitchFamily="18" charset="0"/>
                <a:cs typeface="Times New Roman" panose="02020603050405020304" pitchFamily="18" charset="0"/>
              </a:rPr>
              <a:t>Kang, J. H., &amp; </a:t>
            </a:r>
            <a:r>
              <a:rPr lang="en-US" sz="1600" dirty="0" err="1">
                <a:latin typeface="Times New Roman" panose="02020603050405020304" pitchFamily="18" charset="0"/>
                <a:cs typeface="Times New Roman" panose="02020603050405020304" pitchFamily="18" charset="0"/>
              </a:rPr>
              <a:t>Schuett</a:t>
            </a:r>
            <a:r>
              <a:rPr lang="en-US" sz="1600" dirty="0">
                <a:latin typeface="Times New Roman" panose="02020603050405020304" pitchFamily="18" charset="0"/>
                <a:cs typeface="Times New Roman" panose="02020603050405020304" pitchFamily="18" charset="0"/>
              </a:rPr>
              <a:t>, M. A. (2013). Service quality dimensions and customer satisfaction in hotels: Evidence from the USA. Journal of Quality Assurance in Hospitality &amp; Tourism, 14(3), 218-244.</a:t>
            </a:r>
          </a:p>
          <a:p>
            <a:pPr algn="just">
              <a:lnSpc>
                <a:spcPct val="150000"/>
              </a:lnSpc>
            </a:pPr>
            <a:r>
              <a:rPr lang="en-US" sz="1600" dirty="0" err="1">
                <a:latin typeface="Times New Roman" panose="02020603050405020304" pitchFamily="18" charset="0"/>
                <a:cs typeface="Times New Roman" panose="02020603050405020304" pitchFamily="18" charset="0"/>
              </a:rPr>
              <a:t>Swarbrooke</a:t>
            </a:r>
            <a:r>
              <a:rPr lang="en-US" sz="1600" dirty="0">
                <a:latin typeface="Times New Roman" panose="02020603050405020304" pitchFamily="18" charset="0"/>
                <a:cs typeface="Times New Roman" panose="02020603050405020304" pitchFamily="18" charset="0"/>
              </a:rPr>
              <a:t> J &amp; Horner S (2011) Consumer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in Tourism 2nd Ed, Oxford, Butterworth</a:t>
            </a:r>
          </a:p>
          <a:p>
            <a:pPr algn="just">
              <a:lnSpc>
                <a:spcPct val="150000"/>
              </a:lnSpc>
            </a:pPr>
            <a:r>
              <a:rPr lang="en-US" sz="1600" dirty="0" err="1">
                <a:latin typeface="Times New Roman" panose="02020603050405020304" pitchFamily="18" charset="0"/>
                <a:cs typeface="Times New Roman" panose="02020603050405020304" pitchFamily="18" charset="0"/>
              </a:rPr>
              <a:t>Tesone</a:t>
            </a:r>
            <a:r>
              <a:rPr lang="en-US" sz="1600" dirty="0">
                <a:latin typeface="Times New Roman" panose="02020603050405020304" pitchFamily="18" charset="0"/>
                <a:cs typeface="Times New Roman" panose="02020603050405020304" pitchFamily="18" charset="0"/>
              </a:rPr>
              <a:t>, V. (2014) Principles of Management for the Hospitality Industry, Butterworth Heineman, Oxford</a:t>
            </a:r>
          </a:p>
          <a:p>
            <a:pPr algn="just">
              <a:lnSpc>
                <a:spcPct val="150000"/>
              </a:lnSpc>
            </a:pPr>
            <a:r>
              <a:rPr lang="en-US" sz="1600" dirty="0" err="1">
                <a:latin typeface="Times New Roman" panose="02020603050405020304" pitchFamily="18" charset="0"/>
                <a:cs typeface="Times New Roman" panose="02020603050405020304" pitchFamily="18" charset="0"/>
              </a:rPr>
              <a:t>Vallen</a:t>
            </a:r>
            <a:r>
              <a:rPr lang="en-US" sz="1600" dirty="0">
                <a:latin typeface="Times New Roman" panose="02020603050405020304" pitchFamily="18" charset="0"/>
                <a:cs typeface="Times New Roman" panose="02020603050405020304" pitchFamily="18" charset="0"/>
              </a:rPr>
              <a:t>, G.K. &amp; </a:t>
            </a:r>
            <a:r>
              <a:rPr lang="en-US" sz="1600" dirty="0" err="1">
                <a:latin typeface="Times New Roman" panose="02020603050405020304" pitchFamily="18" charset="0"/>
                <a:cs typeface="Times New Roman" panose="02020603050405020304" pitchFamily="18" charset="0"/>
              </a:rPr>
              <a:t>Vallen</a:t>
            </a:r>
            <a:r>
              <a:rPr lang="en-US" sz="1600" dirty="0">
                <a:latin typeface="Times New Roman" panose="02020603050405020304" pitchFamily="18" charset="0"/>
                <a:cs typeface="Times New Roman" panose="02020603050405020304" pitchFamily="18" charset="0"/>
              </a:rPr>
              <a:t>, Jerome J. (2014) Check-in check-out: managing hotel operations Ninth edition.; Pearson new international.,</a:t>
            </a:r>
          </a:p>
          <a:p>
            <a:pPr algn="just">
              <a:lnSpc>
                <a:spcPct val="150000"/>
              </a:lnSpc>
            </a:pPr>
            <a:r>
              <a:rPr lang="en-US" sz="1600" dirty="0">
                <a:latin typeface="Times New Roman" panose="02020603050405020304" pitchFamily="18" charset="0"/>
                <a:cs typeface="Times New Roman" panose="02020603050405020304" pitchFamily="18" charset="0"/>
              </a:rPr>
              <a:t>Walker, J. (2013) Introduction to Hospitality Management, Pearson, London</a:t>
            </a:r>
          </a:p>
          <a:p>
            <a:pPr algn="just">
              <a:lnSpc>
                <a:spcPct val="150000"/>
              </a:lnSpc>
            </a:pPr>
            <a:r>
              <a:rPr lang="en-US" sz="1600" dirty="0">
                <a:latin typeface="Times New Roman" panose="02020603050405020304" pitchFamily="18" charset="0"/>
                <a:cs typeface="Times New Roman" panose="02020603050405020304" pitchFamily="18" charset="0"/>
              </a:rPr>
              <a:t>Wood, R.C., 2015. Hospitality Management: a brief introduction, Sage, London</a:t>
            </a:r>
          </a:p>
        </p:txBody>
      </p:sp>
    </p:spTree>
    <p:extLst>
      <p:ext uri="{BB962C8B-B14F-4D97-AF65-F5344CB8AC3E}">
        <p14:creationId xmlns:p14="http://schemas.microsoft.com/office/powerpoint/2010/main" xmlns="" val="40242409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1735</Words>
  <Application>Microsoft Office PowerPoint</Application>
  <PresentationFormat>Custom</PresentationFormat>
  <Paragraphs>109</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created xsi:type="dcterms:W3CDTF">2023-04-30T04:12:10Z</dcterms:created>
  <dcterms:modified xsi:type="dcterms:W3CDTF">2023-05-03T16:09:14Z</dcterms:modified>
</cp:coreProperties>
</file>