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  <p:sldMasterId id="2147483692" r:id="rId3"/>
    <p:sldMasterId id="2147483708" r:id="rId4"/>
  </p:sldMasterIdLst>
  <p:notesMasterIdLst>
    <p:notesMasterId r:id="rId18"/>
  </p:notesMasterIdLst>
  <p:handoutMasterIdLst>
    <p:handoutMasterId r:id="rId19"/>
  </p:handoutMasterIdLst>
  <p:sldIdLst>
    <p:sldId id="277" r:id="rId5"/>
    <p:sldId id="331" r:id="rId6"/>
    <p:sldId id="320" r:id="rId7"/>
    <p:sldId id="321" r:id="rId8"/>
    <p:sldId id="330" r:id="rId9"/>
    <p:sldId id="332" r:id="rId10"/>
    <p:sldId id="334" r:id="rId11"/>
    <p:sldId id="324" r:id="rId12"/>
    <p:sldId id="335" r:id="rId13"/>
    <p:sldId id="336" r:id="rId14"/>
    <p:sldId id="333" r:id="rId15"/>
    <p:sldId id="326" r:id="rId16"/>
    <p:sldId id="31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989"/>
    <a:srgbClr val="FFFFFF"/>
    <a:srgbClr val="990033"/>
    <a:srgbClr val="003E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931726-EB9B-40E6-8901-AA9798EA611B}" v="19" dt="2025-05-11T17:43:06.212"/>
  </p1510:revLst>
</p1510:revInfo>
</file>

<file path=ppt/tableStyles.xml><?xml version="1.0" encoding="utf-8"?>
<a:tblStyleLst xmlns:a="http://schemas.openxmlformats.org/drawingml/2006/main" def="{5C22544A-7EE6-4342-B048-85BDC9FD1C3A}"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3" d="100"/>
          <a:sy n="43" d="100"/>
        </p:scale>
        <p:origin x="280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40931726-EB9B-40E6-8901-AA9798EA611B}"/>
    <pc:docChg chg="modSld">
      <pc:chgData name="Serif Salem" userId="93371da5-1b6a-4146-a736-4a3b0c81f0c2" providerId="ADAL" clId="{40931726-EB9B-40E6-8901-AA9798EA611B}" dt="2025-05-11T17:43:06.212" v="20"/>
      <pc:docMkLst>
        <pc:docMk/>
      </pc:docMkLst>
      <pc:sldChg chg="modAnim">
        <pc:chgData name="Serif Salem" userId="93371da5-1b6a-4146-a736-4a3b0c81f0c2" providerId="ADAL" clId="{40931726-EB9B-40E6-8901-AA9798EA611B}" dt="2025-05-11T17:39:15.850" v="1"/>
        <pc:sldMkLst>
          <pc:docMk/>
          <pc:sldMk cId="0" sldId="321"/>
        </pc:sldMkLst>
      </pc:sldChg>
      <pc:sldChg chg="modAnim">
        <pc:chgData name="Serif Salem" userId="93371da5-1b6a-4146-a736-4a3b0c81f0c2" providerId="ADAL" clId="{40931726-EB9B-40E6-8901-AA9798EA611B}" dt="2025-05-11T17:39:26.250" v="3"/>
        <pc:sldMkLst>
          <pc:docMk/>
          <pc:sldMk cId="778655006" sldId="330"/>
        </pc:sldMkLst>
      </pc:sldChg>
      <pc:sldChg chg="modSp mod modAnim">
        <pc:chgData name="Serif Salem" userId="93371da5-1b6a-4146-a736-4a3b0c81f0c2" providerId="ADAL" clId="{40931726-EB9B-40E6-8901-AA9798EA611B}" dt="2025-05-11T17:42:06.173" v="16" actId="113"/>
        <pc:sldMkLst>
          <pc:docMk/>
          <pc:sldMk cId="199984921" sldId="335"/>
        </pc:sldMkLst>
        <pc:spChg chg="mod">
          <ac:chgData name="Serif Salem" userId="93371da5-1b6a-4146-a736-4a3b0c81f0c2" providerId="ADAL" clId="{40931726-EB9B-40E6-8901-AA9798EA611B}" dt="2025-05-11T17:42:06.173" v="16" actId="113"/>
          <ac:spMkLst>
            <pc:docMk/>
            <pc:sldMk cId="199984921" sldId="335"/>
            <ac:spMk id="4" creationId="{72215EE8-B2AA-8FCD-EBEC-57216EE14578}"/>
          </ac:spMkLst>
        </pc:spChg>
      </pc:sldChg>
      <pc:sldChg chg="modAnim">
        <pc:chgData name="Serif Salem" userId="93371da5-1b6a-4146-a736-4a3b0c81f0c2" providerId="ADAL" clId="{40931726-EB9B-40E6-8901-AA9798EA611B}" dt="2025-05-11T17:43:06.212" v="20"/>
        <pc:sldMkLst>
          <pc:docMk/>
          <pc:sldMk cId="1579890303" sldId="33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8512BF-C60C-4B26-990E-A4B4BA383B4A}" type="doc">
      <dgm:prSet loTypeId="urn:microsoft.com/office/officeart/2005/8/layout/arrow4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EA74DFE3-E5FA-4AA8-9C93-178C18B43A47}">
      <dgm:prSet/>
      <dgm:spPr/>
      <dgm:t>
        <a:bodyPr/>
        <a:lstStyle/>
        <a:p>
          <a:r>
            <a:rPr lang="en-GB" b="1" dirty="0"/>
            <a:t>Component 1 (50%):</a:t>
          </a:r>
        </a:p>
        <a:p>
          <a:r>
            <a:rPr lang="en-GB" dirty="0"/>
            <a:t>Examination of 4 scenario-based questions</a:t>
          </a:r>
        </a:p>
      </dgm:t>
    </dgm:pt>
    <dgm:pt modelId="{905242D9-921C-40E9-873E-65D6377774F8}" type="parTrans" cxnId="{C145A139-1E77-4B99-892B-32A8AC10F035}">
      <dgm:prSet/>
      <dgm:spPr/>
      <dgm:t>
        <a:bodyPr/>
        <a:lstStyle/>
        <a:p>
          <a:endParaRPr lang="en-GB"/>
        </a:p>
      </dgm:t>
    </dgm:pt>
    <dgm:pt modelId="{0ECE6B72-932E-4C4F-9E6A-39BF6CB23D3C}" type="sibTrans" cxnId="{C145A139-1E77-4B99-892B-32A8AC10F035}">
      <dgm:prSet/>
      <dgm:spPr/>
      <dgm:t>
        <a:bodyPr/>
        <a:lstStyle/>
        <a:p>
          <a:endParaRPr lang="en-GB"/>
        </a:p>
      </dgm:t>
    </dgm:pt>
    <dgm:pt modelId="{0B35BFC0-7406-49E9-B448-B3FFC2583481}">
      <dgm:prSet/>
      <dgm:spPr/>
      <dgm:t>
        <a:bodyPr/>
        <a:lstStyle/>
        <a:p>
          <a:r>
            <a:rPr lang="en-GB" b="1" dirty="0"/>
            <a:t>Component 2 (50%): </a:t>
          </a:r>
          <a:r>
            <a:rPr lang="en-GB" dirty="0"/>
            <a:t>Coursework- Tic-Tac-Toe Algorithm</a:t>
          </a:r>
        </a:p>
      </dgm:t>
    </dgm:pt>
    <dgm:pt modelId="{2AB0AA0E-CF2D-46DE-A610-CC90F12E3BB7}" type="parTrans" cxnId="{BECF3AB6-B0FB-437C-B96C-1E17EB46B1FF}">
      <dgm:prSet/>
      <dgm:spPr/>
      <dgm:t>
        <a:bodyPr/>
        <a:lstStyle/>
        <a:p>
          <a:endParaRPr lang="en-GB"/>
        </a:p>
      </dgm:t>
    </dgm:pt>
    <dgm:pt modelId="{94A0E353-E658-420B-BED6-2260E5D14D18}" type="sibTrans" cxnId="{BECF3AB6-B0FB-437C-B96C-1E17EB46B1FF}">
      <dgm:prSet/>
      <dgm:spPr/>
      <dgm:t>
        <a:bodyPr/>
        <a:lstStyle/>
        <a:p>
          <a:endParaRPr lang="en-GB"/>
        </a:p>
      </dgm:t>
    </dgm:pt>
    <dgm:pt modelId="{5FBA1CEF-F15D-4DA0-8E0D-8E9EB3742108}" type="pres">
      <dgm:prSet presAssocID="{B78512BF-C60C-4B26-990E-A4B4BA383B4A}" presName="compositeShape" presStyleCnt="0">
        <dgm:presLayoutVars>
          <dgm:chMax val="2"/>
          <dgm:dir/>
          <dgm:resizeHandles val="exact"/>
        </dgm:presLayoutVars>
      </dgm:prSet>
      <dgm:spPr/>
    </dgm:pt>
    <dgm:pt modelId="{0480F1F9-1E46-4192-9860-C914F13FD370}" type="pres">
      <dgm:prSet presAssocID="{EA74DFE3-E5FA-4AA8-9C93-178C18B43A47}" presName="upArrow" presStyleLbl="node1" presStyleIdx="0" presStyleCnt="2"/>
      <dgm:spPr/>
    </dgm:pt>
    <dgm:pt modelId="{03492A00-80FE-4814-949B-7D9EA6BF3A9A}" type="pres">
      <dgm:prSet presAssocID="{EA74DFE3-E5FA-4AA8-9C93-178C18B43A47}" presName="upArrowText" presStyleLbl="revTx" presStyleIdx="0" presStyleCnt="2">
        <dgm:presLayoutVars>
          <dgm:chMax val="0"/>
          <dgm:bulletEnabled val="1"/>
        </dgm:presLayoutVars>
      </dgm:prSet>
      <dgm:spPr/>
    </dgm:pt>
    <dgm:pt modelId="{7FE952E1-FF73-4555-9891-9C964D055A53}" type="pres">
      <dgm:prSet presAssocID="{0B35BFC0-7406-49E9-B448-B3FFC2583481}" presName="downArrow" presStyleLbl="node1" presStyleIdx="1" presStyleCnt="2"/>
      <dgm:spPr/>
    </dgm:pt>
    <dgm:pt modelId="{4AB974D6-D9AF-499C-86D4-5AC8D70CE64C}" type="pres">
      <dgm:prSet presAssocID="{0B35BFC0-7406-49E9-B448-B3FFC2583481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C145A139-1E77-4B99-892B-32A8AC10F035}" srcId="{B78512BF-C60C-4B26-990E-A4B4BA383B4A}" destId="{EA74DFE3-E5FA-4AA8-9C93-178C18B43A47}" srcOrd="0" destOrd="0" parTransId="{905242D9-921C-40E9-873E-65D6377774F8}" sibTransId="{0ECE6B72-932E-4C4F-9E6A-39BF6CB23D3C}"/>
    <dgm:cxn modelId="{93B3FBAF-F0C0-44EB-9946-AE093D4E593B}" type="presOf" srcId="{B78512BF-C60C-4B26-990E-A4B4BA383B4A}" destId="{5FBA1CEF-F15D-4DA0-8E0D-8E9EB3742108}" srcOrd="0" destOrd="0" presId="urn:microsoft.com/office/officeart/2005/8/layout/arrow4"/>
    <dgm:cxn modelId="{BECF3AB6-B0FB-437C-B96C-1E17EB46B1FF}" srcId="{B78512BF-C60C-4B26-990E-A4B4BA383B4A}" destId="{0B35BFC0-7406-49E9-B448-B3FFC2583481}" srcOrd="1" destOrd="0" parTransId="{2AB0AA0E-CF2D-46DE-A610-CC90F12E3BB7}" sibTransId="{94A0E353-E658-420B-BED6-2260E5D14D18}"/>
    <dgm:cxn modelId="{ED711BC0-73BD-4B00-9AAB-BF517A53A029}" type="presOf" srcId="{EA74DFE3-E5FA-4AA8-9C93-178C18B43A47}" destId="{03492A00-80FE-4814-949B-7D9EA6BF3A9A}" srcOrd="0" destOrd="0" presId="urn:microsoft.com/office/officeart/2005/8/layout/arrow4"/>
    <dgm:cxn modelId="{324580CA-1522-4FC4-A2FF-EBFB493B7C45}" type="presOf" srcId="{0B35BFC0-7406-49E9-B448-B3FFC2583481}" destId="{4AB974D6-D9AF-499C-86D4-5AC8D70CE64C}" srcOrd="0" destOrd="0" presId="urn:microsoft.com/office/officeart/2005/8/layout/arrow4"/>
    <dgm:cxn modelId="{CC2CE65E-EFD5-4892-8147-CD4404800FBF}" type="presParOf" srcId="{5FBA1CEF-F15D-4DA0-8E0D-8E9EB3742108}" destId="{0480F1F9-1E46-4192-9860-C914F13FD370}" srcOrd="0" destOrd="0" presId="urn:microsoft.com/office/officeart/2005/8/layout/arrow4"/>
    <dgm:cxn modelId="{AD11266A-FE05-430F-A5C9-00B52C5C327C}" type="presParOf" srcId="{5FBA1CEF-F15D-4DA0-8E0D-8E9EB3742108}" destId="{03492A00-80FE-4814-949B-7D9EA6BF3A9A}" srcOrd="1" destOrd="0" presId="urn:microsoft.com/office/officeart/2005/8/layout/arrow4"/>
    <dgm:cxn modelId="{A108DE95-1D7B-4406-9AB4-BD44D145AC92}" type="presParOf" srcId="{5FBA1CEF-F15D-4DA0-8E0D-8E9EB3742108}" destId="{7FE952E1-FF73-4555-9891-9C964D055A53}" srcOrd="2" destOrd="0" presId="urn:microsoft.com/office/officeart/2005/8/layout/arrow4"/>
    <dgm:cxn modelId="{E098B68A-6291-4624-AE99-2227F2A7E09E}" type="presParOf" srcId="{5FBA1CEF-F15D-4DA0-8E0D-8E9EB3742108}" destId="{4AB974D6-D9AF-499C-86D4-5AC8D70CE64C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80F1F9-1E46-4192-9860-C914F13FD370}">
      <dsp:nvSpPr>
        <dsp:cNvPr id="0" name=""/>
        <dsp:cNvSpPr/>
      </dsp:nvSpPr>
      <dsp:spPr>
        <a:xfrm>
          <a:off x="2718" y="0"/>
          <a:ext cx="1631091" cy="1747658"/>
        </a:xfrm>
        <a:prstGeom prst="upArrow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492A00-80FE-4814-949B-7D9EA6BF3A9A}">
      <dsp:nvSpPr>
        <dsp:cNvPr id="0" name=""/>
        <dsp:cNvSpPr/>
      </dsp:nvSpPr>
      <dsp:spPr>
        <a:xfrm>
          <a:off x="1682743" y="0"/>
          <a:ext cx="2767913" cy="17476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0" rIns="156464" bIns="15646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Component 1 (50%):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Examination of 4 scenario-based questions</a:t>
          </a:r>
        </a:p>
      </dsp:txBody>
      <dsp:txXfrm>
        <a:off x="1682743" y="0"/>
        <a:ext cx="2767913" cy="1747658"/>
      </dsp:txXfrm>
    </dsp:sp>
    <dsp:sp modelId="{7FE952E1-FF73-4555-9891-9C964D055A53}">
      <dsp:nvSpPr>
        <dsp:cNvPr id="0" name=""/>
        <dsp:cNvSpPr/>
      </dsp:nvSpPr>
      <dsp:spPr>
        <a:xfrm>
          <a:off x="492046" y="1893296"/>
          <a:ext cx="1631091" cy="1747658"/>
        </a:xfrm>
        <a:prstGeom prst="downArrow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B974D6-D9AF-499C-86D4-5AC8D70CE64C}">
      <dsp:nvSpPr>
        <dsp:cNvPr id="0" name=""/>
        <dsp:cNvSpPr/>
      </dsp:nvSpPr>
      <dsp:spPr>
        <a:xfrm>
          <a:off x="2172070" y="1893296"/>
          <a:ext cx="2767913" cy="17476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0" rIns="156464" bIns="15646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Component 2 (50%): </a:t>
          </a:r>
          <a:r>
            <a:rPr lang="en-GB" sz="2200" kern="1200" dirty="0"/>
            <a:t>Coursework- Tic-Tac-Toe Algorithm</a:t>
          </a:r>
        </a:p>
      </dsp:txBody>
      <dsp:txXfrm>
        <a:off x="2172070" y="1893296"/>
        <a:ext cx="2767913" cy="17476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C98272-6967-98D4-E3F1-904E81886E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819C0E-BB55-E499-68D7-7EBC3DD332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0E6F5F-F619-4810-9F69-D1FE301E00A7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55685-0AFC-EC35-EF3B-40F9D02803A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B20499-560D-1C2B-10F9-1D3057D643E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077FC-B652-4EE5-A302-09BC4FE8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8343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E3DE3B-B0CF-4E0B-AC32-EB0DA2B0DEB4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8842F9-EA7B-4795-8131-5DDC03D8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705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451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345501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69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16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450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675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400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70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429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8626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4656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487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918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7682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040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444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135523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1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735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572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0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194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543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476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9316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004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3728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42847541-992A-E188-34A6-1D707D486382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725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DF570F57-EB85-C9B2-1999-C6B0FC8C8DE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603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676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08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802720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795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529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292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81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53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358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312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293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0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352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449B5D4F-FA35-718D-D144-51197DE150AF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296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28EDA8BF-6C47-8A77-D773-54B16B912980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3795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428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43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91087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25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130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449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835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489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61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30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168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8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70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87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9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1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949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17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slideLayout" Target="../slideLayouts/slideLayout4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32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Relationship Id="rId14" Type="http://schemas.openxmlformats.org/officeDocument/2006/relationships/slideLayout" Target="../slideLayouts/slideLayout4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slideLayout" Target="../slideLayouts/slideLayout58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slideLayout" Target="../slideLayouts/slideLayout57.xml"/><Relationship Id="rId17" Type="http://schemas.openxmlformats.org/officeDocument/2006/relationships/theme" Target="../theme/theme4.xml"/><Relationship Id="rId2" Type="http://schemas.openxmlformats.org/officeDocument/2006/relationships/slideLayout" Target="../slideLayouts/slideLayout47.xml"/><Relationship Id="rId16" Type="http://schemas.openxmlformats.org/officeDocument/2006/relationships/slideLayout" Target="../slideLayouts/slideLayout61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Relationship Id="rId14" Type="http://schemas.openxmlformats.org/officeDocument/2006/relationships/slideLayout" Target="../slideLayouts/slideLayout5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14554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2" r:id="rId2"/>
    <p:sldLayoutId id="2147483675" r:id="rId3"/>
    <p:sldLayoutId id="2147483662" r:id="rId4"/>
    <p:sldLayoutId id="2147483663" r:id="rId5"/>
    <p:sldLayoutId id="2147483664" r:id="rId6"/>
    <p:sldLayoutId id="2147483666" r:id="rId7"/>
    <p:sldLayoutId id="2147483665" r:id="rId8"/>
    <p:sldLayoutId id="2147483667" r:id="rId9"/>
    <p:sldLayoutId id="2147483668" r:id="rId10"/>
    <p:sldLayoutId id="2147483669" r:id="rId11"/>
    <p:sldLayoutId id="2147483670" r:id="rId12"/>
    <p:sldLayoutId id="2147483671" r:id="rId13"/>
    <p:sldLayoutId id="2147483673" r:id="rId14"/>
    <p:sldLayoutId id="2147483674" r:id="rId1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990033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4989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DBA2FB7-99AE-74D1-8B62-318D8C2E4709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2544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990033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4989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AA12D56-4938-9E30-0334-1BE61F668CCE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6048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990033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4989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6831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8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s://librarysearch.uwtsd.ac.uk/" TargetMode="External"/><Relationship Id="rId1" Type="http://schemas.openxmlformats.org/officeDocument/2006/relationships/slideLayout" Target="../slideLayouts/slideLayout4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Analysing and Solving Problems (APS)</a:t>
            </a:r>
            <a:r>
              <a:rPr lang="en-GB" dirty="0"/>
              <a:t> ACCA4019</a:t>
            </a:r>
            <a:endParaRPr lang="en-GB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Module Introduction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82B4598-9506-A9DF-C0D8-C5DCCE2F8F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 dirty="0"/>
          </a:p>
          <a:p>
            <a:pPr>
              <a:defRPr/>
            </a:pPr>
            <a:endParaRPr lang="en-GB" altLang="en-US" sz="24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BDFDB-CFD8-5369-68DD-3AA74D014C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B52A90-D5A5-1E14-7047-5CCA9A81F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Basic Rules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BBBA4010-75A6-FC88-E510-4F31443D6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359E894E-1619-141A-B88A-30C48669911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737225" cy="4975225"/>
          </a:xfrm>
        </p:spPr>
        <p:txBody>
          <a:bodyPr>
            <a:normAutofit/>
          </a:bodyPr>
          <a:lstStyle/>
          <a:p>
            <a:pPr lvl="0"/>
            <a:r>
              <a:rPr lang="en-US" sz="2800" b="1" dirty="0"/>
              <a:t>Attendance:</a:t>
            </a:r>
          </a:p>
          <a:p>
            <a:pPr lvl="1"/>
            <a:r>
              <a:rPr lang="en-US" sz="2400" b="1" dirty="0"/>
              <a:t>Attend</a:t>
            </a:r>
            <a:r>
              <a:rPr lang="en-US" sz="2400" dirty="0"/>
              <a:t>: </a:t>
            </a:r>
          </a:p>
          <a:p>
            <a:pPr lvl="2"/>
            <a:r>
              <a:rPr lang="en-US" sz="2400" dirty="0"/>
              <a:t>On time within 5 minutes of starting the lecture.</a:t>
            </a:r>
          </a:p>
          <a:p>
            <a:pPr lvl="1"/>
            <a:r>
              <a:rPr lang="en-US" sz="2400" b="1" dirty="0"/>
              <a:t>Late</a:t>
            </a:r>
            <a:r>
              <a:rPr lang="en-US" sz="2400" dirty="0"/>
              <a:t>: </a:t>
            </a:r>
          </a:p>
          <a:p>
            <a:pPr lvl="2"/>
            <a:r>
              <a:rPr lang="en-US" sz="2400" dirty="0"/>
              <a:t>between 5 minutes and 40 minutes.</a:t>
            </a:r>
          </a:p>
          <a:p>
            <a:pPr lvl="1"/>
            <a:r>
              <a:rPr lang="en-US" sz="2400" b="1" dirty="0"/>
              <a:t>Absent</a:t>
            </a:r>
            <a:r>
              <a:rPr lang="en-US" sz="2400" dirty="0"/>
              <a:t>: </a:t>
            </a:r>
          </a:p>
          <a:p>
            <a:pPr lvl="2"/>
            <a:r>
              <a:rPr lang="en-US" sz="2400" dirty="0"/>
              <a:t>attend after 40 minutes or leaving early.</a:t>
            </a:r>
          </a:p>
          <a:p>
            <a:pPr lvl="1"/>
            <a:r>
              <a:rPr lang="en-US" sz="2400" dirty="0"/>
              <a:t>3 lates = 1 Absent</a:t>
            </a:r>
          </a:p>
          <a:p>
            <a:pPr lvl="1"/>
            <a:endParaRPr lang="en-US" sz="2400" dirty="0"/>
          </a:p>
          <a:p>
            <a:pPr marL="0" indent="0">
              <a:buNone/>
            </a:pPr>
            <a:endParaRPr lang="en-US" sz="2800" dirty="0"/>
          </a:p>
        </p:txBody>
      </p:sp>
      <p:pic>
        <p:nvPicPr>
          <p:cNvPr id="12290" name="Picture 2" descr="Comparing person being on time and running late. Young hurrying blonde ...">
            <a:extLst>
              <a:ext uri="{FF2B5EF4-FFF2-40B4-BE49-F238E27FC236}">
                <a16:creationId xmlns:a16="http://schemas.microsoft.com/office/drawing/2014/main" id="{D3579099-5C93-2CA4-0046-E5A26880EB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1" r="4119"/>
          <a:stretch/>
        </p:blipFill>
        <p:spPr bwMode="auto">
          <a:xfrm>
            <a:off x="6315380" y="1635110"/>
            <a:ext cx="5876620" cy="3587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46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8F2C562-3DEA-BE63-BD7A-375E6F287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Basic Rules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ED34EB26-0FB9-9B69-A573-69E4D5EA3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fld id="{14355555-1AB2-4C5A-9135-4E25C9227EF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FEDA34F7-8976-B69D-EA58-12AD52E986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737225" cy="5157830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b="1" dirty="0"/>
              <a:t>During Class:</a:t>
            </a:r>
          </a:p>
          <a:p>
            <a:pPr lvl="1"/>
            <a:r>
              <a:rPr lang="en-US" b="1" dirty="0"/>
              <a:t>Phone Calls</a:t>
            </a:r>
            <a:r>
              <a:rPr lang="en-US" dirty="0"/>
              <a:t>: </a:t>
            </a:r>
          </a:p>
          <a:p>
            <a:pPr lvl="2"/>
            <a:r>
              <a:rPr lang="en-US" dirty="0"/>
              <a:t>Keep you phone silent and </a:t>
            </a:r>
            <a:r>
              <a:rPr lang="en-GB" dirty="0"/>
              <a:t>if you are receiving any emergency call, please go out of the lecture room to take it </a:t>
            </a:r>
          </a:p>
          <a:p>
            <a:pPr lvl="1"/>
            <a:r>
              <a:rPr lang="en-US" b="1" dirty="0"/>
              <a:t>Chat and Social Media: </a:t>
            </a:r>
          </a:p>
          <a:p>
            <a:pPr lvl="2"/>
            <a:r>
              <a:rPr lang="en-US" dirty="0"/>
              <a:t>Do not engage with any chats or social media activities during the lecture time. </a:t>
            </a:r>
          </a:p>
          <a:p>
            <a:pPr lvl="1"/>
            <a:r>
              <a:rPr lang="en-US" b="1" dirty="0"/>
              <a:t>Food</a:t>
            </a:r>
            <a:r>
              <a:rPr lang="en-US" dirty="0"/>
              <a:t>: </a:t>
            </a:r>
          </a:p>
          <a:p>
            <a:pPr lvl="2"/>
            <a:r>
              <a:rPr lang="en-US" dirty="0"/>
              <a:t>Please do not bring food in the lecture room</a:t>
            </a:r>
          </a:p>
          <a:p>
            <a:pPr lvl="1"/>
            <a:r>
              <a:rPr lang="en-US" b="1" dirty="0"/>
              <a:t>Recording</a:t>
            </a:r>
            <a:r>
              <a:rPr lang="en-US" dirty="0"/>
              <a:t>: </a:t>
            </a:r>
          </a:p>
          <a:p>
            <a:pPr lvl="2"/>
            <a:r>
              <a:rPr lang="en-US" dirty="0"/>
              <a:t>Please do not record any part of the lecture due to GDPR. </a:t>
            </a:r>
          </a:p>
          <a:p>
            <a:r>
              <a:rPr lang="en-GB" b="1" dirty="0"/>
              <a:t>Lectures will be recorded by the University, and link will be shared with you if necessary. </a:t>
            </a:r>
          </a:p>
          <a:p>
            <a:r>
              <a:rPr lang="en-GB" b="1" dirty="0"/>
              <a:t>Use your computer / phone / tablet for the class activities only. </a:t>
            </a:r>
          </a:p>
          <a:p>
            <a:r>
              <a:rPr lang="en-GB" b="1" dirty="0"/>
              <a:t>Please raise hand and wait if you want to ask any questions</a:t>
            </a:r>
          </a:p>
          <a:p>
            <a:endParaRPr lang="en-US" b="1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77D0FEE7-865B-A1FF-95B2-96A2E7FAC5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1081"/>
          <a:stretch/>
        </p:blipFill>
        <p:spPr>
          <a:xfrm>
            <a:off x="6532325" y="958559"/>
            <a:ext cx="2327470" cy="2180431"/>
          </a:xfrm>
          <a:prstGeom prst="rect">
            <a:avLst/>
          </a:prstGeom>
        </p:spPr>
      </p:pic>
      <p:pic>
        <p:nvPicPr>
          <p:cNvPr id="8196" name="Picture 4" descr="Why I Quit Social Media – Yamentou">
            <a:extLst>
              <a:ext uri="{FF2B5EF4-FFF2-40B4-BE49-F238E27FC236}">
                <a16:creationId xmlns:a16="http://schemas.microsoft.com/office/drawing/2014/main" id="{3C9C55F1-86AA-96AF-55F2-0175CD6074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21" t="4732" r="17262" b="4731"/>
          <a:stretch/>
        </p:blipFill>
        <p:spPr bwMode="auto">
          <a:xfrm>
            <a:off x="9148099" y="990600"/>
            <a:ext cx="2236873" cy="20912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Image result for recording not allowed">
            <a:extLst>
              <a:ext uri="{FF2B5EF4-FFF2-40B4-BE49-F238E27FC236}">
                <a16:creationId xmlns:a16="http://schemas.microsoft.com/office/drawing/2014/main" id="{D6B04B60-14EE-F0FA-BA93-EC13E9E621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818" y="3557586"/>
            <a:ext cx="3033520" cy="20102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Image result for Food not allowed">
            <a:extLst>
              <a:ext uri="{FF2B5EF4-FFF2-40B4-BE49-F238E27FC236}">
                <a16:creationId xmlns:a16="http://schemas.microsoft.com/office/drawing/2014/main" id="{5638E84D-9EDB-890C-61D3-8E8295A900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77" b="10310"/>
          <a:stretch/>
        </p:blipFill>
        <p:spPr bwMode="auto">
          <a:xfrm>
            <a:off x="6394939" y="3429001"/>
            <a:ext cx="2469691" cy="226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AA6CB-2FC1-CA4C-AFF5-A3C360E54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Aim of the Module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6CC9D2-917A-EE5E-4CEC-112CAF5DB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C10F7D1-F85B-0E1A-8F9A-42B784B3ECE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anchor="t">
            <a:normAutofit/>
          </a:bodyPr>
          <a:lstStyle/>
          <a:p>
            <a:pPr lvl="0"/>
            <a:r>
              <a:rPr lang="en-GB" sz="2800" noProof="0" dirty="0"/>
              <a:t>To provide students the ability to </a:t>
            </a:r>
            <a:r>
              <a:rPr lang="en-GB" sz="2800" noProof="0" dirty="0">
                <a:solidFill>
                  <a:srgbClr val="004989"/>
                </a:solidFill>
              </a:rPr>
              <a:t>develop generic solutions to problems </a:t>
            </a:r>
            <a:r>
              <a:rPr lang="en-GB" sz="2800" noProof="0" dirty="0"/>
              <a:t>using </a:t>
            </a:r>
            <a:r>
              <a:rPr lang="en-GB" sz="2800" noProof="0" dirty="0">
                <a:solidFill>
                  <a:srgbClr val="C00000"/>
                </a:solidFill>
              </a:rPr>
              <a:t>abstract thinking skills</a:t>
            </a:r>
            <a:r>
              <a:rPr lang="en-GB" sz="2800" noProof="0" dirty="0"/>
              <a:t>.</a:t>
            </a:r>
          </a:p>
          <a:p>
            <a:pPr lvl="0"/>
            <a:endParaRPr lang="en-GB" sz="2800" dirty="0"/>
          </a:p>
          <a:p>
            <a:pPr lvl="0"/>
            <a:endParaRPr lang="en-GB" sz="2800" noProof="0" dirty="0"/>
          </a:p>
          <a:p>
            <a:pPr lvl="0"/>
            <a:endParaRPr lang="en-US" sz="2800" b="1" noProof="0" dirty="0"/>
          </a:p>
          <a:p>
            <a:endParaRPr lang="en-GB" sz="2800" dirty="0"/>
          </a:p>
        </p:txBody>
      </p:sp>
      <p:pic>
        <p:nvPicPr>
          <p:cNvPr id="1028" name="Picture 4" descr="Abstract Thought">
            <a:extLst>
              <a:ext uri="{FF2B5EF4-FFF2-40B4-BE49-F238E27FC236}">
                <a16:creationId xmlns:a16="http://schemas.microsoft.com/office/drawing/2014/main" id="{A4357856-0E53-3461-5379-E409F9C911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85"/>
          <a:stretch/>
        </p:blipFill>
        <p:spPr bwMode="auto">
          <a:xfrm>
            <a:off x="5965078" y="2713770"/>
            <a:ext cx="5760943" cy="297513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77E9BB-C094-B38D-F296-F08D10053E46}"/>
              </a:ext>
            </a:extLst>
          </p:cNvPr>
          <p:cNvSpPr txBox="1"/>
          <p:nvPr/>
        </p:nvSpPr>
        <p:spPr>
          <a:xfrm>
            <a:off x="588981" y="2818923"/>
            <a:ext cx="5256193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Abstract thinking</a:t>
            </a:r>
            <a:r>
              <a:rPr lang="en-GB" sz="2400" dirty="0"/>
              <a:t> is the ability to </a:t>
            </a:r>
            <a:r>
              <a:rPr lang="en-GB" sz="2400" dirty="0">
                <a:solidFill>
                  <a:srgbClr val="004989"/>
                </a:solidFill>
              </a:rPr>
              <a:t>understand concepts that are not tied to concrete, physical realities (Facts). </a:t>
            </a:r>
            <a:r>
              <a:rPr lang="en-GB" sz="2400" dirty="0"/>
              <a:t>It involves using logic, patterns, symbols, and imagination to solve problems, generalize, or understand ideas that go beyond direct experience.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2EC1E-5FE3-419B-DC42-4DBC802E5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Learning Outcomes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9AF3CF-8699-A638-E155-0C43D880A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841C662-9B12-1B52-7457-769AAB1D7A8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762787" cy="49752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Upon the successful completion of this module, the student should be able to demonstrate the ability to: </a:t>
            </a:r>
          </a:p>
          <a:p>
            <a:pPr marL="457200" indent="-457200">
              <a:buFont typeface="+mj-lt"/>
              <a:buAutoNum type="arabicParenR"/>
            </a:pPr>
            <a:r>
              <a:rPr lang="en-GB" b="1" dirty="0">
                <a:solidFill>
                  <a:srgbClr val="004989"/>
                </a:solidFill>
              </a:rPr>
              <a:t>Evaluate a problem </a:t>
            </a:r>
            <a:r>
              <a:rPr lang="en-GB" dirty="0"/>
              <a:t>and formulate requirements and constraints. </a:t>
            </a:r>
          </a:p>
          <a:p>
            <a:pPr marL="457200" indent="-457200">
              <a:buFont typeface="+mj-lt"/>
              <a:buAutoNum type="arabicParenR"/>
            </a:pPr>
            <a:r>
              <a:rPr lang="en-GB" dirty="0"/>
              <a:t>Analyse a problem and </a:t>
            </a:r>
            <a:r>
              <a:rPr lang="en-GB" b="1" dirty="0">
                <a:solidFill>
                  <a:srgbClr val="C00000"/>
                </a:solidFill>
              </a:rPr>
              <a:t>produce a logical solution</a:t>
            </a:r>
            <a:r>
              <a:rPr lang="en-GB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A7D4A4-7F5A-A351-DD5D-F081B08942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4505" y="1274370"/>
            <a:ext cx="3761479" cy="3980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655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B6F0-BDB1-5961-4788-AD4079A09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Indicative Contents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5ADDC6-57DB-E089-D825-DA2B77E81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51D821-9ABE-C179-FD6C-E27C445235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Deconstructing Technical Language and Identifying Problems </a:t>
            </a:r>
          </a:p>
          <a:p>
            <a:r>
              <a:rPr lang="en-GB" dirty="0"/>
              <a:t>Problem solving approaches and techniques </a:t>
            </a:r>
          </a:p>
          <a:p>
            <a:r>
              <a:rPr lang="en-GB" dirty="0"/>
              <a:t>Interpreting natural language problems </a:t>
            </a:r>
          </a:p>
          <a:p>
            <a:r>
              <a:rPr lang="en-GB" dirty="0"/>
              <a:t>Subdividing problems </a:t>
            </a:r>
          </a:p>
          <a:p>
            <a:r>
              <a:rPr lang="en-GB" dirty="0"/>
              <a:t>Constraining problems </a:t>
            </a:r>
          </a:p>
          <a:p>
            <a:r>
              <a:rPr lang="en-GB" dirty="0"/>
              <a:t>Determining generic and specific solutions. </a:t>
            </a:r>
          </a:p>
          <a:p>
            <a:r>
              <a:rPr lang="en-GB" dirty="0"/>
              <a:t>Abstract thinking skills </a:t>
            </a:r>
          </a:p>
          <a:p>
            <a:r>
              <a:rPr lang="en-GB" dirty="0"/>
              <a:t>Critical thinking skills </a:t>
            </a:r>
          </a:p>
          <a:p>
            <a:r>
              <a:rPr lang="en-GB" dirty="0"/>
              <a:t>Reapplying solutions across different contexts </a:t>
            </a:r>
          </a:p>
          <a:p>
            <a:r>
              <a:rPr lang="en-GB" dirty="0"/>
              <a:t>Rules, heuristics, and algorithms </a:t>
            </a:r>
          </a:p>
          <a:p>
            <a:r>
              <a:rPr lang="en-GB" dirty="0"/>
              <a:t>Logic and rhetoric </a:t>
            </a:r>
          </a:p>
          <a:p>
            <a:r>
              <a:rPr lang="en-GB" dirty="0"/>
              <a:t>Logical fallacies </a:t>
            </a:r>
          </a:p>
          <a:p>
            <a:r>
              <a:rPr lang="en-GB" dirty="0"/>
              <a:t>Boolean algebra </a:t>
            </a:r>
          </a:p>
          <a:p>
            <a:r>
              <a:rPr lang="en-GB" dirty="0"/>
              <a:t>Statistics and analysing results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53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A1352-4701-32A5-61EA-6CF6F1144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A6C8D72-0EDB-BD62-BCF5-0FC88FF07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7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0228A0-5EEB-91D5-D08F-E6D8C011009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783430" cy="4975225"/>
          </a:xfrm>
        </p:spPr>
        <p:txBody>
          <a:bodyPr>
            <a:normAutofit/>
          </a:bodyPr>
          <a:lstStyle/>
          <a:p>
            <a:r>
              <a:rPr lang="en-GB" b="1" dirty="0"/>
              <a:t>Component 1 (50%): </a:t>
            </a:r>
            <a:r>
              <a:rPr lang="en-GB" dirty="0"/>
              <a:t>Examination -  scenario based exam.</a:t>
            </a:r>
          </a:p>
          <a:p>
            <a:pPr lvl="1"/>
            <a:r>
              <a:rPr lang="en-GB" dirty="0"/>
              <a:t>1 Hour Exam</a:t>
            </a:r>
          </a:p>
          <a:p>
            <a:pPr lvl="1"/>
            <a:r>
              <a:rPr lang="en-GB" dirty="0"/>
              <a:t>Multiple choice question based</a:t>
            </a:r>
          </a:p>
          <a:p>
            <a:pPr lvl="1"/>
            <a:r>
              <a:rPr lang="en-GB" dirty="0"/>
              <a:t>Exam date: Week 11</a:t>
            </a:r>
          </a:p>
          <a:p>
            <a:r>
              <a:rPr lang="en-GB" b="1" dirty="0"/>
              <a:t>Component 2 (50%): </a:t>
            </a:r>
            <a:r>
              <a:rPr lang="en-GB" dirty="0"/>
              <a:t>Coursework- Tic-Tac-Toe Algorithm</a:t>
            </a:r>
          </a:p>
          <a:p>
            <a:pPr lvl="1"/>
            <a:r>
              <a:rPr lang="en-GB" dirty="0"/>
              <a:t>Report – 1500 words.</a:t>
            </a:r>
          </a:p>
          <a:p>
            <a:pPr lvl="1"/>
            <a:r>
              <a:rPr lang="en-GB" dirty="0"/>
              <a:t>Submission: Week 11/12</a:t>
            </a:r>
          </a:p>
          <a:p>
            <a:pPr lvl="1"/>
            <a:endParaRPr lang="en-GB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72AFB3D-066E-2EF0-D171-A8B023EBC4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5923389"/>
              </p:ext>
            </p:extLst>
          </p:nvPr>
        </p:nvGraphicFramePr>
        <p:xfrm>
          <a:off x="6913446" y="1301747"/>
          <a:ext cx="4942703" cy="3640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000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8</a:t>
            </a:fld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2276188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1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2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dirty="0" err="1">
                          <a:solidFill>
                            <a:schemeClr val="tx1"/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 Method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Decomposition of Problems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Variables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Tracing Tables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Flowcharts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 dirty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3A26B-53B3-1E82-FD8B-8C59FF288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Books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44B1F38-E231-14C9-B2DC-4FDE2A274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215EE8-B2AA-8FCD-EBEC-57216EE1457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Essential Books</a:t>
            </a:r>
          </a:p>
          <a:p>
            <a:pPr lvl="1"/>
            <a:r>
              <a:rPr lang="en-GB" dirty="0"/>
              <a:t>Levitin, A and Levitin, M (2011) </a:t>
            </a:r>
            <a:r>
              <a:rPr lang="en-GB" b="1" dirty="0"/>
              <a:t>Algorithmic Puzzles</a:t>
            </a:r>
            <a:r>
              <a:rPr lang="en-GB" dirty="0"/>
              <a:t>, Oxford University Press. </a:t>
            </a:r>
          </a:p>
          <a:p>
            <a:pPr lvl="1"/>
            <a:r>
              <a:rPr lang="en-GB" dirty="0"/>
              <a:t>McInerny, D Q (2005) </a:t>
            </a:r>
            <a:r>
              <a:rPr lang="en-GB" b="1" dirty="0"/>
              <a:t>Being logical; a guide to good thinking</a:t>
            </a:r>
            <a:r>
              <a:rPr lang="en-GB" dirty="0"/>
              <a:t>, Random House. </a:t>
            </a:r>
          </a:p>
          <a:p>
            <a:pPr lvl="1"/>
            <a:r>
              <a:rPr lang="en-GB" dirty="0"/>
              <a:t>Michalewicz, M and Michalewicz Z (2010), </a:t>
            </a:r>
            <a:r>
              <a:rPr lang="en-GB" b="1" dirty="0"/>
              <a:t>Puzzle-based Learning; An introduction to critical thinking, mathematics and problem solving</a:t>
            </a:r>
            <a:r>
              <a:rPr lang="en-GB" dirty="0"/>
              <a:t>, Hybrid Publishers. </a:t>
            </a:r>
          </a:p>
          <a:p>
            <a:pPr lvl="1"/>
            <a:endParaRPr lang="en-GB" dirty="0"/>
          </a:p>
          <a:p>
            <a:r>
              <a:rPr lang="en-GB" b="1" dirty="0"/>
              <a:t>Additional Supportive Books</a:t>
            </a:r>
          </a:p>
          <a:p>
            <a:pPr lvl="1">
              <a:spcBef>
                <a:spcPts val="1000"/>
              </a:spcBef>
              <a:defRPr/>
            </a:pPr>
            <a:r>
              <a:rPr lang="en-GB" dirty="0"/>
              <a:t>Fraser, Jen and Anthony, P (2014) </a:t>
            </a:r>
            <a:r>
              <a:rPr lang="en-GB" b="1" dirty="0"/>
              <a:t>Everyone’s a Genius: Simple Tips to Boost Your Brilliance Now</a:t>
            </a:r>
            <a:r>
              <a:rPr lang="en-GB" dirty="0"/>
              <a:t>, Ideation Training Pty Ltd.</a:t>
            </a:r>
          </a:p>
          <a:p>
            <a:pPr lvl="1">
              <a:spcBef>
                <a:spcPts val="1000"/>
              </a:spcBef>
              <a:defRPr/>
            </a:pPr>
            <a:r>
              <a:rPr lang="en-GB" dirty="0"/>
              <a:t>Gardner, M (1978) </a:t>
            </a:r>
            <a:r>
              <a:rPr lang="en-GB" b="1" dirty="0"/>
              <a:t>aha! Insight</a:t>
            </a:r>
            <a:r>
              <a:rPr lang="en-GB" dirty="0"/>
              <a:t>, Scientific American. </a:t>
            </a:r>
          </a:p>
          <a:p>
            <a:pPr lvl="1">
              <a:spcBef>
                <a:spcPts val="1000"/>
              </a:spcBef>
              <a:defRPr/>
            </a:pPr>
            <a:r>
              <a:rPr lang="en-GB" dirty="0" err="1"/>
              <a:t>Watanbe</a:t>
            </a:r>
            <a:r>
              <a:rPr lang="en-GB" dirty="0"/>
              <a:t>, K (2009) </a:t>
            </a:r>
            <a:r>
              <a:rPr lang="en-GB" b="1" dirty="0"/>
              <a:t>Problem Solving 101: A Simple Book for Smart People</a:t>
            </a:r>
            <a:r>
              <a:rPr lang="en-GB" dirty="0"/>
              <a:t>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84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3C1B4-8505-8C9D-41E7-95E7D1A6A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Search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2370FB-507F-83FA-499A-B4C8CAA2C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9CA893-9E8B-749B-FA70-CC46F390038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Browser the online library of the University:</a:t>
            </a:r>
          </a:p>
          <a:p>
            <a:pPr lvl="1"/>
            <a:r>
              <a:rPr lang="en-GB" dirty="0">
                <a:hlinkClick r:id="rId2"/>
              </a:rPr>
              <a:t>https://librarysearch.uwtsd.ac.uk/</a:t>
            </a:r>
            <a:endParaRPr lang="en-GB" dirty="0"/>
          </a:p>
          <a:p>
            <a:r>
              <a:rPr lang="en-GB" dirty="0"/>
              <a:t>Log in by using your student account.</a:t>
            </a:r>
          </a:p>
          <a:p>
            <a:r>
              <a:rPr lang="en-GB" dirty="0"/>
              <a:t>Search for related books; use keywords such as</a:t>
            </a:r>
          </a:p>
          <a:p>
            <a:pPr lvl="1"/>
            <a:r>
              <a:rPr lang="en-GB" dirty="0"/>
              <a:t>Algorithmic Puzzles</a:t>
            </a:r>
          </a:p>
          <a:p>
            <a:pPr lvl="1"/>
            <a:r>
              <a:rPr lang="en-GB" dirty="0"/>
              <a:t>Problem Solving</a:t>
            </a:r>
          </a:p>
          <a:p>
            <a:pPr lvl="1"/>
            <a:r>
              <a:rPr lang="en-GB" dirty="0"/>
              <a:t>Abstract Thinking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6CF702-9BDE-0071-7190-3271FA7FC0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942165"/>
            <a:ext cx="5760149" cy="3103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89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984A8-A194-382E-B7DD-EC1CE4A2E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Effective Strategies for Studying this Module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4D0D92E-A984-B462-AA22-96534B59F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11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606335-D4EE-8758-4B8F-B02ED56798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Follow every lecture and do not miss classes.</a:t>
            </a:r>
          </a:p>
          <a:p>
            <a:r>
              <a:rPr lang="en-GB" dirty="0"/>
              <a:t>In case if you miss a class, take help from your classmates and make yourself up to date.</a:t>
            </a:r>
          </a:p>
          <a:p>
            <a:r>
              <a:rPr lang="en-GB" dirty="0"/>
              <a:t>Form a Study Group </a:t>
            </a:r>
          </a:p>
          <a:p>
            <a:r>
              <a:rPr lang="en-GB" dirty="0"/>
              <a:t>Keep Up discussing and sharing your concepts during the group discussion.</a:t>
            </a:r>
          </a:p>
          <a:p>
            <a:r>
              <a:rPr lang="en-GB" dirty="0"/>
              <a:t>Engagement during the class time.</a:t>
            </a:r>
          </a:p>
          <a:p>
            <a:r>
              <a:rPr lang="en-GB" dirty="0"/>
              <a:t>Time Management </a:t>
            </a:r>
          </a:p>
          <a:p>
            <a:r>
              <a:rPr lang="en-GB" dirty="0"/>
              <a:t>Study Actively</a:t>
            </a:r>
          </a:p>
          <a:p>
            <a:r>
              <a:rPr lang="en-GB" dirty="0"/>
              <a:t>Concepts, Concepts, and Concepts </a:t>
            </a:r>
          </a:p>
          <a:p>
            <a:r>
              <a:rPr lang="en-GB" dirty="0"/>
              <a:t>Practice, Practice, and Practice </a:t>
            </a:r>
          </a:p>
          <a:p>
            <a:r>
              <a:rPr lang="en-GB" dirty="0"/>
              <a:t>Show Your Work to get a feedback</a:t>
            </a:r>
          </a:p>
          <a:p>
            <a:endParaRPr lang="en-GB" dirty="0"/>
          </a:p>
        </p:txBody>
      </p:sp>
      <p:sp>
        <p:nvSpPr>
          <p:cNvPr id="12294" name="TextBox 1">
            <a:extLst>
              <a:ext uri="{FF2B5EF4-FFF2-40B4-BE49-F238E27FC236}">
                <a16:creationId xmlns:a16="http://schemas.microsoft.com/office/drawing/2014/main" id="{5687ACCC-1464-8258-D0E6-17D9DF5E8E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07263" y="5272089"/>
            <a:ext cx="2881312" cy="369887"/>
          </a:xfrm>
          <a:prstGeom prst="rect">
            <a:avLst/>
          </a:prstGeom>
          <a:noFill/>
          <a:ln w="9525">
            <a:solidFill>
              <a:schemeClr val="tx1">
                <a:alpha val="98822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latin typeface="Arial" panose="020B0604020202020204" pitchFamily="34" charset="0"/>
              </a:rPr>
              <a:t>Source: </a:t>
            </a:r>
            <a:r>
              <a:rPr lang="en-US" altLang="en-US" sz="1800">
                <a:latin typeface="Arial" panose="020B0604020202020204" pitchFamily="34" charset="0"/>
              </a:rPr>
              <a:t>Kranzler (2018)</a:t>
            </a:r>
          </a:p>
        </p:txBody>
      </p:sp>
    </p:spTree>
    <p:extLst>
      <p:ext uri="{BB962C8B-B14F-4D97-AF65-F5344CB8AC3E}">
        <p14:creationId xmlns:p14="http://schemas.microsoft.com/office/powerpoint/2010/main" val="876956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C52B01D-14F4-58DF-0D2A-5C80F0F43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Studying Hours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72597F-B7EA-409D-0469-B76F11F13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12</a:t>
            </a:fld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5DB7862-6ACF-9345-330C-9E969EE036B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Keep in mind, </a:t>
            </a:r>
          </a:p>
          <a:p>
            <a:pPr lvl="1"/>
            <a:r>
              <a:rPr lang="en-GB" dirty="0"/>
              <a:t>In class hours are 4 hours weekly.</a:t>
            </a:r>
          </a:p>
          <a:p>
            <a:pPr lvl="1"/>
            <a:r>
              <a:rPr lang="en-GB" dirty="0"/>
              <a:t>You need approx. 12 to 15 hours of additional self-manged study hours.</a:t>
            </a:r>
          </a:p>
          <a:p>
            <a:pPr lvl="1"/>
            <a:endParaRPr lang="en-GB" dirty="0"/>
          </a:p>
          <a:p>
            <a:r>
              <a:rPr lang="en-GB" b="1" dirty="0"/>
              <a:t>Your main mission in the university is to</a:t>
            </a:r>
          </a:p>
          <a:p>
            <a:pPr lvl="1"/>
            <a:r>
              <a:rPr lang="en-GB" dirty="0"/>
              <a:t>Study, study, and study.</a:t>
            </a:r>
          </a:p>
          <a:p>
            <a:pPr lvl="1"/>
            <a:r>
              <a:rPr lang="en-GB" dirty="0"/>
              <a:t>Acquire knowledge.</a:t>
            </a:r>
          </a:p>
          <a:p>
            <a:pPr lvl="1"/>
            <a:r>
              <a:rPr lang="en-GB" dirty="0"/>
              <a:t>Prepare yourself for the next journey.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7D517D9-C774-6694-6E28-D46512ECD10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D77B76CC-86BB-44C8-A1A4-C1EBE77FF5E5}" vid="{23406469-19AC-413B-8F9B-6CA669673F62}"/>
    </a:ext>
  </a:extLst>
</a:theme>
</file>

<file path=ppt/theme/theme2.xml><?xml version="1.0" encoding="utf-8"?>
<a:theme xmlns:a="http://schemas.openxmlformats.org/drawingml/2006/main" name="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3F17D5C2-1E3B-4476-AD36-AA082A12A294}" vid="{225433CC-7194-4E94-B223-102B2988B59A}"/>
    </a:ext>
  </a:extLst>
</a:theme>
</file>

<file path=ppt/theme/theme3.xml><?xml version="1.0" encoding="utf-8"?>
<a:theme xmlns:a="http://schemas.openxmlformats.org/drawingml/2006/main" name="1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3F17D5C2-1E3B-4476-AD36-AA082A12A294}" vid="{225433CC-7194-4E94-B223-102B2988B59A}"/>
    </a:ext>
  </a:extLst>
</a:theme>
</file>

<file path=ppt/theme/theme4.xml><?xml version="1.0" encoding="utf-8"?>
<a:theme xmlns:a="http://schemas.openxmlformats.org/drawingml/2006/main" name="2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6A759F1-A508-4118-B326-23FDAB92EADB}" vid="{5C81E0A3-7688-4314-8C58-19EB5C8DC401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3489</TotalTime>
  <Words>766</Words>
  <Application>Microsoft Office PowerPoint</Application>
  <PresentationFormat>Widescreen</PresentationFormat>
  <Paragraphs>135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Arial</vt:lpstr>
      <vt:lpstr>Calibri</vt:lpstr>
      <vt:lpstr>Calibri Light</vt:lpstr>
      <vt:lpstr>UWTSD Serif 2</vt:lpstr>
      <vt:lpstr>UWTSD Serif 2025</vt:lpstr>
      <vt:lpstr>1_UWTSD Serif 2025</vt:lpstr>
      <vt:lpstr>2_UWTSD Serif 2025</vt:lpstr>
      <vt:lpstr>Analysing and Solving Problems (APS) ACCA4019</vt:lpstr>
      <vt:lpstr>Basic Rules</vt:lpstr>
      <vt:lpstr>Basic Rules</vt:lpstr>
      <vt:lpstr>Aim of the Module</vt:lpstr>
      <vt:lpstr>Learning Outcomes</vt:lpstr>
      <vt:lpstr>Indicative Contents</vt:lpstr>
      <vt:lpstr>Assessments</vt:lpstr>
      <vt:lpstr>Weekly schedule</vt:lpstr>
      <vt:lpstr>Books</vt:lpstr>
      <vt:lpstr>Library Search</vt:lpstr>
      <vt:lpstr>Effective Strategies for Studying this Module</vt:lpstr>
      <vt:lpstr>Studying Hours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Abida Perveen</cp:lastModifiedBy>
  <cp:revision>3</cp:revision>
  <dcterms:created xsi:type="dcterms:W3CDTF">2025-04-24T17:55:09Z</dcterms:created>
  <dcterms:modified xsi:type="dcterms:W3CDTF">2026-01-14T13:31:15Z</dcterms:modified>
</cp:coreProperties>
</file>