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theme/theme2.xml" ContentType="application/vnd.openxmlformats-officedocument.theme+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4"/>
    <p:sldMasterId id="2147483658" r:id="rId5"/>
    <p:sldMasterId id="2147483666" r:id="rId6"/>
  </p:sldMasterIdLst>
  <p:notesMasterIdLst>
    <p:notesMasterId r:id="rId14"/>
  </p:notesMasterIdLst>
  <p:sldIdLst>
    <p:sldId id="263" r:id="rId7"/>
    <p:sldId id="260" r:id="rId8"/>
    <p:sldId id="268" r:id="rId9"/>
    <p:sldId id="271" r:id="rId10"/>
    <p:sldId id="267" r:id="rId11"/>
    <p:sldId id="265" r:id="rId12"/>
    <p:sldId id="269"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5AED5FC-0C31-40A8-8FBE-C2D287412D72}" v="142" dt="2025-12-16T10:08:47.42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82721" autoAdjust="0"/>
  </p:normalViewPr>
  <p:slideViewPr>
    <p:cSldViewPr snapToGrid="0">
      <p:cViewPr varScale="1">
        <p:scale>
          <a:sx n="75" d="100"/>
          <a:sy n="75" d="100"/>
        </p:scale>
        <p:origin x="60" y="294"/>
      </p:cViewPr>
      <p:guideLst/>
    </p:cSldViewPr>
  </p:slideViewPr>
  <p:notesTextViewPr>
    <p:cViewPr>
      <p:scale>
        <a:sx n="1" d="1"/>
        <a:sy n="1" d="1"/>
      </p:scale>
      <p:origin x="0" y="-528"/>
    </p:cViewPr>
  </p:notesTextViewPr>
  <p:notesViewPr>
    <p:cSldViewPr snapToGrid="0">
      <p:cViewPr varScale="1">
        <p:scale>
          <a:sx n="82" d="100"/>
          <a:sy n="82" d="100"/>
        </p:scale>
        <p:origin x="3876" y="102"/>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2.xml"/><Relationship Id="rId13" Type="http://schemas.openxmlformats.org/officeDocument/2006/relationships/slide" Target="slides/slide7.xml"/><Relationship Id="rId18" Type="http://schemas.openxmlformats.org/officeDocument/2006/relationships/tableStyles" Target="tableStyles.xml"/><Relationship Id="rId3" Type="http://schemas.openxmlformats.org/officeDocument/2006/relationships/customXml" Target="../customXml/item3.xml"/><Relationship Id="rId7" Type="http://schemas.openxmlformats.org/officeDocument/2006/relationships/slide" Target="slides/slide1.xml"/><Relationship Id="rId12" Type="http://schemas.openxmlformats.org/officeDocument/2006/relationships/slide" Target="slides/slide6.xml"/><Relationship Id="rId17"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Master" Target="slideMasters/slideMaster3.xml"/><Relationship Id="rId11" Type="http://schemas.openxmlformats.org/officeDocument/2006/relationships/slide" Target="slides/slide5.xml"/><Relationship Id="rId5" Type="http://schemas.openxmlformats.org/officeDocument/2006/relationships/slideMaster" Target="slideMasters/slideMaster2.xml"/><Relationship Id="rId15" Type="http://schemas.openxmlformats.org/officeDocument/2006/relationships/presProps" Target="presProps.xml"/><Relationship Id="rId10" Type="http://schemas.openxmlformats.org/officeDocument/2006/relationships/slide" Target="slides/slide4.xml"/><Relationship Id="rId19" Type="http://schemas.microsoft.com/office/2015/10/relationships/revisionInfo" Target="revisionInfo.xml"/><Relationship Id="rId4" Type="http://schemas.openxmlformats.org/officeDocument/2006/relationships/slideMaster" Target="slideMasters/slideMaster1.xml"/><Relationship Id="rId9" Type="http://schemas.openxmlformats.org/officeDocument/2006/relationships/slide" Target="slides/slide3.xml"/><Relationship Id="rId14"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CD40DFB-2E34-4A6C-9783-AEB867D10E7B}" type="datetimeFigureOut">
              <a:rPr lang="en-GB" smtClean="0"/>
              <a:t>16/12/2025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905D58B-DD5A-4023-8889-02B6996E2695}" type="slidenum">
              <a:rPr lang="en-GB" smtClean="0"/>
              <a:t>‹#›</a:t>
            </a:fld>
            <a:endParaRPr lang="en-GB"/>
          </a:p>
        </p:txBody>
      </p:sp>
    </p:spTree>
    <p:extLst>
      <p:ext uri="{BB962C8B-B14F-4D97-AF65-F5344CB8AC3E}">
        <p14:creationId xmlns:p14="http://schemas.microsoft.com/office/powerpoint/2010/main" val="20771409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dirty="0"/>
          </a:p>
        </p:txBody>
      </p:sp>
      <p:sp>
        <p:nvSpPr>
          <p:cNvPr id="3" name="Notes Placeholder 2"/>
          <p:cNvSpPr>
            <a:spLocks noGrp="1"/>
          </p:cNvSpPr>
          <p:nvPr>
            <p:ph type="body" idx="1"/>
          </p:nvPr>
        </p:nvSpPr>
        <p:spPr/>
        <p:txBody>
          <a:bodyPr/>
          <a:lstStyle/>
          <a:p>
            <a:r>
              <a:rPr lang="en-GB" dirty="0"/>
              <a:t>Helo, ni </a:t>
            </a:r>
            <a:r>
              <a:rPr lang="en-GB" dirty="0" err="1"/>
              <a:t>yw'r</a:t>
            </a:r>
            <a:r>
              <a:rPr lang="en-GB" dirty="0"/>
              <a:t> Tîm </a:t>
            </a:r>
            <a:r>
              <a:rPr lang="en-GB" dirty="0" err="1"/>
              <a:t>Llwyddiant</a:t>
            </a:r>
            <a:r>
              <a:rPr lang="en-GB" dirty="0"/>
              <a:t> Myfyrwyr. 
</a:t>
            </a:r>
            <a:r>
              <a:rPr lang="en-GB" dirty="0" err="1"/>
              <a:t>Bydd</a:t>
            </a:r>
            <a:r>
              <a:rPr lang="en-GB" dirty="0"/>
              <a:t> y </a:t>
            </a:r>
            <a:r>
              <a:rPr lang="en-GB" dirty="0" err="1"/>
              <a:t>cyflwyniad</a:t>
            </a:r>
            <a:r>
              <a:rPr lang="en-GB" dirty="0"/>
              <a:t> </a:t>
            </a:r>
            <a:r>
              <a:rPr lang="en-GB" dirty="0" err="1"/>
              <a:t>byr</a:t>
            </a:r>
            <a:r>
              <a:rPr lang="en-GB" dirty="0"/>
              <a:t> </a:t>
            </a:r>
            <a:r>
              <a:rPr lang="en-GB" dirty="0" err="1"/>
              <a:t>hwn</a:t>
            </a:r>
            <a:r>
              <a:rPr lang="en-GB" dirty="0"/>
              <a:t> yn </a:t>
            </a:r>
            <a:r>
              <a:rPr lang="en-GB" dirty="0" err="1"/>
              <a:t>esbonio</a:t>
            </a:r>
            <a:r>
              <a:rPr lang="en-GB" dirty="0"/>
              <a:t> </a:t>
            </a:r>
            <a:r>
              <a:rPr lang="en-GB" dirty="0" err="1"/>
              <a:t>pwy</a:t>
            </a:r>
            <a:r>
              <a:rPr lang="en-GB" dirty="0"/>
              <a:t> </a:t>
            </a:r>
            <a:r>
              <a:rPr lang="en-GB" dirty="0" err="1"/>
              <a:t>ydym</a:t>
            </a:r>
            <a:r>
              <a:rPr lang="en-GB" dirty="0"/>
              <a:t> ni, </a:t>
            </a:r>
            <a:r>
              <a:rPr lang="en-GB" dirty="0" err="1"/>
              <a:t>beth</a:t>
            </a:r>
            <a:r>
              <a:rPr lang="en-GB" dirty="0"/>
              <a:t> </a:t>
            </a:r>
            <a:r>
              <a:rPr lang="en-GB" dirty="0" err="1"/>
              <a:t>rydyn</a:t>
            </a:r>
            <a:r>
              <a:rPr lang="en-GB" dirty="0"/>
              <a:t> </a:t>
            </a:r>
            <a:r>
              <a:rPr lang="en-GB" dirty="0" err="1"/>
              <a:t>ni'n</a:t>
            </a:r>
            <a:r>
              <a:rPr lang="en-GB" dirty="0"/>
              <a:t> ei </a:t>
            </a:r>
            <a:r>
              <a:rPr lang="en-GB" dirty="0" err="1"/>
              <a:t>wneud</a:t>
            </a:r>
            <a:r>
              <a:rPr lang="en-GB" dirty="0"/>
              <a:t> fel </a:t>
            </a:r>
            <a:r>
              <a:rPr lang="en-GB" dirty="0" err="1"/>
              <a:t>gwasanaeth</a:t>
            </a:r>
            <a:r>
              <a:rPr lang="en-GB" dirty="0"/>
              <a:t> a </a:t>
            </a:r>
            <a:r>
              <a:rPr lang="en-GB" dirty="0" err="1"/>
              <a:t>sut</a:t>
            </a:r>
            <a:r>
              <a:rPr lang="en-GB" dirty="0"/>
              <a:t> i gysylltu i </a:t>
            </a:r>
            <a:r>
              <a:rPr lang="en-GB" dirty="0" err="1"/>
              <a:t>dderbyn</a:t>
            </a:r>
            <a:r>
              <a:rPr lang="en-GB" dirty="0"/>
              <a:t> cymorth gennym ni...</a:t>
            </a:r>
          </a:p>
          <a:p>
            <a:endParaRPr lang="en-GB" sz="1200" b="0" i="0" kern="1200" dirty="0">
              <a:effectLst/>
              <a:latin typeface="+mn-lt"/>
            </a:endParaRPr>
          </a:p>
          <a:p>
            <a:r>
              <a:rPr lang="en-GB" dirty="0"/>
              <a:t>Hi, we are the Student Success Team. </a:t>
            </a:r>
            <a:endParaRPr lang="en-GB" sz="1200" b="0" i="0" kern="1200" dirty="0">
              <a:solidFill>
                <a:schemeClr val="tx1"/>
              </a:solidFill>
              <a:effectLst/>
              <a:latin typeface="+mn-lt"/>
              <a:ea typeface="+mn-ea"/>
              <a:cs typeface="+mn-cs"/>
            </a:endParaRPr>
          </a:p>
          <a:p>
            <a:endParaRPr lang="en-GB" sz="1200" b="0" i="0" kern="1200" dirty="0">
              <a:effectLst/>
              <a:latin typeface="+mn-lt"/>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This short presentation will explain who we are, what we do as a service and how to link in to receive support from us..</a:t>
            </a:r>
          </a:p>
          <a:p>
            <a:endParaRPr lang="en-GB" sz="1200" b="0" i="0" kern="1200" dirty="0">
              <a:effectLst/>
              <a:latin typeface="+mn-lt"/>
            </a:endParaRPr>
          </a:p>
        </p:txBody>
      </p:sp>
      <p:sp>
        <p:nvSpPr>
          <p:cNvPr id="4" name="Slide Number Placeholder 3"/>
          <p:cNvSpPr>
            <a:spLocks noGrp="1"/>
          </p:cNvSpPr>
          <p:nvPr>
            <p:ph type="sldNum" sz="quarter" idx="5"/>
          </p:nvPr>
        </p:nvSpPr>
        <p:spPr/>
        <p:txBody>
          <a:bodyPr/>
          <a:lstStyle/>
          <a:p>
            <a:fld id="{B905D58B-DD5A-4023-8889-02B6996E2695}" type="slidenum">
              <a:rPr lang="en-GB" smtClean="0"/>
              <a:t>1</a:t>
            </a:fld>
            <a:endParaRPr lang="en-GB"/>
          </a:p>
        </p:txBody>
      </p:sp>
    </p:spTree>
    <p:extLst>
      <p:ext uri="{BB962C8B-B14F-4D97-AF65-F5344CB8AC3E}">
        <p14:creationId xmlns:p14="http://schemas.microsoft.com/office/powerpoint/2010/main" val="106623534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dirty="0"/>
          </a:p>
        </p:txBody>
      </p:sp>
      <p:sp>
        <p:nvSpPr>
          <p:cNvPr id="3" name="Notes Placeholder 2"/>
          <p:cNvSpPr>
            <a:spLocks noGrp="1"/>
          </p:cNvSpPr>
          <p:nvPr>
            <p:ph type="body" idx="1"/>
          </p:nvPr>
        </p:nvSpPr>
        <p:spPr/>
        <p:txBody>
          <a:bodyPr/>
          <a:lstStyle/>
          <a:p>
            <a:r>
              <a:rPr lang="en-GB" dirty="0"/>
              <a:t>Rydym yn wasanaeth canolog – sy'n golygu ein bod yn darparu cymorth ar draws holl gampysau PCYDDS. Mae gennym aelodau tîm sydd wedi'u lleoli ar bob campws, fel y gallwn sicrhau bod myfyrwyr yn cael mynediad at gymorth wyneb yn wyneb a gallwn hefyd gynnal gweithgareddau a digwyddiadau yn y cnawd.</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lvl="0">
              <a:defRPr/>
            </a:pPr>
            <a:r>
              <a:rPr lang="en-GB" dirty="0"/>
              <a:t>Er ein bod ni i gyd wedi’n lleoli ar un campws neu'r llall – mae’n bosibl y byddwch yn derbyn cefnogaeth gan unrhyw un ohonom, felly credwn ei bod yn ddefnyddiol rhoi wynebau i enwau y gallech ddod i gysylltiad â nhw:</a:t>
            </a:r>
          </a:p>
          <a:p>
            <a:endParaRPr lang="en-GB" dirty="0"/>
          </a:p>
          <a:p>
            <a:r>
              <a:rPr lang="en-GB" dirty="0"/>
              <a:t>Felly mae gennym ni…</a:t>
            </a:r>
          </a:p>
          <a:p>
            <a:endParaRPr lang="en-GB" dirty="0"/>
          </a:p>
          <a:p>
            <a:r>
              <a:rPr lang="en-GB" dirty="0"/>
              <a:t>Derrick – wedi'i leoli yn Llundain</a:t>
            </a:r>
          </a:p>
          <a:p>
            <a:r>
              <a:rPr lang="en-GB" dirty="0"/>
              <a:t>Eevi – wedi’i lleoli ar draws campysau Birmingham</a:t>
            </a:r>
          </a:p>
          <a:p>
            <a:r>
              <a:rPr lang="en-GB" dirty="0"/>
              <a:t>A Sinead a Suzi, sy'n gweithio ar gampysau Cymru.</a:t>
            </a:r>
          </a:p>
          <a:p>
            <a:endParaRPr lang="en-GB" dirty="0"/>
          </a:p>
          <a:p>
            <a:endParaRPr lang="en-GB" dirty="0"/>
          </a:p>
          <a:p>
            <a:r>
              <a:rPr lang="en-GB" dirty="0"/>
              <a:t>We are a centralised service – which means that we support across all of the UWTSD campuses. We have team members who are based on each campus, so that we can make sure students have access to face-to-face support and we can also run in person activities and events. </a:t>
            </a:r>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Although we are all based on one campus or another – you may receive support from any one of us, so we think it's helpful to put faces to names that you may come into contact with:</a:t>
            </a:r>
          </a:p>
          <a:p>
            <a:endParaRPr lang="en-GB" dirty="0"/>
          </a:p>
          <a:p>
            <a:r>
              <a:rPr lang="en-GB" dirty="0"/>
              <a:t>So we have…</a:t>
            </a:r>
          </a:p>
          <a:p>
            <a:endParaRPr lang="en-GB" dirty="0"/>
          </a:p>
          <a:p>
            <a:r>
              <a:rPr lang="en-GB" dirty="0"/>
              <a:t>Derrick – based in London</a:t>
            </a:r>
          </a:p>
          <a:p>
            <a:r>
              <a:rPr lang="en-GB" dirty="0"/>
              <a:t>Eevi – based across the Bham campuses</a:t>
            </a:r>
          </a:p>
          <a:p>
            <a:r>
              <a:rPr lang="en-GB" dirty="0"/>
              <a:t>And Sinead and Suzi, who work the Welsh campuses.</a:t>
            </a:r>
          </a:p>
          <a:p>
            <a:endParaRPr lang="en-GB" dirty="0"/>
          </a:p>
        </p:txBody>
      </p:sp>
      <p:sp>
        <p:nvSpPr>
          <p:cNvPr id="4" name="Slide Number Placeholder 3"/>
          <p:cNvSpPr>
            <a:spLocks noGrp="1"/>
          </p:cNvSpPr>
          <p:nvPr>
            <p:ph type="sldNum" sz="quarter" idx="5"/>
          </p:nvPr>
        </p:nvSpPr>
        <p:spPr/>
        <p:txBody>
          <a:bodyPr/>
          <a:lstStyle/>
          <a:p>
            <a:fld id="{B905D58B-DD5A-4023-8889-02B6996E2695}" type="slidenum">
              <a:rPr lang="en-GB" smtClean="0"/>
              <a:t>2</a:t>
            </a:fld>
            <a:endParaRPr lang="en-GB" dirty="0"/>
          </a:p>
        </p:txBody>
      </p:sp>
    </p:spTree>
    <p:extLst>
      <p:ext uri="{BB962C8B-B14F-4D97-AF65-F5344CB8AC3E}">
        <p14:creationId xmlns:p14="http://schemas.microsoft.com/office/powerpoint/2010/main" val="74956168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dirty="0"/>
          </a:p>
        </p:txBody>
      </p:sp>
      <p:sp>
        <p:nvSpPr>
          <p:cNvPr id="3" name="Notes Placeholder 2"/>
          <p:cNvSpPr>
            <a:spLocks noGrp="1"/>
          </p:cNvSpPr>
          <p:nvPr>
            <p:ph type="body" idx="1"/>
          </p:nvPr>
        </p:nvSpPr>
        <p:spPr/>
        <p:txBody>
          <a:bodyPr/>
          <a:lstStyle/>
          <a:p>
            <a:pPr fontAlgn="base"/>
            <a:endParaRPr lang="en-US" dirty="0">
              <a:solidFill>
                <a:schemeClr val="bg1"/>
              </a:solidFill>
            </a:endParaRPr>
          </a:p>
          <a:p>
            <a:pPr fontAlgn="base"/>
            <a:r>
              <a:rPr lang="en-GB" dirty="0"/>
              <a:t>Yn y bôn, mae ein tîm yn cefnogi myfyrwyr CertHE yn PCYDDS a allai fod yn wynebu heriau sy'n effeithio ar eu profiad prifysgol. Os nad ydych chi'n siŵr ble i droi neu pa gymorth sydd ar gael, gallwn eich cyfeirio i’r man cywir.</a:t>
            </a:r>
          </a:p>
          <a:p>
            <a:pPr fontAlgn="base"/>
            <a:endParaRPr lang="en-US" dirty="0"/>
          </a:p>
          <a:p>
            <a:pPr fontAlgn="base"/>
            <a:r>
              <a:rPr lang="en-US" dirty="0"/>
              <a:t>Ein gwaith yw helpu myfyrwyr sy'n profi unrhyw anawsterau neu broblemau sy'n cael effaith uniongyrchol ar eu hastudiaethau a'u profiad yn y brifysgol. (rhestrwch rai enghreifftiau os dymunwch)</a:t>
            </a:r>
          </a:p>
          <a:p>
            <a:pPr fontAlgn="base"/>
            <a:endParaRPr lang="en-US" dirty="0"/>
          </a:p>
          <a:p>
            <a:pPr fontAlgn="base"/>
            <a:r>
              <a:rPr lang="en-US" dirty="0"/>
              <a:t>Rydym yn deall y gall fod yn anodd gwybod pa wasanaethau a chefnogaeth sydd ar gael, felly byddwn yn gwneud ein gorau glas i ddeall eich </a:t>
            </a:r>
            <a:r>
              <a:rPr lang="en-US" dirty="0" err="1"/>
              <a:t>sefyllfa</a:t>
            </a:r>
            <a:r>
              <a:rPr lang="en-US" dirty="0"/>
              <a:t>, </a:t>
            </a:r>
            <a:r>
              <a:rPr lang="en-US" dirty="0" err="1"/>
              <a:t>trafod</a:t>
            </a:r>
            <a:r>
              <a:rPr lang="en-US" dirty="0"/>
              <a:t> yr </a:t>
            </a:r>
            <a:r>
              <a:rPr lang="en-US" dirty="0" err="1"/>
              <a:t>opsiynau</a:t>
            </a:r>
            <a:r>
              <a:rPr lang="en-US" dirty="0"/>
              <a:t> sydd ar gael a </a:t>
            </a:r>
            <a:r>
              <a:rPr lang="en-US" dirty="0" err="1"/>
              <a:t>gweithio</a:t>
            </a:r>
            <a:r>
              <a:rPr lang="en-US" dirty="0"/>
              <a:t> </a:t>
            </a:r>
            <a:r>
              <a:rPr lang="en-US" dirty="0" err="1"/>
              <a:t>gyda</a:t>
            </a:r>
            <a:r>
              <a:rPr lang="en-US" dirty="0"/>
              <a:t> chi </a:t>
            </a:r>
            <a:r>
              <a:rPr lang="en-US" dirty="0" err="1"/>
              <a:t>i’ch</a:t>
            </a:r>
            <a:r>
              <a:rPr lang="en-US" dirty="0"/>
              <a:t> </a:t>
            </a:r>
            <a:r>
              <a:rPr lang="en-US" dirty="0" err="1"/>
              <a:t>cyfeirio</a:t>
            </a:r>
            <a:r>
              <a:rPr lang="en-US" dirty="0"/>
              <a:t>/</a:t>
            </a:r>
            <a:r>
              <a:rPr lang="en-US" dirty="0" err="1"/>
              <a:t>cysylltu</a:t>
            </a:r>
            <a:r>
              <a:rPr lang="en-US" dirty="0"/>
              <a:t> â chefnogaeth neu eich </a:t>
            </a:r>
            <a:r>
              <a:rPr lang="en-US" dirty="0" err="1"/>
              <a:t>tywys</a:t>
            </a:r>
            <a:r>
              <a:rPr lang="en-US" dirty="0"/>
              <a:t> </a:t>
            </a:r>
            <a:r>
              <a:rPr lang="en-US" dirty="0" err="1"/>
              <a:t>trwy</a:t>
            </a:r>
            <a:r>
              <a:rPr lang="en-US" dirty="0"/>
              <a:t> unrhyw </a:t>
            </a:r>
            <a:r>
              <a:rPr lang="en-US" dirty="0" err="1"/>
              <a:t>brosesau</a:t>
            </a:r>
            <a:r>
              <a:rPr lang="en-US" dirty="0"/>
              <a:t> y </a:t>
            </a:r>
            <a:r>
              <a:rPr lang="en-US" dirty="0" err="1"/>
              <a:t>gallai</a:t>
            </a:r>
            <a:r>
              <a:rPr lang="en-US" dirty="0"/>
              <a:t> fod </a:t>
            </a:r>
            <a:r>
              <a:rPr lang="en-US" dirty="0" err="1"/>
              <a:t>angen</a:t>
            </a:r>
            <a:r>
              <a:rPr lang="en-US" dirty="0"/>
              <a:t> i chi eu </a:t>
            </a:r>
            <a:r>
              <a:rPr lang="en-US" dirty="0" err="1"/>
              <a:t>cwblhau</a:t>
            </a:r>
            <a:r>
              <a:rPr lang="en-US" dirty="0"/>
              <a:t>.</a:t>
            </a:r>
          </a:p>
          <a:p>
            <a:pPr fontAlgn="base"/>
            <a:endParaRPr lang="en-US" dirty="0"/>
          </a:p>
          <a:p>
            <a:pPr fontAlgn="base"/>
            <a:r>
              <a:rPr lang="en-US" dirty="0"/>
              <a:t>[Os </a:t>
            </a:r>
            <a:r>
              <a:rPr lang="en-US" dirty="0" err="1"/>
              <a:t>hoffech</a:t>
            </a:r>
            <a:r>
              <a:rPr lang="en-US" dirty="0"/>
              <a:t> </a:t>
            </a:r>
            <a:r>
              <a:rPr lang="en-US" dirty="0" err="1"/>
              <a:t>ddysgu</a:t>
            </a:r>
            <a:r>
              <a:rPr lang="en-US" dirty="0"/>
              <a:t> </a:t>
            </a:r>
            <a:r>
              <a:rPr lang="en-US" dirty="0" err="1"/>
              <a:t>ychydig</a:t>
            </a:r>
            <a:r>
              <a:rPr lang="en-US" dirty="0"/>
              <a:t> </a:t>
            </a:r>
            <a:r>
              <a:rPr lang="en-US" dirty="0" err="1"/>
              <a:t>mwy</a:t>
            </a:r>
            <a:r>
              <a:rPr lang="en-US" dirty="0"/>
              <a:t> am ein </a:t>
            </a:r>
            <a:r>
              <a:rPr lang="en-US" dirty="0" err="1"/>
              <a:t>tîm</a:t>
            </a:r>
            <a:r>
              <a:rPr lang="en-US" dirty="0"/>
              <a:t> – </a:t>
            </a:r>
            <a:r>
              <a:rPr lang="en-US" dirty="0" err="1"/>
              <a:t>gallwch</a:t>
            </a:r>
            <a:r>
              <a:rPr lang="en-US" dirty="0"/>
              <a:t> </a:t>
            </a:r>
            <a:r>
              <a:rPr lang="en-US" dirty="0" err="1"/>
              <a:t>ddefnyddio'r</a:t>
            </a:r>
            <a:r>
              <a:rPr lang="en-US" dirty="0"/>
              <a:t> </a:t>
            </a:r>
            <a:r>
              <a:rPr lang="en-US" dirty="0" err="1"/>
              <a:t>ddolen</a:t>
            </a:r>
            <a:r>
              <a:rPr lang="en-US" dirty="0"/>
              <a:t> </a:t>
            </a:r>
            <a:r>
              <a:rPr lang="en-US" dirty="0" err="1"/>
              <a:t>i'n</a:t>
            </a:r>
            <a:r>
              <a:rPr lang="en-US" dirty="0"/>
              <a:t> </a:t>
            </a:r>
            <a:r>
              <a:rPr lang="en-US" dirty="0" err="1"/>
              <a:t>tudalen</a:t>
            </a:r>
            <a:r>
              <a:rPr lang="en-US" dirty="0"/>
              <a:t> we </a:t>
            </a:r>
            <a:r>
              <a:rPr lang="en-US" dirty="0" err="1"/>
              <a:t>yma</a:t>
            </a:r>
            <a:r>
              <a:rPr lang="en-US" dirty="0"/>
              <a:t>:]</a:t>
            </a:r>
          </a:p>
          <a:p>
            <a:pPr fontAlgn="base"/>
            <a:endParaRPr lang="en-US" dirty="0"/>
          </a:p>
          <a:p>
            <a:pPr fontAlgn="base"/>
            <a:endParaRPr lang="en-US" dirty="0"/>
          </a:p>
          <a:p>
            <a:pPr fontAlgn="base"/>
            <a:endParaRPr lang="en-US" dirty="0">
              <a:solidFill>
                <a:schemeClr val="bg1"/>
              </a:solidFill>
            </a:endParaRPr>
          </a:p>
          <a:p>
            <a:pPr fontAlgn="base"/>
            <a:r>
              <a:rPr lang="en-GB" sz="1200" b="0" i="0" kern="1200" dirty="0">
                <a:solidFill>
                  <a:schemeClr val="tx1"/>
                </a:solidFill>
                <a:effectLst/>
                <a:latin typeface="+mn-lt"/>
                <a:ea typeface="+mn-ea"/>
                <a:cs typeface="+mn-cs"/>
              </a:rPr>
              <a:t>Essentially, our team support CertHE students at UWTSD who may be facing challenges that are affecting their university experience. If you're unsure where to turn or what support is available, we can point you in the right direction. </a:t>
            </a:r>
            <a:endParaRPr lang="en-US" dirty="0">
              <a:solidFill>
                <a:schemeClr val="bg1"/>
              </a:solidFill>
            </a:endParaRPr>
          </a:p>
          <a:p>
            <a:pPr fontAlgn="base"/>
            <a:endParaRPr lang="en-US" dirty="0"/>
          </a:p>
          <a:p>
            <a:pPr fontAlgn="base"/>
            <a:r>
              <a:rPr lang="en-US" dirty="0"/>
              <a:t>Our job is to help students that are experiencing any difficulties or issues which are having a direct impact on their studies and experience at university. (list some examples if desired)</a:t>
            </a:r>
          </a:p>
          <a:p>
            <a:pPr fontAlgn="base"/>
            <a:endParaRPr lang="en-US" dirty="0"/>
          </a:p>
          <a:p>
            <a:pPr fontAlgn="base"/>
            <a:r>
              <a:rPr lang="en-US" dirty="0"/>
              <a:t>We understand it can be difficult to know what services and support is available, so we will do our best to understand what’s going on for you, discuss the options that are available and work with you to navigate/link in with support or guide you through any processes you may need to complete.  </a:t>
            </a:r>
          </a:p>
          <a:p>
            <a:pPr fontAlgn="base"/>
            <a:endParaRPr lang="en-US" dirty="0"/>
          </a:p>
          <a:p>
            <a:pPr fontAlgn="base"/>
            <a:r>
              <a:rPr lang="en-US" dirty="0"/>
              <a:t>[If you’d like to learn a little more about our team – you can use the link to our webpage here:]</a:t>
            </a:r>
          </a:p>
          <a:p>
            <a:pPr fontAlgn="base"/>
            <a:endParaRPr lang="en-US" dirty="0"/>
          </a:p>
          <a:p>
            <a:endParaRPr lang="en-GB" dirty="0"/>
          </a:p>
        </p:txBody>
      </p:sp>
      <p:sp>
        <p:nvSpPr>
          <p:cNvPr id="4" name="Slide Number Placeholder 3"/>
          <p:cNvSpPr>
            <a:spLocks noGrp="1"/>
          </p:cNvSpPr>
          <p:nvPr>
            <p:ph type="sldNum" sz="quarter" idx="5"/>
          </p:nvPr>
        </p:nvSpPr>
        <p:spPr/>
        <p:txBody>
          <a:bodyPr/>
          <a:lstStyle/>
          <a:p>
            <a:fld id="{B905D58B-DD5A-4023-8889-02B6996E2695}" type="slidenum">
              <a:rPr lang="en-GB" smtClean="0"/>
              <a:t>3</a:t>
            </a:fld>
            <a:endParaRPr lang="en-GB"/>
          </a:p>
        </p:txBody>
      </p:sp>
    </p:spTree>
    <p:extLst>
      <p:ext uri="{BB962C8B-B14F-4D97-AF65-F5344CB8AC3E}">
        <p14:creationId xmlns:p14="http://schemas.microsoft.com/office/powerpoint/2010/main" val="259400218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GB" dirty="0"/>
              <a:t>Yn </a:t>
            </a:r>
            <a:r>
              <a:rPr lang="en-GB" dirty="0" err="1"/>
              <a:t>ogystal</a:t>
            </a:r>
            <a:r>
              <a:rPr lang="en-GB" dirty="0"/>
              <a:t> â'r gefnogaeth </a:t>
            </a:r>
            <a:r>
              <a:rPr lang="en-GB" dirty="0" err="1"/>
              <a:t>uniongyrchol</a:t>
            </a:r>
            <a:r>
              <a:rPr lang="en-GB" dirty="0"/>
              <a:t> </a:t>
            </a:r>
            <a:r>
              <a:rPr lang="en-GB" dirty="0" err="1"/>
              <a:t>rydy</a:t>
            </a:r>
            <a:r>
              <a:rPr lang="en-GB" dirty="0"/>
              <a:t> </a:t>
            </a:r>
            <a:r>
              <a:rPr lang="en-GB" dirty="0" err="1"/>
              <a:t>ni'n</a:t>
            </a:r>
            <a:r>
              <a:rPr lang="en-GB" dirty="0"/>
              <a:t> ei </a:t>
            </a:r>
            <a:r>
              <a:rPr lang="en-GB" dirty="0" err="1"/>
              <a:t>gynnig</a:t>
            </a:r>
            <a:r>
              <a:rPr lang="en-GB" dirty="0"/>
              <a:t> i </a:t>
            </a:r>
            <a:r>
              <a:rPr lang="en-GB" dirty="0" err="1"/>
              <a:t>fyfyrwyr</a:t>
            </a:r>
            <a:r>
              <a:rPr lang="en-GB" dirty="0"/>
              <a:t>, </a:t>
            </a:r>
            <a:r>
              <a:rPr lang="en-GB" dirty="0" err="1"/>
              <a:t>rydym</a:t>
            </a:r>
            <a:r>
              <a:rPr lang="en-GB" dirty="0"/>
              <a:t> hefyd yn…</a:t>
            </a:r>
          </a:p>
          <a:p>
            <a:endParaRPr lang="en-GB" dirty="0"/>
          </a:p>
          <a:p>
            <a:r>
              <a:rPr lang="en-GB" dirty="0"/>
              <a:t> - </a:t>
            </a:r>
            <a:r>
              <a:rPr lang="en-GB" dirty="0" err="1"/>
              <a:t>Cynorthwyo</a:t>
            </a:r>
            <a:r>
              <a:rPr lang="en-GB" dirty="0"/>
              <a:t> gyda </a:t>
            </a:r>
            <a:r>
              <a:rPr lang="en-GB" dirty="0" err="1"/>
              <a:t>digwyddiadau’r</a:t>
            </a:r>
            <a:r>
              <a:rPr lang="en-GB" dirty="0"/>
              <a:t> </a:t>
            </a:r>
            <a:r>
              <a:rPr lang="en-GB" dirty="0" err="1"/>
              <a:t>Brifysgol</a:t>
            </a:r>
            <a:r>
              <a:rPr lang="en-GB" dirty="0"/>
              <a:t> – </a:t>
            </a:r>
            <a:r>
              <a:rPr lang="en-GB" dirty="0" err="1"/>
              <a:t>e.e.</a:t>
            </a:r>
            <a:r>
              <a:rPr lang="en-GB" dirty="0"/>
              <a:t> digwyddiadau </a:t>
            </a:r>
            <a:r>
              <a:rPr lang="en-GB" dirty="0" err="1"/>
              <a:t>cynefino</a:t>
            </a:r>
            <a:r>
              <a:rPr lang="en-GB" dirty="0"/>
              <a:t>, </a:t>
            </a:r>
            <a:r>
              <a:rPr lang="en-GB" dirty="0" err="1"/>
              <a:t>croesawu</a:t>
            </a:r>
            <a:r>
              <a:rPr lang="en-GB" dirty="0"/>
              <a:t> ac </a:t>
            </a:r>
            <a:r>
              <a:rPr lang="en-GB" dirty="0" err="1"/>
              <a:t>ati</a:t>
            </a:r>
            <a:r>
              <a:rPr lang="en-GB" dirty="0"/>
              <a:t>
 - </a:t>
            </a:r>
            <a:r>
              <a:rPr lang="en-GB" dirty="0" err="1"/>
              <a:t>Cynnig</a:t>
            </a:r>
            <a:r>
              <a:rPr lang="en-GB" dirty="0"/>
              <a:t> </a:t>
            </a:r>
            <a:r>
              <a:rPr lang="en-GB" dirty="0" err="1"/>
              <a:t>hyfforddiant</a:t>
            </a:r>
            <a:r>
              <a:rPr lang="en-GB" dirty="0"/>
              <a:t> a </a:t>
            </a:r>
            <a:r>
              <a:rPr lang="en-GB" dirty="0" err="1"/>
              <a:t>gweithdai</a:t>
            </a:r>
            <a:r>
              <a:rPr lang="en-GB" dirty="0"/>
              <a:t> i </a:t>
            </a:r>
            <a:r>
              <a:rPr lang="en-GB" dirty="0" err="1"/>
              <a:t>fyfyrwyr</a:t>
            </a:r>
            <a:r>
              <a:rPr lang="en-GB" dirty="0"/>
              <a:t>
 - </a:t>
            </a:r>
            <a:r>
              <a:rPr lang="en-GB" dirty="0" err="1"/>
              <a:t>Prosiectau</a:t>
            </a:r>
            <a:r>
              <a:rPr lang="en-GB" dirty="0"/>
              <a:t> </a:t>
            </a:r>
            <a:r>
              <a:rPr lang="en-GB" dirty="0" err="1"/>
              <a:t>cyd-gynhyrchu</a:t>
            </a:r>
            <a:r>
              <a:rPr lang="en-GB" dirty="0"/>
              <a:t> gyda myfyrwyr
 - </a:t>
            </a:r>
            <a:r>
              <a:rPr lang="en-GB" dirty="0" err="1"/>
              <a:t>Rhedeg</a:t>
            </a:r>
            <a:r>
              <a:rPr lang="en-GB" dirty="0"/>
              <a:t> digwyddiadau </a:t>
            </a:r>
            <a:r>
              <a:rPr lang="en-GB" dirty="0" err="1"/>
              <a:t>dros</a:t>
            </a:r>
            <a:r>
              <a:rPr lang="en-GB" dirty="0"/>
              <a:t> </a:t>
            </a:r>
            <a:r>
              <a:rPr lang="en-GB" dirty="0" err="1"/>
              <a:t>dro</a:t>
            </a:r>
            <a:r>
              <a:rPr lang="en-GB" dirty="0"/>
              <a:t>
 - </a:t>
            </a:r>
            <a:r>
              <a:rPr lang="en-GB" dirty="0" err="1"/>
              <a:t>Cynnig</a:t>
            </a:r>
            <a:r>
              <a:rPr lang="en-GB" dirty="0"/>
              <a:t> </a:t>
            </a:r>
            <a:r>
              <a:rPr lang="en-GB" dirty="0" err="1"/>
              <a:t>sesiynau</a:t>
            </a:r>
            <a:r>
              <a:rPr lang="en-GB" dirty="0"/>
              <a:t> </a:t>
            </a:r>
            <a:r>
              <a:rPr lang="en-GB" dirty="0" err="1"/>
              <a:t>galw</a:t>
            </a:r>
            <a:r>
              <a:rPr lang="en-GB" dirty="0"/>
              <a:t> </a:t>
            </a:r>
            <a:r>
              <a:rPr lang="en-GB" dirty="0" err="1"/>
              <a:t>heibio</a:t>
            </a:r>
            <a:r>
              <a:rPr lang="en-GB" dirty="0"/>
              <a:t> penodol  </a:t>
            </a:r>
          </a:p>
          <a:p>
            <a:endParaRPr lang="en-GB" dirty="0"/>
          </a:p>
          <a:p>
            <a:r>
              <a:rPr lang="en-GB" dirty="0" err="1"/>
              <a:t>Cadwch</a:t>
            </a:r>
            <a:r>
              <a:rPr lang="en-GB" dirty="0"/>
              <a:t> </a:t>
            </a:r>
            <a:r>
              <a:rPr lang="en-GB" dirty="0" err="1"/>
              <a:t>lygad</a:t>
            </a:r>
            <a:r>
              <a:rPr lang="en-GB" dirty="0"/>
              <a:t> am </a:t>
            </a:r>
            <a:r>
              <a:rPr lang="en-GB" dirty="0" err="1"/>
              <a:t>ddigwyddiadau</a:t>
            </a:r>
            <a:r>
              <a:rPr lang="en-GB" dirty="0"/>
              <a:t> a gweithgareddau sydd i ddod gan y </a:t>
            </a:r>
            <a:r>
              <a:rPr lang="en-GB" dirty="0" err="1"/>
              <a:t>byddwn</a:t>
            </a:r>
            <a:r>
              <a:rPr lang="en-GB" dirty="0"/>
              <a:t> yn rhoi </a:t>
            </a:r>
            <a:r>
              <a:rPr lang="en-GB" dirty="0" err="1"/>
              <a:t>gwybod</a:t>
            </a:r>
            <a:r>
              <a:rPr lang="en-GB" dirty="0"/>
              <a:t> i chi am yr </a:t>
            </a:r>
            <a:r>
              <a:rPr lang="en-GB" dirty="0" err="1"/>
              <a:t>hyn</a:t>
            </a:r>
            <a:r>
              <a:rPr lang="en-GB" dirty="0"/>
              <a:t> </a:t>
            </a:r>
            <a:r>
              <a:rPr lang="en-GB" dirty="0" err="1"/>
              <a:t>fydd</a:t>
            </a:r>
            <a:r>
              <a:rPr lang="en-GB" dirty="0"/>
              <a:t> yn </a:t>
            </a:r>
            <a:r>
              <a:rPr lang="en-GB" dirty="0" err="1"/>
              <a:t>digwydd</a:t>
            </a:r>
            <a:r>
              <a:rPr lang="en-GB" dirty="0"/>
              <a:t> </a:t>
            </a:r>
            <a:r>
              <a:rPr lang="en-GB" dirty="0" err="1"/>
              <a:t>trwy</a:t>
            </a:r>
            <a:r>
              <a:rPr lang="en-GB" dirty="0"/>
              <a:t> e-</a:t>
            </a:r>
            <a:r>
              <a:rPr lang="en-GB" dirty="0" err="1"/>
              <a:t>bost</a:t>
            </a:r>
            <a:r>
              <a:rPr lang="en-GB" dirty="0"/>
              <a:t> a </a:t>
            </a:r>
            <a:r>
              <a:rPr lang="en-GB" dirty="0" err="1"/>
              <a:t>thrwy</a:t>
            </a:r>
            <a:r>
              <a:rPr lang="en-GB" dirty="0"/>
              <a:t> ein </a:t>
            </a:r>
            <a:r>
              <a:rPr lang="en-GB" dirty="0" err="1"/>
              <a:t>tudalen</a:t>
            </a:r>
            <a:r>
              <a:rPr lang="en-GB" dirty="0"/>
              <a:t> we</a:t>
            </a:r>
          </a:p>
          <a:p>
            <a:endParaRPr lang="en-GB" dirty="0"/>
          </a:p>
          <a:p>
            <a:endParaRPr lang="en-GB" dirty="0"/>
          </a:p>
          <a:p>
            <a:r>
              <a:rPr lang="en-GB" dirty="0"/>
              <a:t>As well as the direct support we offer to students, we also…</a:t>
            </a:r>
          </a:p>
          <a:p>
            <a:endParaRPr lang="en-GB" dirty="0"/>
          </a:p>
          <a:p>
            <a:r>
              <a:rPr lang="en-GB" dirty="0"/>
              <a:t> - Support with University events – e.g. induction, Welcome days etc</a:t>
            </a:r>
          </a:p>
          <a:p>
            <a:r>
              <a:rPr lang="en-GB" dirty="0"/>
              <a:t> - Offer student trainings and workshops</a:t>
            </a:r>
          </a:p>
          <a:p>
            <a:r>
              <a:rPr lang="en-GB" dirty="0"/>
              <a:t> - Student Co-production projects</a:t>
            </a:r>
          </a:p>
          <a:p>
            <a:r>
              <a:rPr lang="en-GB" dirty="0"/>
              <a:t> - Run pop-up events  </a:t>
            </a:r>
          </a:p>
          <a:p>
            <a:r>
              <a:rPr lang="en-GB" dirty="0"/>
              <a:t> - Offer specific drop-in sessions  </a:t>
            </a:r>
          </a:p>
          <a:p>
            <a:endParaRPr lang="en-GB" dirty="0"/>
          </a:p>
          <a:p>
            <a:r>
              <a:rPr lang="en-GB" dirty="0"/>
              <a:t>Please keep an eye out for upcoming events and activities as we’ll let you know about what’s coming up by email and via our webpage </a:t>
            </a:r>
          </a:p>
          <a:p>
            <a:endParaRPr lang="en-GB" dirty="0"/>
          </a:p>
        </p:txBody>
      </p:sp>
      <p:sp>
        <p:nvSpPr>
          <p:cNvPr id="4" name="Slide Number Placeholder 3"/>
          <p:cNvSpPr>
            <a:spLocks noGrp="1"/>
          </p:cNvSpPr>
          <p:nvPr>
            <p:ph type="sldNum" sz="quarter" idx="5"/>
          </p:nvPr>
        </p:nvSpPr>
        <p:spPr/>
        <p:txBody>
          <a:bodyPr/>
          <a:lstStyle/>
          <a:p>
            <a:fld id="{B905D58B-DD5A-4023-8889-02B6996E2695}" type="slidenum">
              <a:rPr lang="en-GB" smtClean="0"/>
              <a:t>4</a:t>
            </a:fld>
            <a:endParaRPr lang="en-GB"/>
          </a:p>
        </p:txBody>
      </p:sp>
    </p:spTree>
    <p:extLst>
      <p:ext uri="{BB962C8B-B14F-4D97-AF65-F5344CB8AC3E}">
        <p14:creationId xmlns:p14="http://schemas.microsoft.com/office/powerpoint/2010/main" val="193821953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GB" dirty="0"/>
              <a:t>I gael cefnogaeth gennym ni, </a:t>
            </a:r>
            <a:r>
              <a:rPr lang="en-GB" dirty="0" err="1"/>
              <a:t>cwblhewch</a:t>
            </a:r>
            <a:r>
              <a:rPr lang="en-GB" dirty="0"/>
              <a:t> ein </a:t>
            </a:r>
            <a:r>
              <a:rPr lang="en-GB" dirty="0" err="1"/>
              <a:t>ffurflen</a:t>
            </a:r>
            <a:r>
              <a:rPr lang="en-GB" dirty="0"/>
              <a:t> gymorth</a:t>
            </a:r>
          </a:p>
          <a:p>
            <a:r>
              <a:rPr lang="en-GB" dirty="0"/>
              <a:t>
</a:t>
            </a:r>
            <a:r>
              <a:rPr lang="en-GB" dirty="0" err="1"/>
              <a:t>Sganiwch</a:t>
            </a:r>
            <a:r>
              <a:rPr lang="en-GB" dirty="0"/>
              <a:t> y cod QR a </a:t>
            </a:r>
            <a:r>
              <a:rPr lang="en-GB" dirty="0" err="1"/>
              <a:t>dylai</a:t>
            </a:r>
            <a:r>
              <a:rPr lang="en-GB" dirty="0"/>
              <a:t> </a:t>
            </a:r>
            <a:r>
              <a:rPr lang="en-GB" dirty="0" err="1"/>
              <a:t>fynd</a:t>
            </a:r>
            <a:r>
              <a:rPr lang="en-GB" dirty="0"/>
              <a:t> â chi </a:t>
            </a:r>
            <a:r>
              <a:rPr lang="en-GB" dirty="0" err="1"/>
              <a:t>i'n</a:t>
            </a:r>
            <a:r>
              <a:rPr lang="en-GB" dirty="0"/>
              <a:t> </a:t>
            </a:r>
            <a:r>
              <a:rPr lang="en-GB" dirty="0" err="1"/>
              <a:t>ffurflen</a:t>
            </a:r>
            <a:r>
              <a:rPr lang="en-GB" dirty="0"/>
              <a:t>, neu, </a:t>
            </a:r>
            <a:r>
              <a:rPr lang="en-GB" dirty="0" err="1"/>
              <a:t>gallwch</a:t>
            </a:r>
            <a:r>
              <a:rPr lang="en-GB" dirty="0"/>
              <a:t> </a:t>
            </a:r>
            <a:r>
              <a:rPr lang="en-GB" dirty="0" err="1"/>
              <a:t>ddilyn</a:t>
            </a:r>
            <a:r>
              <a:rPr lang="en-GB" dirty="0"/>
              <a:t> y </a:t>
            </a:r>
            <a:r>
              <a:rPr lang="en-GB" dirty="0" err="1"/>
              <a:t>ddolen</a:t>
            </a:r>
            <a:r>
              <a:rPr lang="en-GB" dirty="0"/>
              <a:t> </a:t>
            </a:r>
            <a:r>
              <a:rPr lang="en-GB" dirty="0" err="1"/>
              <a:t>isod</a:t>
            </a:r>
            <a:r>
              <a:rPr lang="en-GB" dirty="0"/>
              <a:t> ar </a:t>
            </a:r>
            <a:r>
              <a:rPr lang="en-GB" dirty="0" err="1"/>
              <a:t>ôl</a:t>
            </a:r>
            <a:r>
              <a:rPr lang="en-GB" dirty="0"/>
              <a:t> i chi </a:t>
            </a:r>
            <a:r>
              <a:rPr lang="en-GB" dirty="0" err="1"/>
              <a:t>dderbyn</a:t>
            </a:r>
            <a:r>
              <a:rPr lang="en-GB" dirty="0"/>
              <a:t> </a:t>
            </a:r>
            <a:r>
              <a:rPr lang="en-GB" dirty="0" err="1"/>
              <a:t>copi</a:t>
            </a:r>
            <a:r>
              <a:rPr lang="en-GB" dirty="0"/>
              <a:t> </a:t>
            </a:r>
            <a:r>
              <a:rPr lang="en-GB" dirty="0" err="1"/>
              <a:t>o'r</a:t>
            </a:r>
            <a:r>
              <a:rPr lang="en-GB" dirty="0"/>
              <a:t> </a:t>
            </a:r>
            <a:r>
              <a:rPr lang="en-GB" dirty="0" err="1"/>
              <a:t>cyflwyniad</a:t>
            </a:r>
            <a:r>
              <a:rPr lang="en-GB" dirty="0"/>
              <a:t> </a:t>
            </a:r>
            <a:r>
              <a:rPr lang="en-GB" dirty="0" err="1"/>
              <a:t>hwn</a:t>
            </a:r>
            <a:r>
              <a:rPr lang="en-GB" dirty="0"/>
              <a:t>.  </a:t>
            </a:r>
          </a:p>
          <a:p>
            <a:r>
              <a:rPr lang="en-GB" dirty="0"/>
              <a:t>
</a:t>
            </a:r>
            <a:r>
              <a:rPr lang="en-GB" dirty="0" err="1"/>
              <a:t>Mae'r</a:t>
            </a:r>
            <a:r>
              <a:rPr lang="en-GB" dirty="0"/>
              <a:t> </a:t>
            </a:r>
            <a:r>
              <a:rPr lang="en-GB" dirty="0" err="1"/>
              <a:t>wybodaeth</a:t>
            </a:r>
            <a:r>
              <a:rPr lang="en-GB" dirty="0"/>
              <a:t> </a:t>
            </a:r>
            <a:r>
              <a:rPr lang="en-GB" dirty="0" err="1"/>
              <a:t>rydych</a:t>
            </a:r>
            <a:r>
              <a:rPr lang="en-GB" dirty="0"/>
              <a:t> chi'n ei </a:t>
            </a:r>
            <a:r>
              <a:rPr lang="en-GB" dirty="0" err="1"/>
              <a:t>hychwanegu</a:t>
            </a:r>
            <a:r>
              <a:rPr lang="en-GB" dirty="0"/>
              <a:t> at y </a:t>
            </a:r>
            <a:r>
              <a:rPr lang="en-GB" dirty="0" err="1"/>
              <a:t>ffurflen</a:t>
            </a:r>
            <a:r>
              <a:rPr lang="en-GB" dirty="0"/>
              <a:t> </a:t>
            </a:r>
            <a:r>
              <a:rPr lang="en-GB" dirty="0" err="1"/>
              <a:t>wir</a:t>
            </a:r>
            <a:r>
              <a:rPr lang="en-GB" dirty="0"/>
              <a:t> yn ein </a:t>
            </a:r>
            <a:r>
              <a:rPr lang="en-GB" dirty="0" err="1"/>
              <a:t>helpu</a:t>
            </a:r>
            <a:r>
              <a:rPr lang="en-GB" dirty="0"/>
              <a:t> i </a:t>
            </a:r>
            <a:r>
              <a:rPr lang="en-GB" dirty="0" err="1"/>
              <a:t>wneud</a:t>
            </a:r>
            <a:r>
              <a:rPr lang="en-GB" dirty="0"/>
              <a:t> yn siŵr y gallwn eich cefnogi yn y </a:t>
            </a:r>
            <a:r>
              <a:rPr lang="en-GB" dirty="0" err="1"/>
              <a:t>ffordd</a:t>
            </a:r>
            <a:r>
              <a:rPr lang="en-GB" dirty="0"/>
              <a:t> </a:t>
            </a:r>
            <a:r>
              <a:rPr lang="en-GB" dirty="0" err="1"/>
              <a:t>gywir</a:t>
            </a:r>
            <a:r>
              <a:rPr lang="en-GB" dirty="0"/>
              <a:t> ac mor </a:t>
            </a:r>
            <a:r>
              <a:rPr lang="en-GB" dirty="0" err="1"/>
              <a:t>effeithlon</a:t>
            </a:r>
            <a:r>
              <a:rPr lang="en-GB" dirty="0"/>
              <a:t> â </a:t>
            </a:r>
            <a:r>
              <a:rPr lang="en-GB" dirty="0" err="1"/>
              <a:t>phosibl</a:t>
            </a:r>
            <a:r>
              <a:rPr lang="en-GB" dirty="0"/>
              <a:t>. </a:t>
            </a:r>
          </a:p>
          <a:p>
            <a:r>
              <a:rPr lang="en-GB" dirty="0"/>
              <a:t>
</a:t>
            </a:r>
            <a:r>
              <a:rPr lang="en-GB" dirty="0" err="1"/>
              <a:t>Gallwch</a:t>
            </a:r>
            <a:r>
              <a:rPr lang="en-GB" dirty="0"/>
              <a:t> hefyd </a:t>
            </a:r>
            <a:r>
              <a:rPr lang="en-GB" dirty="0" err="1"/>
              <a:t>roi</a:t>
            </a:r>
            <a:r>
              <a:rPr lang="en-GB" dirty="0"/>
              <a:t> </a:t>
            </a:r>
            <a:r>
              <a:rPr lang="en-GB" dirty="0" err="1"/>
              <a:t>gwybod</a:t>
            </a:r>
            <a:r>
              <a:rPr lang="en-GB" dirty="0"/>
              <a:t> i ni </a:t>
            </a:r>
            <a:r>
              <a:rPr lang="en-GB" dirty="0" err="1"/>
              <a:t>sut</a:t>
            </a:r>
            <a:r>
              <a:rPr lang="en-GB" dirty="0"/>
              <a:t> y </a:t>
            </a:r>
            <a:r>
              <a:rPr lang="en-GB" dirty="0" err="1"/>
              <a:t>byddai'n</a:t>
            </a:r>
            <a:r>
              <a:rPr lang="en-GB" dirty="0"/>
              <a:t> well </a:t>
            </a:r>
            <a:r>
              <a:rPr lang="en-GB" dirty="0" err="1"/>
              <a:t>gennych</a:t>
            </a:r>
            <a:r>
              <a:rPr lang="en-GB" dirty="0"/>
              <a:t> ein bod yn </a:t>
            </a:r>
            <a:r>
              <a:rPr lang="en-GB" dirty="0" err="1"/>
              <a:t>cysylltu</a:t>
            </a:r>
            <a:r>
              <a:rPr lang="en-GB" dirty="0"/>
              <a:t> â chi - </a:t>
            </a:r>
            <a:r>
              <a:rPr lang="en-GB" dirty="0" err="1"/>
              <a:t>boed</a:t>
            </a:r>
            <a:r>
              <a:rPr lang="en-GB" dirty="0"/>
              <a:t> </a:t>
            </a:r>
            <a:r>
              <a:rPr lang="en-GB" dirty="0" err="1"/>
              <a:t>drwy</a:t>
            </a:r>
            <a:r>
              <a:rPr lang="en-GB" dirty="0"/>
              <a:t> e-</a:t>
            </a:r>
            <a:r>
              <a:rPr lang="en-GB" dirty="0" err="1"/>
              <a:t>bost</a:t>
            </a:r>
            <a:r>
              <a:rPr lang="en-GB" dirty="0"/>
              <a:t>, </a:t>
            </a:r>
            <a:r>
              <a:rPr lang="en-GB" dirty="0" err="1"/>
              <a:t>ffôn</a:t>
            </a:r>
            <a:r>
              <a:rPr lang="en-GB" dirty="0"/>
              <a:t>, neu </a:t>
            </a:r>
            <a:r>
              <a:rPr lang="en-GB" dirty="0" err="1"/>
              <a:t>apwyntiad</a:t>
            </a:r>
            <a:r>
              <a:rPr lang="en-GB" dirty="0"/>
              <a:t> 1:1, yn </a:t>
            </a:r>
            <a:r>
              <a:rPr lang="en-GB" dirty="0" err="1"/>
              <a:t>dibynnu</a:t>
            </a:r>
            <a:r>
              <a:rPr lang="en-GB" dirty="0"/>
              <a:t> ar eich </a:t>
            </a:r>
            <a:r>
              <a:rPr lang="en-GB" dirty="0" err="1"/>
              <a:t>sefyllfa</a:t>
            </a:r>
            <a:r>
              <a:rPr lang="en-GB" dirty="0"/>
              <a:t> </a:t>
            </a:r>
            <a:r>
              <a:rPr lang="en-GB" dirty="0" err="1"/>
              <a:t>a'r</a:t>
            </a:r>
            <a:r>
              <a:rPr lang="en-GB" dirty="0"/>
              <a:t> </a:t>
            </a:r>
            <a:r>
              <a:rPr lang="en-GB" dirty="0" err="1"/>
              <a:t>hyn</a:t>
            </a:r>
            <a:r>
              <a:rPr lang="en-GB" dirty="0"/>
              <a:t> y </a:t>
            </a:r>
            <a:r>
              <a:rPr lang="en-GB" dirty="0" err="1"/>
              <a:t>byddai'n</a:t>
            </a:r>
            <a:r>
              <a:rPr lang="en-GB" dirty="0"/>
              <a:t> well </a:t>
            </a:r>
            <a:r>
              <a:rPr lang="en-GB" dirty="0" err="1"/>
              <a:t>gennych</a:t>
            </a:r>
            <a:r>
              <a:rPr lang="en-GB" dirty="0"/>
              <a:t>.</a:t>
            </a:r>
          </a:p>
          <a:p>
            <a:endParaRPr lang="en-GB" sz="1200" b="0" i="0" kern="1200" dirty="0">
              <a:solidFill>
                <a:schemeClr val="tx1"/>
              </a:solidFill>
              <a:effectLst/>
              <a:latin typeface="+mn-lt"/>
              <a:ea typeface="+mn-ea"/>
              <a:cs typeface="+mn-cs"/>
            </a:endParaRP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To get support from us please complete our support form</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Just scan the QR code and it should take you to our form, or, you can follow the link posted below once you’ve received a copy of this presentation.  </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The information you add to the form really helps us to make sure we can support you in the right way as efficiently as possible. </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You can also let us know how you'd prefer to be contacted - whether by email, phone, or a 1:1 appointment, depending on your situation and what you’d prefer.</a:t>
            </a:r>
          </a:p>
          <a:p>
            <a:endParaRPr lang="en-GB" sz="1200" b="0" i="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B905D58B-DD5A-4023-8889-02B6996E2695}" type="slidenum">
              <a:rPr lang="en-GB" smtClean="0"/>
              <a:t>5</a:t>
            </a:fld>
            <a:endParaRPr lang="en-GB"/>
          </a:p>
        </p:txBody>
      </p:sp>
    </p:spTree>
    <p:extLst>
      <p:ext uri="{BB962C8B-B14F-4D97-AF65-F5344CB8AC3E}">
        <p14:creationId xmlns:p14="http://schemas.microsoft.com/office/powerpoint/2010/main" val="17440270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GB" dirty="0"/>
              <a:t>Any questions please don't hesitate to come visit us at our stand. If we can't help you we will point you in the direction of someone who can. Great to meet you all &amp; best of luck with your studies!</a:t>
            </a:r>
          </a:p>
          <a:p>
            <a:endParaRPr lang="en-GB" dirty="0"/>
          </a:p>
          <a:p>
            <a:endParaRPr lang="en-GB" dirty="0"/>
          </a:p>
          <a:p>
            <a:r>
              <a:rPr lang="en-GB" dirty="0" err="1"/>
              <a:t>Mae'r</a:t>
            </a:r>
            <a:r>
              <a:rPr lang="en-GB" dirty="0"/>
              <a:t> diagram </a:t>
            </a:r>
            <a:r>
              <a:rPr lang="en-GB" dirty="0" err="1"/>
              <a:t>hwn</a:t>
            </a:r>
            <a:r>
              <a:rPr lang="en-GB" dirty="0"/>
              <a:t> yn </a:t>
            </a:r>
            <a:r>
              <a:rPr lang="en-GB" dirty="0" err="1"/>
              <a:t>dangos</a:t>
            </a:r>
            <a:r>
              <a:rPr lang="en-GB" dirty="0"/>
              <a:t> y daith gymorth </a:t>
            </a:r>
            <a:r>
              <a:rPr lang="en-GB" dirty="0" err="1"/>
              <a:t>nodweddiadol</a:t>
            </a:r>
            <a:r>
              <a:rPr lang="en-GB" dirty="0"/>
              <a:t> </a:t>
            </a:r>
            <a:r>
              <a:rPr lang="en-GB" dirty="0" err="1"/>
              <a:t>trwy</a:t>
            </a:r>
            <a:r>
              <a:rPr lang="en-GB" dirty="0"/>
              <a:t> ein </a:t>
            </a:r>
            <a:r>
              <a:rPr lang="en-GB" dirty="0" err="1"/>
              <a:t>gwasanaeth</a:t>
            </a:r>
            <a:r>
              <a:rPr lang="en-GB" dirty="0"/>
              <a:t>:</a:t>
            </a:r>
          </a:p>
          <a:p>
            <a:r>
              <a:rPr lang="en-GB" dirty="0"/>
              <a:t> - Ar </a:t>
            </a:r>
            <a:r>
              <a:rPr lang="en-GB" dirty="0" err="1"/>
              <a:t>ôl</a:t>
            </a:r>
            <a:r>
              <a:rPr lang="en-GB" dirty="0"/>
              <a:t> i chi </a:t>
            </a:r>
            <a:r>
              <a:rPr lang="en-GB" dirty="0" err="1"/>
              <a:t>lenwi'r</a:t>
            </a:r>
            <a:r>
              <a:rPr lang="en-GB" dirty="0"/>
              <a:t> </a:t>
            </a:r>
            <a:r>
              <a:rPr lang="en-GB" dirty="0" err="1"/>
              <a:t>ffurflen</a:t>
            </a:r>
            <a:r>
              <a:rPr lang="en-GB" dirty="0"/>
              <a:t> a nodi </a:t>
            </a:r>
            <a:r>
              <a:rPr lang="en-GB" dirty="0" err="1"/>
              <a:t>sut</a:t>
            </a:r>
            <a:r>
              <a:rPr lang="en-GB" dirty="0"/>
              <a:t> yr </a:t>
            </a:r>
            <a:r>
              <a:rPr lang="en-GB" dirty="0" err="1"/>
              <a:t>hoffech</a:t>
            </a:r>
            <a:r>
              <a:rPr lang="en-GB" dirty="0"/>
              <a:t> gael eich cefnogi – </a:t>
            </a:r>
            <a:r>
              <a:rPr lang="en-GB" dirty="0" err="1"/>
              <a:t>rydym</a:t>
            </a:r>
            <a:r>
              <a:rPr lang="en-GB" dirty="0"/>
              <a:t> yn </a:t>
            </a:r>
            <a:r>
              <a:rPr lang="en-GB" dirty="0" err="1"/>
              <a:t>ceisio</a:t>
            </a:r>
            <a:r>
              <a:rPr lang="en-GB" dirty="0"/>
              <a:t> </a:t>
            </a:r>
            <a:r>
              <a:rPr lang="en-GB" dirty="0" err="1"/>
              <a:t>cysylltu</a:t>
            </a:r>
            <a:r>
              <a:rPr lang="en-GB" dirty="0"/>
              <a:t> â chi </a:t>
            </a:r>
            <a:r>
              <a:rPr lang="en-GB" dirty="0" err="1"/>
              <a:t>cyn</a:t>
            </a:r>
            <a:r>
              <a:rPr lang="en-GB" dirty="0"/>
              <a:t> </a:t>
            </a:r>
            <a:r>
              <a:rPr lang="en-GB" dirty="0" err="1"/>
              <a:t>gynted</a:t>
            </a:r>
            <a:r>
              <a:rPr lang="en-GB" dirty="0"/>
              <a:t> ag y gallwn.</a:t>
            </a:r>
          </a:p>
          <a:p>
            <a:endParaRPr lang="en-GB" dirty="0"/>
          </a:p>
          <a:p>
            <a:r>
              <a:rPr lang="en-GB" dirty="0"/>
              <a:t> - Os ydych chi'n </a:t>
            </a:r>
            <a:r>
              <a:rPr lang="en-GB" dirty="0" err="1"/>
              <a:t>gofyn</a:t>
            </a:r>
            <a:r>
              <a:rPr lang="en-GB" dirty="0"/>
              <a:t> am </a:t>
            </a:r>
            <a:r>
              <a:rPr lang="en-GB" dirty="0" err="1"/>
              <a:t>apwyntiad</a:t>
            </a:r>
            <a:r>
              <a:rPr lang="en-GB" dirty="0"/>
              <a:t> 1:1 (</a:t>
            </a:r>
            <a:r>
              <a:rPr lang="en-GB" dirty="0" err="1"/>
              <a:t>naill</a:t>
            </a:r>
            <a:r>
              <a:rPr lang="en-GB" dirty="0"/>
              <a:t> ai </a:t>
            </a:r>
            <a:r>
              <a:rPr lang="en-GB" dirty="0" err="1"/>
              <a:t>trwy</a:t>
            </a:r>
            <a:r>
              <a:rPr lang="en-GB" dirty="0"/>
              <a:t> Teams neu wyneb yn wyneb) </a:t>
            </a:r>
            <a:r>
              <a:rPr lang="en-GB" dirty="0" err="1"/>
              <a:t>rydym</a:t>
            </a:r>
            <a:r>
              <a:rPr lang="en-GB" dirty="0"/>
              <a:t> yn </a:t>
            </a:r>
            <a:r>
              <a:rPr lang="en-GB" dirty="0" err="1"/>
              <a:t>anfon</a:t>
            </a:r>
            <a:r>
              <a:rPr lang="en-GB" dirty="0"/>
              <a:t> </a:t>
            </a:r>
            <a:r>
              <a:rPr lang="en-GB" dirty="0" err="1"/>
              <a:t>cadarnhad</a:t>
            </a:r>
            <a:r>
              <a:rPr lang="en-GB" dirty="0"/>
              <a:t> </a:t>
            </a:r>
            <a:r>
              <a:rPr lang="en-GB" dirty="0" err="1"/>
              <a:t>atoch</a:t>
            </a:r>
            <a:r>
              <a:rPr lang="en-GB" dirty="0"/>
              <a:t> o </a:t>
            </a:r>
            <a:r>
              <a:rPr lang="en-GB" dirty="0" err="1"/>
              <a:t>ddiwrnod</a:t>
            </a:r>
            <a:r>
              <a:rPr lang="en-GB" dirty="0"/>
              <a:t>/</a:t>
            </a:r>
            <a:r>
              <a:rPr lang="en-GB" dirty="0" err="1"/>
              <a:t>amser</a:t>
            </a:r>
            <a:r>
              <a:rPr lang="en-GB" dirty="0"/>
              <a:t> yr </a:t>
            </a:r>
            <a:r>
              <a:rPr lang="en-GB" dirty="0" err="1"/>
              <a:t>apwyntiad</a:t>
            </a:r>
            <a:r>
              <a:rPr lang="en-GB" dirty="0"/>
              <a:t> a </a:t>
            </a:r>
            <a:r>
              <a:rPr lang="en-GB" dirty="0" err="1"/>
              <a:t>phwy</a:t>
            </a:r>
            <a:r>
              <a:rPr lang="en-GB" dirty="0"/>
              <a:t> </a:t>
            </a:r>
            <a:r>
              <a:rPr lang="en-GB" dirty="0" err="1"/>
              <a:t>o’r</a:t>
            </a:r>
            <a:r>
              <a:rPr lang="en-GB" dirty="0"/>
              <a:t> tîm y byddwch chi'n </a:t>
            </a:r>
            <a:r>
              <a:rPr lang="en-GB" dirty="0" err="1"/>
              <a:t>cysylltu</a:t>
            </a:r>
            <a:r>
              <a:rPr lang="en-GB" dirty="0"/>
              <a:t> â nhw (</a:t>
            </a:r>
            <a:r>
              <a:rPr lang="en-GB" dirty="0" err="1"/>
              <a:t>os</a:t>
            </a:r>
            <a:r>
              <a:rPr lang="en-GB" dirty="0"/>
              <a:t> </a:t>
            </a:r>
            <a:r>
              <a:rPr lang="en-GB" dirty="0" err="1"/>
              <a:t>bydd</a:t>
            </a:r>
            <a:r>
              <a:rPr lang="en-GB" dirty="0"/>
              <a:t> problem yn </a:t>
            </a:r>
            <a:r>
              <a:rPr lang="en-GB" dirty="0" err="1"/>
              <a:t>codi</a:t>
            </a:r>
            <a:r>
              <a:rPr lang="en-GB" dirty="0"/>
              <a:t> a bod </a:t>
            </a:r>
            <a:r>
              <a:rPr lang="en-GB" dirty="0" err="1"/>
              <a:t>angen</a:t>
            </a:r>
            <a:r>
              <a:rPr lang="en-GB" dirty="0"/>
              <a:t> </a:t>
            </a:r>
            <a:r>
              <a:rPr lang="en-GB" dirty="0" err="1"/>
              <a:t>newid</a:t>
            </a:r>
            <a:r>
              <a:rPr lang="en-GB" dirty="0"/>
              <a:t> </a:t>
            </a:r>
            <a:r>
              <a:rPr lang="en-GB" dirty="0" err="1"/>
              <a:t>hyn</a:t>
            </a:r>
            <a:r>
              <a:rPr lang="en-GB" dirty="0"/>
              <a:t> – </a:t>
            </a:r>
            <a:r>
              <a:rPr lang="en-GB" dirty="0" err="1"/>
              <a:t>rhowch</a:t>
            </a:r>
            <a:r>
              <a:rPr lang="en-GB" dirty="0"/>
              <a:t> </a:t>
            </a:r>
            <a:r>
              <a:rPr lang="en-GB" dirty="0" err="1"/>
              <a:t>wybod</a:t>
            </a:r>
            <a:r>
              <a:rPr lang="en-GB" dirty="0"/>
              <a:t> i ni!)</a:t>
            </a:r>
          </a:p>
          <a:p>
            <a:endParaRPr lang="en-GB" dirty="0"/>
          </a:p>
          <a:p>
            <a:r>
              <a:rPr lang="en-GB" dirty="0"/>
              <a:t> - Yn </a:t>
            </a:r>
            <a:r>
              <a:rPr lang="en-GB" dirty="0" err="1"/>
              <a:t>ystod</a:t>
            </a:r>
            <a:r>
              <a:rPr lang="en-GB" dirty="0"/>
              <a:t> ein </a:t>
            </a:r>
            <a:r>
              <a:rPr lang="en-GB" dirty="0" err="1"/>
              <a:t>hapwyntiad</a:t>
            </a:r>
            <a:r>
              <a:rPr lang="en-GB" dirty="0"/>
              <a:t>, </a:t>
            </a:r>
            <a:r>
              <a:rPr lang="en-GB" dirty="0" err="1"/>
              <a:t>byddwn</a:t>
            </a:r>
            <a:r>
              <a:rPr lang="en-GB" dirty="0"/>
              <a:t> yn </a:t>
            </a:r>
            <a:r>
              <a:rPr lang="en-GB" dirty="0" err="1"/>
              <a:t>trafod</a:t>
            </a:r>
            <a:r>
              <a:rPr lang="en-GB" dirty="0"/>
              <a:t> pa </a:t>
            </a:r>
            <a:r>
              <a:rPr lang="en-GB" dirty="0" err="1"/>
              <a:t>opsiynau</a:t>
            </a:r>
            <a:r>
              <a:rPr lang="en-GB" dirty="0"/>
              <a:t> sydd ar gael ac yn eich cefnogi </a:t>
            </a:r>
            <a:r>
              <a:rPr lang="en-GB" dirty="0" err="1"/>
              <a:t>gydag</a:t>
            </a:r>
            <a:r>
              <a:rPr lang="en-GB" dirty="0"/>
              <a:t> unrhyw </a:t>
            </a:r>
            <a:r>
              <a:rPr lang="en-GB" dirty="0" err="1"/>
              <a:t>gamau</a:t>
            </a:r>
            <a:r>
              <a:rPr lang="en-GB" dirty="0"/>
              <a:t> y mae </a:t>
            </a:r>
            <a:r>
              <a:rPr lang="en-GB" dirty="0" err="1"/>
              <a:t>angen</a:t>
            </a:r>
            <a:r>
              <a:rPr lang="en-GB" dirty="0"/>
              <a:t> i chi eu </a:t>
            </a:r>
            <a:r>
              <a:rPr lang="en-GB" dirty="0" err="1"/>
              <a:t>cymryd</a:t>
            </a:r>
            <a:r>
              <a:rPr lang="en-GB" dirty="0"/>
              <a:t> neu yn </a:t>
            </a:r>
            <a:r>
              <a:rPr lang="en-GB" dirty="0" err="1"/>
              <a:t>helpu</a:t>
            </a:r>
            <a:r>
              <a:rPr lang="en-GB" dirty="0"/>
              <a:t> </a:t>
            </a:r>
            <a:r>
              <a:rPr lang="en-GB" dirty="0" err="1"/>
              <a:t>gydag</a:t>
            </a:r>
            <a:r>
              <a:rPr lang="en-GB" dirty="0"/>
              <a:t> unrhyw </a:t>
            </a:r>
            <a:r>
              <a:rPr lang="en-GB" dirty="0" err="1"/>
              <a:t>atgyfeiriadau</a:t>
            </a:r>
            <a:r>
              <a:rPr lang="en-GB" dirty="0"/>
              <a:t> at </a:t>
            </a:r>
            <a:r>
              <a:rPr lang="en-GB" dirty="0" err="1"/>
              <a:t>dimau</a:t>
            </a:r>
            <a:r>
              <a:rPr lang="en-GB" dirty="0"/>
              <a:t> </a:t>
            </a:r>
            <a:r>
              <a:rPr lang="en-GB" dirty="0" err="1"/>
              <a:t>eraill</a:t>
            </a:r>
            <a:endParaRPr lang="en-GB" dirty="0"/>
          </a:p>
          <a:p>
            <a:endParaRPr lang="en-GB" dirty="0"/>
          </a:p>
          <a:p>
            <a:r>
              <a:rPr lang="en-GB" dirty="0"/>
              <a:t> - Gallwn hefyd </a:t>
            </a:r>
            <a:r>
              <a:rPr lang="en-GB" dirty="0" err="1"/>
              <a:t>wneud</a:t>
            </a:r>
            <a:r>
              <a:rPr lang="en-GB" dirty="0"/>
              <a:t> </a:t>
            </a:r>
            <a:r>
              <a:rPr lang="en-GB" dirty="0" err="1"/>
              <a:t>apwyntiadau</a:t>
            </a:r>
            <a:r>
              <a:rPr lang="en-GB" dirty="0"/>
              <a:t> </a:t>
            </a:r>
            <a:r>
              <a:rPr lang="en-GB" dirty="0" err="1"/>
              <a:t>dilynol</a:t>
            </a:r>
            <a:r>
              <a:rPr lang="en-GB" dirty="0"/>
              <a:t> gyda chi </a:t>
            </a:r>
            <a:r>
              <a:rPr lang="en-GB" dirty="0" err="1"/>
              <a:t>os</a:t>
            </a:r>
            <a:r>
              <a:rPr lang="en-GB" dirty="0"/>
              <a:t> </a:t>
            </a:r>
            <a:r>
              <a:rPr lang="en-GB" dirty="0" err="1"/>
              <a:t>oes</a:t>
            </a:r>
            <a:r>
              <a:rPr lang="en-GB" dirty="0"/>
              <a:t> </a:t>
            </a:r>
            <a:r>
              <a:rPr lang="en-GB" dirty="0" err="1"/>
              <a:t>angen</a:t>
            </a:r>
            <a:r>
              <a:rPr lang="en-GB" dirty="0"/>
              <a:t>, i gysylltu a </a:t>
            </a:r>
            <a:r>
              <a:rPr lang="en-GB" dirty="0" err="1"/>
              <a:t>gweld</a:t>
            </a:r>
            <a:r>
              <a:rPr lang="en-GB" dirty="0"/>
              <a:t> </a:t>
            </a:r>
            <a:r>
              <a:rPr lang="en-GB" dirty="0" err="1"/>
              <a:t>sut</a:t>
            </a:r>
            <a:r>
              <a:rPr lang="en-GB" dirty="0"/>
              <a:t> mae </a:t>
            </a:r>
            <a:r>
              <a:rPr lang="en-GB" dirty="0" err="1"/>
              <a:t>pethau'n</a:t>
            </a:r>
            <a:r>
              <a:rPr lang="en-GB" dirty="0"/>
              <a:t> </a:t>
            </a:r>
            <a:r>
              <a:rPr lang="en-GB" dirty="0" err="1"/>
              <a:t>mynd</a:t>
            </a:r>
            <a:r>
              <a:rPr lang="en-GB" dirty="0"/>
              <a:t> ac a </a:t>
            </a:r>
            <a:r>
              <a:rPr lang="en-GB" dirty="0" err="1"/>
              <a:t>oes</a:t>
            </a:r>
            <a:r>
              <a:rPr lang="en-GB" dirty="0"/>
              <a:t> </a:t>
            </a:r>
            <a:r>
              <a:rPr lang="en-GB" dirty="0" err="1"/>
              <a:t>angen</a:t>
            </a:r>
            <a:r>
              <a:rPr lang="en-GB" dirty="0"/>
              <a:t> unrhyw gymorth </a:t>
            </a:r>
            <a:r>
              <a:rPr lang="en-GB" dirty="0" err="1"/>
              <a:t>pellach</a:t>
            </a:r>
            <a:r>
              <a:rPr lang="en-GB" dirty="0"/>
              <a:t> </a:t>
            </a:r>
            <a:r>
              <a:rPr lang="en-GB" dirty="0" err="1"/>
              <a:t>arnoch</a:t>
            </a:r>
            <a:r>
              <a:rPr lang="en-GB" dirty="0"/>
              <a:t>. </a:t>
            </a:r>
          </a:p>
          <a:p>
            <a:endParaRPr lang="en-GB" dirty="0"/>
          </a:p>
          <a:p>
            <a:endParaRPr lang="en-GB" dirty="0"/>
          </a:p>
          <a:p>
            <a:r>
              <a:rPr lang="en-GB" dirty="0"/>
              <a:t>This diagram shows the typical support journey through out service:</a:t>
            </a:r>
          </a:p>
          <a:p>
            <a:endParaRPr lang="en-GB" dirty="0"/>
          </a:p>
          <a:p>
            <a:r>
              <a:rPr lang="en-GB" dirty="0"/>
              <a:t> - Once you complete the form and indicate how you’d like to be supported – we try to get in touch with you as soon as we’re able.</a:t>
            </a:r>
          </a:p>
          <a:p>
            <a:endParaRPr lang="en-GB" dirty="0"/>
          </a:p>
          <a:p>
            <a:r>
              <a:rPr lang="en-GB" dirty="0"/>
              <a:t> - If you request a 1:1 appointment (either via Teams or face-to-face) we send you confirmation of the day/time of appointment and who you’ll be connecting with from the team (if you get stuck and need to change this – please do let us know!)</a:t>
            </a:r>
          </a:p>
          <a:p>
            <a:endParaRPr lang="en-GB" dirty="0"/>
          </a:p>
          <a:p>
            <a:r>
              <a:rPr lang="en-GB" dirty="0"/>
              <a:t> - During our appointment, we’ll discuss what options are available and support you with any steps you need to take or help with any referrals to other teams </a:t>
            </a:r>
          </a:p>
          <a:p>
            <a:endParaRPr lang="en-GB" dirty="0"/>
          </a:p>
          <a:p>
            <a:r>
              <a:rPr lang="en-GB" dirty="0"/>
              <a:t> - We can also make follow up appointments with you if needed, to check in and see how things are going and if you require any further support. </a:t>
            </a:r>
          </a:p>
          <a:p>
            <a:endParaRPr lang="en-GB" dirty="0"/>
          </a:p>
          <a:p>
            <a:endParaRPr lang="en-GB" dirty="0"/>
          </a:p>
          <a:p>
            <a:endParaRPr lang="en-GB" dirty="0"/>
          </a:p>
        </p:txBody>
      </p:sp>
      <p:sp>
        <p:nvSpPr>
          <p:cNvPr id="4" name="Slide Number Placeholder 3"/>
          <p:cNvSpPr>
            <a:spLocks noGrp="1"/>
          </p:cNvSpPr>
          <p:nvPr>
            <p:ph type="sldNum" sz="quarter" idx="5"/>
          </p:nvPr>
        </p:nvSpPr>
        <p:spPr/>
        <p:txBody>
          <a:bodyPr/>
          <a:lstStyle/>
          <a:p>
            <a:fld id="{B905D58B-DD5A-4023-8889-02B6996E2695}" type="slidenum">
              <a:rPr lang="en-GB" smtClean="0"/>
              <a:t>6</a:t>
            </a:fld>
            <a:endParaRPr lang="en-GB"/>
          </a:p>
        </p:txBody>
      </p:sp>
    </p:spTree>
    <p:extLst>
      <p:ext uri="{BB962C8B-B14F-4D97-AF65-F5344CB8AC3E}">
        <p14:creationId xmlns:p14="http://schemas.microsoft.com/office/powerpoint/2010/main" val="122084190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GB" dirty="0"/>
              <a:t>A </a:t>
            </a:r>
            <a:r>
              <a:rPr lang="en-GB" dirty="0" err="1"/>
              <a:t>oes</a:t>
            </a:r>
            <a:r>
              <a:rPr lang="en-GB" dirty="0"/>
              <a:t> gan unrhyw un </a:t>
            </a:r>
            <a:r>
              <a:rPr lang="en-GB" dirty="0" err="1"/>
              <a:t>gwestiynau</a:t>
            </a:r>
            <a:r>
              <a:rPr lang="en-GB" dirty="0"/>
              <a:t>?</a:t>
            </a:r>
          </a:p>
          <a:p>
            <a:endParaRPr lang="en-GB" dirty="0"/>
          </a:p>
          <a:p>
            <a:r>
              <a:rPr lang="en-GB" dirty="0" err="1"/>
              <a:t>Byddwn</a:t>
            </a:r>
            <a:r>
              <a:rPr lang="en-GB" dirty="0"/>
              <a:t> ar gael hefyd [</a:t>
            </a:r>
            <a:r>
              <a:rPr lang="en-GB" dirty="0" err="1"/>
              <a:t>nodwch</a:t>
            </a:r>
            <a:r>
              <a:rPr lang="en-GB" dirty="0"/>
              <a:t> y </a:t>
            </a:r>
            <a:r>
              <a:rPr lang="en-GB" dirty="0" err="1"/>
              <a:t>diwrnod</a:t>
            </a:r>
            <a:r>
              <a:rPr lang="en-GB" dirty="0"/>
              <a:t>/</a:t>
            </a:r>
            <a:r>
              <a:rPr lang="en-GB" dirty="0" err="1"/>
              <a:t>amser</a:t>
            </a:r>
            <a:r>
              <a:rPr lang="en-GB" dirty="0"/>
              <a:t>] i </a:t>
            </a:r>
            <a:r>
              <a:rPr lang="en-GB" dirty="0" err="1"/>
              <a:t>ateb</a:t>
            </a:r>
            <a:r>
              <a:rPr lang="en-GB" dirty="0"/>
              <a:t> unrhyw </a:t>
            </a:r>
            <a:r>
              <a:rPr lang="en-GB" dirty="0" err="1"/>
              <a:t>gwestiynau</a:t>
            </a:r>
            <a:r>
              <a:rPr lang="en-GB" dirty="0"/>
              <a:t> a allai fod </a:t>
            </a:r>
            <a:r>
              <a:rPr lang="en-GB" dirty="0" err="1"/>
              <a:t>gennych</a:t>
            </a:r>
            <a:endParaRPr lang="en-GB" dirty="0"/>
          </a:p>
          <a:p>
            <a:endParaRPr lang="en-GB" dirty="0"/>
          </a:p>
          <a:p>
            <a:endParaRPr lang="en-GB" dirty="0"/>
          </a:p>
          <a:p>
            <a:r>
              <a:rPr lang="en-GB" dirty="0"/>
              <a:t>[Time to take any questions]</a:t>
            </a:r>
          </a:p>
          <a:p>
            <a:endParaRPr lang="en-GB" dirty="0"/>
          </a:p>
          <a:p>
            <a:r>
              <a:rPr lang="en-GB" dirty="0"/>
              <a:t>Alternatively, we will be available [insert time/day if applicable] to answer any questions you may have</a:t>
            </a:r>
          </a:p>
          <a:p>
            <a:endParaRPr lang="en-GB" dirty="0"/>
          </a:p>
        </p:txBody>
      </p:sp>
      <p:sp>
        <p:nvSpPr>
          <p:cNvPr id="4" name="Slide Number Placeholder 3"/>
          <p:cNvSpPr>
            <a:spLocks noGrp="1"/>
          </p:cNvSpPr>
          <p:nvPr>
            <p:ph type="sldNum" sz="quarter" idx="5"/>
          </p:nvPr>
        </p:nvSpPr>
        <p:spPr/>
        <p:txBody>
          <a:bodyPr/>
          <a:lstStyle/>
          <a:p>
            <a:fld id="{B905D58B-DD5A-4023-8889-02B6996E2695}" type="slidenum">
              <a:rPr lang="en-GB" smtClean="0"/>
              <a:t>7</a:t>
            </a:fld>
            <a:endParaRPr lang="en-GB"/>
          </a:p>
        </p:txBody>
      </p:sp>
    </p:spTree>
    <p:extLst>
      <p:ext uri="{BB962C8B-B14F-4D97-AF65-F5344CB8AC3E}">
        <p14:creationId xmlns:p14="http://schemas.microsoft.com/office/powerpoint/2010/main" val="348781352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3.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64041091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1_Title Slide">
    <p:spTree>
      <p:nvGrpSpPr>
        <p:cNvPr id="1" name=""/>
        <p:cNvGrpSpPr/>
        <p:nvPr/>
      </p:nvGrpSpPr>
      <p:grpSpPr>
        <a:xfrm>
          <a:off x="0" y="0"/>
          <a:ext cx="0" cy="0"/>
          <a:chOff x="0" y="0"/>
          <a:chExt cx="0" cy="0"/>
        </a:xfrm>
      </p:grpSpPr>
      <p:pic>
        <p:nvPicPr>
          <p:cNvPr id="2" name="Picture 1" descr="A blue background with a logo&#10;&#10;Description automatically generated">
            <a:extLst>
              <a:ext uri="{FF2B5EF4-FFF2-40B4-BE49-F238E27FC236}">
                <a16:creationId xmlns:a16="http://schemas.microsoft.com/office/drawing/2014/main" id="{428A2852-A043-B582-AD32-FD952299B74F}"/>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401257581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2_Title Slide">
    <p:spTree>
      <p:nvGrpSpPr>
        <p:cNvPr id="1" name=""/>
        <p:cNvGrpSpPr/>
        <p:nvPr/>
      </p:nvGrpSpPr>
      <p:grpSpPr>
        <a:xfrm>
          <a:off x="0" y="0"/>
          <a:ext cx="0" cy="0"/>
          <a:chOff x="0" y="0"/>
          <a:chExt cx="0" cy="0"/>
        </a:xfrm>
      </p:grpSpPr>
      <p:pic>
        <p:nvPicPr>
          <p:cNvPr id="3" name="Picture 2" descr="A blue background with yellow text&#10;&#10;Description automatically generated">
            <a:extLst>
              <a:ext uri="{FF2B5EF4-FFF2-40B4-BE49-F238E27FC236}">
                <a16:creationId xmlns:a16="http://schemas.microsoft.com/office/drawing/2014/main" id="{AA46EE6A-794A-EBEE-BBD4-A789F25C354D}"/>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95122897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55672342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pic>
        <p:nvPicPr>
          <p:cNvPr id="5" name="Picture 4" descr="A blue and white background&#10;&#10;Description automatically generated">
            <a:extLst>
              <a:ext uri="{FF2B5EF4-FFF2-40B4-BE49-F238E27FC236}">
                <a16:creationId xmlns:a16="http://schemas.microsoft.com/office/drawing/2014/main" id="{63B6A318-EF11-49E8-E8AE-15107F6C178B}"/>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69840867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blue and white screen&#10;&#10;Description automatically generated">
            <a:extLst>
              <a:ext uri="{FF2B5EF4-FFF2-40B4-BE49-F238E27FC236}">
                <a16:creationId xmlns:a16="http://schemas.microsoft.com/office/drawing/2014/main" id="{361A0246-C9A2-6F9B-996B-EEEFCFE6CAC5}"/>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5971485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3_Custom Layout">
    <p:spTree>
      <p:nvGrpSpPr>
        <p:cNvPr id="1" name=""/>
        <p:cNvGrpSpPr/>
        <p:nvPr/>
      </p:nvGrpSpPr>
      <p:grpSpPr>
        <a:xfrm>
          <a:off x="0" y="0"/>
          <a:ext cx="0" cy="0"/>
          <a:chOff x="0" y="0"/>
          <a:chExt cx="0" cy="0"/>
        </a:xfrm>
      </p:grpSpPr>
      <p:pic>
        <p:nvPicPr>
          <p:cNvPr id="5" name="Picture 4" descr="A blue and white screen&#10;&#10;Description automatically generated">
            <a:extLst>
              <a:ext uri="{FF2B5EF4-FFF2-40B4-BE49-F238E27FC236}">
                <a16:creationId xmlns:a16="http://schemas.microsoft.com/office/drawing/2014/main" id="{361A0246-C9A2-6F9B-996B-EEEFCFE6CAC5}"/>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pic>
        <p:nvPicPr>
          <p:cNvPr id="6" name="Picture 5" descr="A screenshot of a computer&#10;&#10;Description automatically generated">
            <a:extLst>
              <a:ext uri="{FF2B5EF4-FFF2-40B4-BE49-F238E27FC236}">
                <a16:creationId xmlns:a16="http://schemas.microsoft.com/office/drawing/2014/main" id="{0CB99F05-75D2-06B1-964A-A54B3F613142}"/>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157974322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logo mono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3" name="Picture 2" descr="A picture containing screenshot, text, design&#10;&#10;Description automatically generated">
            <a:extLst>
              <a:ext uri="{FF2B5EF4-FFF2-40B4-BE49-F238E27FC236}">
                <a16:creationId xmlns:a16="http://schemas.microsoft.com/office/drawing/2014/main" id="{A77CBF0D-8BC3-2CF1-CF7E-154348643612}"/>
              </a:ext>
            </a:extLst>
          </p:cNvPr>
          <p:cNvPicPr>
            <a:picLocks noChangeAspect="1"/>
          </p:cNvPicPr>
          <p:nvPr userDrawn="1"/>
        </p:nvPicPr>
        <p:blipFill>
          <a:blip r:embed="rId2"/>
          <a:stretch>
            <a:fillRect/>
          </a:stretch>
        </p:blipFill>
        <p:spPr>
          <a:xfrm>
            <a:off x="0" y="0"/>
            <a:ext cx="12096750" cy="6804422"/>
          </a:xfrm>
          <a:prstGeom prst="rect">
            <a:avLst/>
          </a:prstGeom>
        </p:spPr>
      </p:pic>
    </p:spTree>
    <p:extLst>
      <p:ext uri="{BB962C8B-B14F-4D97-AF65-F5344CB8AC3E}">
        <p14:creationId xmlns:p14="http://schemas.microsoft.com/office/powerpoint/2010/main" val="140249151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3" name="Picture 2" descr="A picture containing screenshot, white, design&#10;&#10;Description automatically generated">
            <a:extLst>
              <a:ext uri="{FF2B5EF4-FFF2-40B4-BE49-F238E27FC236}">
                <a16:creationId xmlns:a16="http://schemas.microsoft.com/office/drawing/2014/main" id="{D2E35789-51F7-6CD7-8884-F852CB36CD1F}"/>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2661865558"/>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5" Type="http://schemas.openxmlformats.org/officeDocument/2006/relationships/image" Target="../media/image1.png"/><Relationship Id="rId4" Type="http://schemas.openxmlformats.org/officeDocument/2006/relationships/theme" Target="../theme/theme1.xml"/></Relationships>
</file>

<file path=ppt/slideMasters/_rels/slideMaster2.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slideLayout" Target="../slideLayouts/slideLayout5.xml"/><Relationship Id="rId1" Type="http://schemas.openxmlformats.org/officeDocument/2006/relationships/slideLayout" Target="../slideLayouts/slideLayout4.xml"/><Relationship Id="rId6" Type="http://schemas.openxmlformats.org/officeDocument/2006/relationships/image" Target="../media/image4.png"/><Relationship Id="rId5" Type="http://schemas.openxmlformats.org/officeDocument/2006/relationships/theme" Target="../theme/theme2.xml"/><Relationship Id="rId4" Type="http://schemas.openxmlformats.org/officeDocument/2006/relationships/slideLayout" Target="../slideLayouts/slideLayout7.xml"/></Relationships>
</file>

<file path=ppt/slideMasters/_rels/slideMaster3.xml.rels><?xml version="1.0" encoding="UTF-8" standalone="yes"?>
<Relationships xmlns="http://schemas.openxmlformats.org/package/2006/relationships"><Relationship Id="rId3" Type="http://schemas.openxmlformats.org/officeDocument/2006/relationships/theme" Target="../theme/theme3.xml"/><Relationship Id="rId2" Type="http://schemas.openxmlformats.org/officeDocument/2006/relationships/slideLayout" Target="../slideLayouts/slideLayout9.xml"/><Relationship Id="rId1" Type="http://schemas.openxmlformats.org/officeDocument/2006/relationships/slideLayout" Target="../slideLayouts/slideLayout8.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CB22E8A-2C50-AF4C-A53B-9FE993FD647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458BCFA-3574-8B4C-9AEE-81F9601D686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EEB10D2-CA13-2643-B658-FFD9F6492BD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E540C29-F910-6D43-9045-53D256484F6D}" type="datetimeFigureOut">
              <a:rPr lang="en-US" smtClean="0"/>
              <a:t>12/16/2025</a:t>
            </a:fld>
            <a:endParaRPr lang="en-US"/>
          </a:p>
        </p:txBody>
      </p:sp>
      <p:sp>
        <p:nvSpPr>
          <p:cNvPr id="5" name="Footer Placeholder 4">
            <a:extLst>
              <a:ext uri="{FF2B5EF4-FFF2-40B4-BE49-F238E27FC236}">
                <a16:creationId xmlns:a16="http://schemas.microsoft.com/office/drawing/2014/main" id="{79DF4703-3493-3B42-BBD9-E9BB85FDC83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6CB9E5F2-30AB-A84C-8130-66352CCDFF2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FF188F3-1707-3C44-A904-58D86E3FE638}" type="slidenum">
              <a:rPr lang="en-US" smtClean="0"/>
              <a:t>‹#›</a:t>
            </a:fld>
            <a:endParaRPr lang="en-US"/>
          </a:p>
        </p:txBody>
      </p:sp>
      <p:pic>
        <p:nvPicPr>
          <p:cNvPr id="8" name="Picture 7" descr="A blue background with white text&#10;&#10;Description automatically generated with low confidence">
            <a:extLst>
              <a:ext uri="{FF2B5EF4-FFF2-40B4-BE49-F238E27FC236}">
                <a16:creationId xmlns:a16="http://schemas.microsoft.com/office/drawing/2014/main" id="{23F07876-793F-CDFC-420F-0A455F595FBB}"/>
              </a:ext>
            </a:extLst>
          </p:cNvPr>
          <p:cNvPicPr>
            <a:picLocks noChangeAspect="1"/>
          </p:cNvPicPr>
          <p:nvPr userDrawn="1"/>
        </p:nvPicPr>
        <p:blipFill>
          <a:blip r:embed="rId5"/>
          <a:stretch>
            <a:fillRect/>
          </a:stretch>
        </p:blipFill>
        <p:spPr>
          <a:xfrm>
            <a:off x="0" y="0"/>
            <a:ext cx="12192000" cy="6858000"/>
          </a:xfrm>
          <a:prstGeom prst="rect">
            <a:avLst/>
          </a:prstGeom>
        </p:spPr>
      </p:pic>
    </p:spTree>
    <p:extLst>
      <p:ext uri="{BB962C8B-B14F-4D97-AF65-F5344CB8AC3E}">
        <p14:creationId xmlns:p14="http://schemas.microsoft.com/office/powerpoint/2010/main" val="292364260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706"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pic>
        <p:nvPicPr>
          <p:cNvPr id="6" name="Picture 5" descr="A picture containing text, businesscard, screenshot, logo&#10;&#10;Description automatically generated">
            <a:extLst>
              <a:ext uri="{FF2B5EF4-FFF2-40B4-BE49-F238E27FC236}">
                <a16:creationId xmlns:a16="http://schemas.microsoft.com/office/drawing/2014/main" id="{067C0C12-FBAF-6992-A87D-A0CF5E789462}"/>
              </a:ext>
            </a:extLst>
          </p:cNvPr>
          <p:cNvPicPr>
            <a:picLocks noChangeAspect="1"/>
          </p:cNvPicPr>
          <p:nvPr userDrawn="1"/>
        </p:nvPicPr>
        <p:blipFill>
          <a:blip r:embed="rId6"/>
          <a:stretch>
            <a:fillRect/>
          </a:stretch>
        </p:blipFill>
        <p:spPr>
          <a:xfrm>
            <a:off x="0" y="0"/>
            <a:ext cx="12192000" cy="6858000"/>
          </a:xfrm>
          <a:prstGeom prst="rect">
            <a:avLst/>
          </a:prstGeom>
        </p:spPr>
      </p:pic>
    </p:spTree>
    <p:extLst>
      <p:ext uri="{BB962C8B-B14F-4D97-AF65-F5344CB8AC3E}">
        <p14:creationId xmlns:p14="http://schemas.microsoft.com/office/powerpoint/2010/main" val="1384196811"/>
      </p:ext>
    </p:extLst>
  </p:cSld>
  <p:clrMap bg1="lt1" tx1="dk1" bg2="lt2" tx2="dk2" accent1="accent1" accent2="accent2" accent3="accent3" accent4="accent4" accent5="accent5" accent6="accent6" hlink="hlink" folHlink="folHlink"/>
  <p:sldLayoutIdLst>
    <p:sldLayoutId id="2147483682" r:id="rId1"/>
    <p:sldLayoutId id="2147483685" r:id="rId2"/>
    <p:sldLayoutId id="2147483684" r:id="rId3"/>
    <p:sldLayoutId id="2147483686" r:id="rId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754378712"/>
      </p:ext>
    </p:extLst>
  </p:cSld>
  <p:clrMap bg1="lt1" tx1="dk1" bg2="lt2" tx2="dk2" accent1="accent1" accent2="accent2" accent3="accent3" accent4="accent4" accent5="accent5" accent6="accent6" hlink="hlink" folHlink="folHlink"/>
  <p:sldLayoutIdLst>
    <p:sldLayoutId id="2147483704" r:id="rId1"/>
    <p:sldLayoutId id="2147483705"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3.xml"/></Relationships>
</file>

<file path=ppt/slides/_rels/slide2.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2.xml"/><Relationship Id="rId1" Type="http://schemas.openxmlformats.org/officeDocument/2006/relationships/slideLayout" Target="../slideLayouts/slideLayout3.xml"/><Relationship Id="rId6" Type="http://schemas.openxmlformats.org/officeDocument/2006/relationships/image" Target="../media/image13.jpeg"/><Relationship Id="rId5" Type="http://schemas.openxmlformats.org/officeDocument/2006/relationships/image" Target="../media/image12.png"/><Relationship Id="rId4" Type="http://schemas.openxmlformats.org/officeDocument/2006/relationships/image" Target="../media/image11.png"/></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4.xml"/><Relationship Id="rId1" Type="http://schemas.openxmlformats.org/officeDocument/2006/relationships/slideLayout" Target="../slideLayouts/slideLayout3.xml"/><Relationship Id="rId4" Type="http://schemas.openxmlformats.org/officeDocument/2006/relationships/image" Target="../media/image15.png"/></Relationships>
</file>

<file path=ppt/slides/_rels/slide5.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5.xml"/><Relationship Id="rId1" Type="http://schemas.openxmlformats.org/officeDocument/2006/relationships/slideLayout" Target="../slideLayouts/slideLayout3.xml"/><Relationship Id="rId5" Type="http://schemas.openxmlformats.org/officeDocument/2006/relationships/hyperlink" Target="https://live.uniticms.com/uwtsd-ss/register/?form=register" TargetMode="External"/><Relationship Id="rId4" Type="http://schemas.openxmlformats.org/officeDocument/2006/relationships/image" Target="../media/image17.png"/></Relationships>
</file>

<file path=ppt/slides/_rels/slide6.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6.xml"/><Relationship Id="rId1" Type="http://schemas.openxmlformats.org/officeDocument/2006/relationships/slideLayout" Target="../slideLayouts/slideLayout3.xml"/><Relationship Id="rId6" Type="http://schemas.openxmlformats.org/officeDocument/2006/relationships/image" Target="../media/image16.png"/><Relationship Id="rId5" Type="http://schemas.openxmlformats.org/officeDocument/2006/relationships/image" Target="../media/image17.png"/><Relationship Id="rId4" Type="http://schemas.openxmlformats.org/officeDocument/2006/relationships/image" Target="../media/image19.png"/></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B6F22FB2-FB0B-3503-2392-A3699391AC26}"/>
              </a:ext>
            </a:extLst>
          </p:cNvPr>
          <p:cNvSpPr txBox="1"/>
          <p:nvPr/>
        </p:nvSpPr>
        <p:spPr>
          <a:xfrm>
            <a:off x="530019" y="1106936"/>
            <a:ext cx="5193022" cy="3785652"/>
          </a:xfrm>
          <a:prstGeom prst="rect">
            <a:avLst/>
          </a:prstGeom>
          <a:noFill/>
        </p:spPr>
        <p:txBody>
          <a:bodyPr wrap="square" rtlCol="0">
            <a:spAutoFit/>
          </a:bodyPr>
          <a:lstStyle/>
          <a:p>
            <a:r>
              <a:rPr lang="en-GB" sz="6000" dirty="0">
                <a:solidFill>
                  <a:schemeClr val="bg1"/>
                </a:solidFill>
                <a:latin typeface="Arial" panose="020B0604020202020204" pitchFamily="34" charset="0"/>
                <a:cs typeface="Arial" panose="020B0604020202020204" pitchFamily="34" charset="0"/>
              </a:rPr>
              <a:t>Tîm Llwyddiant </a:t>
            </a:r>
          </a:p>
          <a:p>
            <a:r>
              <a:rPr lang="en-GB" sz="6000" dirty="0">
                <a:solidFill>
                  <a:schemeClr val="bg1"/>
                </a:solidFill>
                <a:latin typeface="Arial" panose="020B0604020202020204" pitchFamily="34" charset="0"/>
                <a:cs typeface="Arial" panose="020B0604020202020204" pitchFamily="34" charset="0"/>
              </a:rPr>
              <a:t>Myfyrwyr PCYDDS</a:t>
            </a:r>
          </a:p>
        </p:txBody>
      </p:sp>
      <p:sp>
        <p:nvSpPr>
          <p:cNvPr id="5" name="TextBox 4">
            <a:extLst>
              <a:ext uri="{FF2B5EF4-FFF2-40B4-BE49-F238E27FC236}">
                <a16:creationId xmlns:a16="http://schemas.microsoft.com/office/drawing/2014/main" id="{308793BC-159C-7312-DED8-8076DAB97FDF}"/>
              </a:ext>
            </a:extLst>
          </p:cNvPr>
          <p:cNvSpPr txBox="1"/>
          <p:nvPr/>
        </p:nvSpPr>
        <p:spPr>
          <a:xfrm>
            <a:off x="6763870" y="1106936"/>
            <a:ext cx="3202300" cy="3785652"/>
          </a:xfrm>
          <a:prstGeom prst="rect">
            <a:avLst/>
          </a:prstGeom>
          <a:noFill/>
        </p:spPr>
        <p:txBody>
          <a:bodyPr wrap="square" rtlCol="0">
            <a:spAutoFit/>
          </a:bodyPr>
          <a:lstStyle/>
          <a:p>
            <a:r>
              <a:rPr lang="en-GB" sz="6000" dirty="0">
                <a:solidFill>
                  <a:schemeClr val="bg1"/>
                </a:solidFill>
                <a:latin typeface="Arial" panose="020B0604020202020204" pitchFamily="34" charset="0"/>
                <a:cs typeface="Arial" panose="020B0604020202020204" pitchFamily="34" charset="0"/>
              </a:rPr>
              <a:t>UWTSD </a:t>
            </a:r>
          </a:p>
          <a:p>
            <a:r>
              <a:rPr lang="en-GB" sz="6000" dirty="0">
                <a:solidFill>
                  <a:schemeClr val="bg1"/>
                </a:solidFill>
                <a:latin typeface="Arial" panose="020B0604020202020204" pitchFamily="34" charset="0"/>
                <a:cs typeface="Arial" panose="020B0604020202020204" pitchFamily="34" charset="0"/>
              </a:rPr>
              <a:t>Student Success Team</a:t>
            </a:r>
          </a:p>
        </p:txBody>
      </p:sp>
    </p:spTree>
    <p:extLst>
      <p:ext uri="{BB962C8B-B14F-4D97-AF65-F5344CB8AC3E}">
        <p14:creationId xmlns:p14="http://schemas.microsoft.com/office/powerpoint/2010/main" val="212965675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52CB6014-F22D-40C1-013B-78A5AFE41141}"/>
              </a:ext>
            </a:extLst>
          </p:cNvPr>
          <p:cNvSpPr txBox="1"/>
          <p:nvPr/>
        </p:nvSpPr>
        <p:spPr>
          <a:xfrm>
            <a:off x="368880" y="421255"/>
            <a:ext cx="3626687" cy="707886"/>
          </a:xfrm>
          <a:prstGeom prst="rect">
            <a:avLst/>
          </a:prstGeom>
          <a:noFill/>
        </p:spPr>
        <p:txBody>
          <a:bodyPr wrap="square" rtlCol="0">
            <a:spAutoFit/>
          </a:bodyPr>
          <a:lstStyle/>
          <a:p>
            <a:r>
              <a:rPr lang="en-GB" sz="4000" dirty="0">
                <a:solidFill>
                  <a:schemeClr val="bg1"/>
                </a:solidFill>
                <a:latin typeface="Arial" panose="020B0604020202020204" pitchFamily="34" charset="0"/>
                <a:cs typeface="Arial" panose="020B0604020202020204" pitchFamily="34" charset="0"/>
              </a:rPr>
              <a:t>Cwrdd â'r Tîm</a:t>
            </a:r>
          </a:p>
        </p:txBody>
      </p:sp>
      <p:pic>
        <p:nvPicPr>
          <p:cNvPr id="4" name="Picture 3">
            <a:extLst>
              <a:ext uri="{FF2B5EF4-FFF2-40B4-BE49-F238E27FC236}">
                <a16:creationId xmlns:a16="http://schemas.microsoft.com/office/drawing/2014/main" id="{72EE6C60-07CB-A820-DC4F-2EDEBBFB4C14}"/>
              </a:ext>
            </a:extLst>
          </p:cNvPr>
          <p:cNvPicPr>
            <a:picLocks noChangeAspect="1"/>
          </p:cNvPicPr>
          <p:nvPr/>
        </p:nvPicPr>
        <p:blipFill>
          <a:blip r:embed="rId3"/>
          <a:srcRect l="16897" t="5422" r="31737" b="5489"/>
          <a:stretch>
            <a:fillRect/>
          </a:stretch>
        </p:blipFill>
        <p:spPr>
          <a:xfrm>
            <a:off x="3453564" y="1757588"/>
            <a:ext cx="1000134" cy="1734625"/>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sp>
        <p:nvSpPr>
          <p:cNvPr id="5" name="TextBox 4">
            <a:extLst>
              <a:ext uri="{FF2B5EF4-FFF2-40B4-BE49-F238E27FC236}">
                <a16:creationId xmlns:a16="http://schemas.microsoft.com/office/drawing/2014/main" id="{4BE8E6EA-43F7-F8A2-45FF-E740733D22F5}"/>
              </a:ext>
            </a:extLst>
          </p:cNvPr>
          <p:cNvSpPr txBox="1"/>
          <p:nvPr/>
        </p:nvSpPr>
        <p:spPr>
          <a:xfrm>
            <a:off x="3502699" y="3516929"/>
            <a:ext cx="1127082" cy="1200329"/>
          </a:xfrm>
          <a:prstGeom prst="rect">
            <a:avLst/>
          </a:prstGeom>
          <a:noFill/>
        </p:spPr>
        <p:txBody>
          <a:bodyPr wrap="square" rtlCol="0">
            <a:spAutoFit/>
          </a:bodyPr>
          <a:lstStyle/>
          <a:p>
            <a:pPr algn="ctr"/>
            <a:r>
              <a:rPr lang="en-GB" dirty="0">
                <a:solidFill>
                  <a:schemeClr val="bg1"/>
                </a:solidFill>
              </a:rPr>
              <a:t>Suzi </a:t>
            </a:r>
          </a:p>
          <a:p>
            <a:pPr algn="ctr"/>
            <a:r>
              <a:rPr lang="en-GB" dirty="0">
                <a:solidFill>
                  <a:schemeClr val="bg1"/>
                </a:solidFill>
              </a:rPr>
              <a:t>Ar gampysau Cymru</a:t>
            </a:r>
          </a:p>
        </p:txBody>
      </p:sp>
      <p:pic>
        <p:nvPicPr>
          <p:cNvPr id="6" name="Picture 5">
            <a:extLst>
              <a:ext uri="{FF2B5EF4-FFF2-40B4-BE49-F238E27FC236}">
                <a16:creationId xmlns:a16="http://schemas.microsoft.com/office/drawing/2014/main" id="{45AB27B3-CD89-D290-9E50-FC64C67BD9B7}"/>
              </a:ext>
            </a:extLst>
          </p:cNvPr>
          <p:cNvPicPr>
            <a:picLocks noChangeAspect="1"/>
          </p:cNvPicPr>
          <p:nvPr/>
        </p:nvPicPr>
        <p:blipFill>
          <a:blip r:embed="rId4"/>
          <a:srcRect l="27851" t="4603" r="23486" b="10997"/>
          <a:stretch>
            <a:fillRect/>
          </a:stretch>
        </p:blipFill>
        <p:spPr>
          <a:xfrm>
            <a:off x="257120" y="1785375"/>
            <a:ext cx="957874" cy="1661326"/>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sp>
        <p:nvSpPr>
          <p:cNvPr id="7" name="TextBox 6">
            <a:extLst>
              <a:ext uri="{FF2B5EF4-FFF2-40B4-BE49-F238E27FC236}">
                <a16:creationId xmlns:a16="http://schemas.microsoft.com/office/drawing/2014/main" id="{78214D62-9E12-80FC-8179-EA6C488875DA}"/>
              </a:ext>
            </a:extLst>
          </p:cNvPr>
          <p:cNvSpPr txBox="1"/>
          <p:nvPr/>
        </p:nvSpPr>
        <p:spPr>
          <a:xfrm>
            <a:off x="177659" y="3516929"/>
            <a:ext cx="1127082" cy="1200329"/>
          </a:xfrm>
          <a:prstGeom prst="rect">
            <a:avLst/>
          </a:prstGeom>
          <a:noFill/>
        </p:spPr>
        <p:txBody>
          <a:bodyPr wrap="square" rtlCol="0">
            <a:spAutoFit/>
          </a:bodyPr>
          <a:lstStyle/>
          <a:p>
            <a:pPr algn="ctr"/>
            <a:r>
              <a:rPr lang="en-GB" dirty="0">
                <a:solidFill>
                  <a:schemeClr val="bg1"/>
                </a:solidFill>
              </a:rPr>
              <a:t>Derrick </a:t>
            </a:r>
          </a:p>
          <a:p>
            <a:pPr algn="ctr"/>
            <a:r>
              <a:rPr lang="en-GB" dirty="0">
                <a:solidFill>
                  <a:schemeClr val="bg1"/>
                </a:solidFill>
              </a:rPr>
              <a:t>Ar gampws Llundain</a:t>
            </a:r>
          </a:p>
        </p:txBody>
      </p:sp>
      <p:sp>
        <p:nvSpPr>
          <p:cNvPr id="8" name="TextBox 7">
            <a:extLst>
              <a:ext uri="{FF2B5EF4-FFF2-40B4-BE49-F238E27FC236}">
                <a16:creationId xmlns:a16="http://schemas.microsoft.com/office/drawing/2014/main" id="{C3DA15A6-9249-2386-21D6-A93721D07E5E}"/>
              </a:ext>
            </a:extLst>
          </p:cNvPr>
          <p:cNvSpPr txBox="1"/>
          <p:nvPr/>
        </p:nvSpPr>
        <p:spPr>
          <a:xfrm>
            <a:off x="1115921" y="3533408"/>
            <a:ext cx="1329591" cy="1477328"/>
          </a:xfrm>
          <a:prstGeom prst="rect">
            <a:avLst/>
          </a:prstGeom>
          <a:noFill/>
        </p:spPr>
        <p:txBody>
          <a:bodyPr wrap="square" rtlCol="0">
            <a:spAutoFit/>
          </a:bodyPr>
          <a:lstStyle/>
          <a:p>
            <a:pPr algn="ctr"/>
            <a:r>
              <a:rPr lang="en-GB" dirty="0">
                <a:solidFill>
                  <a:schemeClr val="bg1"/>
                </a:solidFill>
              </a:rPr>
              <a:t>Eevi </a:t>
            </a:r>
          </a:p>
          <a:p>
            <a:pPr algn="ctr"/>
            <a:r>
              <a:rPr lang="en-GB" dirty="0">
                <a:solidFill>
                  <a:schemeClr val="bg1"/>
                </a:solidFill>
              </a:rPr>
              <a:t>Ar </a:t>
            </a:r>
          </a:p>
          <a:p>
            <a:pPr algn="ctr"/>
            <a:r>
              <a:rPr lang="en-GB" dirty="0">
                <a:solidFill>
                  <a:schemeClr val="bg1"/>
                </a:solidFill>
              </a:rPr>
              <a:t>gampws </a:t>
            </a:r>
          </a:p>
          <a:p>
            <a:pPr algn="ctr"/>
            <a:r>
              <a:rPr lang="en-GB" dirty="0">
                <a:solidFill>
                  <a:schemeClr val="bg1"/>
                </a:solidFill>
              </a:rPr>
              <a:t>Birmingham </a:t>
            </a:r>
          </a:p>
          <a:p>
            <a:pPr algn="ctr"/>
            <a:endParaRPr lang="en-GB" dirty="0">
              <a:solidFill>
                <a:schemeClr val="bg1"/>
              </a:solidFill>
            </a:endParaRPr>
          </a:p>
        </p:txBody>
      </p:sp>
      <p:sp>
        <p:nvSpPr>
          <p:cNvPr id="9" name="TextBox 8">
            <a:extLst>
              <a:ext uri="{FF2B5EF4-FFF2-40B4-BE49-F238E27FC236}">
                <a16:creationId xmlns:a16="http://schemas.microsoft.com/office/drawing/2014/main" id="{749C0483-AD87-CA1D-E419-169DE1ADF5A3}"/>
              </a:ext>
            </a:extLst>
          </p:cNvPr>
          <p:cNvSpPr txBox="1"/>
          <p:nvPr/>
        </p:nvSpPr>
        <p:spPr>
          <a:xfrm>
            <a:off x="2220773" y="3522521"/>
            <a:ext cx="1329591" cy="1200329"/>
          </a:xfrm>
          <a:prstGeom prst="rect">
            <a:avLst/>
          </a:prstGeom>
          <a:noFill/>
        </p:spPr>
        <p:txBody>
          <a:bodyPr wrap="square" rtlCol="0">
            <a:spAutoFit/>
          </a:bodyPr>
          <a:lstStyle/>
          <a:p>
            <a:pPr algn="ctr"/>
            <a:r>
              <a:rPr lang="en-GB" dirty="0">
                <a:solidFill>
                  <a:schemeClr val="bg1"/>
                </a:solidFill>
              </a:rPr>
              <a:t>Sinead </a:t>
            </a:r>
          </a:p>
          <a:p>
            <a:pPr algn="ctr"/>
            <a:r>
              <a:rPr lang="en-GB" dirty="0">
                <a:solidFill>
                  <a:schemeClr val="bg1"/>
                </a:solidFill>
              </a:rPr>
              <a:t>Ar gampysau Cymru</a:t>
            </a:r>
          </a:p>
        </p:txBody>
      </p:sp>
      <p:pic>
        <p:nvPicPr>
          <p:cNvPr id="3" name="Picture 2">
            <a:extLst>
              <a:ext uri="{FF2B5EF4-FFF2-40B4-BE49-F238E27FC236}">
                <a16:creationId xmlns:a16="http://schemas.microsoft.com/office/drawing/2014/main" id="{E9A7C482-A55E-1B93-0CBD-921763690229}"/>
              </a:ext>
            </a:extLst>
          </p:cNvPr>
          <p:cNvPicPr>
            <a:picLocks noChangeAspect="1"/>
          </p:cNvPicPr>
          <p:nvPr/>
        </p:nvPicPr>
        <p:blipFill>
          <a:blip r:embed="rId5"/>
          <a:srcRect l="15148" r="8565" b="3759"/>
          <a:stretch>
            <a:fillRect/>
          </a:stretch>
        </p:blipFill>
        <p:spPr>
          <a:xfrm>
            <a:off x="2416934" y="1704460"/>
            <a:ext cx="978370" cy="1787753"/>
          </a:xfrm>
          <a:prstGeom prst="rect">
            <a:avLst/>
          </a:prstGeom>
          <a:ln>
            <a:noFill/>
          </a:ln>
          <a:effectLst>
            <a:outerShdw blurRad="190500" algn="tl" rotWithShape="0">
              <a:srgbClr val="000000">
                <a:alpha val="70000"/>
              </a:srgbClr>
            </a:outerShdw>
          </a:effectLst>
        </p:spPr>
      </p:pic>
      <p:sp>
        <p:nvSpPr>
          <p:cNvPr id="13" name="TextBox 12">
            <a:extLst>
              <a:ext uri="{FF2B5EF4-FFF2-40B4-BE49-F238E27FC236}">
                <a16:creationId xmlns:a16="http://schemas.microsoft.com/office/drawing/2014/main" id="{97FD4482-E14B-557C-1580-FF2358F7F3D7}"/>
              </a:ext>
            </a:extLst>
          </p:cNvPr>
          <p:cNvSpPr txBox="1"/>
          <p:nvPr/>
        </p:nvSpPr>
        <p:spPr>
          <a:xfrm>
            <a:off x="6272114" y="3533408"/>
            <a:ext cx="2800859" cy="1477328"/>
          </a:xfrm>
          <a:prstGeom prst="rect">
            <a:avLst/>
          </a:prstGeom>
          <a:noFill/>
        </p:spPr>
        <p:txBody>
          <a:bodyPr wrap="square" rtlCol="0">
            <a:spAutoFit/>
          </a:bodyPr>
          <a:lstStyle/>
          <a:p>
            <a:pPr algn="ctr"/>
            <a:r>
              <a:rPr lang="en-GB" dirty="0">
                <a:solidFill>
                  <a:schemeClr val="bg1"/>
                </a:solidFill>
              </a:rPr>
              <a:t>Derrick </a:t>
            </a:r>
          </a:p>
          <a:p>
            <a:pPr algn="ctr"/>
            <a:r>
              <a:rPr lang="en-GB" dirty="0">
                <a:solidFill>
                  <a:schemeClr val="bg1"/>
                </a:solidFill>
              </a:rPr>
              <a:t>Based </a:t>
            </a:r>
          </a:p>
          <a:p>
            <a:pPr algn="ctr"/>
            <a:r>
              <a:rPr lang="en-GB" dirty="0">
                <a:solidFill>
                  <a:schemeClr val="bg1"/>
                </a:solidFill>
              </a:rPr>
              <a:t>on </a:t>
            </a:r>
          </a:p>
          <a:p>
            <a:pPr algn="ctr"/>
            <a:r>
              <a:rPr lang="en-GB" dirty="0">
                <a:solidFill>
                  <a:schemeClr val="bg1"/>
                </a:solidFill>
              </a:rPr>
              <a:t>London</a:t>
            </a:r>
          </a:p>
          <a:p>
            <a:pPr algn="ctr"/>
            <a:r>
              <a:rPr lang="en-GB" dirty="0">
                <a:solidFill>
                  <a:schemeClr val="bg1"/>
                </a:solidFill>
              </a:rPr>
              <a:t> campus</a:t>
            </a:r>
          </a:p>
        </p:txBody>
      </p:sp>
      <p:sp>
        <p:nvSpPr>
          <p:cNvPr id="16" name="TextBox 15">
            <a:extLst>
              <a:ext uri="{FF2B5EF4-FFF2-40B4-BE49-F238E27FC236}">
                <a16:creationId xmlns:a16="http://schemas.microsoft.com/office/drawing/2014/main" id="{D791FA2A-AD35-2ABC-6EC7-12A0E388E490}"/>
              </a:ext>
            </a:extLst>
          </p:cNvPr>
          <p:cNvSpPr txBox="1"/>
          <p:nvPr/>
        </p:nvSpPr>
        <p:spPr>
          <a:xfrm>
            <a:off x="8205459" y="3533408"/>
            <a:ext cx="1329591" cy="1477328"/>
          </a:xfrm>
          <a:prstGeom prst="rect">
            <a:avLst/>
          </a:prstGeom>
          <a:noFill/>
        </p:spPr>
        <p:txBody>
          <a:bodyPr wrap="square" rtlCol="0">
            <a:spAutoFit/>
          </a:bodyPr>
          <a:lstStyle/>
          <a:p>
            <a:pPr algn="ctr"/>
            <a:r>
              <a:rPr lang="en-GB" dirty="0">
                <a:solidFill>
                  <a:schemeClr val="bg1"/>
                </a:solidFill>
              </a:rPr>
              <a:t>Eevi </a:t>
            </a:r>
          </a:p>
          <a:p>
            <a:pPr algn="ctr"/>
            <a:r>
              <a:rPr lang="en-GB" dirty="0">
                <a:solidFill>
                  <a:schemeClr val="bg1"/>
                </a:solidFill>
              </a:rPr>
              <a:t>Based </a:t>
            </a:r>
          </a:p>
          <a:p>
            <a:pPr algn="ctr"/>
            <a:r>
              <a:rPr lang="en-GB" dirty="0">
                <a:solidFill>
                  <a:schemeClr val="bg1"/>
                </a:solidFill>
              </a:rPr>
              <a:t>on </a:t>
            </a:r>
          </a:p>
          <a:p>
            <a:pPr algn="ctr"/>
            <a:r>
              <a:rPr lang="en-GB" dirty="0">
                <a:solidFill>
                  <a:schemeClr val="bg1"/>
                </a:solidFill>
              </a:rPr>
              <a:t>Birmingham </a:t>
            </a:r>
          </a:p>
          <a:p>
            <a:pPr algn="ctr"/>
            <a:r>
              <a:rPr lang="en-GB" dirty="0">
                <a:solidFill>
                  <a:schemeClr val="bg1"/>
                </a:solidFill>
              </a:rPr>
              <a:t>campus </a:t>
            </a:r>
          </a:p>
        </p:txBody>
      </p:sp>
      <p:sp>
        <p:nvSpPr>
          <p:cNvPr id="17" name="TextBox 16">
            <a:extLst>
              <a:ext uri="{FF2B5EF4-FFF2-40B4-BE49-F238E27FC236}">
                <a16:creationId xmlns:a16="http://schemas.microsoft.com/office/drawing/2014/main" id="{A37E9B10-00F5-2907-582B-DE881CF19227}"/>
              </a:ext>
            </a:extLst>
          </p:cNvPr>
          <p:cNvSpPr txBox="1"/>
          <p:nvPr/>
        </p:nvSpPr>
        <p:spPr>
          <a:xfrm>
            <a:off x="9310365" y="3537249"/>
            <a:ext cx="1329591" cy="1477328"/>
          </a:xfrm>
          <a:prstGeom prst="rect">
            <a:avLst/>
          </a:prstGeom>
          <a:noFill/>
        </p:spPr>
        <p:txBody>
          <a:bodyPr wrap="square" rtlCol="0">
            <a:spAutoFit/>
          </a:bodyPr>
          <a:lstStyle/>
          <a:p>
            <a:pPr algn="ctr"/>
            <a:r>
              <a:rPr lang="en-GB" dirty="0">
                <a:solidFill>
                  <a:schemeClr val="bg1"/>
                </a:solidFill>
              </a:rPr>
              <a:t>Sinead </a:t>
            </a:r>
          </a:p>
          <a:p>
            <a:pPr algn="ctr"/>
            <a:r>
              <a:rPr lang="en-GB" dirty="0">
                <a:solidFill>
                  <a:schemeClr val="bg1"/>
                </a:solidFill>
              </a:rPr>
              <a:t>Based </a:t>
            </a:r>
          </a:p>
          <a:p>
            <a:pPr algn="ctr"/>
            <a:r>
              <a:rPr lang="en-GB" dirty="0">
                <a:solidFill>
                  <a:schemeClr val="bg1"/>
                </a:solidFill>
              </a:rPr>
              <a:t>on </a:t>
            </a:r>
          </a:p>
          <a:p>
            <a:pPr algn="ctr"/>
            <a:r>
              <a:rPr lang="en-GB" dirty="0">
                <a:solidFill>
                  <a:schemeClr val="bg1"/>
                </a:solidFill>
              </a:rPr>
              <a:t>Welsh campuses </a:t>
            </a:r>
          </a:p>
        </p:txBody>
      </p:sp>
      <p:sp>
        <p:nvSpPr>
          <p:cNvPr id="18" name="TextBox 17">
            <a:extLst>
              <a:ext uri="{FF2B5EF4-FFF2-40B4-BE49-F238E27FC236}">
                <a16:creationId xmlns:a16="http://schemas.microsoft.com/office/drawing/2014/main" id="{462A9FFA-DAED-8AF4-F2F8-607A57CB648F}"/>
              </a:ext>
            </a:extLst>
          </p:cNvPr>
          <p:cNvSpPr txBox="1"/>
          <p:nvPr/>
        </p:nvSpPr>
        <p:spPr>
          <a:xfrm>
            <a:off x="10602528" y="3533408"/>
            <a:ext cx="1135386" cy="1477328"/>
          </a:xfrm>
          <a:prstGeom prst="rect">
            <a:avLst/>
          </a:prstGeom>
          <a:noFill/>
        </p:spPr>
        <p:txBody>
          <a:bodyPr wrap="square" rtlCol="0">
            <a:spAutoFit/>
          </a:bodyPr>
          <a:lstStyle/>
          <a:p>
            <a:pPr algn="ctr"/>
            <a:r>
              <a:rPr lang="en-GB" dirty="0">
                <a:solidFill>
                  <a:schemeClr val="bg1"/>
                </a:solidFill>
              </a:rPr>
              <a:t>Suzi </a:t>
            </a:r>
          </a:p>
          <a:p>
            <a:pPr algn="ctr"/>
            <a:r>
              <a:rPr lang="en-GB" dirty="0">
                <a:solidFill>
                  <a:schemeClr val="bg1"/>
                </a:solidFill>
              </a:rPr>
              <a:t>Based </a:t>
            </a:r>
          </a:p>
          <a:p>
            <a:pPr algn="ctr"/>
            <a:r>
              <a:rPr lang="en-GB" dirty="0">
                <a:solidFill>
                  <a:schemeClr val="bg1"/>
                </a:solidFill>
              </a:rPr>
              <a:t>on </a:t>
            </a:r>
          </a:p>
          <a:p>
            <a:pPr algn="ctr"/>
            <a:r>
              <a:rPr lang="en-GB" dirty="0">
                <a:solidFill>
                  <a:schemeClr val="bg1"/>
                </a:solidFill>
              </a:rPr>
              <a:t>Welsh campuses </a:t>
            </a:r>
          </a:p>
        </p:txBody>
      </p:sp>
      <p:sp>
        <p:nvSpPr>
          <p:cNvPr id="19" name="TextBox 18">
            <a:extLst>
              <a:ext uri="{FF2B5EF4-FFF2-40B4-BE49-F238E27FC236}">
                <a16:creationId xmlns:a16="http://schemas.microsoft.com/office/drawing/2014/main" id="{196AF855-09CF-00F7-6A8E-908F9A49E1D9}"/>
              </a:ext>
            </a:extLst>
          </p:cNvPr>
          <p:cNvSpPr txBox="1"/>
          <p:nvPr/>
        </p:nvSpPr>
        <p:spPr>
          <a:xfrm>
            <a:off x="7288307" y="421255"/>
            <a:ext cx="4742329" cy="707886"/>
          </a:xfrm>
          <a:prstGeom prst="rect">
            <a:avLst/>
          </a:prstGeom>
          <a:noFill/>
        </p:spPr>
        <p:txBody>
          <a:bodyPr wrap="square" rtlCol="0">
            <a:spAutoFit/>
          </a:bodyPr>
          <a:lstStyle/>
          <a:p>
            <a:r>
              <a:rPr lang="en-GB" sz="4000" dirty="0">
                <a:solidFill>
                  <a:schemeClr val="bg1"/>
                </a:solidFill>
                <a:latin typeface="Arial" panose="020B0604020202020204" pitchFamily="34" charset="0"/>
                <a:cs typeface="Arial" panose="020B0604020202020204" pitchFamily="34" charset="0"/>
              </a:rPr>
              <a:t>Meet the Team</a:t>
            </a:r>
          </a:p>
        </p:txBody>
      </p:sp>
      <p:pic>
        <p:nvPicPr>
          <p:cNvPr id="10" name="Picture 9">
            <a:extLst>
              <a:ext uri="{FF2B5EF4-FFF2-40B4-BE49-F238E27FC236}">
                <a16:creationId xmlns:a16="http://schemas.microsoft.com/office/drawing/2014/main" id="{B37F7D86-5480-B871-2BDD-310E2B244CDB}"/>
              </a:ext>
            </a:extLst>
          </p:cNvPr>
          <p:cNvPicPr>
            <a:picLocks noChangeAspect="1"/>
          </p:cNvPicPr>
          <p:nvPr/>
        </p:nvPicPr>
        <p:blipFill>
          <a:blip r:embed="rId3"/>
          <a:srcRect l="16897" t="5422" r="31737" b="5489"/>
          <a:stretch>
            <a:fillRect/>
          </a:stretch>
        </p:blipFill>
        <p:spPr>
          <a:xfrm>
            <a:off x="10542342" y="1782304"/>
            <a:ext cx="1000134" cy="1734625"/>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pic>
        <p:nvPicPr>
          <p:cNvPr id="11" name="Picture 10">
            <a:extLst>
              <a:ext uri="{FF2B5EF4-FFF2-40B4-BE49-F238E27FC236}">
                <a16:creationId xmlns:a16="http://schemas.microsoft.com/office/drawing/2014/main" id="{33157037-1885-EB8E-60AA-90FE276D1D54}"/>
              </a:ext>
            </a:extLst>
          </p:cNvPr>
          <p:cNvPicPr>
            <a:picLocks noChangeAspect="1"/>
          </p:cNvPicPr>
          <p:nvPr/>
        </p:nvPicPr>
        <p:blipFill>
          <a:blip r:embed="rId5"/>
          <a:srcRect l="15148" r="8565" b="3759"/>
          <a:stretch>
            <a:fillRect/>
          </a:stretch>
        </p:blipFill>
        <p:spPr>
          <a:xfrm>
            <a:off x="9485113" y="1740477"/>
            <a:ext cx="978370" cy="1787753"/>
          </a:xfrm>
          <a:prstGeom prst="rect">
            <a:avLst/>
          </a:prstGeom>
          <a:ln>
            <a:noFill/>
          </a:ln>
          <a:effectLst>
            <a:outerShdw blurRad="190500" algn="tl" rotWithShape="0">
              <a:srgbClr val="000000">
                <a:alpha val="70000"/>
              </a:srgbClr>
            </a:outerShdw>
          </a:effectLst>
        </p:spPr>
      </p:pic>
      <p:pic>
        <p:nvPicPr>
          <p:cNvPr id="14" name="Picture 13">
            <a:extLst>
              <a:ext uri="{FF2B5EF4-FFF2-40B4-BE49-F238E27FC236}">
                <a16:creationId xmlns:a16="http://schemas.microsoft.com/office/drawing/2014/main" id="{E10B0753-56B0-40AC-0311-F4CA2886C6E7}"/>
              </a:ext>
            </a:extLst>
          </p:cNvPr>
          <p:cNvPicPr>
            <a:picLocks noChangeAspect="1"/>
          </p:cNvPicPr>
          <p:nvPr/>
        </p:nvPicPr>
        <p:blipFill>
          <a:blip r:embed="rId4"/>
          <a:srcRect l="27851" t="4603" r="23486" b="10997"/>
          <a:stretch>
            <a:fillRect/>
          </a:stretch>
        </p:blipFill>
        <p:spPr>
          <a:xfrm>
            <a:off x="7186877" y="1826015"/>
            <a:ext cx="957874" cy="1661326"/>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pic>
        <p:nvPicPr>
          <p:cNvPr id="15" name="Picture 14">
            <a:extLst>
              <a:ext uri="{FF2B5EF4-FFF2-40B4-BE49-F238E27FC236}">
                <a16:creationId xmlns:a16="http://schemas.microsoft.com/office/drawing/2014/main" id="{E5F3F478-4D9F-7202-453A-A77B6E46363B}"/>
              </a:ext>
            </a:extLst>
          </p:cNvPr>
          <p:cNvPicPr>
            <a:picLocks noChangeAspect="1"/>
          </p:cNvPicPr>
          <p:nvPr/>
        </p:nvPicPr>
        <p:blipFill>
          <a:blip r:embed="rId6"/>
          <a:srcRect l="20833" t="-1142" r="20874" b="29810"/>
          <a:stretch>
            <a:fillRect/>
          </a:stretch>
        </p:blipFill>
        <p:spPr>
          <a:xfrm>
            <a:off x="8312544" y="1784993"/>
            <a:ext cx="996245" cy="1733081"/>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pic>
        <p:nvPicPr>
          <p:cNvPr id="20" name="Picture 19" descr="A person in a graduation cap and gown&#10;&#10;AI-generated content may be incorrect.">
            <a:extLst>
              <a:ext uri="{FF2B5EF4-FFF2-40B4-BE49-F238E27FC236}">
                <a16:creationId xmlns:a16="http://schemas.microsoft.com/office/drawing/2014/main" id="{C1F28A09-839A-7AEA-6840-7AE8218ABB6D}"/>
              </a:ext>
            </a:extLst>
          </p:cNvPr>
          <p:cNvPicPr>
            <a:picLocks noChangeAspect="1"/>
          </p:cNvPicPr>
          <p:nvPr/>
        </p:nvPicPr>
        <p:blipFill>
          <a:blip r:embed="rId6"/>
          <a:srcRect l="20833" t="-1142" r="20874" b="29810"/>
          <a:stretch>
            <a:fillRect/>
          </a:stretch>
        </p:blipFill>
        <p:spPr>
          <a:xfrm>
            <a:off x="1332624" y="1734193"/>
            <a:ext cx="996245" cy="1733081"/>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spTree>
    <p:extLst>
      <p:ext uri="{BB962C8B-B14F-4D97-AF65-F5344CB8AC3E}">
        <p14:creationId xmlns:p14="http://schemas.microsoft.com/office/powerpoint/2010/main" val="175025523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28D9B6F6-C056-1188-5913-A78BEE106794}"/>
              </a:ext>
            </a:extLst>
          </p:cNvPr>
          <p:cNvSpPr txBox="1"/>
          <p:nvPr/>
        </p:nvSpPr>
        <p:spPr>
          <a:xfrm>
            <a:off x="220436" y="1192096"/>
            <a:ext cx="6093724" cy="3477875"/>
          </a:xfrm>
          <a:prstGeom prst="rect">
            <a:avLst/>
          </a:prstGeom>
          <a:noFill/>
        </p:spPr>
        <p:txBody>
          <a:bodyPr wrap="square" lIns="91440" tIns="45720" rIns="91440" bIns="45720" anchor="t">
            <a:spAutoFit/>
          </a:bodyPr>
          <a:lstStyle/>
          <a:p>
            <a:pPr marL="285750" indent="-285750">
              <a:buFont typeface="Arial" panose="020B0604020202020204" pitchFamily="34" charset="0"/>
              <a:buChar char="•"/>
            </a:pPr>
            <a:r>
              <a:rPr lang="en-GB" sz="2000" dirty="0">
                <a:solidFill>
                  <a:schemeClr val="bg1"/>
                </a:solidFill>
                <a:latin typeface="Arial" panose="020B0604020202020204" pitchFamily="34" charset="0"/>
                <a:cs typeface="Arial" panose="020B0604020202020204" pitchFamily="34" charset="0"/>
              </a:rPr>
              <a:t>Cefnogaeth i Fyfyrwyr CertHE yn benodol</a:t>
            </a:r>
          </a:p>
          <a:p>
            <a:pPr marL="285750" indent="-285750">
              <a:buFont typeface="Arial" panose="020B0604020202020204" pitchFamily="34" charset="0"/>
              <a:buChar char="•"/>
            </a:pPr>
            <a:endParaRPr lang="en-GB" sz="2000" dirty="0">
              <a:solidFill>
                <a:schemeClr val="bg1"/>
              </a:solidFill>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2000" dirty="0">
                <a:solidFill>
                  <a:schemeClr val="bg1"/>
                </a:solidFill>
                <a:latin typeface="Arial" panose="020B0604020202020204" pitchFamily="34" charset="0"/>
                <a:cs typeface="Arial" panose="020B0604020202020204" pitchFamily="34" charset="0"/>
              </a:rPr>
              <a:t>Cefnogaeth gyda rhwystrau/materion penodol sy'n effeithio ar eich astudiaethau</a:t>
            </a:r>
          </a:p>
          <a:p>
            <a:pPr marL="285750" indent="-285750">
              <a:buFont typeface="Arial" panose="020B0604020202020204" pitchFamily="34" charset="0"/>
              <a:buChar char="•"/>
            </a:pPr>
            <a:endParaRPr lang="en-GB" sz="2000" dirty="0">
              <a:solidFill>
                <a:schemeClr val="bg1"/>
              </a:solidFill>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2000" dirty="0">
                <a:solidFill>
                  <a:schemeClr val="bg1"/>
                </a:solidFill>
                <a:latin typeface="Arial" panose="020B0604020202020204" pitchFamily="34" charset="0"/>
                <a:cs typeface="Arial" panose="020B0604020202020204" pitchFamily="34" charset="0"/>
              </a:rPr>
              <a:t>Cefnogaeth i ddeall prosesau a gwasanaethau yn PCYDDS</a:t>
            </a:r>
          </a:p>
          <a:p>
            <a:pPr marL="285750" indent="-285750">
              <a:buFont typeface="Arial" panose="020B0604020202020204" pitchFamily="34" charset="0"/>
              <a:buChar char="•"/>
            </a:pPr>
            <a:endParaRPr lang="en-GB" sz="2000" dirty="0">
              <a:solidFill>
                <a:schemeClr val="bg1"/>
              </a:solidFill>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2000" dirty="0">
                <a:solidFill>
                  <a:schemeClr val="bg1"/>
                </a:solidFill>
                <a:latin typeface="Arial" panose="020B0604020202020204" pitchFamily="34" charset="0"/>
                <a:cs typeface="Arial" panose="020B0604020202020204" pitchFamily="34" charset="0"/>
              </a:rPr>
              <a:t>Cymorth i gysylltu â’r gefnogaeth</a:t>
            </a:r>
          </a:p>
          <a:p>
            <a:endParaRPr lang="en-GB" sz="2000" dirty="0">
              <a:solidFill>
                <a:schemeClr val="bg1"/>
              </a:solidFill>
            </a:endParaRPr>
          </a:p>
          <a:p>
            <a:endParaRPr lang="en-GB" sz="2000" dirty="0">
              <a:solidFill>
                <a:schemeClr val="bg1"/>
              </a:solidFill>
              <a:ea typeface="Calibri"/>
              <a:cs typeface="Calibri"/>
            </a:endParaRPr>
          </a:p>
        </p:txBody>
      </p:sp>
      <p:sp>
        <p:nvSpPr>
          <p:cNvPr id="5" name="TextBox 4">
            <a:extLst>
              <a:ext uri="{FF2B5EF4-FFF2-40B4-BE49-F238E27FC236}">
                <a16:creationId xmlns:a16="http://schemas.microsoft.com/office/drawing/2014/main" id="{1B78D3B6-1770-155F-A72E-6F56CD109771}"/>
              </a:ext>
            </a:extLst>
          </p:cNvPr>
          <p:cNvSpPr txBox="1"/>
          <p:nvPr/>
        </p:nvSpPr>
        <p:spPr>
          <a:xfrm>
            <a:off x="489155" y="465851"/>
            <a:ext cx="2222090" cy="523220"/>
          </a:xfrm>
          <a:prstGeom prst="rect">
            <a:avLst/>
          </a:prstGeom>
          <a:noFill/>
        </p:spPr>
        <p:txBody>
          <a:bodyPr wrap="square">
            <a:spAutoFit/>
          </a:bodyPr>
          <a:lstStyle/>
          <a:p>
            <a:r>
              <a:rPr lang="en-GB" sz="2800" dirty="0">
                <a:solidFill>
                  <a:schemeClr val="bg1"/>
                </a:solidFill>
                <a:latin typeface="Arial" panose="020B0604020202020204" pitchFamily="34" charset="0"/>
                <a:cs typeface="Arial" panose="020B0604020202020204" pitchFamily="34" charset="0"/>
              </a:rPr>
              <a:t>Cefnogaeth</a:t>
            </a:r>
            <a:endParaRPr lang="en-GB" sz="2800" dirty="0">
              <a:latin typeface="Arial" panose="020B0604020202020204" pitchFamily="34" charset="0"/>
              <a:cs typeface="Arial" panose="020B0604020202020204" pitchFamily="34" charset="0"/>
            </a:endParaRPr>
          </a:p>
        </p:txBody>
      </p:sp>
      <p:sp>
        <p:nvSpPr>
          <p:cNvPr id="2" name="TextBox 1">
            <a:extLst>
              <a:ext uri="{FF2B5EF4-FFF2-40B4-BE49-F238E27FC236}">
                <a16:creationId xmlns:a16="http://schemas.microsoft.com/office/drawing/2014/main" id="{003FF1D9-4A69-7657-46AA-EB3AF8507E6D}"/>
              </a:ext>
            </a:extLst>
          </p:cNvPr>
          <p:cNvSpPr txBox="1"/>
          <p:nvPr/>
        </p:nvSpPr>
        <p:spPr>
          <a:xfrm>
            <a:off x="7136480" y="1167548"/>
            <a:ext cx="5055520" cy="2862322"/>
          </a:xfrm>
          <a:prstGeom prst="rect">
            <a:avLst/>
          </a:prstGeom>
          <a:noFill/>
        </p:spPr>
        <p:txBody>
          <a:bodyPr wrap="square">
            <a:spAutoFit/>
          </a:bodyPr>
          <a:lstStyle/>
          <a:p>
            <a:pPr marL="171450" indent="-171450">
              <a:buFont typeface="Arial" panose="020B0604020202020204" pitchFamily="34" charset="0"/>
              <a:buChar char="•"/>
            </a:pPr>
            <a:r>
              <a:rPr lang="en-GB" sz="2000" dirty="0">
                <a:solidFill>
                  <a:schemeClr val="bg1"/>
                </a:solidFill>
                <a:latin typeface="Arial" panose="020B0604020202020204" pitchFamily="34" charset="0"/>
                <a:cs typeface="Arial" panose="020B0604020202020204" pitchFamily="34" charset="0"/>
              </a:rPr>
              <a:t>Support CertHE Students specifically</a:t>
            </a:r>
          </a:p>
          <a:p>
            <a:pPr marL="171450" indent="-171450">
              <a:buFont typeface="Arial" panose="020B0604020202020204" pitchFamily="34" charset="0"/>
              <a:buChar char="•"/>
            </a:pPr>
            <a:endParaRPr lang="en-GB" sz="2000" dirty="0">
              <a:solidFill>
                <a:schemeClr val="bg1"/>
              </a:solidFill>
              <a:latin typeface="Arial" panose="020B0604020202020204" pitchFamily="34" charset="0"/>
              <a:cs typeface="Arial" panose="020B0604020202020204" pitchFamily="34" charset="0"/>
            </a:endParaRPr>
          </a:p>
          <a:p>
            <a:pPr marL="171450" indent="-171450">
              <a:buFont typeface="Arial" panose="020B0604020202020204" pitchFamily="34" charset="0"/>
              <a:buChar char="•"/>
            </a:pPr>
            <a:r>
              <a:rPr lang="en-GB" sz="2000" dirty="0">
                <a:solidFill>
                  <a:schemeClr val="bg1"/>
                </a:solidFill>
                <a:latin typeface="Arial" panose="020B0604020202020204" pitchFamily="34" charset="0"/>
                <a:cs typeface="Arial" panose="020B0604020202020204" pitchFamily="34" charset="0"/>
              </a:rPr>
              <a:t>Support with specific barriers/issues affecting your studies</a:t>
            </a:r>
          </a:p>
          <a:p>
            <a:pPr marL="171450" indent="-171450">
              <a:buFont typeface="Arial" panose="020B0604020202020204" pitchFamily="34" charset="0"/>
              <a:buChar char="•"/>
            </a:pPr>
            <a:endParaRPr lang="en-GB" sz="2000" dirty="0">
              <a:solidFill>
                <a:schemeClr val="bg1"/>
              </a:solidFill>
              <a:latin typeface="Arial" panose="020B0604020202020204" pitchFamily="34" charset="0"/>
              <a:cs typeface="Arial" panose="020B0604020202020204" pitchFamily="34" charset="0"/>
            </a:endParaRPr>
          </a:p>
          <a:p>
            <a:pPr marL="171450" indent="-171450">
              <a:buFont typeface="Arial" panose="020B0604020202020204" pitchFamily="34" charset="0"/>
              <a:buChar char="•"/>
            </a:pPr>
            <a:r>
              <a:rPr lang="en-GB" sz="2000" dirty="0">
                <a:solidFill>
                  <a:schemeClr val="bg1"/>
                </a:solidFill>
                <a:latin typeface="Arial" panose="020B0604020202020204" pitchFamily="34" charset="0"/>
                <a:cs typeface="Arial" panose="020B0604020202020204" pitchFamily="34" charset="0"/>
              </a:rPr>
              <a:t>Support to understand processes and services at UWTSD</a:t>
            </a:r>
          </a:p>
          <a:p>
            <a:pPr marL="171450" indent="-171450">
              <a:buFont typeface="Arial" panose="020B0604020202020204" pitchFamily="34" charset="0"/>
              <a:buChar char="•"/>
            </a:pPr>
            <a:endParaRPr lang="en-GB" sz="2000" dirty="0">
              <a:solidFill>
                <a:schemeClr val="bg1"/>
              </a:solidFill>
              <a:latin typeface="Arial" panose="020B0604020202020204" pitchFamily="34" charset="0"/>
              <a:cs typeface="Arial" panose="020B0604020202020204" pitchFamily="34" charset="0"/>
            </a:endParaRPr>
          </a:p>
          <a:p>
            <a:pPr marL="171450" indent="-171450">
              <a:buFont typeface="Arial" panose="020B0604020202020204" pitchFamily="34" charset="0"/>
              <a:buChar char="•"/>
            </a:pPr>
            <a:r>
              <a:rPr lang="en-GB" sz="2000" dirty="0">
                <a:solidFill>
                  <a:schemeClr val="bg1"/>
                </a:solidFill>
                <a:latin typeface="Arial" panose="020B0604020202020204" pitchFamily="34" charset="0"/>
                <a:cs typeface="Arial" panose="020B0604020202020204" pitchFamily="34" charset="0"/>
              </a:rPr>
              <a:t>Help to link in with support </a:t>
            </a:r>
          </a:p>
        </p:txBody>
      </p:sp>
      <p:sp>
        <p:nvSpPr>
          <p:cNvPr id="4" name="TextBox 3">
            <a:extLst>
              <a:ext uri="{FF2B5EF4-FFF2-40B4-BE49-F238E27FC236}">
                <a16:creationId xmlns:a16="http://schemas.microsoft.com/office/drawing/2014/main" id="{2A5C9C17-4D10-9410-D1AB-D3B25B0863D2}"/>
              </a:ext>
            </a:extLst>
          </p:cNvPr>
          <p:cNvSpPr txBox="1"/>
          <p:nvPr/>
        </p:nvSpPr>
        <p:spPr>
          <a:xfrm>
            <a:off x="7233759" y="465851"/>
            <a:ext cx="2514398" cy="523220"/>
          </a:xfrm>
          <a:prstGeom prst="rect">
            <a:avLst/>
          </a:prstGeom>
          <a:noFill/>
        </p:spPr>
        <p:txBody>
          <a:bodyPr wrap="square">
            <a:spAutoFit/>
          </a:bodyPr>
          <a:lstStyle/>
          <a:p>
            <a:r>
              <a:rPr lang="en-GB" sz="2800" dirty="0">
                <a:solidFill>
                  <a:schemeClr val="bg1"/>
                </a:solidFill>
                <a:latin typeface="Arial" panose="020B0604020202020204" pitchFamily="34" charset="0"/>
                <a:cs typeface="Arial" panose="020B0604020202020204" pitchFamily="34" charset="0"/>
              </a:rPr>
              <a:t>Support</a:t>
            </a:r>
            <a:endParaRPr lang="en-GB" sz="2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93590048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95D3E462-FB9E-7DB6-6805-3644E6EB37A3}"/>
              </a:ext>
            </a:extLst>
          </p:cNvPr>
          <p:cNvSpPr txBox="1"/>
          <p:nvPr/>
        </p:nvSpPr>
        <p:spPr>
          <a:xfrm>
            <a:off x="385996" y="361300"/>
            <a:ext cx="3043451" cy="830997"/>
          </a:xfrm>
          <a:prstGeom prst="rect">
            <a:avLst/>
          </a:prstGeom>
          <a:noFill/>
        </p:spPr>
        <p:txBody>
          <a:bodyPr wrap="square" rtlCol="0">
            <a:spAutoFit/>
          </a:bodyPr>
          <a:lstStyle/>
          <a:p>
            <a:r>
              <a:rPr lang="en-GB" sz="2400" dirty="0">
                <a:solidFill>
                  <a:schemeClr val="bg1"/>
                </a:solidFill>
                <a:latin typeface="Arial" panose="020B0604020202020204" pitchFamily="34" charset="0"/>
                <a:cs typeface="Arial" panose="020B0604020202020204" pitchFamily="34" charset="0"/>
              </a:rPr>
              <a:t>Gweithgareddau/ Digwyddiadau </a:t>
            </a:r>
            <a:r>
              <a:rPr lang="en-GB" sz="2400" dirty="0" err="1">
                <a:solidFill>
                  <a:schemeClr val="bg1"/>
                </a:solidFill>
                <a:latin typeface="Arial" panose="020B0604020202020204" pitchFamily="34" charset="0"/>
                <a:cs typeface="Arial" panose="020B0604020202020204" pitchFamily="34" charset="0"/>
              </a:rPr>
              <a:t>Eraill</a:t>
            </a:r>
            <a:endParaRPr lang="en-GB" sz="2400" dirty="0">
              <a:solidFill>
                <a:schemeClr val="bg1"/>
              </a:solidFill>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8F6B8703-24AE-CBE9-ABE1-F9A78764BFB1}"/>
              </a:ext>
            </a:extLst>
          </p:cNvPr>
          <p:cNvSpPr txBox="1"/>
          <p:nvPr/>
        </p:nvSpPr>
        <p:spPr>
          <a:xfrm>
            <a:off x="382585" y="1469003"/>
            <a:ext cx="6093724" cy="2862322"/>
          </a:xfrm>
          <a:prstGeom prst="rect">
            <a:avLst/>
          </a:prstGeom>
          <a:noFill/>
        </p:spPr>
        <p:txBody>
          <a:bodyPr wrap="square">
            <a:spAutoFit/>
          </a:bodyPr>
          <a:lstStyle/>
          <a:p>
            <a:pPr marL="285750" indent="-285750">
              <a:buFont typeface="Arial" panose="020B0604020202020204" pitchFamily="34" charset="0"/>
              <a:buChar char="•"/>
            </a:pPr>
            <a:r>
              <a:rPr lang="en-GB" dirty="0" err="1">
                <a:solidFill>
                  <a:schemeClr val="bg1"/>
                </a:solidFill>
                <a:latin typeface="Arial" panose="020B0604020202020204" pitchFamily="34" charset="0"/>
                <a:cs typeface="Arial" panose="020B0604020202020204" pitchFamily="34" charset="0"/>
              </a:rPr>
              <a:t>Cynorthwyo</a:t>
            </a:r>
            <a:r>
              <a:rPr lang="en-GB" dirty="0">
                <a:solidFill>
                  <a:schemeClr val="bg1"/>
                </a:solidFill>
                <a:latin typeface="Arial" panose="020B0604020202020204" pitchFamily="34" charset="0"/>
                <a:cs typeface="Arial" panose="020B0604020202020204" pitchFamily="34" charset="0"/>
              </a:rPr>
              <a:t> gyda </a:t>
            </a:r>
            <a:r>
              <a:rPr lang="en-GB" dirty="0" err="1">
                <a:solidFill>
                  <a:schemeClr val="bg1"/>
                </a:solidFill>
                <a:latin typeface="Arial" panose="020B0604020202020204" pitchFamily="34" charset="0"/>
                <a:cs typeface="Arial" panose="020B0604020202020204" pitchFamily="34" charset="0"/>
              </a:rPr>
              <a:t>digwyddiadau'r</a:t>
            </a:r>
            <a:r>
              <a:rPr lang="en-GB" dirty="0">
                <a:solidFill>
                  <a:schemeClr val="bg1"/>
                </a:solidFill>
                <a:latin typeface="Arial" panose="020B0604020202020204" pitchFamily="34" charset="0"/>
                <a:cs typeface="Arial" panose="020B0604020202020204" pitchFamily="34" charset="0"/>
              </a:rPr>
              <a:t> </a:t>
            </a:r>
            <a:r>
              <a:rPr lang="en-GB" dirty="0" err="1">
                <a:solidFill>
                  <a:schemeClr val="bg1"/>
                </a:solidFill>
                <a:latin typeface="Arial" panose="020B0604020202020204" pitchFamily="34" charset="0"/>
                <a:cs typeface="Arial" panose="020B0604020202020204" pitchFamily="34" charset="0"/>
              </a:rPr>
              <a:t>Brifysgol</a:t>
            </a:r>
            <a:r>
              <a:rPr lang="en-GB" dirty="0">
                <a:solidFill>
                  <a:schemeClr val="bg1"/>
                </a:solidFill>
                <a:latin typeface="Arial" panose="020B0604020202020204" pitchFamily="34" charset="0"/>
                <a:cs typeface="Arial" panose="020B0604020202020204" pitchFamily="34" charset="0"/>
              </a:rPr>
              <a:t> </a:t>
            </a:r>
          </a:p>
          <a:p>
            <a:r>
              <a:rPr lang="en-GB" dirty="0">
                <a:solidFill>
                  <a:schemeClr val="bg1"/>
                </a:solidFill>
                <a:latin typeface="Arial" panose="020B0604020202020204" pitchFamily="34" charset="0"/>
                <a:cs typeface="Arial" panose="020B0604020202020204" pitchFamily="34" charset="0"/>
              </a:rPr>
              <a:t>– </a:t>
            </a:r>
            <a:r>
              <a:rPr lang="en-GB" dirty="0" err="1">
                <a:solidFill>
                  <a:schemeClr val="bg1"/>
                </a:solidFill>
                <a:latin typeface="Arial" panose="020B0604020202020204" pitchFamily="34" charset="0"/>
                <a:cs typeface="Arial" panose="020B0604020202020204" pitchFamily="34" charset="0"/>
              </a:rPr>
              <a:t>e.e.</a:t>
            </a:r>
            <a:r>
              <a:rPr lang="en-GB" dirty="0">
                <a:solidFill>
                  <a:schemeClr val="bg1"/>
                </a:solidFill>
                <a:latin typeface="Arial" panose="020B0604020202020204" pitchFamily="34" charset="0"/>
                <a:cs typeface="Arial" panose="020B0604020202020204" pitchFamily="34" charset="0"/>
              </a:rPr>
              <a:t> digwyddiadau </a:t>
            </a:r>
            <a:r>
              <a:rPr lang="en-GB" dirty="0" err="1">
                <a:solidFill>
                  <a:schemeClr val="bg1"/>
                </a:solidFill>
                <a:latin typeface="Arial" panose="020B0604020202020204" pitchFamily="34" charset="0"/>
                <a:cs typeface="Arial" panose="020B0604020202020204" pitchFamily="34" charset="0"/>
              </a:rPr>
              <a:t>Cynefino</a:t>
            </a:r>
            <a:r>
              <a:rPr lang="en-GB" dirty="0">
                <a:solidFill>
                  <a:schemeClr val="bg1"/>
                </a:solidFill>
                <a:latin typeface="Arial" panose="020B0604020202020204" pitchFamily="34" charset="0"/>
                <a:cs typeface="Arial" panose="020B0604020202020204" pitchFamily="34" charset="0"/>
              </a:rPr>
              <a:t> / </a:t>
            </a:r>
            <a:r>
              <a:rPr lang="en-GB" dirty="0" err="1">
                <a:solidFill>
                  <a:schemeClr val="bg1"/>
                </a:solidFill>
                <a:latin typeface="Arial" panose="020B0604020202020204" pitchFamily="34" charset="0"/>
                <a:cs typeface="Arial" panose="020B0604020202020204" pitchFamily="34" charset="0"/>
              </a:rPr>
              <a:t>Croesawu</a:t>
            </a:r>
            <a:r>
              <a:rPr lang="en-GB" dirty="0">
                <a:solidFill>
                  <a:schemeClr val="bg1"/>
                </a:solidFill>
                <a:latin typeface="Arial" panose="020B0604020202020204" pitchFamily="34" charset="0"/>
                <a:cs typeface="Arial" panose="020B0604020202020204" pitchFamily="34" charset="0"/>
              </a:rPr>
              <a:t> ac </a:t>
            </a:r>
            <a:r>
              <a:rPr lang="en-GB" dirty="0" err="1">
                <a:solidFill>
                  <a:schemeClr val="bg1"/>
                </a:solidFill>
                <a:latin typeface="Arial" panose="020B0604020202020204" pitchFamily="34" charset="0"/>
                <a:cs typeface="Arial" panose="020B0604020202020204" pitchFamily="34" charset="0"/>
              </a:rPr>
              <a:t>ati</a:t>
            </a:r>
            <a:endParaRPr lang="en-GB" dirty="0">
              <a:solidFill>
                <a:schemeClr val="bg1"/>
              </a:solidFill>
              <a:latin typeface="Arial" panose="020B0604020202020204" pitchFamily="34" charset="0"/>
              <a:cs typeface="Arial" panose="020B0604020202020204" pitchFamily="34" charset="0"/>
            </a:endParaRPr>
          </a:p>
          <a:p>
            <a:pPr marL="285750" indent="-285750">
              <a:buFont typeface="Arial" panose="020B0604020202020204" pitchFamily="34" charset="0"/>
              <a:buChar char="•"/>
            </a:pPr>
            <a:endParaRPr lang="en-GB" dirty="0">
              <a:solidFill>
                <a:schemeClr val="bg1"/>
              </a:solidFill>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dirty="0" err="1">
                <a:solidFill>
                  <a:schemeClr val="bg1"/>
                </a:solidFill>
                <a:latin typeface="Arial" panose="020B0604020202020204" pitchFamily="34" charset="0"/>
                <a:cs typeface="Arial" panose="020B0604020202020204" pitchFamily="34" charset="0"/>
              </a:rPr>
              <a:t>Cynnig</a:t>
            </a:r>
            <a:r>
              <a:rPr lang="en-GB" dirty="0">
                <a:solidFill>
                  <a:schemeClr val="bg1"/>
                </a:solidFill>
                <a:latin typeface="Arial" panose="020B0604020202020204" pitchFamily="34" charset="0"/>
                <a:cs typeface="Arial" panose="020B0604020202020204" pitchFamily="34" charset="0"/>
              </a:rPr>
              <a:t> </a:t>
            </a:r>
            <a:r>
              <a:rPr lang="en-GB" dirty="0" err="1">
                <a:solidFill>
                  <a:schemeClr val="bg1"/>
                </a:solidFill>
                <a:latin typeface="Arial" panose="020B0604020202020204" pitchFamily="34" charset="0"/>
                <a:cs typeface="Arial" panose="020B0604020202020204" pitchFamily="34" charset="0"/>
              </a:rPr>
              <a:t>hyfforddiant</a:t>
            </a:r>
            <a:r>
              <a:rPr lang="en-GB" dirty="0">
                <a:solidFill>
                  <a:schemeClr val="bg1"/>
                </a:solidFill>
                <a:latin typeface="Arial" panose="020B0604020202020204" pitchFamily="34" charset="0"/>
                <a:cs typeface="Arial" panose="020B0604020202020204" pitchFamily="34" charset="0"/>
              </a:rPr>
              <a:t> a </a:t>
            </a:r>
            <a:r>
              <a:rPr lang="en-GB" dirty="0" err="1">
                <a:solidFill>
                  <a:schemeClr val="bg1"/>
                </a:solidFill>
                <a:latin typeface="Arial" panose="020B0604020202020204" pitchFamily="34" charset="0"/>
                <a:cs typeface="Arial" panose="020B0604020202020204" pitchFamily="34" charset="0"/>
              </a:rPr>
              <a:t>gweithdai</a:t>
            </a:r>
            <a:r>
              <a:rPr lang="en-GB" dirty="0">
                <a:solidFill>
                  <a:schemeClr val="bg1"/>
                </a:solidFill>
                <a:latin typeface="Arial" panose="020B0604020202020204" pitchFamily="34" charset="0"/>
                <a:cs typeface="Arial" panose="020B0604020202020204" pitchFamily="34" charset="0"/>
              </a:rPr>
              <a:t> i </a:t>
            </a:r>
            <a:r>
              <a:rPr lang="en-GB" dirty="0" err="1">
                <a:solidFill>
                  <a:schemeClr val="bg1"/>
                </a:solidFill>
                <a:latin typeface="Arial" panose="020B0604020202020204" pitchFamily="34" charset="0"/>
                <a:cs typeface="Arial" panose="020B0604020202020204" pitchFamily="34" charset="0"/>
              </a:rPr>
              <a:t>fyfyrwyr</a:t>
            </a:r>
            <a:endParaRPr lang="en-GB" dirty="0">
              <a:solidFill>
                <a:schemeClr val="bg1"/>
              </a:solidFill>
              <a:latin typeface="Arial" panose="020B0604020202020204" pitchFamily="34" charset="0"/>
              <a:cs typeface="Arial" panose="020B0604020202020204" pitchFamily="34" charset="0"/>
            </a:endParaRPr>
          </a:p>
          <a:p>
            <a:pPr marL="285750" indent="-285750">
              <a:buFont typeface="Arial" panose="020B0604020202020204" pitchFamily="34" charset="0"/>
              <a:buChar char="•"/>
            </a:pPr>
            <a:endParaRPr lang="en-GB" dirty="0">
              <a:solidFill>
                <a:schemeClr val="bg1"/>
              </a:solidFill>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dirty="0" err="1">
                <a:solidFill>
                  <a:schemeClr val="bg1"/>
                </a:solidFill>
                <a:latin typeface="Arial" panose="020B0604020202020204" pitchFamily="34" charset="0"/>
                <a:cs typeface="Arial" panose="020B0604020202020204" pitchFamily="34" charset="0"/>
              </a:rPr>
              <a:t>Prosiectau</a:t>
            </a:r>
            <a:r>
              <a:rPr lang="en-GB" dirty="0">
                <a:solidFill>
                  <a:schemeClr val="bg1"/>
                </a:solidFill>
                <a:latin typeface="Arial" panose="020B0604020202020204" pitchFamily="34" charset="0"/>
                <a:cs typeface="Arial" panose="020B0604020202020204" pitchFamily="34" charset="0"/>
              </a:rPr>
              <a:t> </a:t>
            </a:r>
            <a:r>
              <a:rPr lang="en-GB" dirty="0" err="1">
                <a:solidFill>
                  <a:schemeClr val="bg1"/>
                </a:solidFill>
                <a:latin typeface="Arial" panose="020B0604020202020204" pitchFamily="34" charset="0"/>
                <a:cs typeface="Arial" panose="020B0604020202020204" pitchFamily="34" charset="0"/>
              </a:rPr>
              <a:t>cyd-gynhyrchu</a:t>
            </a:r>
            <a:r>
              <a:rPr lang="en-GB" dirty="0">
                <a:solidFill>
                  <a:schemeClr val="bg1"/>
                </a:solidFill>
                <a:latin typeface="Arial" panose="020B0604020202020204" pitchFamily="34" charset="0"/>
                <a:cs typeface="Arial" panose="020B0604020202020204" pitchFamily="34" charset="0"/>
              </a:rPr>
              <a:t> gyda myfyrwyr</a:t>
            </a:r>
          </a:p>
          <a:p>
            <a:pPr marL="285750" indent="-285750">
              <a:buFont typeface="Arial" panose="020B0604020202020204" pitchFamily="34" charset="0"/>
              <a:buChar char="•"/>
            </a:pPr>
            <a:endParaRPr lang="en-GB" dirty="0">
              <a:solidFill>
                <a:schemeClr val="bg1"/>
              </a:solidFill>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dirty="0" err="1">
                <a:solidFill>
                  <a:schemeClr val="bg1"/>
                </a:solidFill>
                <a:latin typeface="Arial" panose="020B0604020202020204" pitchFamily="34" charset="0"/>
                <a:cs typeface="Arial" panose="020B0604020202020204" pitchFamily="34" charset="0"/>
              </a:rPr>
              <a:t>Rhedeg</a:t>
            </a:r>
            <a:r>
              <a:rPr lang="en-GB" dirty="0">
                <a:solidFill>
                  <a:schemeClr val="bg1"/>
                </a:solidFill>
                <a:latin typeface="Arial" panose="020B0604020202020204" pitchFamily="34" charset="0"/>
                <a:cs typeface="Arial" panose="020B0604020202020204" pitchFamily="34" charset="0"/>
              </a:rPr>
              <a:t> digwyddiadau </a:t>
            </a:r>
            <a:r>
              <a:rPr lang="en-GB" dirty="0" err="1">
                <a:solidFill>
                  <a:schemeClr val="bg1"/>
                </a:solidFill>
                <a:latin typeface="Arial" panose="020B0604020202020204" pitchFamily="34" charset="0"/>
                <a:cs typeface="Arial" panose="020B0604020202020204" pitchFamily="34" charset="0"/>
              </a:rPr>
              <a:t>dros</a:t>
            </a:r>
            <a:r>
              <a:rPr lang="en-GB" dirty="0">
                <a:solidFill>
                  <a:schemeClr val="bg1"/>
                </a:solidFill>
                <a:latin typeface="Arial" panose="020B0604020202020204" pitchFamily="34" charset="0"/>
                <a:cs typeface="Arial" panose="020B0604020202020204" pitchFamily="34" charset="0"/>
              </a:rPr>
              <a:t> </a:t>
            </a:r>
            <a:r>
              <a:rPr lang="en-GB" dirty="0" err="1">
                <a:solidFill>
                  <a:schemeClr val="bg1"/>
                </a:solidFill>
                <a:latin typeface="Arial" panose="020B0604020202020204" pitchFamily="34" charset="0"/>
                <a:cs typeface="Arial" panose="020B0604020202020204" pitchFamily="34" charset="0"/>
              </a:rPr>
              <a:t>dro</a:t>
            </a:r>
            <a:endParaRPr lang="en-GB" dirty="0">
              <a:solidFill>
                <a:schemeClr val="bg1"/>
              </a:solidFill>
              <a:latin typeface="Arial" panose="020B0604020202020204" pitchFamily="34" charset="0"/>
              <a:cs typeface="Arial" panose="020B0604020202020204" pitchFamily="34" charset="0"/>
            </a:endParaRPr>
          </a:p>
          <a:p>
            <a:pPr marL="285750" indent="-285750">
              <a:buFont typeface="Arial" panose="020B0604020202020204" pitchFamily="34" charset="0"/>
              <a:buChar char="•"/>
            </a:pPr>
            <a:endParaRPr lang="en-GB" dirty="0">
              <a:solidFill>
                <a:schemeClr val="bg1"/>
              </a:solidFill>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dirty="0" err="1">
                <a:solidFill>
                  <a:schemeClr val="bg1"/>
                </a:solidFill>
                <a:latin typeface="Arial" panose="020B0604020202020204" pitchFamily="34" charset="0"/>
                <a:cs typeface="Arial" panose="020B0604020202020204" pitchFamily="34" charset="0"/>
              </a:rPr>
              <a:t>Cynnig</a:t>
            </a:r>
            <a:r>
              <a:rPr lang="en-GB" dirty="0">
                <a:solidFill>
                  <a:schemeClr val="bg1"/>
                </a:solidFill>
                <a:latin typeface="Arial" panose="020B0604020202020204" pitchFamily="34" charset="0"/>
                <a:cs typeface="Arial" panose="020B0604020202020204" pitchFamily="34" charset="0"/>
              </a:rPr>
              <a:t> </a:t>
            </a:r>
            <a:r>
              <a:rPr lang="en-GB" dirty="0" err="1">
                <a:solidFill>
                  <a:schemeClr val="bg1"/>
                </a:solidFill>
                <a:latin typeface="Arial" panose="020B0604020202020204" pitchFamily="34" charset="0"/>
                <a:cs typeface="Arial" panose="020B0604020202020204" pitchFamily="34" charset="0"/>
              </a:rPr>
              <a:t>sesiynau</a:t>
            </a:r>
            <a:r>
              <a:rPr lang="en-GB" dirty="0">
                <a:solidFill>
                  <a:schemeClr val="bg1"/>
                </a:solidFill>
                <a:latin typeface="Arial" panose="020B0604020202020204" pitchFamily="34" charset="0"/>
                <a:cs typeface="Arial" panose="020B0604020202020204" pitchFamily="34" charset="0"/>
              </a:rPr>
              <a:t> </a:t>
            </a:r>
            <a:r>
              <a:rPr lang="en-GB" dirty="0" err="1">
                <a:solidFill>
                  <a:schemeClr val="bg1"/>
                </a:solidFill>
                <a:latin typeface="Arial" panose="020B0604020202020204" pitchFamily="34" charset="0"/>
                <a:cs typeface="Arial" panose="020B0604020202020204" pitchFamily="34" charset="0"/>
              </a:rPr>
              <a:t>galw</a:t>
            </a:r>
            <a:r>
              <a:rPr lang="en-GB" dirty="0">
                <a:solidFill>
                  <a:schemeClr val="bg1"/>
                </a:solidFill>
                <a:latin typeface="Arial" panose="020B0604020202020204" pitchFamily="34" charset="0"/>
                <a:cs typeface="Arial" panose="020B0604020202020204" pitchFamily="34" charset="0"/>
              </a:rPr>
              <a:t> </a:t>
            </a:r>
            <a:r>
              <a:rPr lang="en-GB" dirty="0" err="1">
                <a:solidFill>
                  <a:schemeClr val="bg1"/>
                </a:solidFill>
                <a:latin typeface="Arial" panose="020B0604020202020204" pitchFamily="34" charset="0"/>
                <a:cs typeface="Arial" panose="020B0604020202020204" pitchFamily="34" charset="0"/>
              </a:rPr>
              <a:t>heibio</a:t>
            </a:r>
            <a:r>
              <a:rPr lang="en-GB" dirty="0">
                <a:solidFill>
                  <a:schemeClr val="bg1"/>
                </a:solidFill>
                <a:latin typeface="Arial" panose="020B0604020202020204" pitchFamily="34" charset="0"/>
                <a:cs typeface="Arial" panose="020B0604020202020204" pitchFamily="34" charset="0"/>
              </a:rPr>
              <a:t> penodol</a:t>
            </a:r>
          </a:p>
        </p:txBody>
      </p:sp>
      <p:pic>
        <p:nvPicPr>
          <p:cNvPr id="5" name="Picture 4">
            <a:extLst>
              <a:ext uri="{FF2B5EF4-FFF2-40B4-BE49-F238E27FC236}">
                <a16:creationId xmlns:a16="http://schemas.microsoft.com/office/drawing/2014/main" id="{12033105-2A72-EDCF-C82A-B90F0C7E750C}"/>
              </a:ext>
            </a:extLst>
          </p:cNvPr>
          <p:cNvPicPr>
            <a:picLocks noChangeAspect="1"/>
          </p:cNvPicPr>
          <p:nvPr/>
        </p:nvPicPr>
        <p:blipFill>
          <a:blip r:embed="rId3"/>
          <a:srcRect l="11773" t="35270" r="12851" b="12962"/>
          <a:stretch>
            <a:fillRect/>
          </a:stretch>
        </p:blipFill>
        <p:spPr>
          <a:xfrm>
            <a:off x="6025242" y="4889360"/>
            <a:ext cx="1828800" cy="1674725"/>
          </a:xfrm>
          <a:prstGeom prst="rect">
            <a:avLst/>
          </a:prstGeom>
          <a:ln>
            <a:noFill/>
          </a:ln>
          <a:effectLst>
            <a:outerShdw blurRad="190500" algn="tl" rotWithShape="0">
              <a:srgbClr val="000000">
                <a:alpha val="70000"/>
              </a:srgbClr>
            </a:outerShdw>
          </a:effectLst>
        </p:spPr>
      </p:pic>
      <p:pic>
        <p:nvPicPr>
          <p:cNvPr id="6" name="Picture 5">
            <a:extLst>
              <a:ext uri="{FF2B5EF4-FFF2-40B4-BE49-F238E27FC236}">
                <a16:creationId xmlns:a16="http://schemas.microsoft.com/office/drawing/2014/main" id="{C071FDE9-9C05-564E-F036-C078C56FF2E4}"/>
              </a:ext>
            </a:extLst>
          </p:cNvPr>
          <p:cNvPicPr>
            <a:picLocks noChangeAspect="1"/>
          </p:cNvPicPr>
          <p:nvPr/>
        </p:nvPicPr>
        <p:blipFill>
          <a:blip r:embed="rId4"/>
          <a:srcRect l="7433" t="36045" r="15053" b="18015"/>
          <a:stretch>
            <a:fillRect/>
          </a:stretch>
        </p:blipFill>
        <p:spPr>
          <a:xfrm>
            <a:off x="2988129" y="4991591"/>
            <a:ext cx="3037113" cy="1349988"/>
          </a:xfrm>
          <a:prstGeom prst="rect">
            <a:avLst/>
          </a:prstGeom>
        </p:spPr>
      </p:pic>
      <p:sp>
        <p:nvSpPr>
          <p:cNvPr id="7" name="TextBox 6">
            <a:extLst>
              <a:ext uri="{FF2B5EF4-FFF2-40B4-BE49-F238E27FC236}">
                <a16:creationId xmlns:a16="http://schemas.microsoft.com/office/drawing/2014/main" id="{408E03E5-59CC-A366-8C65-722CD6A6A1E0}"/>
              </a:ext>
            </a:extLst>
          </p:cNvPr>
          <p:cNvSpPr txBox="1"/>
          <p:nvPr/>
        </p:nvSpPr>
        <p:spPr>
          <a:xfrm>
            <a:off x="6223227" y="479024"/>
            <a:ext cx="4292373" cy="461665"/>
          </a:xfrm>
          <a:prstGeom prst="rect">
            <a:avLst/>
          </a:prstGeom>
          <a:noFill/>
        </p:spPr>
        <p:txBody>
          <a:bodyPr wrap="square">
            <a:spAutoFit/>
          </a:bodyPr>
          <a:lstStyle/>
          <a:p>
            <a:r>
              <a:rPr lang="en-GB" sz="2400" dirty="0">
                <a:solidFill>
                  <a:schemeClr val="bg1"/>
                </a:solidFill>
                <a:latin typeface="Arial" panose="020B0604020202020204" pitchFamily="34" charset="0"/>
                <a:cs typeface="Arial" panose="020B0604020202020204" pitchFamily="34" charset="0"/>
              </a:rPr>
              <a:t>Other Activities/Events </a:t>
            </a:r>
          </a:p>
        </p:txBody>
      </p:sp>
      <p:sp>
        <p:nvSpPr>
          <p:cNvPr id="9" name="TextBox 8">
            <a:extLst>
              <a:ext uri="{FF2B5EF4-FFF2-40B4-BE49-F238E27FC236}">
                <a16:creationId xmlns:a16="http://schemas.microsoft.com/office/drawing/2014/main" id="{FBCB18F4-445A-AEB6-3D60-3FC7DDC50274}"/>
              </a:ext>
            </a:extLst>
          </p:cNvPr>
          <p:cNvSpPr txBox="1"/>
          <p:nvPr/>
        </p:nvSpPr>
        <p:spPr>
          <a:xfrm>
            <a:off x="6223227" y="1393682"/>
            <a:ext cx="6094638" cy="2862322"/>
          </a:xfrm>
          <a:prstGeom prst="rect">
            <a:avLst/>
          </a:prstGeom>
          <a:noFill/>
        </p:spPr>
        <p:txBody>
          <a:bodyPr wrap="square">
            <a:spAutoFit/>
          </a:bodyPr>
          <a:lstStyle/>
          <a:p>
            <a:pPr marL="285750" indent="-285750">
              <a:buFont typeface="Arial" panose="020B0604020202020204" pitchFamily="34" charset="0"/>
              <a:buChar char="•"/>
            </a:pPr>
            <a:r>
              <a:rPr lang="en-GB" dirty="0">
                <a:solidFill>
                  <a:schemeClr val="bg1"/>
                </a:solidFill>
                <a:latin typeface="Arial" panose="020B0604020202020204" pitchFamily="34" charset="0"/>
                <a:cs typeface="Arial" panose="020B0604020202020204" pitchFamily="34" charset="0"/>
              </a:rPr>
              <a:t> Support with University events </a:t>
            </a:r>
          </a:p>
          <a:p>
            <a:r>
              <a:rPr lang="en-GB" dirty="0">
                <a:solidFill>
                  <a:schemeClr val="bg1"/>
                </a:solidFill>
                <a:latin typeface="Arial" panose="020B0604020202020204" pitchFamily="34" charset="0"/>
                <a:cs typeface="Arial" panose="020B0604020202020204" pitchFamily="34" charset="0"/>
              </a:rPr>
              <a:t>– e.g. Induction/Welcome events etc.</a:t>
            </a:r>
          </a:p>
          <a:p>
            <a:pPr marL="285750" indent="-285750">
              <a:buFont typeface="Arial" panose="020B0604020202020204" pitchFamily="34" charset="0"/>
              <a:buChar char="•"/>
            </a:pPr>
            <a:endParaRPr lang="en-GB" dirty="0">
              <a:solidFill>
                <a:schemeClr val="bg1"/>
              </a:solidFill>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dirty="0">
                <a:solidFill>
                  <a:schemeClr val="bg1"/>
                </a:solidFill>
                <a:latin typeface="Arial" panose="020B0604020202020204" pitchFamily="34" charset="0"/>
                <a:cs typeface="Arial" panose="020B0604020202020204" pitchFamily="34" charset="0"/>
              </a:rPr>
              <a:t> Offer student trainings and workshops</a:t>
            </a:r>
          </a:p>
          <a:p>
            <a:pPr marL="285750" indent="-285750">
              <a:buFont typeface="Arial" panose="020B0604020202020204" pitchFamily="34" charset="0"/>
              <a:buChar char="•"/>
            </a:pPr>
            <a:endParaRPr lang="en-GB" dirty="0">
              <a:solidFill>
                <a:schemeClr val="bg1"/>
              </a:solidFill>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dirty="0">
                <a:solidFill>
                  <a:schemeClr val="bg1"/>
                </a:solidFill>
                <a:latin typeface="Arial" panose="020B0604020202020204" pitchFamily="34" charset="0"/>
                <a:cs typeface="Arial" panose="020B0604020202020204" pitchFamily="34" charset="0"/>
              </a:rPr>
              <a:t>Student co-production project</a:t>
            </a:r>
          </a:p>
          <a:p>
            <a:pPr marL="285750" indent="-285750">
              <a:buFont typeface="Arial" panose="020B0604020202020204" pitchFamily="34" charset="0"/>
              <a:buChar char="•"/>
            </a:pPr>
            <a:endParaRPr lang="en-GB" dirty="0">
              <a:solidFill>
                <a:schemeClr val="bg1"/>
              </a:solidFill>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dirty="0">
                <a:solidFill>
                  <a:schemeClr val="bg1"/>
                </a:solidFill>
                <a:latin typeface="Arial" panose="020B0604020202020204" pitchFamily="34" charset="0"/>
                <a:cs typeface="Arial" panose="020B0604020202020204" pitchFamily="34" charset="0"/>
              </a:rPr>
              <a:t> Run pop-up events  </a:t>
            </a:r>
          </a:p>
          <a:p>
            <a:pPr marL="285750" indent="-285750">
              <a:buFont typeface="Arial" panose="020B0604020202020204" pitchFamily="34" charset="0"/>
              <a:buChar char="•"/>
            </a:pPr>
            <a:endParaRPr lang="en-GB" dirty="0">
              <a:solidFill>
                <a:schemeClr val="bg1"/>
              </a:solidFill>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dirty="0">
                <a:solidFill>
                  <a:schemeClr val="bg1"/>
                </a:solidFill>
                <a:latin typeface="Arial" panose="020B0604020202020204" pitchFamily="34" charset="0"/>
                <a:cs typeface="Arial" panose="020B0604020202020204" pitchFamily="34" charset="0"/>
              </a:rPr>
              <a:t> Offer specific drop-in sessions  </a:t>
            </a:r>
          </a:p>
        </p:txBody>
      </p:sp>
    </p:spTree>
    <p:extLst>
      <p:ext uri="{BB962C8B-B14F-4D97-AF65-F5344CB8AC3E}">
        <p14:creationId xmlns:p14="http://schemas.microsoft.com/office/powerpoint/2010/main" val="254329114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C077BA4D-21F7-D66B-9435-696E49D3B2E4}"/>
              </a:ext>
            </a:extLst>
          </p:cNvPr>
          <p:cNvSpPr txBox="1"/>
          <p:nvPr/>
        </p:nvSpPr>
        <p:spPr>
          <a:xfrm>
            <a:off x="1638450" y="785373"/>
            <a:ext cx="2474913" cy="461665"/>
          </a:xfrm>
          <a:prstGeom prst="rect">
            <a:avLst/>
          </a:prstGeom>
          <a:noFill/>
        </p:spPr>
        <p:txBody>
          <a:bodyPr wrap="square" rtlCol="0">
            <a:spAutoFit/>
          </a:bodyPr>
          <a:lstStyle/>
          <a:p>
            <a:pPr algn="ctr"/>
            <a:r>
              <a:rPr lang="en-GB" sz="2400" dirty="0" err="1">
                <a:solidFill>
                  <a:schemeClr val="bg1"/>
                </a:solidFill>
                <a:latin typeface="Arial" panose="020B0604020202020204" pitchFamily="34" charset="0"/>
                <a:cs typeface="Arial" panose="020B0604020202020204" pitchFamily="34" charset="0"/>
              </a:rPr>
              <a:t>Cysylltu</a:t>
            </a:r>
            <a:r>
              <a:rPr lang="en-GB" sz="2400" dirty="0">
                <a:solidFill>
                  <a:schemeClr val="bg1"/>
                </a:solidFill>
                <a:latin typeface="Arial" panose="020B0604020202020204" pitchFamily="34" charset="0"/>
                <a:cs typeface="Arial" panose="020B0604020202020204" pitchFamily="34" charset="0"/>
              </a:rPr>
              <a:t> â ni</a:t>
            </a:r>
          </a:p>
        </p:txBody>
      </p:sp>
      <p:sp>
        <p:nvSpPr>
          <p:cNvPr id="5" name="TextBox 4">
            <a:extLst>
              <a:ext uri="{FF2B5EF4-FFF2-40B4-BE49-F238E27FC236}">
                <a16:creationId xmlns:a16="http://schemas.microsoft.com/office/drawing/2014/main" id="{903B985F-4ED4-2C4F-2F19-7F73CD0FABF0}"/>
              </a:ext>
            </a:extLst>
          </p:cNvPr>
          <p:cNvSpPr txBox="1"/>
          <p:nvPr/>
        </p:nvSpPr>
        <p:spPr>
          <a:xfrm>
            <a:off x="7085512" y="785373"/>
            <a:ext cx="2898964" cy="461665"/>
          </a:xfrm>
          <a:prstGeom prst="rect">
            <a:avLst/>
          </a:prstGeom>
          <a:noFill/>
        </p:spPr>
        <p:txBody>
          <a:bodyPr wrap="square">
            <a:spAutoFit/>
          </a:bodyPr>
          <a:lstStyle/>
          <a:p>
            <a:pPr algn="ctr"/>
            <a:r>
              <a:rPr lang="en-GB" sz="2400" dirty="0">
                <a:solidFill>
                  <a:schemeClr val="bg1"/>
                </a:solidFill>
                <a:latin typeface="Arial" panose="020B0604020202020204" pitchFamily="34" charset="0"/>
                <a:cs typeface="Arial" panose="020B0604020202020204" pitchFamily="34" charset="0"/>
              </a:rPr>
              <a:t>Contact Us </a:t>
            </a:r>
          </a:p>
        </p:txBody>
      </p:sp>
      <p:pic>
        <p:nvPicPr>
          <p:cNvPr id="6" name="Picture 5">
            <a:extLst>
              <a:ext uri="{FF2B5EF4-FFF2-40B4-BE49-F238E27FC236}">
                <a16:creationId xmlns:a16="http://schemas.microsoft.com/office/drawing/2014/main" id="{9A06283D-4E22-15B1-FA46-9E486AC2875E}"/>
              </a:ext>
            </a:extLst>
          </p:cNvPr>
          <p:cNvPicPr>
            <a:picLocks noChangeAspect="1"/>
          </p:cNvPicPr>
          <p:nvPr/>
        </p:nvPicPr>
        <p:blipFill>
          <a:blip r:embed="rId3"/>
          <a:stretch>
            <a:fillRect/>
          </a:stretch>
        </p:blipFill>
        <p:spPr>
          <a:xfrm>
            <a:off x="7267782" y="1495984"/>
            <a:ext cx="3305736" cy="3272119"/>
          </a:xfrm>
          <a:prstGeom prst="rect">
            <a:avLst/>
          </a:prstGeom>
        </p:spPr>
      </p:pic>
      <p:pic>
        <p:nvPicPr>
          <p:cNvPr id="4" name="Picture 3">
            <a:extLst>
              <a:ext uri="{FF2B5EF4-FFF2-40B4-BE49-F238E27FC236}">
                <a16:creationId xmlns:a16="http://schemas.microsoft.com/office/drawing/2014/main" id="{8FAFF966-06FF-470B-9A66-150DA584D76F}"/>
              </a:ext>
            </a:extLst>
          </p:cNvPr>
          <p:cNvPicPr>
            <a:picLocks noChangeAspect="1"/>
          </p:cNvPicPr>
          <p:nvPr/>
        </p:nvPicPr>
        <p:blipFill>
          <a:blip r:embed="rId4"/>
          <a:stretch>
            <a:fillRect/>
          </a:stretch>
        </p:blipFill>
        <p:spPr>
          <a:xfrm>
            <a:off x="1451163" y="1495985"/>
            <a:ext cx="3193676" cy="3283323"/>
          </a:xfrm>
          <a:prstGeom prst="rect">
            <a:avLst/>
          </a:prstGeom>
        </p:spPr>
      </p:pic>
      <p:sp>
        <p:nvSpPr>
          <p:cNvPr id="3" name="TextBox 2">
            <a:extLst>
              <a:ext uri="{FF2B5EF4-FFF2-40B4-BE49-F238E27FC236}">
                <a16:creationId xmlns:a16="http://schemas.microsoft.com/office/drawing/2014/main" id="{3C9686FB-7D78-5B1C-016E-208A7578C24F}"/>
              </a:ext>
            </a:extLst>
          </p:cNvPr>
          <p:cNvSpPr txBox="1"/>
          <p:nvPr/>
        </p:nvSpPr>
        <p:spPr>
          <a:xfrm>
            <a:off x="8274137" y="5714514"/>
            <a:ext cx="4308953"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1200" u="sng" dirty="0">
                <a:solidFill>
                  <a:srgbClr val="FFFFFF"/>
                </a:solidFill>
                <a:highlight>
                  <a:srgbClr val="FFFFFF"/>
                </a:highlight>
                <a:latin typeface="Aptos"/>
                <a:cs typeface="Segoe UI"/>
                <a:hlinkClick r:id="rId5"/>
              </a:rPr>
              <a:t>Student Support Request Form</a:t>
            </a:r>
            <a:r>
              <a:rPr lang="en-GB" sz="1200" dirty="0">
                <a:solidFill>
                  <a:srgbClr val="000000"/>
                </a:solidFill>
                <a:highlight>
                  <a:srgbClr val="FFFFFF"/>
                </a:highlight>
                <a:latin typeface="Aptos"/>
                <a:cs typeface="Segoe UI"/>
              </a:rPr>
              <a:t> </a:t>
            </a:r>
          </a:p>
        </p:txBody>
      </p:sp>
    </p:spTree>
    <p:extLst>
      <p:ext uri="{BB962C8B-B14F-4D97-AF65-F5344CB8AC3E}">
        <p14:creationId xmlns:p14="http://schemas.microsoft.com/office/powerpoint/2010/main" val="78408795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88B56402-E1D3-2BDB-6741-448B8C6F0A18}"/>
              </a:ext>
            </a:extLst>
          </p:cNvPr>
          <p:cNvPicPr>
            <a:picLocks noChangeAspect="1"/>
          </p:cNvPicPr>
          <p:nvPr/>
        </p:nvPicPr>
        <p:blipFill>
          <a:blip r:embed="rId3"/>
          <a:srcRect t="16010" r="2658" b="23857"/>
          <a:stretch>
            <a:fillRect/>
          </a:stretch>
        </p:blipFill>
        <p:spPr>
          <a:xfrm>
            <a:off x="2041520" y="3046099"/>
            <a:ext cx="7069823" cy="2456629"/>
          </a:xfrm>
          <a:prstGeom prst="rect">
            <a:avLst/>
          </a:prstGeom>
        </p:spPr>
      </p:pic>
      <p:pic>
        <p:nvPicPr>
          <p:cNvPr id="4" name="Picture 3">
            <a:extLst>
              <a:ext uri="{FF2B5EF4-FFF2-40B4-BE49-F238E27FC236}">
                <a16:creationId xmlns:a16="http://schemas.microsoft.com/office/drawing/2014/main" id="{9A4B152D-ADB2-5AC7-19C3-CF245806C247}"/>
              </a:ext>
            </a:extLst>
          </p:cNvPr>
          <p:cNvPicPr>
            <a:picLocks noChangeAspect="1"/>
          </p:cNvPicPr>
          <p:nvPr/>
        </p:nvPicPr>
        <p:blipFill>
          <a:blip r:embed="rId4"/>
          <a:stretch>
            <a:fillRect/>
          </a:stretch>
        </p:blipFill>
        <p:spPr>
          <a:xfrm>
            <a:off x="2041520" y="398962"/>
            <a:ext cx="6988180" cy="2482369"/>
          </a:xfrm>
          <a:prstGeom prst="rect">
            <a:avLst/>
          </a:prstGeom>
        </p:spPr>
      </p:pic>
      <p:pic>
        <p:nvPicPr>
          <p:cNvPr id="5" name="Picture 4" descr="A qr code with blue squares&#10;&#10;AI-generated content may be incorrect.">
            <a:extLst>
              <a:ext uri="{FF2B5EF4-FFF2-40B4-BE49-F238E27FC236}">
                <a16:creationId xmlns:a16="http://schemas.microsoft.com/office/drawing/2014/main" id="{1D47DE03-64B1-7133-F315-F1A37E1F0078}"/>
              </a:ext>
            </a:extLst>
          </p:cNvPr>
          <p:cNvPicPr>
            <a:picLocks noChangeAspect="1"/>
          </p:cNvPicPr>
          <p:nvPr/>
        </p:nvPicPr>
        <p:blipFill>
          <a:blip r:embed="rId5"/>
          <a:stretch>
            <a:fillRect/>
          </a:stretch>
        </p:blipFill>
        <p:spPr>
          <a:xfrm>
            <a:off x="804180" y="1639758"/>
            <a:ext cx="792658" cy="810418"/>
          </a:xfrm>
          <a:prstGeom prst="rect">
            <a:avLst/>
          </a:prstGeom>
        </p:spPr>
      </p:pic>
      <p:pic>
        <p:nvPicPr>
          <p:cNvPr id="7" name="Picture 6" descr="A qr code with a few black squares&#10;&#10;AI-generated content may be incorrect.">
            <a:extLst>
              <a:ext uri="{FF2B5EF4-FFF2-40B4-BE49-F238E27FC236}">
                <a16:creationId xmlns:a16="http://schemas.microsoft.com/office/drawing/2014/main" id="{B0907D0D-1434-CA0A-8060-5A6ABDC22ED4}"/>
              </a:ext>
            </a:extLst>
          </p:cNvPr>
          <p:cNvPicPr>
            <a:picLocks noChangeAspect="1"/>
          </p:cNvPicPr>
          <p:nvPr/>
        </p:nvPicPr>
        <p:blipFill>
          <a:blip r:embed="rId6"/>
          <a:stretch>
            <a:fillRect/>
          </a:stretch>
        </p:blipFill>
        <p:spPr>
          <a:xfrm>
            <a:off x="797971" y="4270813"/>
            <a:ext cx="804076" cy="799213"/>
          </a:xfrm>
          <a:prstGeom prst="rect">
            <a:avLst/>
          </a:prstGeom>
        </p:spPr>
      </p:pic>
    </p:spTree>
    <p:extLst>
      <p:ext uri="{BB962C8B-B14F-4D97-AF65-F5344CB8AC3E}">
        <p14:creationId xmlns:p14="http://schemas.microsoft.com/office/powerpoint/2010/main" val="419356209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E95DFBB3-69C4-8321-69A2-2A0C26723E0F}"/>
              </a:ext>
            </a:extLst>
          </p:cNvPr>
          <p:cNvSpPr txBox="1"/>
          <p:nvPr/>
        </p:nvSpPr>
        <p:spPr>
          <a:xfrm>
            <a:off x="1084832" y="1197890"/>
            <a:ext cx="3925054" cy="923330"/>
          </a:xfrm>
          <a:prstGeom prst="rect">
            <a:avLst/>
          </a:prstGeom>
          <a:noFill/>
        </p:spPr>
        <p:txBody>
          <a:bodyPr wrap="square" rtlCol="0">
            <a:spAutoFit/>
          </a:bodyPr>
          <a:lstStyle/>
          <a:p>
            <a:r>
              <a:rPr lang="en-GB" sz="5400" dirty="0" err="1">
                <a:solidFill>
                  <a:schemeClr val="bg1"/>
                </a:solidFill>
              </a:rPr>
              <a:t>Cwestiynau</a:t>
            </a:r>
            <a:r>
              <a:rPr lang="en-GB" sz="5400" dirty="0">
                <a:solidFill>
                  <a:schemeClr val="bg1"/>
                </a:solidFill>
              </a:rPr>
              <a:t>?</a:t>
            </a:r>
          </a:p>
        </p:txBody>
      </p:sp>
      <p:sp>
        <p:nvSpPr>
          <p:cNvPr id="3" name="TextBox 2">
            <a:extLst>
              <a:ext uri="{FF2B5EF4-FFF2-40B4-BE49-F238E27FC236}">
                <a16:creationId xmlns:a16="http://schemas.microsoft.com/office/drawing/2014/main" id="{D8437191-7852-B418-8F11-DA36F568675D}"/>
              </a:ext>
            </a:extLst>
          </p:cNvPr>
          <p:cNvSpPr txBox="1"/>
          <p:nvPr/>
        </p:nvSpPr>
        <p:spPr>
          <a:xfrm>
            <a:off x="7283721" y="1197890"/>
            <a:ext cx="3425589" cy="923330"/>
          </a:xfrm>
          <a:prstGeom prst="rect">
            <a:avLst/>
          </a:prstGeom>
          <a:noFill/>
        </p:spPr>
        <p:txBody>
          <a:bodyPr wrap="square" rtlCol="0">
            <a:spAutoFit/>
          </a:bodyPr>
          <a:lstStyle/>
          <a:p>
            <a:r>
              <a:rPr lang="en-GB" sz="5400" dirty="0">
                <a:solidFill>
                  <a:schemeClr val="bg1"/>
                </a:solidFill>
              </a:rPr>
              <a:t>Questions?</a:t>
            </a:r>
          </a:p>
        </p:txBody>
      </p:sp>
      <p:sp>
        <p:nvSpPr>
          <p:cNvPr id="4" name="TextBox 3">
            <a:extLst>
              <a:ext uri="{FF2B5EF4-FFF2-40B4-BE49-F238E27FC236}">
                <a16:creationId xmlns:a16="http://schemas.microsoft.com/office/drawing/2014/main" id="{F3A7FE31-90C4-DBCA-F404-45606819A74A}"/>
              </a:ext>
            </a:extLst>
          </p:cNvPr>
          <p:cNvSpPr txBox="1"/>
          <p:nvPr/>
        </p:nvSpPr>
        <p:spPr>
          <a:xfrm>
            <a:off x="1188720" y="3683000"/>
            <a:ext cx="6096000"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5400" baseline="0">
                <a:solidFill>
                  <a:srgbClr val="FFFFFF"/>
                </a:solidFill>
                <a:latin typeface="Calibri"/>
              </a:rPr>
              <a:t>Diolch!</a:t>
            </a:r>
            <a:endParaRPr lang="en-GB"/>
          </a:p>
          <a:p>
            <a:pPr algn="ctr"/>
            <a:endParaRPr lang="en-GB"/>
          </a:p>
        </p:txBody>
      </p:sp>
      <p:sp>
        <p:nvSpPr>
          <p:cNvPr id="5" name="TextBox 4">
            <a:extLst>
              <a:ext uri="{FF2B5EF4-FFF2-40B4-BE49-F238E27FC236}">
                <a16:creationId xmlns:a16="http://schemas.microsoft.com/office/drawing/2014/main" id="{3DA96D04-681D-5B89-B3DD-83153BE15046}"/>
              </a:ext>
            </a:extLst>
          </p:cNvPr>
          <p:cNvSpPr txBox="1"/>
          <p:nvPr/>
        </p:nvSpPr>
        <p:spPr>
          <a:xfrm>
            <a:off x="7355840" y="3693160"/>
            <a:ext cx="6096000"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5400" baseline="0">
                <a:solidFill>
                  <a:srgbClr val="FFFFFF"/>
                </a:solidFill>
                <a:latin typeface="Calibri"/>
              </a:rPr>
              <a:t>Thank you!</a:t>
            </a:r>
            <a:endParaRPr lang="en-GB"/>
          </a:p>
          <a:p>
            <a:pPr algn="ctr"/>
            <a:endParaRPr lang="en-GB"/>
          </a:p>
        </p:txBody>
      </p:sp>
    </p:spTree>
    <p:extLst>
      <p:ext uri="{BB962C8B-B14F-4D97-AF65-F5344CB8AC3E}">
        <p14:creationId xmlns:p14="http://schemas.microsoft.com/office/powerpoint/2010/main" val="4194954706"/>
      </p:ext>
    </p:extLst>
  </p:cSld>
  <p:clrMapOvr>
    <a:masterClrMapping/>
  </p:clrMapOvr>
</p:sld>
</file>

<file path=ppt/theme/theme1.xml><?xml version="1.0" encoding="utf-8"?>
<a:theme xmlns:a="http://schemas.openxmlformats.org/drawingml/2006/main" name="UWTSD Holding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Logo Variations place image in Backgrou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BC3DB1505FEEE641A61927BA466D1135" ma:contentTypeVersion="15" ma:contentTypeDescription="Create a new document." ma:contentTypeScope="" ma:versionID="4c1a9d686812a90a0662a62655a3e347">
  <xsd:schema xmlns:xsd="http://www.w3.org/2001/XMLSchema" xmlns:xs="http://www.w3.org/2001/XMLSchema" xmlns:p="http://schemas.microsoft.com/office/2006/metadata/properties" xmlns:ns2="71b475c3-9480-4cce-a5f9-04c41ec972e5" xmlns:ns3="bbecdc60-909f-42e3-89ec-3c875aa6b53b" targetNamespace="http://schemas.microsoft.com/office/2006/metadata/properties" ma:root="true" ma:fieldsID="47470ba6dd77a04e49fc02d8c0b633a9" ns2:_="" ns3:_="">
    <xsd:import namespace="71b475c3-9480-4cce-a5f9-04c41ec972e5"/>
    <xsd:import namespace="bbecdc60-909f-42e3-89ec-3c875aa6b53b"/>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3:SharedWithUsers" minOccurs="0"/>
                <xsd:element ref="ns3:SharedWithDetails" minOccurs="0"/>
                <xsd:element ref="ns2:MediaServiceDateTaken" minOccurs="0"/>
                <xsd:element ref="ns2:MediaServiceObjectDetectorVersions" minOccurs="0"/>
                <xsd:element ref="ns2:MediaLengthInSeconds" minOccurs="0"/>
                <xsd:element ref="ns2:lcf76f155ced4ddcb4097134ff3c332f" minOccurs="0"/>
                <xsd:element ref="ns3:TaxCatchAll" minOccurs="0"/>
                <xsd:element ref="ns2:MediaServiceOCR" minOccurs="0"/>
                <xsd:element ref="ns2:MediaServiceGenerationTime" minOccurs="0"/>
                <xsd:element ref="ns2:MediaServiceEventHashCode" minOccurs="0"/>
                <xsd:element ref="ns2: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b475c3-9480-4cce-a5f9-04c41ec972e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DateTaken" ma:index="13" nillable="true" ma:displayName="MediaServiceDateTaken" ma:hidden="true" ma:indexed="true" ma:internalName="MediaServiceDateTaken" ma:readOnly="true">
      <xsd:simpleType>
        <xsd:restriction base="dms:Text"/>
      </xsd:simpleType>
    </xsd:element>
    <xsd:element name="MediaServiceObjectDetectorVersions" ma:index="14" nillable="true" ma:displayName="MediaServiceObjectDetectorVersions" ma:hidden="true" ma:indexed="true" ma:internalName="MediaServiceObjectDetectorVersions" ma:readOnly="true">
      <xsd:simpleType>
        <xsd:restriction base="dms:Text"/>
      </xsd:simpleType>
    </xsd:element>
    <xsd:element name="MediaLengthInSeconds" ma:index="15" nillable="true" ma:displayName="MediaLengthInSeconds" ma:hidden="true" ma:internalName="MediaLengthInSeconds" ma:readOnly="true">
      <xsd:simpleType>
        <xsd:restriction base="dms:Unknown"/>
      </xsd:simpleType>
    </xsd:element>
    <xsd:element name="lcf76f155ced4ddcb4097134ff3c332f" ma:index="17"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OCR" ma:index="19" nillable="true" ma:displayName="Extracted Text" ma:internalName="MediaServiceOCR" ma:readOnly="true">
      <xsd:simpleType>
        <xsd:restriction base="dms:Note">
          <xsd:maxLength value="255"/>
        </xsd:restriction>
      </xsd:simpleType>
    </xsd:element>
    <xsd:element name="MediaServiceGenerationTime" ma:index="20" nillable="true" ma:displayName="MediaServiceGenerationTime" ma:hidden="true" ma:internalName="MediaServiceGenerationTime" ma:readOnly="true">
      <xsd:simpleType>
        <xsd:restriction base="dms:Text"/>
      </xsd:simpleType>
    </xsd:element>
    <xsd:element name="MediaServiceEventHashCode" ma:index="21" nillable="true" ma:displayName="MediaServiceEventHashCode" ma:hidden="true" ma:internalName="MediaServiceEventHashCode" ma:readOnly="true">
      <xsd:simpleType>
        <xsd:restriction base="dms:Text"/>
      </xsd:simpleType>
    </xsd:element>
    <xsd:element name="MediaServiceBillingMetadata" ma:index="22" nillable="true" ma:displayName="MediaServiceBillingMetadata" ma:hidden="true" ma:internalName="MediaServiceBilling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bbecdc60-909f-42e3-89ec-3c875aa6b53b" elementFormDefault="qualified">
    <xsd:import namespace="http://schemas.microsoft.com/office/2006/documentManagement/types"/>
    <xsd:import namespace="http://schemas.microsoft.com/office/infopath/2007/PartnerControls"/>
    <xsd:element name="SharedWithUsers" ma:index="11"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2" nillable="true" ma:displayName="Shared With Details" ma:internalName="SharedWithDetails" ma:readOnly="true">
      <xsd:simpleType>
        <xsd:restriction base="dms:Note">
          <xsd:maxLength value="255"/>
        </xsd:restriction>
      </xsd:simpleType>
    </xsd:element>
    <xsd:element name="TaxCatchAll" ma:index="18" nillable="true" ma:displayName="Taxonomy Catch All Column" ma:hidden="true" ma:list="{7e601d0d-12be-409d-aef9-47cc43d66bff}" ma:internalName="TaxCatchAll" ma:showField="CatchAllData" ma:web="bbecdc60-909f-42e3-89ec-3c875aa6b53b">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TaxCatchAll xmlns="bbecdc60-909f-42e3-89ec-3c875aa6b53b" xsi:nil="true"/>
    <lcf76f155ced4ddcb4097134ff3c332f xmlns="71b475c3-9480-4cce-a5f9-04c41ec972e5">
      <Terms xmlns="http://schemas.microsoft.com/office/infopath/2007/PartnerControls"/>
    </lcf76f155ced4ddcb4097134ff3c332f>
  </documentManagement>
</p:properties>
</file>

<file path=customXml/itemProps1.xml><?xml version="1.0" encoding="utf-8"?>
<ds:datastoreItem xmlns:ds="http://schemas.openxmlformats.org/officeDocument/2006/customXml" ds:itemID="{EF06701F-49EA-40CE-A651-D21988AF505E}">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b475c3-9480-4cce-a5f9-04c41ec972e5"/>
    <ds:schemaRef ds:uri="bbecdc60-909f-42e3-89ec-3c875aa6b53b"/>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5005B358-F4C1-4779-9208-30E86E3F7A24}">
  <ds:schemaRefs>
    <ds:schemaRef ds:uri="http://schemas.microsoft.com/sharepoint/v3/contenttype/forms"/>
  </ds:schemaRefs>
</ds:datastoreItem>
</file>

<file path=customXml/itemProps3.xml><?xml version="1.0" encoding="utf-8"?>
<ds:datastoreItem xmlns:ds="http://schemas.openxmlformats.org/officeDocument/2006/customXml" ds:itemID="{5D040630-A62C-4063-B6E2-E8C2D35B5414}">
  <ds:schemaRefs>
    <ds:schemaRef ds:uri="http://purl.org/dc/dcmitype/"/>
    <ds:schemaRef ds:uri="http://schemas.openxmlformats.org/package/2006/metadata/core-properties"/>
    <ds:schemaRef ds:uri="http://www.w3.org/XML/1998/namespace"/>
    <ds:schemaRef ds:uri="bbecdc60-909f-42e3-89ec-3c875aa6b53b"/>
    <ds:schemaRef ds:uri="71b475c3-9480-4cce-a5f9-04c41ec972e5"/>
    <ds:schemaRef ds:uri="http://schemas.microsoft.com/office/2006/metadata/properties"/>
    <ds:schemaRef ds:uri="http://schemas.microsoft.com/office/2006/documentManagement/types"/>
    <ds:schemaRef ds:uri="http://purl.org/dc/elements/1.1/"/>
    <ds:schemaRef ds:uri="http://schemas.microsoft.com/office/infopath/2007/PartnerControls"/>
    <ds:schemaRef ds:uri="http://purl.org/dc/terms/"/>
  </ds:schemaRefs>
</ds:datastoreItem>
</file>

<file path=docProps/app.xml><?xml version="1.0" encoding="utf-8"?>
<Properties xmlns="http://schemas.openxmlformats.org/officeDocument/2006/extended-properties" xmlns:vt="http://schemas.openxmlformats.org/officeDocument/2006/docPropsVTypes">
  <TotalTime>0</TotalTime>
  <Words>1647</Words>
  <Application>Microsoft Office PowerPoint</Application>
  <PresentationFormat>Widescreen</PresentationFormat>
  <Paragraphs>189</Paragraphs>
  <Slides>7</Slides>
  <Notes>7</Notes>
  <HiddenSlides>1</HiddenSlides>
  <MMClips>0</MMClips>
  <ScaleCrop>false</ScaleCrop>
  <HeadingPairs>
    <vt:vector size="6" baseType="variant">
      <vt:variant>
        <vt:lpstr>Fonts Used</vt:lpstr>
      </vt:variant>
      <vt:variant>
        <vt:i4>4</vt:i4>
      </vt:variant>
      <vt:variant>
        <vt:lpstr>Theme</vt:lpstr>
      </vt:variant>
      <vt:variant>
        <vt:i4>3</vt:i4>
      </vt:variant>
      <vt:variant>
        <vt:lpstr>Slide Titles</vt:lpstr>
      </vt:variant>
      <vt:variant>
        <vt:i4>7</vt:i4>
      </vt:variant>
    </vt:vector>
  </HeadingPairs>
  <TitlesOfParts>
    <vt:vector size="14" baseType="lpstr">
      <vt:lpstr>Aptos</vt:lpstr>
      <vt:lpstr>Arial</vt:lpstr>
      <vt:lpstr>Calibri</vt:lpstr>
      <vt:lpstr>Calibri Light</vt:lpstr>
      <vt:lpstr>UWTSD Holding Page</vt:lpstr>
      <vt:lpstr>UWTSD Text 2</vt:lpstr>
      <vt:lpstr>UWTSD Logo Variations place image in Background</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Ffion Evans</dc:creator>
  <cp:lastModifiedBy>Scott James</cp:lastModifiedBy>
  <cp:revision>126</cp:revision>
  <dcterms:created xsi:type="dcterms:W3CDTF">2021-03-09T15:35:42Z</dcterms:created>
  <dcterms:modified xsi:type="dcterms:W3CDTF">2025-12-16T10:09:10Z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0x010100BC3DB1505FEEE641A61927BA466D1135</vt:lpwstr>
  </property>
  <property fmtid="{D5CDD505-2E9C-101B-9397-08002B2CF9AE}" pid="3" name="MediaServiceImageTags">
    <vt:lpwstr/>
  </property>
</Properties>
</file>