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9601200" cy="12801600" type="A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F7D54"/>
    <a:srgbClr val="FF9C5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8A9A4-DC65-4F17-705C-33E74342D8CF}" v="250" dt="2025-11-21T15:54:11.600"/>
    <p1510:client id="{642A26C3-390F-576A-42DF-F3647EE6BE42}" v="708" dt="2025-11-22T17:58:40.840"/>
    <p1510:client id="{C4762465-288D-929E-C713-E319C9E76C96}" v="548" dt="2025-11-22T15:52:16.792"/>
    <p1510:client id="{EF45B4A4-F954-DBDA-576C-C53B0B8D54F3}" v="85" dt="2025-11-22T17:07:05.849"/>
    <p1510:client id="{F18E9B09-C694-A4A8-9571-A855C1F90E41}" v="158" dt="2025-11-23T15:02:29.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microsoft.com/office/2015/10/relationships/revisionInfo" Target="revisionInfo.xml" Id="rId8" /><Relationship Type="http://schemas.openxmlformats.org/officeDocument/2006/relationships/presProps" Target="presProps.xml" Id="rId3"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ableStyles" Target="tableStyles.xml" Id="rId6" /><Relationship Type="http://schemas.openxmlformats.org/officeDocument/2006/relationships/theme" Target="theme/theme1.xml" Id="rId5" /><Relationship Type="http://schemas.openxmlformats.org/officeDocument/2006/relationships/viewProps" Target="viewProps.xml" Id="rId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00150" y="2095078"/>
            <a:ext cx="7200900" cy="4456853"/>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900">
                <a:solidFill>
                  <a:schemeClr val="tx1">
                    <a:tint val="82000"/>
                  </a:schemeClr>
                </a:solidFill>
              </a:defRPr>
            </a:lvl1pPr>
          </a:lstStyle>
          <a:p>
            <a:fld id="{846CE7D5-CF57-46EF-B807-FDD0502418D4}" type="datetimeFigureOut">
              <a:rPr lang="en-US" smtClean="0"/>
              <a:t>11/23/2025</a:t>
            </a:fld>
            <a:endParaRPr lang="en-US"/>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9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www.jstor.org/stable/10.3138/jj.2960282.10?seq=1"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rekhta.pc.cdn.bitgravity.com/Images/Shayar/maulana-jalaluddin-rumi.png" TargetMode="External"/><Relationship Id="rId5" Type="http://schemas.openxmlformats.org/officeDocument/2006/relationships/hyperlink" Target="https://www-tandfonline-com.ezproxy.uwtsd.ac.uk/doi/epdf/10.1080/20440243.2022.2126138?needAccess=true" TargetMode="External"/><Relationship Id="rId4" Type="http://schemas.openxmlformats.org/officeDocument/2006/relationships/hyperlink" Target="https://media.cnn.com/api/v1/images/stellar/prod/140723112202-01-whirling-dervishes.jpg?q=w_3648,h_2052,x_0,y_0,c_fi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F7D54"/>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1C9D5105-00C2-CD5E-2363-BCB9F650CE4A}"/>
              </a:ext>
            </a:extLst>
          </p:cNvPr>
          <p:cNvSpPr/>
          <p:nvPr/>
        </p:nvSpPr>
        <p:spPr>
          <a:xfrm>
            <a:off x="6661493" y="6400658"/>
            <a:ext cx="2761220" cy="6255841"/>
          </a:xfrm>
          <a:prstGeom prst="rect">
            <a:avLst/>
          </a:prstGeom>
          <a:solidFill>
            <a:schemeClr val="bg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C9CD82A-097B-0F8D-9324-8808B0CAF687}"/>
              </a:ext>
            </a:extLst>
          </p:cNvPr>
          <p:cNvSpPr/>
          <p:nvPr/>
        </p:nvSpPr>
        <p:spPr>
          <a:xfrm>
            <a:off x="189919" y="6235476"/>
            <a:ext cx="3448070" cy="370324"/>
          </a:xfrm>
          <a:prstGeom prst="rect">
            <a:avLst/>
          </a:prstGeom>
          <a:solidFill>
            <a:schemeClr val="bg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61927EFC-8E4B-E545-C4E5-6B616ABAB815}"/>
              </a:ext>
            </a:extLst>
          </p:cNvPr>
          <p:cNvSpPr/>
          <p:nvPr/>
        </p:nvSpPr>
        <p:spPr>
          <a:xfrm>
            <a:off x="3071594" y="6792871"/>
            <a:ext cx="3437583" cy="3318138"/>
          </a:xfrm>
          <a:prstGeom prst="roundRect">
            <a:avLst/>
          </a:prstGeom>
          <a:solidFill>
            <a:schemeClr val="bg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13">
            <a:extLst>
              <a:ext uri="{FF2B5EF4-FFF2-40B4-BE49-F238E27FC236}">
                <a16:creationId xmlns:a16="http://schemas.microsoft.com/office/drawing/2014/main" id="{33C6051B-F51A-E59E-97E8-A711F3D016B2}"/>
              </a:ext>
            </a:extLst>
          </p:cNvPr>
          <p:cNvSpPr/>
          <p:nvPr/>
        </p:nvSpPr>
        <p:spPr>
          <a:xfrm>
            <a:off x="191842" y="6802392"/>
            <a:ext cx="2671699" cy="4614748"/>
          </a:xfrm>
          <a:prstGeom prst="roundRect">
            <a:avLst/>
          </a:prstGeom>
          <a:solidFill>
            <a:schemeClr val="bg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E89D00DF-B46B-3898-BEDC-DD49B2B3D8E0}"/>
              </a:ext>
            </a:extLst>
          </p:cNvPr>
          <p:cNvSpPr/>
          <p:nvPr/>
        </p:nvSpPr>
        <p:spPr>
          <a:xfrm>
            <a:off x="7117494" y="572159"/>
            <a:ext cx="2309970" cy="5437174"/>
          </a:xfrm>
          <a:prstGeom prst="roundRect">
            <a:avLst/>
          </a:prstGeom>
          <a:solidFill>
            <a:schemeClr val="bg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11">
            <a:extLst>
              <a:ext uri="{FF2B5EF4-FFF2-40B4-BE49-F238E27FC236}">
                <a16:creationId xmlns:a16="http://schemas.microsoft.com/office/drawing/2014/main" id="{5FCA1FC1-61D2-C5DB-DB2F-BA1E3B0C1F4D}"/>
              </a:ext>
            </a:extLst>
          </p:cNvPr>
          <p:cNvSpPr/>
          <p:nvPr/>
        </p:nvSpPr>
        <p:spPr>
          <a:xfrm>
            <a:off x="3527120" y="591197"/>
            <a:ext cx="3142961" cy="2161946"/>
          </a:xfrm>
          <a:prstGeom prst="roundRect">
            <a:avLst/>
          </a:prstGeom>
          <a:solidFill>
            <a:schemeClr val="bg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B6016A3C-9CAE-91C2-01AA-184DC1AAE350}"/>
              </a:ext>
            </a:extLst>
          </p:cNvPr>
          <p:cNvSpPr/>
          <p:nvPr/>
        </p:nvSpPr>
        <p:spPr>
          <a:xfrm>
            <a:off x="254660" y="582152"/>
            <a:ext cx="3149158" cy="3162971"/>
          </a:xfrm>
          <a:prstGeom prst="roundRect">
            <a:avLst/>
          </a:prstGeom>
          <a:solidFill>
            <a:schemeClr val="bg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99C9E85-5E5E-47E7-07F2-7634816BFFB7}"/>
              </a:ext>
            </a:extLst>
          </p:cNvPr>
          <p:cNvSpPr txBox="1"/>
          <p:nvPr/>
        </p:nvSpPr>
        <p:spPr>
          <a:xfrm>
            <a:off x="3362257" y="104716"/>
            <a:ext cx="33370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solidFill>
                  <a:srgbClr val="1D2125"/>
                </a:solidFill>
                <a:latin typeface="Times New Roman"/>
                <a:cs typeface="Arial"/>
              </a:rPr>
              <a:t>Women and Sufism: Sufi Whirling</a:t>
            </a:r>
          </a:p>
          <a:p>
            <a:pPr algn="ctr"/>
            <a:endParaRPr lang="en-US"/>
          </a:p>
        </p:txBody>
      </p:sp>
      <p:sp>
        <p:nvSpPr>
          <p:cNvPr id="3" name="TextBox 2">
            <a:extLst>
              <a:ext uri="{FF2B5EF4-FFF2-40B4-BE49-F238E27FC236}">
                <a16:creationId xmlns:a16="http://schemas.microsoft.com/office/drawing/2014/main" id="{7637C989-3976-FC1E-2627-4B9460D46A48}"/>
              </a:ext>
            </a:extLst>
          </p:cNvPr>
          <p:cNvSpPr txBox="1"/>
          <p:nvPr/>
        </p:nvSpPr>
        <p:spPr>
          <a:xfrm>
            <a:off x="450794" y="774923"/>
            <a:ext cx="3082935"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arenR"/>
            </a:pPr>
            <a:r>
              <a:rPr lang="en-US" sz="1600" dirty="0">
                <a:latin typeface="Times New Roman"/>
                <a:cs typeface="Times New Roman"/>
              </a:rPr>
              <a:t>What is Sufism?</a:t>
            </a:r>
            <a:endParaRPr lang="en-US" sz="1600"/>
          </a:p>
          <a:p>
            <a:endParaRPr lang="en-US" sz="1600" dirty="0">
              <a:latin typeface="Times New Roman"/>
              <a:cs typeface="Times New Roman"/>
            </a:endParaRPr>
          </a:p>
          <a:p>
            <a:r>
              <a:rPr lang="en-US" sz="1600" dirty="0">
                <a:latin typeface="Times New Roman"/>
                <a:cs typeface="Times New Roman"/>
              </a:rPr>
              <a:t>Sufism is the mystical branch of Islam that focus on the attainment of sanctity and knowledge. It is thought that the term Sufi originates from the Arabic word for wool (</a:t>
            </a:r>
            <a:r>
              <a:rPr lang="en-US" sz="1600" err="1">
                <a:latin typeface="Times New Roman"/>
                <a:cs typeface="Times New Roman"/>
              </a:rPr>
              <a:t>suf</a:t>
            </a:r>
            <a:r>
              <a:rPr lang="en-US" sz="1600" dirty="0">
                <a:latin typeface="Times New Roman"/>
                <a:cs typeface="Times New Roman"/>
              </a:rPr>
              <a:t>) as the early Sufi are said to have worn coarse wool clothing to </a:t>
            </a:r>
            <a:r>
              <a:rPr lang="en-US" sz="1600" err="1">
                <a:latin typeface="Times New Roman"/>
                <a:cs typeface="Times New Roman"/>
              </a:rPr>
              <a:t>symbolise</a:t>
            </a:r>
            <a:r>
              <a:rPr lang="en-US" sz="1600" dirty="0">
                <a:latin typeface="Times New Roman"/>
                <a:cs typeface="Times New Roman"/>
              </a:rPr>
              <a:t> their rejection of the world.</a:t>
            </a:r>
          </a:p>
        </p:txBody>
      </p:sp>
      <p:sp>
        <p:nvSpPr>
          <p:cNvPr id="5" name="TextBox 4">
            <a:extLst>
              <a:ext uri="{FF2B5EF4-FFF2-40B4-BE49-F238E27FC236}">
                <a16:creationId xmlns:a16="http://schemas.microsoft.com/office/drawing/2014/main" id="{D2471A11-F54D-4CA2-F76A-B129820535C5}"/>
              </a:ext>
            </a:extLst>
          </p:cNvPr>
          <p:cNvSpPr txBox="1"/>
          <p:nvPr/>
        </p:nvSpPr>
        <p:spPr>
          <a:xfrm>
            <a:off x="3737486" y="765404"/>
            <a:ext cx="3086299"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2) Sufi Whirling</a:t>
            </a:r>
          </a:p>
          <a:p>
            <a:endParaRPr lang="en-US" sz="1600" dirty="0">
              <a:latin typeface="Times New Roman"/>
              <a:cs typeface="Times New Roman"/>
            </a:endParaRPr>
          </a:p>
          <a:p>
            <a:r>
              <a:rPr lang="en-US" sz="1600" dirty="0">
                <a:latin typeface="Times New Roman"/>
                <a:cs typeface="Times New Roman"/>
              </a:rPr>
              <a:t>Sufi </a:t>
            </a:r>
            <a:r>
              <a:rPr lang="en-US" sz="1600" err="1">
                <a:latin typeface="Times New Roman"/>
                <a:cs typeface="Times New Roman"/>
              </a:rPr>
              <a:t>sama</a:t>
            </a:r>
            <a:r>
              <a:rPr lang="en-US" sz="1600" dirty="0">
                <a:latin typeface="Times New Roman"/>
                <a:cs typeface="Times New Roman"/>
              </a:rPr>
              <a:t>, the whirling dance ceremony, which is a part of the devotional expression of </a:t>
            </a:r>
            <a:r>
              <a:rPr lang="en-US" sz="1600" i="1" err="1">
                <a:latin typeface="Times New Roman"/>
                <a:cs typeface="Times New Roman"/>
              </a:rPr>
              <a:t>dikhr</a:t>
            </a:r>
            <a:r>
              <a:rPr lang="en-US" sz="1600" i="1" dirty="0">
                <a:latin typeface="Times New Roman"/>
                <a:cs typeface="Times New Roman"/>
              </a:rPr>
              <a:t>. </a:t>
            </a:r>
            <a:r>
              <a:rPr lang="en-US" sz="1600" i="1" err="1">
                <a:latin typeface="Times New Roman"/>
                <a:cs typeface="Times New Roman"/>
              </a:rPr>
              <a:t>Dikhr</a:t>
            </a:r>
            <a:r>
              <a:rPr lang="en-US" sz="1600" i="1" dirty="0">
                <a:latin typeface="Times New Roman"/>
                <a:cs typeface="Times New Roman"/>
              </a:rPr>
              <a:t> </a:t>
            </a:r>
            <a:r>
              <a:rPr lang="en-US" sz="1600" dirty="0">
                <a:latin typeface="Times New Roman"/>
                <a:cs typeface="Times New Roman"/>
              </a:rPr>
              <a:t>is the remembrance and contemplation of God.</a:t>
            </a:r>
          </a:p>
        </p:txBody>
      </p:sp>
      <p:sp>
        <p:nvSpPr>
          <p:cNvPr id="7" name="TextBox 6">
            <a:extLst>
              <a:ext uri="{FF2B5EF4-FFF2-40B4-BE49-F238E27FC236}">
                <a16:creationId xmlns:a16="http://schemas.microsoft.com/office/drawing/2014/main" id="{46D18591-953B-E26F-5EBF-78D7AD527E4F}"/>
              </a:ext>
            </a:extLst>
          </p:cNvPr>
          <p:cNvSpPr txBox="1"/>
          <p:nvPr/>
        </p:nvSpPr>
        <p:spPr>
          <a:xfrm>
            <a:off x="222139" y="6960588"/>
            <a:ext cx="2627468"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4) Sufi Whirling and Gender</a:t>
            </a:r>
          </a:p>
          <a:p>
            <a:endParaRPr lang="en-US" sz="1600" dirty="0">
              <a:latin typeface="Times New Roman"/>
              <a:cs typeface="Times New Roman"/>
            </a:endParaRPr>
          </a:p>
          <a:p>
            <a:r>
              <a:rPr lang="en-US" sz="1600" dirty="0">
                <a:latin typeface="Times New Roman"/>
                <a:cs typeface="Times New Roman"/>
              </a:rPr>
              <a:t>Initially men and women were for the most part segregated for the Sufi Whirling, but there were some rare instances where men and women whirled together. Moreover, in certain countries such as Canada the practice of mixed gender whirling continued to develop. Mixed gender whirling practices are able to develop in Canada, as gender segregation is not the norm there. </a:t>
            </a:r>
          </a:p>
        </p:txBody>
      </p:sp>
      <p:sp>
        <p:nvSpPr>
          <p:cNvPr id="6" name="TextBox 5">
            <a:extLst>
              <a:ext uri="{FF2B5EF4-FFF2-40B4-BE49-F238E27FC236}">
                <a16:creationId xmlns:a16="http://schemas.microsoft.com/office/drawing/2014/main" id="{16DE1E8F-6CF3-5CE7-9733-8E8F45E87D1C}"/>
              </a:ext>
            </a:extLst>
          </p:cNvPr>
          <p:cNvSpPr txBox="1"/>
          <p:nvPr/>
        </p:nvSpPr>
        <p:spPr>
          <a:xfrm>
            <a:off x="3256177" y="6931688"/>
            <a:ext cx="3289623"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5) Rare Mixed Gender Whirling in the past</a:t>
            </a:r>
          </a:p>
          <a:p>
            <a:endParaRPr lang="en-US" sz="1600" dirty="0">
              <a:latin typeface="Times New Roman"/>
              <a:cs typeface="Times New Roman"/>
            </a:endParaRPr>
          </a:p>
          <a:p>
            <a:r>
              <a:rPr lang="en-US" sz="1600" dirty="0">
                <a:latin typeface="Times New Roman"/>
                <a:cs typeface="Times New Roman"/>
              </a:rPr>
              <a:t>Scholars, such as Helminski have suggested that Mevlana Jalaluddin Rumi, (founder of the Mevlevi order), initiated women disciples and that some of these women practiced whirling. Usually women had their own </a:t>
            </a:r>
            <a:r>
              <a:rPr lang="en-US" sz="1600" dirty="0" err="1">
                <a:latin typeface="Times New Roman"/>
                <a:cs typeface="Times New Roman"/>
              </a:rPr>
              <a:t>samas</a:t>
            </a:r>
            <a:r>
              <a:rPr lang="en-US" sz="1600" dirty="0">
                <a:latin typeface="Times New Roman"/>
                <a:cs typeface="Times New Roman"/>
              </a:rPr>
              <a:t>, but sometimes performed </a:t>
            </a:r>
            <a:r>
              <a:rPr lang="en-US" sz="1600" dirty="0" err="1">
                <a:latin typeface="Times New Roman"/>
                <a:cs typeface="Times New Roman"/>
              </a:rPr>
              <a:t>samas</a:t>
            </a:r>
            <a:r>
              <a:rPr lang="en-US" sz="1600" dirty="0">
                <a:latin typeface="Times New Roman"/>
                <a:cs typeface="Times New Roman"/>
              </a:rPr>
              <a:t> with men.</a:t>
            </a:r>
          </a:p>
        </p:txBody>
      </p:sp>
      <p:sp>
        <p:nvSpPr>
          <p:cNvPr id="9" name="TextBox 8">
            <a:extLst>
              <a:ext uri="{FF2B5EF4-FFF2-40B4-BE49-F238E27FC236}">
                <a16:creationId xmlns:a16="http://schemas.microsoft.com/office/drawing/2014/main" id="{285D9B3B-3742-69DD-E581-8D713400DAA5}"/>
              </a:ext>
            </a:extLst>
          </p:cNvPr>
          <p:cNvSpPr txBox="1"/>
          <p:nvPr/>
        </p:nvSpPr>
        <p:spPr>
          <a:xfrm>
            <a:off x="7146420" y="746257"/>
            <a:ext cx="2253022"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3) Process and Purpose of the Sufi Whirling</a:t>
            </a:r>
          </a:p>
          <a:p>
            <a:endParaRPr lang="en-US" sz="1600" dirty="0">
              <a:latin typeface="Times New Roman"/>
              <a:cs typeface="Times New Roman"/>
            </a:endParaRPr>
          </a:p>
          <a:p>
            <a:r>
              <a:rPr lang="en-US" sz="1600" dirty="0">
                <a:latin typeface="Times New Roman"/>
                <a:cs typeface="Times New Roman"/>
              </a:rPr>
              <a:t>A Sufi turns in rotation like a moon orbiting a planet, which brings a transformation of the inner space with an encounter with the Divine. The </a:t>
            </a:r>
            <a:r>
              <a:rPr lang="en-US" sz="1600" dirty="0" err="1">
                <a:latin typeface="Times New Roman"/>
                <a:cs typeface="Times New Roman"/>
              </a:rPr>
              <a:t>Dikhr</a:t>
            </a:r>
            <a:r>
              <a:rPr lang="en-US" sz="1600" dirty="0">
                <a:latin typeface="Times New Roman"/>
                <a:cs typeface="Times New Roman"/>
              </a:rPr>
              <a:t> process of whirling can be said to bring about an occasion of spatial conversion. There is transformation in the interior condition of the Sufi as they strive for </a:t>
            </a:r>
            <a:r>
              <a:rPr lang="en-US" sz="1600" dirty="0" err="1">
                <a:latin typeface="Times New Roman"/>
                <a:cs typeface="Times New Roman"/>
              </a:rPr>
              <a:t>fana</a:t>
            </a:r>
            <a:r>
              <a:rPr lang="en-US" sz="1600" dirty="0">
                <a:latin typeface="Times New Roman"/>
                <a:cs typeface="Times New Roman"/>
              </a:rPr>
              <a:t>, the annihilation of the self, in order to make room for the presence of the Divine.</a:t>
            </a:r>
          </a:p>
        </p:txBody>
      </p:sp>
      <p:pic>
        <p:nvPicPr>
          <p:cNvPr id="8" name="Picture 7">
            <a:extLst>
              <a:ext uri="{FF2B5EF4-FFF2-40B4-BE49-F238E27FC236}">
                <a16:creationId xmlns:a16="http://schemas.microsoft.com/office/drawing/2014/main" id="{BE2EA30A-9EFB-209C-4130-C15035A88373}"/>
              </a:ext>
            </a:extLst>
          </p:cNvPr>
          <p:cNvPicPr>
            <a:picLocks noChangeAspect="1"/>
          </p:cNvPicPr>
          <p:nvPr/>
        </p:nvPicPr>
        <p:blipFill>
          <a:blip r:embed="rId2"/>
          <a:stretch>
            <a:fillRect/>
          </a:stretch>
        </p:blipFill>
        <p:spPr>
          <a:xfrm>
            <a:off x="3844384" y="2939391"/>
            <a:ext cx="3083313" cy="2844260"/>
          </a:xfrm>
          <a:prstGeom prst="rect">
            <a:avLst/>
          </a:prstGeom>
        </p:spPr>
      </p:pic>
      <p:pic>
        <p:nvPicPr>
          <p:cNvPr id="10" name="Picture 9" descr="Maulana Jalaluddin Rumi - Profile &amp; Biography | Rekhta">
            <a:extLst>
              <a:ext uri="{FF2B5EF4-FFF2-40B4-BE49-F238E27FC236}">
                <a16:creationId xmlns:a16="http://schemas.microsoft.com/office/drawing/2014/main" id="{0A81FD74-6DB4-D143-1599-117B6269427F}"/>
              </a:ext>
            </a:extLst>
          </p:cNvPr>
          <p:cNvPicPr>
            <a:picLocks noChangeAspect="1"/>
          </p:cNvPicPr>
          <p:nvPr/>
        </p:nvPicPr>
        <p:blipFill>
          <a:blip r:embed="rId3"/>
          <a:stretch>
            <a:fillRect/>
          </a:stretch>
        </p:blipFill>
        <p:spPr>
          <a:xfrm>
            <a:off x="195147" y="3954158"/>
            <a:ext cx="3473605" cy="2278332"/>
          </a:xfrm>
          <a:prstGeom prst="rect">
            <a:avLst/>
          </a:prstGeom>
        </p:spPr>
      </p:pic>
      <p:sp>
        <p:nvSpPr>
          <p:cNvPr id="17" name="TextBox 16">
            <a:extLst>
              <a:ext uri="{FF2B5EF4-FFF2-40B4-BE49-F238E27FC236}">
                <a16:creationId xmlns:a16="http://schemas.microsoft.com/office/drawing/2014/main" id="{D92F4F5F-15CE-D925-1BC7-E3A48F5E9D64}"/>
              </a:ext>
            </a:extLst>
          </p:cNvPr>
          <p:cNvSpPr txBox="1"/>
          <p:nvPr/>
        </p:nvSpPr>
        <p:spPr>
          <a:xfrm>
            <a:off x="204211" y="6235952"/>
            <a:ext cx="341806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Mevlana Jalaluddin Rumi Image</a:t>
            </a:r>
            <a:endParaRPr lang="en-US" dirty="0"/>
          </a:p>
        </p:txBody>
      </p:sp>
      <p:sp>
        <p:nvSpPr>
          <p:cNvPr id="19" name="Rectangle 18">
            <a:extLst>
              <a:ext uri="{FF2B5EF4-FFF2-40B4-BE49-F238E27FC236}">
                <a16:creationId xmlns:a16="http://schemas.microsoft.com/office/drawing/2014/main" id="{A7907DFE-C98C-F30B-B20F-710F6075230D}"/>
              </a:ext>
            </a:extLst>
          </p:cNvPr>
          <p:cNvSpPr/>
          <p:nvPr/>
        </p:nvSpPr>
        <p:spPr>
          <a:xfrm>
            <a:off x="3878193" y="5767123"/>
            <a:ext cx="3018743" cy="409355"/>
          </a:xfrm>
          <a:prstGeom prst="rect">
            <a:avLst/>
          </a:prstGeom>
          <a:solidFill>
            <a:schemeClr val="bg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10F79920-8B92-CBA6-7294-3843B44B93BB}"/>
              </a:ext>
            </a:extLst>
          </p:cNvPr>
          <p:cNvSpPr txBox="1"/>
          <p:nvPr/>
        </p:nvSpPr>
        <p:spPr>
          <a:xfrm>
            <a:off x="3844383" y="5795847"/>
            <a:ext cx="316137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rPr>
              <a:t>Sufi Whirling Image</a:t>
            </a:r>
            <a:endParaRPr lang="en-US" dirty="0"/>
          </a:p>
          <a:p>
            <a:pPr algn="ctr"/>
            <a:endParaRPr lang="en-US"/>
          </a:p>
        </p:txBody>
      </p:sp>
      <p:sp>
        <p:nvSpPr>
          <p:cNvPr id="26" name="TextBox 25">
            <a:extLst>
              <a:ext uri="{FF2B5EF4-FFF2-40B4-BE49-F238E27FC236}">
                <a16:creationId xmlns:a16="http://schemas.microsoft.com/office/drawing/2014/main" id="{A2BC2358-F45D-42B6-67EF-B28181D8309E}"/>
              </a:ext>
            </a:extLst>
          </p:cNvPr>
          <p:cNvSpPr txBox="1"/>
          <p:nvPr/>
        </p:nvSpPr>
        <p:spPr>
          <a:xfrm>
            <a:off x="6673863" y="6391139"/>
            <a:ext cx="2865463"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err="1">
                <a:latin typeface="Times New Roman"/>
                <a:ea typeface="Roboto"/>
                <a:cs typeface="Roboto"/>
              </a:rPr>
              <a:t>Abrahamov</a:t>
            </a:r>
            <a:r>
              <a:rPr lang="en-US" sz="1000" dirty="0">
                <a:latin typeface="Times New Roman"/>
                <a:ea typeface="Roboto"/>
                <a:cs typeface="Roboto"/>
              </a:rPr>
              <a:t>, Binyamin, </a:t>
            </a:r>
            <a:r>
              <a:rPr lang="en-US" sz="1000" i="1" dirty="0">
                <a:latin typeface="Times New Roman"/>
                <a:ea typeface="Roboto"/>
                <a:cs typeface="Roboto"/>
              </a:rPr>
              <a:t>Ibn Al-'Arabi and the Sufis</a:t>
            </a:r>
            <a:r>
              <a:rPr lang="en-US" sz="1000" dirty="0">
                <a:latin typeface="Times New Roman"/>
                <a:ea typeface="Roboto"/>
                <a:cs typeface="Roboto"/>
              </a:rPr>
              <a:t> (United Kingdom: </a:t>
            </a:r>
            <a:r>
              <a:rPr lang="en-US" sz="1000" dirty="0" err="1">
                <a:latin typeface="Times New Roman"/>
                <a:ea typeface="Roboto"/>
                <a:cs typeface="Roboto"/>
              </a:rPr>
              <a:t>Anqa</a:t>
            </a:r>
            <a:r>
              <a:rPr lang="en-US" sz="1000" dirty="0">
                <a:latin typeface="Times New Roman"/>
                <a:ea typeface="Roboto"/>
                <a:cs typeface="Roboto"/>
              </a:rPr>
              <a:t> Publishing, 2014), Page 83-84 [accessed 19 November 2024]</a:t>
            </a:r>
            <a:endParaRPr lang="en-US" sz="1000" dirty="0">
              <a:latin typeface="Times New Roman"/>
            </a:endParaRPr>
          </a:p>
          <a:p>
            <a:r>
              <a:rPr lang="en-US" sz="1000" dirty="0">
                <a:latin typeface="Times New Roman"/>
                <a:ea typeface="+mn-lt"/>
                <a:cs typeface="+mn-lt"/>
              </a:rPr>
              <a:t>Awn, Jones, 'Sufism', </a:t>
            </a:r>
            <a:r>
              <a:rPr lang="en-US" sz="1000" i="1" dirty="0" err="1">
                <a:latin typeface="Times New Roman"/>
                <a:ea typeface="+mn-lt"/>
                <a:cs typeface="+mn-lt"/>
              </a:rPr>
              <a:t>Enyclopedia</a:t>
            </a:r>
            <a:r>
              <a:rPr lang="en-US" sz="1000" i="1" dirty="0">
                <a:latin typeface="Times New Roman"/>
                <a:ea typeface="+mn-lt"/>
                <a:cs typeface="+mn-lt"/>
              </a:rPr>
              <a:t> of Religion, </a:t>
            </a:r>
            <a:r>
              <a:rPr lang="en-US" sz="1000" dirty="0">
                <a:latin typeface="Times New Roman"/>
                <a:ea typeface="+mn-lt"/>
                <a:cs typeface="+mn-lt"/>
              </a:rPr>
              <a:t>(2005), Page 8809, [accessed 17th November 2025]</a:t>
            </a:r>
            <a:endParaRPr lang="en-US" sz="1000">
              <a:latin typeface="Times New Roman"/>
              <a:cs typeface="Times New Roman"/>
            </a:endParaRPr>
          </a:p>
          <a:p>
            <a:r>
              <a:rPr lang="en-US" sz="1000" dirty="0">
                <a:latin typeface="Times New Roman"/>
                <a:ea typeface="+mn-lt"/>
                <a:cs typeface="+mn-lt"/>
              </a:rPr>
              <a:t>CCN Travel, </a:t>
            </a:r>
            <a:r>
              <a:rPr lang="en-US" sz="1000" i="1" dirty="0">
                <a:latin typeface="Times New Roman"/>
                <a:ea typeface="+mn-lt"/>
                <a:cs typeface="+mn-lt"/>
              </a:rPr>
              <a:t>Sufi Whirling Image, </a:t>
            </a:r>
            <a:r>
              <a:rPr lang="en-US" sz="1000" dirty="0">
                <a:latin typeface="Times New Roman"/>
                <a:ea typeface="+mn-lt"/>
                <a:cs typeface="+mn-lt"/>
              </a:rPr>
              <a:t>(2014) &lt;</a:t>
            </a:r>
            <a:r>
              <a:rPr lang="en-US" sz="1000" dirty="0">
                <a:solidFill>
                  <a:srgbClr val="0066CC"/>
                </a:solidFill>
                <a:latin typeface="Times New Roman"/>
                <a:ea typeface="+mn-lt"/>
                <a:cs typeface="+mn-lt"/>
                <a:hlinkClick r:id="rId4"/>
              </a:rPr>
              <a:t>https://media.cnn.com/api/v1/images/stellar/prod/140723112202-01-whirling-dervishes.jpg?q=w_3648,h_2052,x_0,y_0,c_fill</a:t>
            </a:r>
            <a:r>
              <a:rPr lang="en-US" sz="1000" dirty="0">
                <a:latin typeface="Times New Roman"/>
                <a:ea typeface="+mn-lt"/>
                <a:cs typeface="+mn-lt"/>
              </a:rPr>
              <a:t>&gt; </a:t>
            </a:r>
            <a:r>
              <a:rPr lang="en-US" sz="1000" dirty="0">
                <a:latin typeface="Times New Roman"/>
                <a:ea typeface="+mn-lt"/>
                <a:cs typeface="Times New Roman"/>
              </a:rPr>
              <a:t>[accessed 21st November 2025]</a:t>
            </a:r>
          </a:p>
          <a:p>
            <a:r>
              <a:rPr lang="en-US" sz="1000" dirty="0">
                <a:latin typeface="Times New Roman"/>
                <a:ea typeface="+mn-lt"/>
                <a:cs typeface="+mn-lt"/>
              </a:rPr>
              <a:t>Greeley, June-Ann, 'Sufi Turning and the Spirituality of Sacred Space', </a:t>
            </a:r>
            <a:r>
              <a:rPr lang="en-US" sz="1000" i="1" dirty="0">
                <a:latin typeface="Times New Roman"/>
                <a:ea typeface="+mn-lt"/>
                <a:cs typeface="+mn-lt"/>
              </a:rPr>
              <a:t>Journal for the Study of Spirituality,</a:t>
            </a:r>
            <a:r>
              <a:rPr lang="en-US" sz="1000" dirty="0">
                <a:latin typeface="Times New Roman"/>
                <a:ea typeface="+mn-lt"/>
                <a:cs typeface="+mn-lt"/>
              </a:rPr>
              <a:t> (2022), Volume 12 Page 108–109 &lt;</a:t>
            </a:r>
            <a:r>
              <a:rPr lang="en-US" sz="1000" dirty="0">
                <a:solidFill>
                  <a:srgbClr val="0066CC"/>
                </a:solidFill>
                <a:latin typeface="Times New Roman"/>
                <a:ea typeface="+mn-lt"/>
                <a:cs typeface="+mn-lt"/>
                <a:hlinkClick r:id="rId5"/>
              </a:rPr>
              <a:t>https://www-tandfonline-com.ezproxy.uwtsd.ac.uk/doi/epdf/10.1080/20440243.2022.2126138?needAccess=true</a:t>
            </a:r>
            <a:r>
              <a:rPr lang="en-US" sz="1000" dirty="0">
                <a:latin typeface="Times New Roman"/>
                <a:ea typeface="+mn-lt"/>
                <a:cs typeface="+mn-lt"/>
              </a:rPr>
              <a:t>&gt; [accessed 19th November 2024]</a:t>
            </a:r>
            <a:endParaRPr lang="en-US" sz="1000" dirty="0">
              <a:latin typeface="Times New Roman"/>
              <a:cs typeface="Times New Roman"/>
            </a:endParaRPr>
          </a:p>
          <a:p>
            <a:r>
              <a:rPr lang="en-US" sz="1000" dirty="0">
                <a:latin typeface="Times New Roman"/>
                <a:ea typeface="+mn-lt"/>
                <a:cs typeface="+mn-lt"/>
              </a:rPr>
              <a:t>Helminski, Camille, </a:t>
            </a:r>
            <a:r>
              <a:rPr lang="en-US" sz="1000" i="1" dirty="0">
                <a:latin typeface="Times New Roman"/>
                <a:ea typeface="+mn-lt"/>
                <a:cs typeface="+mn-lt"/>
              </a:rPr>
              <a:t>Women of Sufism: A Hidden Treasure</a:t>
            </a:r>
            <a:r>
              <a:rPr lang="en-US" sz="1000" dirty="0">
                <a:latin typeface="Times New Roman"/>
                <a:ea typeface="+mn-lt"/>
                <a:cs typeface="+mn-lt"/>
              </a:rPr>
              <a:t> (Boston, MA: Boston and London, 2003), Introduction, Page xxiv-xxv  [accessed 17th November 2025]</a:t>
            </a:r>
            <a:endParaRPr lang="en-US" sz="1000">
              <a:latin typeface="Times New Roman"/>
              <a:cs typeface="Times New Roman"/>
            </a:endParaRPr>
          </a:p>
          <a:p>
            <a:r>
              <a:rPr lang="en-US" sz="1000" dirty="0">
                <a:latin typeface="Times New Roman"/>
                <a:ea typeface="+mn-lt"/>
                <a:cs typeface="+mn-lt"/>
              </a:rPr>
              <a:t>Rekhta, </a:t>
            </a:r>
            <a:r>
              <a:rPr lang="en-US" sz="1000" i="1" dirty="0">
                <a:latin typeface="Times New Roman"/>
                <a:ea typeface="+mn-lt"/>
                <a:cs typeface="+mn-lt"/>
              </a:rPr>
              <a:t>Mevlana</a:t>
            </a:r>
            <a:br>
              <a:rPr lang="en-US" sz="1000" i="1" dirty="0">
                <a:latin typeface="Times New Roman"/>
                <a:ea typeface="+mn-lt"/>
                <a:cs typeface="+mn-lt"/>
              </a:rPr>
            </a:br>
            <a:r>
              <a:rPr lang="en-US" sz="1000" i="1" dirty="0">
                <a:latin typeface="Times New Roman"/>
                <a:ea typeface="+mn-lt"/>
                <a:cs typeface="+mn-lt"/>
              </a:rPr>
              <a:t>Jalaluddin Rumi Image, </a:t>
            </a:r>
            <a:r>
              <a:rPr lang="en-US" sz="1000" dirty="0">
                <a:latin typeface="Times New Roman"/>
                <a:ea typeface="+mn-lt"/>
                <a:cs typeface="+mn-lt"/>
              </a:rPr>
              <a:t>&lt;</a:t>
            </a:r>
            <a:r>
              <a:rPr lang="en-US" sz="1000" dirty="0">
                <a:solidFill>
                  <a:srgbClr val="0066CC"/>
                </a:solidFill>
                <a:latin typeface="Times New Roman"/>
                <a:ea typeface="+mn-lt"/>
                <a:cs typeface="+mn-lt"/>
                <a:hlinkClick r:id="rId6"/>
              </a:rPr>
              <a:t>https://rekhta.pc.cdn.bitgravity.com/Images/Shayar/maulana-jalaluddin-rumi.png</a:t>
            </a:r>
            <a:r>
              <a:rPr lang="en-US" sz="1000" dirty="0">
                <a:latin typeface="Times New Roman"/>
                <a:ea typeface="+mn-lt"/>
                <a:cs typeface="+mn-lt"/>
              </a:rPr>
              <a:t>&gt; [</a:t>
            </a:r>
            <a:r>
              <a:rPr lang="en-US" sz="1000" dirty="0">
                <a:latin typeface="Times New Roman"/>
                <a:ea typeface="+mn-lt"/>
                <a:cs typeface="Times New Roman"/>
              </a:rPr>
              <a:t>accessed 21st November 2025]</a:t>
            </a:r>
            <a:endParaRPr lang="en-US" sz="1000" dirty="0">
              <a:latin typeface="Times New Roman"/>
              <a:cs typeface="Times New Roman"/>
            </a:endParaRPr>
          </a:p>
          <a:p>
            <a:r>
              <a:rPr lang="en-US" sz="1000" err="1">
                <a:latin typeface="Times New Roman"/>
                <a:ea typeface="+mn-lt"/>
                <a:cs typeface="+mn-lt"/>
              </a:rPr>
              <a:t>Sharify</a:t>
            </a:r>
            <a:r>
              <a:rPr lang="en-US" sz="1000" dirty="0">
                <a:latin typeface="Times New Roman"/>
                <a:ea typeface="+mn-lt"/>
                <a:cs typeface="+mn-lt"/>
              </a:rPr>
              <a:t>-Funk, Meena, William Dickson and Merin Xavier, </a:t>
            </a:r>
            <a:r>
              <a:rPr lang="en-US" sz="1000" i="1" dirty="0">
                <a:latin typeface="Times New Roman"/>
                <a:ea typeface="+mn-lt"/>
                <a:cs typeface="+mn-lt"/>
              </a:rPr>
              <a:t>Contemporary Sufism: Piety, Politics, and Pop Culture</a:t>
            </a:r>
            <a:r>
              <a:rPr lang="en-US" sz="1000" dirty="0">
                <a:latin typeface="Times New Roman"/>
                <a:ea typeface="+mn-lt"/>
                <a:cs typeface="+mn-lt"/>
              </a:rPr>
              <a:t> (London: Taylor and Francis, 2017), Chapter 6, </a:t>
            </a:r>
            <a:r>
              <a:rPr lang="en-US" sz="1000" i="1" dirty="0">
                <a:latin typeface="Times New Roman"/>
                <a:ea typeface="+mn-lt"/>
                <a:cs typeface="+mn-lt"/>
              </a:rPr>
              <a:t>Perfecting The Self, </a:t>
            </a:r>
            <a:r>
              <a:rPr lang="en-US" sz="1000" dirty="0">
                <a:latin typeface="Times New Roman"/>
                <a:ea typeface="+mn-lt"/>
                <a:cs typeface="+mn-lt"/>
              </a:rPr>
              <a:t>Page 185-186 [accessed 17th November 2025]</a:t>
            </a:r>
            <a:endParaRPr lang="en-US" sz="1000">
              <a:latin typeface="Times New Roman"/>
              <a:cs typeface="Times New Roman"/>
            </a:endParaRPr>
          </a:p>
          <a:p>
            <a:r>
              <a:rPr lang="en-US" sz="1000" dirty="0">
                <a:latin typeface="Times New Roman"/>
                <a:ea typeface="+mn-lt"/>
                <a:cs typeface="+mn-lt"/>
              </a:rPr>
              <a:t>Xavier, Merin S., </a:t>
            </a:r>
            <a:r>
              <a:rPr lang="en-US" sz="1000" i="1" dirty="0">
                <a:latin typeface="Times New Roman"/>
                <a:ea typeface="+mn-lt"/>
                <a:cs typeface="+mn-lt"/>
              </a:rPr>
              <a:t>The Dervishes of the North: Rumi, Whirling, and the Making of Sufism in Canada</a:t>
            </a:r>
            <a:r>
              <a:rPr lang="en-US" sz="1000" dirty="0">
                <a:latin typeface="Times New Roman"/>
                <a:ea typeface="+mn-lt"/>
                <a:cs typeface="+mn-lt"/>
              </a:rPr>
              <a:t>, 1st </a:t>
            </a:r>
            <a:r>
              <a:rPr lang="en-US" sz="1000" err="1">
                <a:latin typeface="Times New Roman"/>
                <a:ea typeface="+mn-lt"/>
                <a:cs typeface="+mn-lt"/>
              </a:rPr>
              <a:t>edn</a:t>
            </a:r>
            <a:r>
              <a:rPr lang="en-US" sz="1000" dirty="0">
                <a:latin typeface="Times New Roman"/>
                <a:ea typeface="+mn-lt"/>
                <a:cs typeface="+mn-lt"/>
              </a:rPr>
              <a:t> (Toronto: University of Toronto Press, 2023), Chapter 5, </a:t>
            </a:r>
            <a:r>
              <a:rPr lang="en-US" sz="1000" i="1" dirty="0">
                <a:latin typeface="Times New Roman"/>
                <a:ea typeface="+mn-lt"/>
                <a:cs typeface="+mn-lt"/>
              </a:rPr>
              <a:t>Gender Dynamics in Sufi Rituals, Praxis, and Authority</a:t>
            </a:r>
            <a:r>
              <a:rPr lang="en-US" sz="1000" dirty="0">
                <a:latin typeface="Times New Roman"/>
                <a:ea typeface="+mn-lt"/>
                <a:cs typeface="+mn-lt"/>
              </a:rPr>
              <a:t>, Page 193 and 202-203</a:t>
            </a:r>
            <a:r>
              <a:rPr lang="en-US" sz="1000" i="1" dirty="0">
                <a:latin typeface="Times New Roman"/>
                <a:ea typeface="+mn-lt"/>
                <a:cs typeface="+mn-lt"/>
              </a:rPr>
              <a:t> </a:t>
            </a:r>
            <a:r>
              <a:rPr lang="en-US" sz="1000" dirty="0">
                <a:latin typeface="Times New Roman"/>
                <a:ea typeface="+mn-lt"/>
                <a:cs typeface="+mn-lt"/>
              </a:rPr>
              <a:t>&lt;</a:t>
            </a:r>
            <a:r>
              <a:rPr lang="en-US" sz="1000" dirty="0">
                <a:solidFill>
                  <a:srgbClr val="0066CC"/>
                </a:solidFill>
                <a:latin typeface="Times New Roman"/>
                <a:ea typeface="+mn-lt"/>
                <a:cs typeface="+mn-lt"/>
                <a:hlinkClick r:id="rId7"/>
              </a:rPr>
              <a:t>https://www.jstor.org/stable/10.3138/jj.2960282.10?seq=1</a:t>
            </a:r>
            <a:r>
              <a:rPr lang="en-US" sz="1000" dirty="0">
                <a:latin typeface="Times New Roman"/>
                <a:ea typeface="+mn-lt"/>
                <a:cs typeface="+mn-lt"/>
              </a:rPr>
              <a:t>&gt; [accessed 19th November 2024]</a:t>
            </a:r>
            <a:endParaRPr lang="en-US" sz="1000">
              <a:latin typeface="Times New Roman"/>
              <a:cs typeface="Times New Roman"/>
            </a:endParaRPr>
          </a:p>
          <a:p>
            <a:pPr algn="l"/>
            <a:endParaRPr lang="en-US"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A3 Paper (297x420 mm)</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753</cp:revision>
  <dcterms:created xsi:type="dcterms:W3CDTF">2025-11-12T11:05:03Z</dcterms:created>
  <dcterms:modified xsi:type="dcterms:W3CDTF">2025-11-23T15:02:33Z</dcterms:modified>
</cp:coreProperties>
</file>