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3" autoAdjust="0"/>
    <p:restoredTop sz="94660"/>
  </p:normalViewPr>
  <p:slideViewPr>
    <p:cSldViewPr snapToGrid="0">
      <p:cViewPr varScale="1">
        <p:scale>
          <a:sx n="61" d="100"/>
          <a:sy n="61" d="100"/>
        </p:scale>
        <p:origin x="88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610BB-EF6F-44D8-A5FD-156A589ADF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5C360D-5AC8-45FE-AF6D-A462DB7FF6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58007-641A-492B-BB15-C19A8E730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333EA-4A0C-4434-B13E-715A99EA9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E5B4F-2D59-4DAA-9115-117670424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183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27CA1-C9BA-4A34-90DF-711741769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FCFE0-B62D-4098-96B4-5C6969E87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C5A8A1-BC37-49DF-BC7C-5DC576144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A1450-2D52-40DD-B6F8-29F3F1CB6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A43CB7-0F04-4911-BB30-9A171D369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456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8741-B1D1-4E9F-8A6E-AA5C2693E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CEA9BE-1874-4B24-8EEE-004F8401FF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A0CBA-232D-47ED-84DF-D549A36C0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51F36-3E0E-4D7F-863A-EC0A6EDC7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20F66-49E5-4F29-AB12-5FB9BEC79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124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3F4D3-8729-4D9A-953D-2BDA371EE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77A0F-496D-4BFA-A52B-A1802D780A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DAE78-03E5-4057-99BA-7C7124E71E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A34111-D676-47EE-874E-4E7D96DB7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B852CA-B59C-4D82-A213-A81C64376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EBCB61-EC07-4DC7-94FD-950FBD94E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851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9673F-388E-4359-B18A-A1129A97F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87FA92-D0DB-42E7-96F1-3858D989A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450CB3-66A5-4825-B1B1-50C8F9D232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DD82AC-0BF3-4EF9-A27D-D500B1BC3C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253ACF-A964-4099-9CB4-9EF54A8017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6BFE7C-B6F0-45AD-8920-C36A48B98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BCAE0A-AC5F-49AD-A425-D3D98980C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DB770B-77FB-47CB-92CD-527B3CCA1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009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BD282-F7D1-4BC0-9E2A-2B0B6DBDA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DEAB86-6192-4D6A-8000-A3DAE03AD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44C1BA-74EB-4E0C-93AF-225A043F6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37A37-9A8B-40CE-BE8F-8FE610E5E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504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D76C0C-0D86-4200-9E4A-C3D26FD56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A7106F-760C-43A6-B252-C045BB6F1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91394-5872-4118-BE66-0227C467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541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8FF9B-91AB-468D-8DB0-CFD373175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D6E43-2AA0-4A98-9156-895E68850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79BDC2-5D3F-48F0-A643-9291DA8080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7A8A94-38CB-410E-9DCF-376C0017E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937DDE-1A7D-4AAA-AB49-D020782C0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B8E273-834E-42D2-A3B6-59BF89510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70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8F7FF-9454-4419-8AD8-5789679AF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43BDDC-BF24-464C-B664-E6DD805D38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640978-81D5-4672-9EAA-F9E8D85564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00B36-D943-45A3-96B1-DF70FB132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EB2098-6920-452C-83B2-04BEFDDF9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24F21E-E6C0-4E79-A347-697971D5B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762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75E5D-6E1D-4D24-8851-61A4A0D74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1F573D-3F70-4428-A7AE-9E6A22739E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6AF2C-25EF-4E06-81DA-90ADEF7E2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C9F2D-971D-443E-A7E7-16BA5C913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618BE-25A3-481D-B32F-4B985D10F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7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811C5C-BF14-4945-9A49-B9CECCA916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B44B8F-8FDC-493B-8595-6062245774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740F7-3036-4600-A20D-4221D8F17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7C0E2-B68D-400E-A766-64877529D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261D8-855B-41D5-B2C5-FA6D563C4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996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61D73F-B138-4406-A246-DF859FCB3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F9E45-6D6B-42CD-9A0A-1DAA7BF6D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667ED1-EC17-433E-8D29-2D0724A385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F7710A-5BA8-48BE-807A-CBDF78B4C10E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0700F-1C68-456B-B9B4-91E4D7B6D2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BCF06-7271-4B2D-AC82-F30E3C62B9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989CAC-E895-460C-A171-828CAB192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400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xKbhlaqHv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wb.gov.wales/" TargetMode="External"/><Relationship Id="rId2" Type="http://schemas.openxmlformats.org/officeDocument/2006/relationships/hyperlink" Target="http://cwmrhydyceirw-primary-school1.j2bloggy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53069-B428-4D6F-BB19-60E3BFB789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779929"/>
            <a:ext cx="5219094" cy="3348318"/>
          </a:xfrm>
        </p:spPr>
        <p:txBody>
          <a:bodyPr anchor="b">
            <a:normAutofit/>
          </a:bodyPr>
          <a:lstStyle/>
          <a:p>
            <a:pPr algn="l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ESDGC?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5BB12-CE2C-4944-886D-8A7020A02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6" y="2649071"/>
            <a:ext cx="5219093" cy="3260911"/>
          </a:xfrm>
        </p:spPr>
        <p:txBody>
          <a:bodyPr anchor="t">
            <a:noAutofit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 introduction into the content.</a:t>
            </a:r>
          </a:p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Including,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does it mean?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Are there barriers?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Are school’s being proactive?</a:t>
            </a:r>
          </a:p>
          <a:p>
            <a:pPr algn="l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helmet, box&#10;&#10;Description automatically generated">
            <a:extLst>
              <a:ext uri="{FF2B5EF4-FFF2-40B4-BE49-F238E27FC236}">
                <a16:creationId xmlns:a16="http://schemas.microsoft.com/office/drawing/2014/main" id="{52E215E0-D788-4BF0-8E07-2DFD71E480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2" r="888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34551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73EB10-AEDA-42B9-9D11-54E59B48D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14B56C-1764-4386-80A5-725064B10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290"/>
          <a:stretch/>
        </p:blipFill>
        <p:spPr>
          <a:xfrm>
            <a:off x="7092462" y="1825625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4" name="Arc 23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0E8FE-7C6E-470E-B540-858B8F6D8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does it mean?</a:t>
            </a:r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A07080EC-C584-448B-9D20-227518E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Education for Sustainable Development and Global Citizenship.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it is to succeed, ESDGC needs to be addressed by the whole school community, not just teachers and learners, but parents, carers, governors, visitors and non-teaching staff. To be effective ESDGC needs to be embedded across the curriculum and infused throughout the life of the school. There must be an awareness of what this means: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HWB.WALES(2008 pg6)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807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025EFD5-738C-41B9-87FE-0C00E211B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14B56C-1764-4386-80A5-725064B10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290"/>
          <a:stretch/>
        </p:blipFill>
        <p:spPr>
          <a:xfrm>
            <a:off x="858284" y="1165109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1" name="Arc 30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0E8FE-7C6E-470E-B540-858B8F6D8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44272"/>
            <a:ext cx="5721484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What is the view of our Government?</a:t>
            </a:r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A07080EC-C584-448B-9D20-227518E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904772"/>
            <a:ext cx="5721484" cy="4351338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According to HWB.GOV.WALES ESDGC should be embedded into everyday school life and they state,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ESDGC has relevance for all aspects of school activity and  for all those involved with the school: learners, teaching staff,  non-teaching staff, parents, governors and visitors. 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0113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E73EB10-AEDA-42B9-9D11-54E59B48D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14B56C-1764-4386-80A5-725064B10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290"/>
          <a:stretch/>
        </p:blipFill>
        <p:spPr>
          <a:xfrm>
            <a:off x="7092462" y="1825625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1" name="Arc 30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0E8FE-7C6E-470E-B540-858B8F6D8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Does my setting mirror the governments vision?</a:t>
            </a:r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A07080EC-C584-448B-9D20-227518E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In my setting the children are encouraged to know theirs rights, and responsibilities.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Articles 28 and 29 play a big part in their educational journey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What does this mean for their future?</a:t>
            </a:r>
          </a:p>
        </p:txBody>
      </p:sp>
    </p:spTree>
    <p:extLst>
      <p:ext uri="{BB962C8B-B14F-4D97-AF65-F5344CB8AC3E}">
        <p14:creationId xmlns:p14="http://schemas.microsoft.com/office/powerpoint/2010/main" val="2934167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025EFD5-738C-41B9-87FE-0C00E211B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14B56C-1764-4386-80A5-725064B10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290"/>
          <a:stretch/>
        </p:blipFill>
        <p:spPr>
          <a:xfrm>
            <a:off x="858284" y="1165109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1" name="Arc 30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0E8FE-7C6E-470E-B540-858B8F6D8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44272"/>
            <a:ext cx="5721484" cy="1325563"/>
          </a:xfrm>
        </p:spPr>
        <p:txBody>
          <a:bodyPr>
            <a:normAutofit/>
          </a:bodyPr>
          <a:lstStyle/>
          <a:p>
            <a:r>
              <a:rPr lang="en-GB" sz="3100" b="1" u="sng">
                <a:latin typeface="Arial" panose="020B0604020202020204" pitchFamily="34" charset="0"/>
                <a:cs typeface="Arial" panose="020B0604020202020204" pitchFamily="34" charset="0"/>
              </a:rPr>
              <a:t>Can that setting enhance the child’s ESDGC journey?</a:t>
            </a:r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A07080EC-C584-448B-9D20-227518E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904772"/>
            <a:ext cx="5721484" cy="4351338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What are the strengths?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What are the weaknesses?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Is the government doing all it can?</a:t>
            </a:r>
          </a:p>
        </p:txBody>
      </p:sp>
    </p:spTree>
    <p:extLst>
      <p:ext uri="{BB962C8B-B14F-4D97-AF65-F5344CB8AC3E}">
        <p14:creationId xmlns:p14="http://schemas.microsoft.com/office/powerpoint/2010/main" val="83740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73EB10-AEDA-42B9-9D11-54E59B48D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14B56C-1764-4386-80A5-725064B10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290"/>
          <a:stretch/>
        </p:blipFill>
        <p:spPr>
          <a:xfrm>
            <a:off x="7092462" y="1825625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4" name="Arc 23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0E8FE-7C6E-470E-B540-858B8F6D8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A day in the life of a child in  Kenya</a:t>
            </a: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A07080EC-C584-448B-9D20-227518E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 lnSpcReduction="10000"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YouTube report (2014)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What is life like for a typical school child in Kenya?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What struggles do they encounter, just to attend school?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What are their dreams?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https://www.youtube.com/watch?v=3xKbhlaqHvk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3977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025EFD5-738C-41B9-87FE-0C00E211B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14B56C-1764-4386-80A5-725064B10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290"/>
          <a:stretch/>
        </p:blipFill>
        <p:spPr>
          <a:xfrm>
            <a:off x="858284" y="1165109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1" name="Arc 30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0E8FE-7C6E-470E-B540-858B8F6D8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44272"/>
            <a:ext cx="5721484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A day in the life of a child in Wales</a:t>
            </a:r>
            <a:endParaRPr lang="en-GB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A07080EC-C584-448B-9D20-227518E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904772"/>
            <a:ext cx="5721484" cy="4351338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Most children will watch television while eating their breakfast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They are then taken to school by an adult.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They have a day of learning and play in a safe environment.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Example of a typical school day.</a:t>
            </a:r>
          </a:p>
        </p:txBody>
      </p:sp>
    </p:spTree>
    <p:extLst>
      <p:ext uri="{BB962C8B-B14F-4D97-AF65-F5344CB8AC3E}">
        <p14:creationId xmlns:p14="http://schemas.microsoft.com/office/powerpoint/2010/main" val="1932538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73EB10-AEDA-42B9-9D11-54E59B48D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14B56C-1764-4386-80A5-725064B10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290"/>
          <a:stretch/>
        </p:blipFill>
        <p:spPr>
          <a:xfrm>
            <a:off x="7092462" y="1825625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4" name="Arc 23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A07080EC-C584-448B-9D20-227518E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What is ESDGC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Are we following the government guidelines?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Does my setting comply?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Contrast between a school day in Africa, to one in the UK.</a:t>
            </a:r>
          </a:p>
          <a:p>
            <a:pPr marL="0" indent="0">
              <a:buNone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Thank you, any questions?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DC5F61C-A17A-4647-BD3E-0ABB7A146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2971936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5615429-D927-4A57-A055-F582AA3A619F}"/>
              </a:ext>
            </a:extLst>
          </p:cNvPr>
          <p:cNvSpPr/>
          <p:nvPr/>
        </p:nvSpPr>
        <p:spPr>
          <a:xfrm>
            <a:off x="945931" y="1567625"/>
            <a:ext cx="8198069" cy="3512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chemeClr val="bg1"/>
                </a:solidFill>
              </a:rPr>
              <a:t>Ref’s </a:t>
            </a:r>
            <a:r>
              <a:rPr lang="en-GB" u="sng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for ESDGC presentation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chemeClr val="bg1"/>
                </a:solidFill>
              </a:rPr>
              <a:t>or ESDGC pre</a:t>
            </a:r>
            <a:endParaRPr lang="en-GB" dirty="0">
              <a:highlight>
                <a:srgbClr val="000000"/>
              </a:highlight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highlight>
                  <a:srgbClr val="0000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Cwmrhydeceirw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Primary School, (2020), Available at </a:t>
            </a:r>
            <a:r>
              <a:rPr lang="en-GB" u="sng" dirty="0">
                <a:highlight>
                  <a:srgbClr val="0000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http://cwmrhydyceirw-primary-school1</a:t>
            </a:r>
            <a:r>
              <a:rPr lang="en-GB" u="sng" dirty="0">
                <a:solidFill>
                  <a:srgbClr val="0563C1"/>
                </a:solidFill>
                <a:highlight>
                  <a:srgbClr val="0000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r>
              <a:rPr lang="en-GB" u="sng" dirty="0">
                <a:highlight>
                  <a:srgbClr val="0000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j2bloggy.com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18/02/20)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Department for Children, (2008), Education for Sustainable Development and Global Citizenship, (065/2008), [online], Available at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https://www.hwb.gov.wales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18/02/20)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 Global (2014) A day in the life of a child in Kenya: Goal Global [video]. Available at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18/02/20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67441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482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What is ESDGC?   </vt:lpstr>
      <vt:lpstr>What does it mean?</vt:lpstr>
      <vt:lpstr>What is the view of our Government?</vt:lpstr>
      <vt:lpstr>Does my setting mirror the governments vision?</vt:lpstr>
      <vt:lpstr>Can that setting enhance the child’s ESDGC journey?</vt:lpstr>
      <vt:lpstr>A day in the life of a child in  Kenya</vt:lpstr>
      <vt:lpstr>A day in the life of a child in Wales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ESDGC?   </dc:title>
  <dc:creator>sharon martin</dc:creator>
  <cp:lastModifiedBy>sharon martin</cp:lastModifiedBy>
  <cp:revision>4</cp:revision>
  <dcterms:created xsi:type="dcterms:W3CDTF">2020-02-18T13:51:03Z</dcterms:created>
  <dcterms:modified xsi:type="dcterms:W3CDTF">2020-02-27T16:36:42Z</dcterms:modified>
</cp:coreProperties>
</file>