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7600F3-21D9-4CE3-9882-8CD40BD3ED82}" type="datetimeFigureOut">
              <a:rPr lang="en-US" smtClean="0"/>
              <a:t>6/12/2020</a:t>
            </a:fld>
            <a:endParaRPr lang="en-US"/>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805C6D-F006-4D7A-AB57-51BEB7C8169C}" type="slidenum">
              <a:rPr lang="en-US" smtClean="0"/>
              <a:t>‹#›</a:t>
            </a:fld>
            <a:endParaRPr lang="en-US"/>
          </a:p>
        </p:txBody>
      </p:sp>
    </p:spTree>
    <p:extLst>
      <p:ext uri="{BB962C8B-B14F-4D97-AF65-F5344CB8AC3E}">
        <p14:creationId xmlns:p14="http://schemas.microsoft.com/office/powerpoint/2010/main" val="2727278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ro-RO"/>
              <a:t>Faceți clic pentru a edita stilul de titlu coordonator</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o-RO"/>
              <a:t>Faceți clic pentru a edita stilul de subtitlu coordonator</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1700954-1ED1-4127-83D6-BFA1B7E8CC59}" type="datetimeFigureOut">
              <a:rPr lang="en-US" smtClean="0"/>
              <a:t>6/12/2020</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395590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91700954-1ED1-4127-83D6-BFA1B7E8CC59}" type="datetimeFigureOut">
              <a:rPr lang="en-US" smtClean="0"/>
              <a:t>6/12/2020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287000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ntet secțiune">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91700954-1ED1-4127-83D6-BFA1B7E8CC59}" type="datetimeFigureOut">
              <a:rPr lang="en-US" smtClean="0"/>
              <a:t>6/12/2020</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2156846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91700954-1ED1-4127-83D6-BFA1B7E8CC59}" type="datetimeFigureOut">
              <a:rPr lang="en-US" smtClean="0"/>
              <a:t>6/12/2020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3048353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91700954-1ED1-4127-83D6-BFA1B7E8CC59}" type="datetimeFigureOut">
              <a:rPr lang="en-US" smtClean="0"/>
              <a:t>6/12/2020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3446067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91700954-1ED1-4127-83D6-BFA1B7E8CC59}" type="datetimeFigureOut">
              <a:rPr lang="en-US" smtClean="0"/>
              <a:t>6/12/2020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573382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700954-1ED1-4127-83D6-BFA1B7E8CC59}" type="datetimeFigureOut">
              <a:rPr lang="en-US" smtClean="0"/>
              <a:t>6/12/2020</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3488047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ținut cu legend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ro-RO"/>
              <a:t>Faceți clic pentru a edita stilul de titlu coordonator</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91700954-1ED1-4127-83D6-BFA1B7E8CC59}" type="datetimeFigureOut">
              <a:rPr lang="en-US" smtClean="0"/>
              <a:t>6/12/2020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3156285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ine cu legend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ro-RO"/>
              <a:t>Faceți clic pe pictogramă pentru a adăuga o imagine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91700954-1ED1-4127-83D6-BFA1B7E8CC59}" type="datetimeFigureOut">
              <a:rPr lang="en-US" smtClean="0"/>
              <a:t>6/12/2020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1594083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ine panoramică cu legend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91700954-1ED1-4127-83D6-BFA1B7E8CC59}" type="datetimeFigureOut">
              <a:rPr lang="en-US" smtClean="0"/>
              <a:t>6/12/2020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1106864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u și legendă">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ro-RO"/>
              <a:t>Faceți clic pentru a edita stilul de titlu coordonator</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91700954-1ED1-4127-83D6-BFA1B7E8CC59}" type="datetimeFigureOut">
              <a:rPr lang="en-US" smtClean="0"/>
              <a:t>6/12/2020</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25381095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itat cu legendă">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ro-RO"/>
              <a:t>Faceți clic pentru a edita stilul de titlu coordonator</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91700954-1ED1-4127-83D6-BFA1B7E8CC59}" type="datetimeFigureOut">
              <a:rPr lang="en-US" smtClean="0"/>
              <a:t>6/12/2020</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1791727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arte de vizit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91700954-1ED1-4127-83D6-BFA1B7E8CC59}" type="datetimeFigureOut">
              <a:rPr lang="en-US" smtClean="0"/>
              <a:t>6/12/2020</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30649559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oane">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1700954-1ED1-4127-83D6-BFA1B7E8CC59}" type="datetimeFigureOut">
              <a:rPr lang="en-US" smtClean="0"/>
              <a:t>6/12/2020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7180509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loană cu trei imagini">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1700954-1ED1-4127-83D6-BFA1B7E8CC59}" type="datetimeFigureOut">
              <a:rPr lang="en-US" smtClean="0"/>
              <a:t>6/12/2020</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35449423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91700954-1ED1-4127-83D6-BFA1B7E8CC59}" type="datetimeFigureOut">
              <a:rPr lang="en-US" smtClean="0"/>
              <a:t>6/12/2020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3829373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Titlu vertical și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91700954-1ED1-4127-83D6-BFA1B7E8CC59}" type="datetimeFigureOut">
              <a:rPr lang="en-US" smtClean="0"/>
              <a:t>6/12/2020</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790A97-FB3F-4496-9D84-BFB47C084A1B}" type="slidenum">
              <a:rPr lang="en-US" smtClean="0"/>
              <a:t>‹#›</a:t>
            </a:fld>
            <a:endParaRPr lang="en-US"/>
          </a:p>
        </p:txBody>
      </p:sp>
    </p:spTree>
    <p:extLst>
      <p:ext uri="{BB962C8B-B14F-4D97-AF65-F5344CB8AC3E}">
        <p14:creationId xmlns:p14="http://schemas.microsoft.com/office/powerpoint/2010/main" val="927823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91700954-1ED1-4127-83D6-BFA1B7E8CC59}" type="datetimeFigureOut">
              <a:rPr lang="en-US" smtClean="0"/>
              <a:t>6/12/2020</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1790A97-FB3F-4496-9D84-BFB47C084A1B}" type="slidenum">
              <a:rPr lang="en-US" smtClean="0"/>
              <a:t>‹#›</a:t>
            </a:fld>
            <a:endParaRPr lang="en-US"/>
          </a:p>
        </p:txBody>
      </p:sp>
    </p:spTree>
    <p:extLst>
      <p:ext uri="{BB962C8B-B14F-4D97-AF65-F5344CB8AC3E}">
        <p14:creationId xmlns:p14="http://schemas.microsoft.com/office/powerpoint/2010/main" val="31644553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engageforsuccess.org/a-study-into-motivation-and-engagement-why-we-really-do-the-things-we-do" TargetMode="External"/><Relationship Id="rId2" Type="http://schemas.openxmlformats.org/officeDocument/2006/relationships/hyperlink" Target="https://www.investopedia.com/terms/e/employee-engagement.asp"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5"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Shape 26">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29"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u 1">
            <a:extLst>
              <a:ext uri="{FF2B5EF4-FFF2-40B4-BE49-F238E27FC236}">
                <a16:creationId xmlns:a16="http://schemas.microsoft.com/office/drawing/2014/main" id="{4161952F-D012-4BB1-980A-23902926E0AA}"/>
              </a:ext>
            </a:extLst>
          </p:cNvPr>
          <p:cNvSpPr>
            <a:spLocks noGrp="1"/>
          </p:cNvSpPr>
          <p:nvPr>
            <p:ph type="ctrTitle"/>
          </p:nvPr>
        </p:nvSpPr>
        <p:spPr>
          <a:xfrm>
            <a:off x="994087" y="1130603"/>
            <a:ext cx="3342442" cy="4596794"/>
          </a:xfrm>
        </p:spPr>
        <p:txBody>
          <a:bodyPr vert="horz" lIns="91440" tIns="45720" rIns="91440" bIns="45720" rtlCol="0" anchor="ctr">
            <a:normAutofit/>
          </a:bodyPr>
          <a:lstStyle/>
          <a:p>
            <a:br>
              <a:rPr lang="en-US" sz="3200">
                <a:solidFill>
                  <a:srgbClr val="EBEBEB"/>
                </a:solidFill>
              </a:rPr>
            </a:br>
            <a:r>
              <a:rPr lang="en-US" sz="3200">
                <a:solidFill>
                  <a:srgbClr val="EBEBEB"/>
                </a:solidFill>
              </a:rPr>
              <a:t>University of Wales Trinity Saint David</a:t>
            </a:r>
          </a:p>
        </p:txBody>
      </p:sp>
      <p:sp>
        <p:nvSpPr>
          <p:cNvPr id="3" name="Subtitlu 2">
            <a:extLst>
              <a:ext uri="{FF2B5EF4-FFF2-40B4-BE49-F238E27FC236}">
                <a16:creationId xmlns:a16="http://schemas.microsoft.com/office/drawing/2014/main" id="{6D133A61-D550-4AEC-96DC-0B0C65CA34D5}"/>
              </a:ext>
            </a:extLst>
          </p:cNvPr>
          <p:cNvSpPr>
            <a:spLocks noGrp="1"/>
          </p:cNvSpPr>
          <p:nvPr>
            <p:ph type="subTitle" idx="1"/>
          </p:nvPr>
        </p:nvSpPr>
        <p:spPr>
          <a:xfrm>
            <a:off x="5290077" y="437513"/>
            <a:ext cx="5502614" cy="5954325"/>
          </a:xfrm>
        </p:spPr>
        <p:txBody>
          <a:bodyPr vert="horz" lIns="91440" tIns="45720" rIns="91440" bIns="45720" rtlCol="0" anchor="ctr">
            <a:normAutofit/>
          </a:bodyPr>
          <a:lstStyle/>
          <a:p>
            <a:pPr>
              <a:buFont typeface="Wingdings 3" charset="2"/>
              <a:buChar char=""/>
            </a:pPr>
            <a:r>
              <a:rPr lang="en-US" sz="2000" dirty="0">
                <a:solidFill>
                  <a:schemeClr val="tx1">
                    <a:lumMod val="75000"/>
                    <a:lumOff val="25000"/>
                  </a:schemeClr>
                </a:solidFill>
              </a:rPr>
              <a:t>Individual assignment on Academic skills</a:t>
            </a:r>
          </a:p>
          <a:p>
            <a:pPr>
              <a:buFont typeface="Wingdings 3" charset="2"/>
              <a:buChar char=""/>
            </a:pPr>
            <a:r>
              <a:rPr lang="en-US" sz="2000" dirty="0">
                <a:solidFill>
                  <a:schemeClr val="tx1">
                    <a:lumMod val="75000"/>
                    <a:lumOff val="25000"/>
                  </a:schemeClr>
                </a:solidFill>
              </a:rPr>
              <a:t>LCBB4000</a:t>
            </a:r>
          </a:p>
          <a:p>
            <a:pPr>
              <a:buFont typeface="Wingdings 3" charset="2"/>
              <a:buChar char=""/>
            </a:pPr>
            <a:r>
              <a:rPr lang="en-US" sz="2000" dirty="0">
                <a:solidFill>
                  <a:schemeClr val="tx1">
                    <a:lumMod val="75000"/>
                    <a:lumOff val="25000"/>
                  </a:schemeClr>
                </a:solidFill>
              </a:rPr>
              <a:t>Name: Neagu Denisa</a:t>
            </a:r>
          </a:p>
          <a:p>
            <a:pPr>
              <a:buFont typeface="Wingdings 3" charset="2"/>
              <a:buChar char=""/>
            </a:pPr>
            <a:r>
              <a:rPr lang="en-US" sz="2000" dirty="0">
                <a:solidFill>
                  <a:schemeClr val="tx1">
                    <a:lumMod val="75000"/>
                    <a:lumOff val="25000"/>
                  </a:schemeClr>
                </a:solidFill>
              </a:rPr>
              <a:t>Student number: 1921119</a:t>
            </a:r>
          </a:p>
          <a:p>
            <a:pPr>
              <a:buFont typeface="Wingdings 3" charset="2"/>
              <a:buChar char=""/>
            </a:pPr>
            <a:r>
              <a:rPr lang="en-US" sz="2000" dirty="0">
                <a:solidFill>
                  <a:schemeClr val="tx1">
                    <a:lumMod val="75000"/>
                    <a:lumOff val="25000"/>
                  </a:schemeClr>
                </a:solidFill>
              </a:rPr>
              <a:t>Lecturer name : Chijioke uba</a:t>
            </a:r>
          </a:p>
          <a:p>
            <a:pPr lvl="5" algn="l">
              <a:buFont typeface="Wingdings 3" charset="2"/>
              <a:buChar char=""/>
            </a:pPr>
            <a:endParaRPr lang="en-US" sz="2000" dirty="0">
              <a:solidFill>
                <a:schemeClr val="tx1">
                  <a:lumMod val="75000"/>
                  <a:lumOff val="25000"/>
                </a:schemeClr>
              </a:solidFill>
            </a:endParaRPr>
          </a:p>
          <a:p>
            <a:pPr>
              <a:buFont typeface="Wingdings 3" charset="2"/>
              <a:buChar char=""/>
            </a:pPr>
            <a:endParaRPr lang="en-US" sz="2000" dirty="0">
              <a:solidFill>
                <a:schemeClr val="tx1">
                  <a:lumMod val="75000"/>
                  <a:lumOff val="25000"/>
                </a:schemeClr>
              </a:solidFill>
            </a:endParaRPr>
          </a:p>
          <a:p>
            <a:pPr>
              <a:buFont typeface="Wingdings 3" charset="2"/>
              <a:buChar char=""/>
            </a:pPr>
            <a:endParaRPr lang="en-US" sz="2000" dirty="0">
              <a:solidFill>
                <a:schemeClr val="tx1">
                  <a:lumMod val="75000"/>
                  <a:lumOff val="25000"/>
                </a:schemeClr>
              </a:solidFill>
            </a:endParaRPr>
          </a:p>
        </p:txBody>
      </p:sp>
    </p:spTree>
    <p:extLst>
      <p:ext uri="{BB962C8B-B14F-4D97-AF65-F5344CB8AC3E}">
        <p14:creationId xmlns:p14="http://schemas.microsoft.com/office/powerpoint/2010/main" val="1889134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ABC0F0F5-E387-4514-BD39-454461E9E1DD}"/>
              </a:ext>
            </a:extLst>
          </p:cNvPr>
          <p:cNvSpPr txBox="1"/>
          <p:nvPr/>
        </p:nvSpPr>
        <p:spPr>
          <a:xfrm>
            <a:off x="1770434" y="1313234"/>
            <a:ext cx="8433881" cy="1384995"/>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Motivation is a key factor for persons to get inspired to achieve their best performance inside the company to reach enterprise goals. A strong level of positive motivation increases the output of employees instead of a negative motivation which can lead into a low performance. According to </a:t>
            </a:r>
            <a:r>
              <a:rPr lang="en-US" sz="1400" b="0" i="0" dirty="0">
                <a:solidFill>
                  <a:srgbClr val="000000"/>
                </a:solidFill>
                <a:effectLst/>
                <a:latin typeface="Times New Roman" panose="02020603050405020304" pitchFamily="18" charset="0"/>
                <a:cs typeface="Times New Roman" panose="02020603050405020304" pitchFamily="18" charset="0"/>
              </a:rPr>
              <a:t>Frederick Herzberg employees have two kind of motivation: internal (emotions and thoughts) and external (salary, work-environment) if a business wants to have motivated employees, it needs to address both the external and internal factors to ensure that its employees are satisfied. </a:t>
            </a:r>
            <a:endParaRPr lang="en-US" sz="1400" dirty="0">
              <a:latin typeface="Times New Roman" panose="02020603050405020304" pitchFamily="18" charset="0"/>
              <a:cs typeface="Times New Roman" panose="02020603050405020304" pitchFamily="18" charset="0"/>
            </a:endParaRPr>
          </a:p>
        </p:txBody>
      </p:sp>
      <p:sp>
        <p:nvSpPr>
          <p:cNvPr id="3" name="CasetăText 2">
            <a:extLst>
              <a:ext uri="{FF2B5EF4-FFF2-40B4-BE49-F238E27FC236}">
                <a16:creationId xmlns:a16="http://schemas.microsoft.com/office/drawing/2014/main" id="{265D5ADC-53DE-42D5-A7F5-6B993AC12BCA}"/>
              </a:ext>
            </a:extLst>
          </p:cNvPr>
          <p:cNvSpPr txBox="1"/>
          <p:nvPr/>
        </p:nvSpPr>
        <p:spPr>
          <a:xfrm>
            <a:off x="1770433" y="2990221"/>
            <a:ext cx="8433882" cy="1815882"/>
          </a:xfrm>
          <a:prstGeom prst="rect">
            <a:avLst/>
          </a:prstGeom>
          <a:noFill/>
        </p:spPr>
        <p:txBody>
          <a:bodyPr wrap="square" rtlCol="0">
            <a:spAutoFit/>
          </a:bodyPr>
          <a:lstStyle/>
          <a:p>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It is necessary for a business to have engagement employee. They will increase customer satisfaction by being more</a:t>
            </a:r>
            <a:r>
              <a:rPr lang="en-US" sz="1400" dirty="0">
                <a:solidFill>
                  <a:srgbClr val="232323"/>
                </a:solidFill>
                <a:effectLst/>
                <a:latin typeface="Times New Roman" panose="02020603050405020304" pitchFamily="18" charset="0"/>
                <a:ea typeface="Times New Roman" panose="02020603050405020304" pitchFamily="18" charset="0"/>
                <a:cs typeface="Times New Roman" panose="02020603050405020304" pitchFamily="18" charset="0"/>
              </a:rPr>
              <a:t> inclined to put in the effort that translates into buzzing productivity levels, a happier sales force, and a more credible product pitch. Motivation powerfully contributes to a business because of its benefits improves level of efficiency of employees, leads to achievements of organizational goals and to stability of work force. The employees can remain loyal to the enterprise only when they have a feeling of participation in the management.</a:t>
            </a:r>
          </a:p>
          <a:p>
            <a:r>
              <a:rPr lang="en-US" sz="1400" dirty="0">
                <a:latin typeface="Times New Roman" panose="02020603050405020304" pitchFamily="18" charset="0"/>
                <a:cs typeface="Times New Roman" panose="02020603050405020304" pitchFamily="18" charset="0"/>
              </a:rPr>
              <a:t>According to Will Kenton (2020) engagement is “A business management concept that describes the level of enthusiasm and dedication a worker feels toward his/her job. Engaged employees care about their work and about the performance of the company and feel that their efforts make a difference.”</a:t>
            </a:r>
          </a:p>
        </p:txBody>
      </p:sp>
      <p:sp>
        <p:nvSpPr>
          <p:cNvPr id="4" name="CasetăText 3">
            <a:extLst>
              <a:ext uri="{FF2B5EF4-FFF2-40B4-BE49-F238E27FC236}">
                <a16:creationId xmlns:a16="http://schemas.microsoft.com/office/drawing/2014/main" id="{3D815841-2626-40A0-A357-0C7FBD029D2A}"/>
              </a:ext>
            </a:extLst>
          </p:cNvPr>
          <p:cNvSpPr txBox="1"/>
          <p:nvPr/>
        </p:nvSpPr>
        <p:spPr>
          <a:xfrm>
            <a:off x="1770433" y="4798243"/>
            <a:ext cx="8146565" cy="2246769"/>
          </a:xfrm>
          <a:prstGeom prst="rect">
            <a:avLst/>
          </a:prstGeom>
          <a:noFill/>
        </p:spPr>
        <p:txBody>
          <a:bodyPr wrap="square" rtlCol="0">
            <a:spAutoFit/>
          </a:bodyPr>
          <a:lstStyle/>
          <a:p>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The main purpose of this report is to show how engagement and motivation can increase the productivity of a business.</a:t>
            </a: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In order to extract all the information for this report I was doing research on both google and google scholar. I find different sources which was helping me to find the difference between a positive motivation and negative motivation and how engagement of the employees in the company lead to best performance to achieve the business goal.</a:t>
            </a:r>
          </a:p>
          <a:p>
            <a:endParaRPr lang="en-US" sz="1400" dirty="0">
              <a:latin typeface="Times New Roman" panose="02020603050405020304" pitchFamily="18" charset="0"/>
              <a:cs typeface="Times New Roman" panose="02020603050405020304" pitchFamily="18" charset="0"/>
            </a:endParaRPr>
          </a:p>
        </p:txBody>
      </p:sp>
      <p:sp>
        <p:nvSpPr>
          <p:cNvPr id="5" name="Substituent subsol 4">
            <a:extLst>
              <a:ext uri="{FF2B5EF4-FFF2-40B4-BE49-F238E27FC236}">
                <a16:creationId xmlns:a16="http://schemas.microsoft.com/office/drawing/2014/main" id="{E70A40D9-B2FD-4862-A649-B9C1E22DA053}"/>
              </a:ext>
            </a:extLst>
          </p:cNvPr>
          <p:cNvSpPr>
            <a:spLocks noGrp="1"/>
          </p:cNvSpPr>
          <p:nvPr>
            <p:ph type="ftr" sz="quarter" idx="11"/>
          </p:nvPr>
        </p:nvSpPr>
        <p:spPr/>
        <p:txBody>
          <a:bodyPr/>
          <a:lstStyle/>
          <a:p>
            <a:r>
              <a:rPr lang="en-US"/>
              <a:t>1</a:t>
            </a:r>
          </a:p>
        </p:txBody>
      </p:sp>
      <p:sp>
        <p:nvSpPr>
          <p:cNvPr id="7" name="CasetăText 6">
            <a:extLst>
              <a:ext uri="{FF2B5EF4-FFF2-40B4-BE49-F238E27FC236}">
                <a16:creationId xmlns:a16="http://schemas.microsoft.com/office/drawing/2014/main" id="{E38B8F63-BFBF-452C-BB84-99FDC89A3056}"/>
              </a:ext>
            </a:extLst>
          </p:cNvPr>
          <p:cNvSpPr txBox="1"/>
          <p:nvPr/>
        </p:nvSpPr>
        <p:spPr>
          <a:xfrm>
            <a:off x="1478604" y="389106"/>
            <a:ext cx="3025302" cy="369332"/>
          </a:xfrm>
          <a:prstGeom prst="rect">
            <a:avLst/>
          </a:prstGeom>
          <a:noFill/>
        </p:spPr>
        <p:txBody>
          <a:bodyPr wrap="square" rtlCol="0">
            <a:spAutoFit/>
          </a:bodyPr>
          <a:lstStyle/>
          <a:p>
            <a:r>
              <a:rPr lang="en-US" dirty="0"/>
              <a:t>Introduction</a:t>
            </a:r>
          </a:p>
        </p:txBody>
      </p:sp>
    </p:spTree>
    <p:extLst>
      <p:ext uri="{BB962C8B-B14F-4D97-AF65-F5344CB8AC3E}">
        <p14:creationId xmlns:p14="http://schemas.microsoft.com/office/powerpoint/2010/main" val="2730703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stituent subsol 3">
            <a:extLst>
              <a:ext uri="{FF2B5EF4-FFF2-40B4-BE49-F238E27FC236}">
                <a16:creationId xmlns:a16="http://schemas.microsoft.com/office/drawing/2014/main" id="{D449E489-7742-4FE5-BB48-1B9B8734827D}"/>
              </a:ext>
            </a:extLst>
          </p:cNvPr>
          <p:cNvSpPr>
            <a:spLocks noGrp="1"/>
          </p:cNvSpPr>
          <p:nvPr>
            <p:ph type="ftr" sz="quarter" idx="11"/>
          </p:nvPr>
        </p:nvSpPr>
        <p:spPr/>
        <p:txBody>
          <a:bodyPr/>
          <a:lstStyle/>
          <a:p>
            <a:r>
              <a:rPr lang="en-US"/>
              <a:t>2</a:t>
            </a:r>
          </a:p>
        </p:txBody>
      </p:sp>
      <p:sp>
        <p:nvSpPr>
          <p:cNvPr id="6" name="CasetăText 5">
            <a:extLst>
              <a:ext uri="{FF2B5EF4-FFF2-40B4-BE49-F238E27FC236}">
                <a16:creationId xmlns:a16="http://schemas.microsoft.com/office/drawing/2014/main" id="{6473A8B1-56DB-44FC-A6DD-0980F2C03B3E}"/>
              </a:ext>
            </a:extLst>
          </p:cNvPr>
          <p:cNvSpPr txBox="1"/>
          <p:nvPr/>
        </p:nvSpPr>
        <p:spPr>
          <a:xfrm>
            <a:off x="1800520" y="1423447"/>
            <a:ext cx="8276734" cy="3637919"/>
          </a:xfrm>
          <a:prstGeom prst="rect">
            <a:avLst/>
          </a:prstGeom>
          <a:noFill/>
        </p:spPr>
        <p:txBody>
          <a:bodyPr wrap="square" rtlCol="0">
            <a:spAutoFit/>
          </a:bodyPr>
          <a:lstStyle/>
          <a:p>
            <a:pPr marL="0" marR="0">
              <a:lnSpc>
                <a:spcPct val="105000"/>
              </a:lnSpc>
              <a:spcBef>
                <a:spcPts val="0"/>
              </a:spcBef>
              <a:spcAft>
                <a:spcPts val="800"/>
              </a:spcAft>
            </a:pPr>
            <a:r>
              <a:rPr lang="en-US" sz="1400" dirty="0">
                <a:solidFill>
                  <a:srgbClr val="232323"/>
                </a:solidFill>
                <a:effectLst/>
                <a:latin typeface="Times New Roman" panose="02020603050405020304" pitchFamily="18" charset="0"/>
                <a:ea typeface="Times New Roman" panose="02020603050405020304" pitchFamily="18" charset="0"/>
                <a:cs typeface="Times New Roman" panose="02020603050405020304" pitchFamily="18" charset="0"/>
              </a:rPr>
              <a:t>There are more types of motivation a manager can offer to his/her employee. Positive motivation is based on reward. The workers are offered promotion opportunities, money, experiences, gifts or recognition which for some of them it’s meaningful and will motivate and make them more engaged at the workplace. When a person feels that he is good at something or is rewarded he will automatically put effort and dedicate time to his tasks. In order to make this work a manager must know his employee needs.</a:t>
            </a:r>
          </a:p>
          <a:p>
            <a:pPr marL="0" marR="0">
              <a:lnSpc>
                <a:spcPct val="105000"/>
              </a:lnSpc>
              <a:spcBef>
                <a:spcPts val="0"/>
              </a:spcBef>
              <a:spcAft>
                <a:spcPts val="800"/>
              </a:spcAft>
            </a:pPr>
            <a:endParaRPr lang="en-US" sz="1400" dirty="0">
              <a:solidFill>
                <a:srgbClr val="232323"/>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05000"/>
              </a:lnSpc>
              <a:spcBef>
                <a:spcPts val="0"/>
              </a:spcBef>
              <a:spcAft>
                <a:spcPts val="800"/>
              </a:spcAft>
            </a:pPr>
            <a:r>
              <a:rPr lang="en-US" sz="1400" dirty="0">
                <a:solidFill>
                  <a:srgbClr val="232323"/>
                </a:solidFill>
                <a:latin typeface="Times New Roman" panose="02020603050405020304" pitchFamily="18" charset="0"/>
                <a:ea typeface="Times New Roman" panose="02020603050405020304" pitchFamily="18" charset="0"/>
                <a:cs typeface="Times New Roman" panose="02020603050405020304" pitchFamily="18" charset="0"/>
              </a:rPr>
              <a:t>Positive effects of motivation:</a:t>
            </a:r>
          </a:p>
          <a:p>
            <a:pPr marL="285750" indent="-285750">
              <a:lnSpc>
                <a:spcPct val="105000"/>
              </a:lnSpc>
              <a:spcAft>
                <a:spcPts val="800"/>
              </a:spcAft>
              <a:buFont typeface="Arial" panose="020B0604020202020204" pitchFamily="34" charset="0"/>
              <a:buChar char="•"/>
            </a:pPr>
            <a:r>
              <a:rPr lang="en-US" sz="1400" dirty="0">
                <a:solidFill>
                  <a:srgbClr val="232323"/>
                </a:solidFill>
                <a:effectLst/>
                <a:latin typeface="Times New Roman" panose="02020603050405020304" pitchFamily="18" charset="0"/>
                <a:ea typeface="Times New Roman" panose="02020603050405020304" pitchFamily="18" charset="0"/>
                <a:cs typeface="Times New Roman" panose="02020603050405020304" pitchFamily="18" charset="0"/>
              </a:rPr>
              <a:t>Improved job performance - Motivated employees are much more likely to perform at a higher standard than employees who feel unmotivated to do their best.</a:t>
            </a:r>
          </a:p>
          <a:p>
            <a:pPr marL="285750" indent="-285750">
              <a:lnSpc>
                <a:spcPct val="105000"/>
              </a:lnSpc>
              <a:spcAft>
                <a:spcPts val="800"/>
              </a:spcAft>
              <a:buFont typeface="Arial" panose="020B0604020202020204" pitchFamily="34" charset="0"/>
              <a:buChar char="•"/>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Improved job satisfaction - When employees are motivated by monetary and non-monetary incentives, they tend to feel more empowered to do their jobs at a consistently high level.</a:t>
            </a:r>
          </a:p>
          <a:p>
            <a:pPr marL="285750" indent="-285750">
              <a:lnSpc>
                <a:spcPct val="105000"/>
              </a:lnSpc>
              <a:spcAft>
                <a:spcPts val="800"/>
              </a:spcAft>
              <a:buFont typeface="Arial" panose="020B0604020202020204" pitchFamily="34" charset="0"/>
              <a:buChar char="•"/>
            </a:pPr>
            <a:r>
              <a:rPr lang="en-US" sz="1400" dirty="0">
                <a:solidFill>
                  <a:srgbClr val="232323"/>
                </a:solidFill>
                <a:effectLst/>
                <a:latin typeface="Times New Roman" panose="02020603050405020304" pitchFamily="18" charset="0"/>
                <a:ea typeface="Times New Roman" panose="02020603050405020304" pitchFamily="18" charset="0"/>
                <a:cs typeface="Times New Roman" panose="02020603050405020304" pitchFamily="18" charset="0"/>
              </a:rPr>
              <a:t>Improved product quality and customer service</a:t>
            </a:r>
          </a:p>
          <a:p>
            <a:endParaRPr lang="en-US" sz="1400" dirty="0">
              <a:latin typeface="Times New Roman" panose="02020603050405020304" pitchFamily="18" charset="0"/>
              <a:cs typeface="Times New Roman" panose="02020603050405020304" pitchFamily="18" charset="0"/>
            </a:endParaRPr>
          </a:p>
        </p:txBody>
      </p:sp>
      <p:sp>
        <p:nvSpPr>
          <p:cNvPr id="7" name="CasetăText 6">
            <a:extLst>
              <a:ext uri="{FF2B5EF4-FFF2-40B4-BE49-F238E27FC236}">
                <a16:creationId xmlns:a16="http://schemas.microsoft.com/office/drawing/2014/main" id="{2162C728-7410-42C9-94BF-41E12E2E456C}"/>
              </a:ext>
            </a:extLst>
          </p:cNvPr>
          <p:cNvSpPr txBox="1"/>
          <p:nvPr/>
        </p:nvSpPr>
        <p:spPr>
          <a:xfrm>
            <a:off x="1177047" y="447472"/>
            <a:ext cx="4085617" cy="369332"/>
          </a:xfrm>
          <a:prstGeom prst="rect">
            <a:avLst/>
          </a:prstGeom>
          <a:noFill/>
        </p:spPr>
        <p:txBody>
          <a:bodyPr wrap="square" rtlCol="0">
            <a:spAutoFit/>
          </a:bodyPr>
          <a:lstStyle/>
          <a:p>
            <a:r>
              <a:rPr lang="en-US" dirty="0"/>
              <a:t>Main-body</a:t>
            </a:r>
          </a:p>
        </p:txBody>
      </p:sp>
    </p:spTree>
    <p:extLst>
      <p:ext uri="{BB962C8B-B14F-4D97-AF65-F5344CB8AC3E}">
        <p14:creationId xmlns:p14="http://schemas.microsoft.com/office/powerpoint/2010/main" val="1113189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8D69C811-9126-4499-876C-023B7A213434}"/>
              </a:ext>
            </a:extLst>
          </p:cNvPr>
          <p:cNvSpPr txBox="1"/>
          <p:nvPr/>
        </p:nvSpPr>
        <p:spPr>
          <a:xfrm>
            <a:off x="1545996" y="1687398"/>
            <a:ext cx="8889476" cy="1600438"/>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Negative effects of motivation :</a:t>
            </a:r>
          </a:p>
          <a:p>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400" dirty="0">
                <a:solidFill>
                  <a:srgbClr val="232323"/>
                </a:solidFill>
                <a:effectLst/>
                <a:latin typeface="Times New Roman" panose="02020603050405020304" pitchFamily="18" charset="0"/>
                <a:ea typeface="Times New Roman" panose="02020603050405020304" pitchFamily="18" charset="0"/>
                <a:cs typeface="Times New Roman" panose="02020603050405020304" pitchFamily="18" charset="0"/>
              </a:rPr>
              <a:t>Workplace conflict - Employees who have not had the same motivation may feel resentful at those who do it</a:t>
            </a:r>
          </a:p>
          <a:p>
            <a:pPr marL="285750" indent="-285750">
              <a:buFont typeface="Arial" panose="020B0604020202020204" pitchFamily="34" charset="0"/>
              <a:buChar char="•"/>
            </a:pPr>
            <a:endParaRPr lang="en-US" sz="1400" dirty="0">
              <a:solidFill>
                <a:srgbClr val="23232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sz="1400" dirty="0">
              <a:solidFill>
                <a:srgbClr val="23232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400" dirty="0">
                <a:solidFill>
                  <a:srgbClr val="232323"/>
                </a:solidFill>
                <a:effectLst/>
                <a:latin typeface="Times New Roman" panose="02020603050405020304" pitchFamily="18" charset="0"/>
                <a:ea typeface="Times New Roman" panose="02020603050405020304" pitchFamily="18" charset="0"/>
                <a:cs typeface="Times New Roman" panose="02020603050405020304" pitchFamily="18" charset="0"/>
              </a:rPr>
              <a:t>Employees focus more on incentives – They work for the minimum rather than accomplishing higher performance. ( reward motivation)</a:t>
            </a:r>
            <a:endParaRPr lang="en-US" sz="1400" dirty="0">
              <a:solidFill>
                <a:srgbClr val="232323"/>
              </a:solidFill>
              <a:latin typeface="Times New Roman" panose="02020603050405020304" pitchFamily="18" charset="0"/>
              <a:cs typeface="Times New Roman" panose="02020603050405020304" pitchFamily="18" charset="0"/>
            </a:endParaRPr>
          </a:p>
        </p:txBody>
      </p:sp>
      <p:sp>
        <p:nvSpPr>
          <p:cNvPr id="4" name="CasetăText 3">
            <a:extLst>
              <a:ext uri="{FF2B5EF4-FFF2-40B4-BE49-F238E27FC236}">
                <a16:creationId xmlns:a16="http://schemas.microsoft.com/office/drawing/2014/main" id="{38DE46FB-618D-4F74-9362-1210AB8E00FE}"/>
              </a:ext>
            </a:extLst>
          </p:cNvPr>
          <p:cNvSpPr txBox="1"/>
          <p:nvPr/>
        </p:nvSpPr>
        <p:spPr>
          <a:xfrm>
            <a:off x="1545996" y="3939495"/>
            <a:ext cx="8889476" cy="2462213"/>
          </a:xfrm>
          <a:prstGeom prst="rect">
            <a:avLst/>
          </a:prstGeom>
          <a:noFill/>
        </p:spPr>
        <p:txBody>
          <a:bodyPr wrap="square" rtlCol="0">
            <a:spAutoFit/>
          </a:bodyPr>
          <a:lstStyle/>
          <a:p>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Engaged employees are happier and completely committed to their role at the workplace, for them it is not just for money, they have a passion to do the task with a very high-quality standard.</a:t>
            </a: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 According to Pink D.(2009) “The single greatest motivator is making progress in one’s work. The days that people make progress are the days they feel most motivated and engaged.” </a:t>
            </a: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 The achievement which come with the completion of the company goal make them to be more engaged and focused for the next task because they feel very satisfied about the work they done. </a:t>
            </a:r>
          </a:p>
          <a:p>
            <a:r>
              <a:rPr lang="en-US" sz="1400" dirty="0">
                <a:latin typeface="Times New Roman" panose="02020603050405020304" pitchFamily="18" charset="0"/>
                <a:ea typeface="Times New Roman" panose="02020603050405020304" pitchFamily="18" charset="0"/>
                <a:cs typeface="Times New Roman" panose="02020603050405020304" pitchFamily="18" charset="0"/>
              </a:rPr>
              <a:t>It is a leader job do maintain the engagement of employees. The leader also have to be committed and :</a:t>
            </a:r>
          </a:p>
          <a:p>
            <a:endParaRPr lang="en-US" sz="14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400" dirty="0">
                <a:latin typeface="Times New Roman" panose="02020603050405020304" pitchFamily="18" charset="0"/>
                <a:ea typeface="Times New Roman" panose="02020603050405020304" pitchFamily="18" charset="0"/>
                <a:cs typeface="Times New Roman" panose="02020603050405020304" pitchFamily="18" charset="0"/>
              </a:rPr>
              <a:t>Provide support and encouragement </a:t>
            </a:r>
          </a:p>
          <a:p>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Low performers employee are less likely to receive a support in order to turn the balance into a positive way .Asking employees about any inconvenience they might face and help them to remove it is an essential path in the company growth.</a:t>
            </a:r>
            <a:endParaRPr lang="en-US" sz="14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2" name="Substituent subsol 1">
            <a:extLst>
              <a:ext uri="{FF2B5EF4-FFF2-40B4-BE49-F238E27FC236}">
                <a16:creationId xmlns:a16="http://schemas.microsoft.com/office/drawing/2014/main" id="{4699C13C-0CF8-4747-AB02-A87E47894E8D}"/>
              </a:ext>
            </a:extLst>
          </p:cNvPr>
          <p:cNvSpPr>
            <a:spLocks noGrp="1"/>
          </p:cNvSpPr>
          <p:nvPr>
            <p:ph type="ftr" sz="quarter" idx="11"/>
          </p:nvPr>
        </p:nvSpPr>
        <p:spPr/>
        <p:txBody>
          <a:bodyPr/>
          <a:lstStyle/>
          <a:p>
            <a:r>
              <a:rPr lang="en-US"/>
              <a:t>3</a:t>
            </a:r>
          </a:p>
        </p:txBody>
      </p:sp>
    </p:spTree>
    <p:extLst>
      <p:ext uri="{BB962C8B-B14F-4D97-AF65-F5344CB8AC3E}">
        <p14:creationId xmlns:p14="http://schemas.microsoft.com/office/powerpoint/2010/main" val="35667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D19ED5E9-FF45-423B-A1F6-32B21A6AB8FC}"/>
              </a:ext>
            </a:extLst>
          </p:cNvPr>
          <p:cNvSpPr txBox="1"/>
          <p:nvPr/>
        </p:nvSpPr>
        <p:spPr>
          <a:xfrm>
            <a:off x="1480008" y="1655247"/>
            <a:ext cx="8880049" cy="6194516"/>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Focusing on recognition</a:t>
            </a:r>
          </a:p>
          <a:p>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A great way to keep the employees engaged is to make sure they feel valued because this feeling will keep them loyal and motivated towards the company goal. </a:t>
            </a:r>
          </a:p>
          <a:p>
            <a:endParaRPr lang="en-US" sz="14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Keep a pulse on happiness</a:t>
            </a:r>
          </a:p>
          <a:p>
            <a:pPr marL="0" marR="0">
              <a:lnSpc>
                <a:spcPct val="105000"/>
              </a:lnSpc>
              <a:spcBef>
                <a:spcPts val="0"/>
              </a:spcBef>
              <a:spcAft>
                <a:spcPts val="80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Happiness is important into a company as it is in private life. The lack of happiness will keep the company performance and quality on a negative balance, but  the satisfaction provided by the happiness can be benefic for both the organization and the individual. The leader can create a happy environment by being a positive and enthusiastic person.</a:t>
            </a:r>
          </a:p>
          <a:p>
            <a:pPr marL="285750" marR="0" indent="-285750">
              <a:lnSpc>
                <a:spcPct val="105000"/>
              </a:lnSpc>
              <a:spcBef>
                <a:spcPts val="0"/>
              </a:spcBef>
              <a:spcAft>
                <a:spcPts val="800"/>
              </a:spcAft>
              <a:buFont typeface="Arial" panose="020B0604020202020204" pitchFamily="34" charset="0"/>
              <a:buChar char="•"/>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Encourage a healthy work-life</a:t>
            </a:r>
          </a:p>
          <a:p>
            <a:pPr>
              <a:lnSpc>
                <a:spcPct val="105000"/>
              </a:lnSpc>
              <a:spcAft>
                <a:spcPts val="80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Working overtime or working from home can lead  into a negative impact over the employee health .A beneficial way to both employer and employees is encouragement into a  healthy work-life and find the best balance between work and private life .</a:t>
            </a:r>
          </a:p>
          <a:p>
            <a:pPr>
              <a:lnSpc>
                <a:spcPct val="105000"/>
              </a:lnSpc>
              <a:spcAft>
                <a:spcPts val="800"/>
              </a:spcAft>
            </a:pPr>
            <a:endParaRPr lang="en-US" sz="14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5000"/>
              </a:lnSpc>
              <a:spcAft>
                <a:spcPts val="800"/>
              </a:spcAft>
            </a:pPr>
            <a:r>
              <a:rPr lang="en-US" sz="1400" dirty="0">
                <a:latin typeface="Times New Roman" panose="02020603050405020304" pitchFamily="18" charset="0"/>
                <a:ea typeface="Times New Roman" panose="02020603050405020304" pitchFamily="18" charset="0"/>
                <a:cs typeface="Times New Roman" panose="02020603050405020304" pitchFamily="18" charset="0"/>
              </a:rPr>
              <a:t>Positive effects of engagement:</a:t>
            </a:r>
          </a:p>
          <a:p>
            <a:pPr marL="285750" indent="-285750">
              <a:lnSpc>
                <a:spcPct val="105000"/>
              </a:lnSpc>
              <a:spcAft>
                <a:spcPts val="800"/>
              </a:spcAft>
              <a:buFont typeface="Arial" panose="020B0604020202020204" pitchFamily="34" charset="0"/>
              <a:buChar char="•"/>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Honesty and integrit</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y</a:t>
            </a:r>
          </a:p>
          <a:p>
            <a:pPr>
              <a:lnSpc>
                <a:spcPct val="105000"/>
              </a:lnSpc>
              <a:spcAft>
                <a:spcPts val="800"/>
              </a:spcAft>
            </a:pPr>
            <a:r>
              <a:rPr lang="en-US" sz="1400" dirty="0">
                <a:solidFill>
                  <a:srgbClr val="232323"/>
                </a:solidFill>
                <a:effectLst/>
                <a:latin typeface="Times New Roman" panose="02020603050405020304" pitchFamily="18" charset="0"/>
                <a:ea typeface="Times New Roman" panose="02020603050405020304" pitchFamily="18" charset="0"/>
                <a:cs typeface="Times New Roman" panose="02020603050405020304" pitchFamily="18" charset="0"/>
              </a:rPr>
              <a:t>Employees are dedicated to the wellbeing of the workplace and do not see it compromised in any way (cheat and steal from the organization)</a:t>
            </a:r>
          </a:p>
          <a:p>
            <a:pPr>
              <a:lnSpc>
                <a:spcPct val="105000"/>
              </a:lnSpc>
              <a:spcAft>
                <a:spcPts val="800"/>
              </a:spcAft>
            </a:pPr>
            <a:endParaRPr lang="en-US" sz="14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5000"/>
              </a:lnSpc>
              <a:spcAft>
                <a:spcPts val="800"/>
              </a:spcAft>
            </a:pP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R="0">
              <a:lnSpc>
                <a:spcPct val="105000"/>
              </a:lnSpc>
              <a:spcBef>
                <a:spcPts val="0"/>
              </a:spcBef>
              <a:spcAft>
                <a:spcPts val="800"/>
              </a:spcAft>
            </a:pP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R="0">
              <a:lnSpc>
                <a:spcPct val="105000"/>
              </a:lnSpc>
              <a:spcBef>
                <a:spcPts val="0"/>
              </a:spcBef>
              <a:spcAft>
                <a:spcPts val="800"/>
              </a:spcAft>
            </a:pP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US" dirty="0"/>
              <a:t> </a:t>
            </a:r>
          </a:p>
        </p:txBody>
      </p:sp>
      <p:sp>
        <p:nvSpPr>
          <p:cNvPr id="2" name="Substituent subsol 1">
            <a:extLst>
              <a:ext uri="{FF2B5EF4-FFF2-40B4-BE49-F238E27FC236}">
                <a16:creationId xmlns:a16="http://schemas.microsoft.com/office/drawing/2014/main" id="{B9ACBBA5-5935-4805-A132-242F7D71417E}"/>
              </a:ext>
            </a:extLst>
          </p:cNvPr>
          <p:cNvSpPr>
            <a:spLocks noGrp="1"/>
          </p:cNvSpPr>
          <p:nvPr>
            <p:ph type="ftr" sz="quarter" idx="11"/>
          </p:nvPr>
        </p:nvSpPr>
        <p:spPr/>
        <p:txBody>
          <a:bodyPr/>
          <a:lstStyle/>
          <a:p>
            <a:r>
              <a:rPr lang="en-US"/>
              <a:t>4</a:t>
            </a:r>
          </a:p>
        </p:txBody>
      </p:sp>
    </p:spTree>
    <p:extLst>
      <p:ext uri="{BB962C8B-B14F-4D97-AF65-F5344CB8AC3E}">
        <p14:creationId xmlns:p14="http://schemas.microsoft.com/office/powerpoint/2010/main" val="1194292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9D8EE923-8FC2-4459-B347-066BFEEC67AE}"/>
              </a:ext>
            </a:extLst>
          </p:cNvPr>
          <p:cNvSpPr txBox="1"/>
          <p:nvPr/>
        </p:nvSpPr>
        <p:spPr>
          <a:xfrm>
            <a:off x="1376313" y="1121790"/>
            <a:ext cx="8766928" cy="6223242"/>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Commitment is higher </a:t>
            </a:r>
          </a:p>
          <a:p>
            <a:r>
              <a:rPr lang="en-US" sz="1400" dirty="0">
                <a:latin typeface="Times New Roman" panose="02020603050405020304" pitchFamily="18" charset="0"/>
                <a:cs typeface="Times New Roman" panose="02020603050405020304" pitchFamily="18" charset="0"/>
              </a:rPr>
              <a:t>Employees become loyal to the organization and feel concerned with offering consistently high-quality work.</a:t>
            </a:r>
          </a:p>
          <a:p>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Competitive edge </a:t>
            </a:r>
          </a:p>
          <a:p>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Engaged employees often provide competitive edge for the company in the marketplace. Employers constantly point to their workers commitment as a factor of their ability to overtake the competition in innovation, sales and production.</a:t>
            </a:r>
          </a:p>
          <a:p>
            <a:endParaRPr lang="en-US" sz="14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Hiring and retention </a:t>
            </a:r>
          </a:p>
          <a:p>
            <a:r>
              <a:rPr lang="en-US" sz="1400" dirty="0">
                <a:latin typeface="Times New Roman" panose="02020603050405020304" pitchFamily="18" charset="0"/>
                <a:ea typeface="Times New Roman" panose="02020603050405020304" pitchFamily="18" charset="0"/>
                <a:cs typeface="Times New Roman" panose="02020603050405020304" pitchFamily="18" charset="0"/>
              </a:rPr>
              <a:t>A satisfied employee will recommend his workplace to others. </a:t>
            </a:r>
          </a:p>
          <a:p>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05000"/>
              </a:lnSpc>
              <a:spcAft>
                <a:spcPts val="800"/>
              </a:spcAft>
              <a:buFont typeface="Arial" panose="020B0604020202020204" pitchFamily="34" charset="0"/>
              <a:buChar char="•"/>
            </a:pPr>
            <a:r>
              <a:rPr lang="en-US" sz="1400" dirty="0">
                <a:solidFill>
                  <a:srgbClr val="232323"/>
                </a:solidFill>
                <a:effectLst/>
                <a:latin typeface="Times New Roman" panose="02020603050405020304" pitchFamily="18" charset="0"/>
                <a:ea typeface="Times New Roman" panose="02020603050405020304" pitchFamily="18" charset="0"/>
                <a:cs typeface="Times New Roman" panose="02020603050405020304" pitchFamily="18" charset="0"/>
              </a:rPr>
              <a:t>Better attendance </a:t>
            </a:r>
            <a:endParaRPr lang="en-US" sz="1400" dirty="0">
              <a:solidFill>
                <a:srgbClr val="232323"/>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5000"/>
              </a:lnSpc>
              <a:spcAft>
                <a:spcPts val="800"/>
              </a:spcAft>
            </a:pPr>
            <a:r>
              <a:rPr lang="en-US" sz="1400" dirty="0">
                <a:solidFill>
                  <a:srgbClr val="232323"/>
                </a:solidFill>
                <a:effectLst/>
                <a:latin typeface="Times New Roman" panose="02020603050405020304" pitchFamily="18" charset="0"/>
                <a:ea typeface="Times New Roman" panose="02020603050405020304" pitchFamily="18" charset="0"/>
                <a:cs typeface="Times New Roman" panose="02020603050405020304" pitchFamily="18" charset="0"/>
              </a:rPr>
              <a:t>Employees feel guilty if they skip work and this result better attendance</a:t>
            </a:r>
          </a:p>
          <a:p>
            <a:pPr>
              <a:lnSpc>
                <a:spcPct val="105000"/>
              </a:lnSpc>
              <a:spcAft>
                <a:spcPts val="800"/>
              </a:spcAft>
            </a:pPr>
            <a:endParaRPr lang="en-US" sz="1400" dirty="0">
              <a:solidFill>
                <a:srgbClr val="232323"/>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5000"/>
              </a:lnSpc>
              <a:spcAft>
                <a:spcPts val="800"/>
              </a:spcAft>
            </a:pPr>
            <a:endParaRPr lang="en-US" sz="1400" dirty="0">
              <a:solidFill>
                <a:srgbClr val="232323"/>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5000"/>
              </a:lnSpc>
              <a:spcAft>
                <a:spcPts val="800"/>
              </a:spcAft>
            </a:pPr>
            <a:r>
              <a:rPr lang="en-US" sz="1400" dirty="0">
                <a:solidFill>
                  <a:srgbClr val="232323"/>
                </a:solidFill>
                <a:effectLst/>
                <a:latin typeface="Times New Roman" panose="02020603050405020304" pitchFamily="18" charset="0"/>
                <a:ea typeface="Times New Roman" panose="02020603050405020304" pitchFamily="18" charset="0"/>
                <a:cs typeface="Times New Roman" panose="02020603050405020304" pitchFamily="18" charset="0"/>
              </a:rPr>
              <a:t>In the report made by the Scotland Executive Social Research (2007) it is shown an example of the engagement cost by </a:t>
            </a:r>
            <a:r>
              <a:rPr lang="en-US" sz="1400" dirty="0" err="1">
                <a:latin typeface="Times New Roman" panose="02020603050405020304" pitchFamily="18" charset="0"/>
                <a:cs typeface="Times New Roman" panose="02020603050405020304" pitchFamily="18" charset="0"/>
              </a:rPr>
              <a:t>Cambridgeshire</a:t>
            </a:r>
            <a:r>
              <a:rPr lang="en-US" sz="1400" dirty="0">
                <a:latin typeface="Times New Roman" panose="02020603050405020304" pitchFamily="18" charset="0"/>
                <a:cs typeface="Times New Roman" panose="02020603050405020304" pitchFamily="18" charset="0"/>
              </a:rPr>
              <a:t> County Council</a:t>
            </a:r>
            <a:r>
              <a:rPr lang="en-US" sz="1400" dirty="0"/>
              <a:t> </a:t>
            </a:r>
            <a:r>
              <a:rPr lang="en-US" sz="1400" dirty="0">
                <a:latin typeface="Times New Roman" panose="02020603050405020304" pitchFamily="18" charset="0"/>
                <a:cs typeface="Times New Roman" panose="02020603050405020304" pitchFamily="18" charset="0"/>
              </a:rPr>
              <a:t>where it is questioned whether the outcomes achieved are worth the inevitable high cost . “</a:t>
            </a:r>
            <a:r>
              <a:rPr lang="en-US" sz="1400" dirty="0" err="1">
                <a:latin typeface="Times New Roman" panose="02020603050405020304" pitchFamily="18" charset="0"/>
                <a:cs typeface="Times New Roman" panose="02020603050405020304" pitchFamily="18" charset="0"/>
              </a:rPr>
              <a:t>Cambridgeshire</a:t>
            </a:r>
            <a:r>
              <a:rPr lang="en-US" sz="1400" dirty="0">
                <a:latin typeface="Times New Roman" panose="02020603050405020304" pitchFamily="18" charset="0"/>
                <a:cs typeface="Times New Roman" panose="02020603050405020304" pitchFamily="18" charset="0"/>
              </a:rPr>
              <a:t> County Council reported that the benefits do make the engagement measures worthwhile as there are time savings that result from a smoother process for implementing change and new policies. HR benchmarks suggest that the Council has the top quartile performance in terms of absence, coupled with bottom quartile results for HR delivery costs. A 2004 staff survey revealed that 85% of employees thought they were doing a worthwhile job, 85% said managers listened to their ideas, and 71% said they had enough opportunities to raise issues of importance. “</a:t>
            </a:r>
            <a:endParaRPr lang="en-US" sz="1400" dirty="0">
              <a:solidFill>
                <a:srgbClr val="232323"/>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5000"/>
              </a:lnSpc>
              <a:spcAft>
                <a:spcPts val="800"/>
              </a:spcAft>
            </a:pP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p:txBody>
      </p:sp>
      <p:sp>
        <p:nvSpPr>
          <p:cNvPr id="3" name="Substituent subsol 2">
            <a:extLst>
              <a:ext uri="{FF2B5EF4-FFF2-40B4-BE49-F238E27FC236}">
                <a16:creationId xmlns:a16="http://schemas.microsoft.com/office/drawing/2014/main" id="{9E9A690B-566D-4985-908E-85778E02BC43}"/>
              </a:ext>
            </a:extLst>
          </p:cNvPr>
          <p:cNvSpPr>
            <a:spLocks noGrp="1"/>
          </p:cNvSpPr>
          <p:nvPr>
            <p:ph type="ftr" sz="quarter" idx="11"/>
          </p:nvPr>
        </p:nvSpPr>
        <p:spPr/>
        <p:txBody>
          <a:bodyPr/>
          <a:lstStyle/>
          <a:p>
            <a:r>
              <a:rPr lang="en-US"/>
              <a:t>5</a:t>
            </a:r>
          </a:p>
        </p:txBody>
      </p:sp>
    </p:spTree>
    <p:extLst>
      <p:ext uri="{BB962C8B-B14F-4D97-AF65-F5344CB8AC3E}">
        <p14:creationId xmlns:p14="http://schemas.microsoft.com/office/powerpoint/2010/main" val="4288126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asetăText 4">
            <a:extLst>
              <a:ext uri="{FF2B5EF4-FFF2-40B4-BE49-F238E27FC236}">
                <a16:creationId xmlns:a16="http://schemas.microsoft.com/office/drawing/2014/main" id="{78D1B877-0E48-4D7A-9A3B-2028773EB1B8}"/>
              </a:ext>
            </a:extLst>
          </p:cNvPr>
          <p:cNvSpPr txBox="1"/>
          <p:nvPr/>
        </p:nvSpPr>
        <p:spPr>
          <a:xfrm>
            <a:off x="1630837" y="1913641"/>
            <a:ext cx="8587819" cy="2585323"/>
          </a:xfrm>
          <a:prstGeom prst="rect">
            <a:avLst/>
          </a:prstGeom>
          <a:noFill/>
        </p:spPr>
        <p:txBody>
          <a:bodyPr wrap="square" rtlCol="0">
            <a:spAutoFit/>
          </a:bodyPr>
          <a:lstStyle/>
          <a:p>
            <a:r>
              <a:rPr lang="en-US" sz="1800" dirty="0">
                <a:latin typeface="Times New Roman" panose="02020603050405020304" pitchFamily="18" charset="0"/>
                <a:cs typeface="Times New Roman" panose="02020603050405020304" pitchFamily="18" charset="0"/>
              </a:rPr>
              <a:t>Motivation and engagement goes hand in hand. As Chris Burton (2012) states “ The relationship between engagement and motivation is a two-way street; improve one and you also improve the other” In order to improve the engagement level, the employee need to find the right motivation which sometimes is provided by his leader or by his personal desires. This will drive them to be happier while doing their tasks, willing to come at work everyday with the right attitude and to be fully committed to the company goal. A successful company need to keep the employee happy and willing to share credits to every individual person in order to maintain a high level of quality and performance.</a:t>
            </a:r>
          </a:p>
          <a:p>
            <a:endParaRPr lang="en-US" sz="1400" dirty="0">
              <a:latin typeface="Times New Roman" panose="02020603050405020304" pitchFamily="18" charset="0"/>
              <a:cs typeface="Times New Roman" panose="02020603050405020304" pitchFamily="18" charset="0"/>
            </a:endParaRPr>
          </a:p>
        </p:txBody>
      </p:sp>
      <p:sp>
        <p:nvSpPr>
          <p:cNvPr id="2" name="Substituent subsol 1">
            <a:extLst>
              <a:ext uri="{FF2B5EF4-FFF2-40B4-BE49-F238E27FC236}">
                <a16:creationId xmlns:a16="http://schemas.microsoft.com/office/drawing/2014/main" id="{726A365B-27CB-4580-A11B-F77E8AB9C04C}"/>
              </a:ext>
            </a:extLst>
          </p:cNvPr>
          <p:cNvSpPr>
            <a:spLocks noGrp="1"/>
          </p:cNvSpPr>
          <p:nvPr>
            <p:ph type="ftr" sz="quarter" idx="11"/>
          </p:nvPr>
        </p:nvSpPr>
        <p:spPr/>
        <p:txBody>
          <a:bodyPr/>
          <a:lstStyle/>
          <a:p>
            <a:r>
              <a:rPr lang="en-US"/>
              <a:t>6</a:t>
            </a:r>
          </a:p>
        </p:txBody>
      </p:sp>
      <p:sp>
        <p:nvSpPr>
          <p:cNvPr id="3" name="CasetăText 2">
            <a:extLst>
              <a:ext uri="{FF2B5EF4-FFF2-40B4-BE49-F238E27FC236}">
                <a16:creationId xmlns:a16="http://schemas.microsoft.com/office/drawing/2014/main" id="{2092C253-A8F0-4E6F-9572-92522C4A4A38}"/>
              </a:ext>
            </a:extLst>
          </p:cNvPr>
          <p:cNvSpPr txBox="1"/>
          <p:nvPr/>
        </p:nvSpPr>
        <p:spPr>
          <a:xfrm>
            <a:off x="1264596" y="603115"/>
            <a:ext cx="4066161" cy="646331"/>
          </a:xfrm>
          <a:prstGeom prst="rect">
            <a:avLst/>
          </a:prstGeom>
          <a:noFill/>
        </p:spPr>
        <p:txBody>
          <a:bodyPr wrap="square" rtlCol="0">
            <a:spAutoFit/>
          </a:bodyPr>
          <a:lstStyle/>
          <a:p>
            <a:r>
              <a:rPr lang="en-US" dirty="0"/>
              <a:t>Conclusion</a:t>
            </a:r>
          </a:p>
          <a:p>
            <a:endParaRPr lang="en-US" dirty="0"/>
          </a:p>
        </p:txBody>
      </p:sp>
    </p:spTree>
    <p:extLst>
      <p:ext uri="{BB962C8B-B14F-4D97-AF65-F5344CB8AC3E}">
        <p14:creationId xmlns:p14="http://schemas.microsoft.com/office/powerpoint/2010/main" val="2510883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6E22B05B-0F42-43BD-9582-863F5E0CE83A}"/>
              </a:ext>
            </a:extLst>
          </p:cNvPr>
          <p:cNvSpPr txBox="1"/>
          <p:nvPr/>
        </p:nvSpPr>
        <p:spPr>
          <a:xfrm>
            <a:off x="1319753" y="716437"/>
            <a:ext cx="5288437" cy="369332"/>
          </a:xfrm>
          <a:prstGeom prst="rect">
            <a:avLst/>
          </a:prstGeom>
          <a:noFill/>
        </p:spPr>
        <p:txBody>
          <a:bodyPr wrap="square" rtlCol="0">
            <a:spAutoFit/>
          </a:bodyPr>
          <a:lstStyle/>
          <a:p>
            <a:r>
              <a:rPr lang="en-US" dirty="0"/>
              <a:t>Reference list </a:t>
            </a:r>
          </a:p>
        </p:txBody>
      </p:sp>
      <p:sp>
        <p:nvSpPr>
          <p:cNvPr id="3" name="Substituent subsol 2">
            <a:extLst>
              <a:ext uri="{FF2B5EF4-FFF2-40B4-BE49-F238E27FC236}">
                <a16:creationId xmlns:a16="http://schemas.microsoft.com/office/drawing/2014/main" id="{3B372788-C621-441D-816B-C2B9C23483D8}"/>
              </a:ext>
            </a:extLst>
          </p:cNvPr>
          <p:cNvSpPr>
            <a:spLocks noGrp="1"/>
          </p:cNvSpPr>
          <p:nvPr>
            <p:ph type="ftr" sz="quarter" idx="11"/>
          </p:nvPr>
        </p:nvSpPr>
        <p:spPr/>
        <p:txBody>
          <a:bodyPr/>
          <a:lstStyle/>
          <a:p>
            <a:r>
              <a:rPr lang="en-US"/>
              <a:t>7</a:t>
            </a:r>
          </a:p>
        </p:txBody>
      </p:sp>
      <p:sp>
        <p:nvSpPr>
          <p:cNvPr id="4" name="CasetăText 3">
            <a:extLst>
              <a:ext uri="{FF2B5EF4-FFF2-40B4-BE49-F238E27FC236}">
                <a16:creationId xmlns:a16="http://schemas.microsoft.com/office/drawing/2014/main" id="{75086706-9C9C-4C57-976B-D7B5E853D486}"/>
              </a:ext>
            </a:extLst>
          </p:cNvPr>
          <p:cNvSpPr txBox="1"/>
          <p:nvPr/>
        </p:nvSpPr>
        <p:spPr>
          <a:xfrm>
            <a:off x="1319753" y="1966332"/>
            <a:ext cx="8088198" cy="3323987"/>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Kenton, W.(2020), Employee engagement [online]. ( last updated 22 April 2020). Available at:   </a:t>
            </a:r>
            <a:r>
              <a:rPr lang="en-US" sz="1400" dirty="0">
                <a:latin typeface="Times New Roman" panose="02020603050405020304" pitchFamily="18" charset="0"/>
                <a:cs typeface="Times New Roman" panose="02020603050405020304" pitchFamily="18" charset="0"/>
                <a:hlinkClick r:id="rId2"/>
              </a:rPr>
              <a:t>https://www.investopedia.com/terms/e/employee-engagement.asp</a:t>
            </a:r>
            <a:r>
              <a:rPr lang="en-US" sz="1400" dirty="0">
                <a:latin typeface="Times New Roman" panose="02020603050405020304" pitchFamily="18" charset="0"/>
                <a:cs typeface="Times New Roman" panose="02020603050405020304" pitchFamily="18" charset="0"/>
              </a:rPr>
              <a:t> [accessed 1 June 2020]</a:t>
            </a:r>
          </a:p>
          <a:p>
            <a:pPr marL="285750" indent="-285750">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400" dirty="0" err="1">
                <a:latin typeface="Times New Roman" panose="02020603050405020304" pitchFamily="18" charset="0"/>
                <a:cs typeface="Times New Roman" panose="02020603050405020304" pitchFamily="18" charset="0"/>
              </a:rPr>
              <a:t>Dartey-Baah</a:t>
            </a:r>
            <a:r>
              <a:rPr lang="en-US" sz="1400" dirty="0">
                <a:latin typeface="Times New Roman" panose="02020603050405020304" pitchFamily="18" charset="0"/>
                <a:cs typeface="Times New Roman" panose="02020603050405020304" pitchFamily="18" charset="0"/>
              </a:rPr>
              <a:t>, K. and Amoako G.K. (2011). Application of Frederick Herzberg’s Two Factor Motivation in assessing and understanding employee motivation at work: a Ghanaian perspective. European journal of business and management</a:t>
            </a:r>
          </a:p>
          <a:p>
            <a:pPr marL="285750" indent="-285750">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Pink, D.(2009). The surprising truth about what motivates us. New York: Riverhead books</a:t>
            </a:r>
          </a:p>
          <a:p>
            <a:pPr marL="285750" indent="-285750">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Burton, C.(2013). A study into Motivation and Engagement[online]. Available at </a:t>
            </a:r>
            <a:r>
              <a:rPr lang="en-US" sz="1400" dirty="0">
                <a:latin typeface="Times New Roman" panose="02020603050405020304" pitchFamily="18" charset="0"/>
                <a:cs typeface="Times New Roman" panose="02020603050405020304" pitchFamily="18" charset="0"/>
                <a:hlinkClick r:id="rId3"/>
              </a:rPr>
              <a:t>https://engageforsuccess.org/a-study-into-motivation-and-engagement-why-we-really-do-the-things-we-do</a:t>
            </a:r>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[accessed at 6 June 2020]</a:t>
            </a:r>
          </a:p>
          <a:p>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Scottish Executive.(2007), Employee engagement in the public sector,</a:t>
            </a:r>
            <a:r>
              <a:rPr lang="en-US" sz="1400" dirty="0"/>
              <a:t> </a:t>
            </a:r>
            <a:r>
              <a:rPr lang="en-US" sz="1400" dirty="0">
                <a:latin typeface="Times New Roman" panose="02020603050405020304" pitchFamily="18" charset="0"/>
                <a:cs typeface="Times New Roman" panose="02020603050405020304" pitchFamily="18" charset="0"/>
              </a:rPr>
              <a:t>Edinburgh :Scottish executive</a:t>
            </a:r>
          </a:p>
          <a:p>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76307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irectorial">
  <a:themeElements>
    <a:clrScheme name="Directorial">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Directorial">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irectorial">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606</TotalTime>
  <Words>1424</Words>
  <Application>Microsoft Office PowerPoint</Application>
  <PresentationFormat>Ecran lat</PresentationFormat>
  <Paragraphs>86</Paragraphs>
  <Slides>8</Slides>
  <Notes>0</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8</vt:i4>
      </vt:variant>
    </vt:vector>
  </HeadingPairs>
  <TitlesOfParts>
    <vt:vector size="14" baseType="lpstr">
      <vt:lpstr>Arial</vt:lpstr>
      <vt:lpstr>Calibri</vt:lpstr>
      <vt:lpstr>Century Gothic</vt:lpstr>
      <vt:lpstr>Times New Roman</vt:lpstr>
      <vt:lpstr>Wingdings 3</vt:lpstr>
      <vt:lpstr>Directorial</vt:lpstr>
      <vt:lpstr> University of Wales Trinity Saint David</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University of Wales Trinity Saint David</dc:title>
  <dc:creator>Denisa Neagu</dc:creator>
  <cp:lastModifiedBy>Denisa Neagu</cp:lastModifiedBy>
  <cp:revision>6</cp:revision>
  <dcterms:created xsi:type="dcterms:W3CDTF">2020-06-11T00:45:33Z</dcterms:created>
  <dcterms:modified xsi:type="dcterms:W3CDTF">2020-06-12T12:57:18Z</dcterms:modified>
</cp:coreProperties>
</file>