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4"/>
  </p:sldMasterIdLst>
  <p:sldIdLst>
    <p:sldId id="321" r:id="rId5"/>
    <p:sldId id="304" r:id="rId6"/>
    <p:sldId id="275" r:id="rId7"/>
    <p:sldId id="305" r:id="rId8"/>
    <p:sldId id="306" r:id="rId9"/>
    <p:sldId id="307" r:id="rId10"/>
    <p:sldId id="308" r:id="rId11"/>
    <p:sldId id="309" r:id="rId12"/>
    <p:sldId id="310" r:id="rId13"/>
    <p:sldId id="311" r:id="rId14"/>
    <p:sldId id="312" r:id="rId15"/>
    <p:sldId id="313" r:id="rId16"/>
    <p:sldId id="314" r:id="rId17"/>
    <p:sldId id="315" r:id="rId18"/>
    <p:sldId id="316" r:id="rId19"/>
    <p:sldId id="317" r:id="rId20"/>
    <p:sldId id="318" r:id="rId21"/>
    <p:sldId id="319" r:id="rId22"/>
    <p:sldId id="320" r:id="rId23"/>
    <p:sldId id="30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5" d="100"/>
          <a:sy n="85" d="100"/>
        </p:scale>
        <p:origin x="-200" y="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5586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602806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448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670815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5931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5682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0413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98567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440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765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43877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638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430996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961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920822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2504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6/21/2026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4713796"/>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 Id="rId5" Type="http://schemas.openxmlformats.org/officeDocument/2006/relationships/hyperlink" Target="https://www.legislation.gov.uk/" TargetMode="External"/><Relationship Id="rId4" Type="http://schemas.openxmlformats.org/officeDocument/2006/relationships/hyperlink" Target="https://www.gov.uk/government/organisations/office-for-health-improvement-and-dispar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C6F7E8-A96D-4308-F2E9-85571E3F0EFA}"/>
              </a:ext>
            </a:extLst>
          </p:cNvPr>
          <p:cNvSpPr>
            <a:spLocks noGrp="1"/>
          </p:cNvSpPr>
          <p:nvPr>
            <p:ph idx="1"/>
          </p:nvPr>
        </p:nvSpPr>
        <p:spPr/>
        <p:txBody>
          <a:bodyPr>
            <a:normAutofit/>
          </a:bodyPr>
          <a:lstStyle/>
          <a:p>
            <a:r>
              <a:rPr lang="en-GB" b="1" i="0" u="none" strike="noStrike" dirty="0">
                <a:solidFill>
                  <a:srgbClr val="000000"/>
                </a:solidFill>
                <a:effectLst/>
                <a:latin typeface="Arial" panose="020B0604020202020204" pitchFamily="34" charset="0"/>
              </a:rPr>
              <a:t>Student Name: Yahaddy </a:t>
            </a:r>
            <a:r>
              <a:rPr lang="en-GB" b="1" dirty="0">
                <a:solidFill>
                  <a:srgbClr val="000000"/>
                </a:solidFill>
                <a:latin typeface="Arial" panose="020B0604020202020204" pitchFamily="34" charset="0"/>
              </a:rPr>
              <a:t>Bangura</a:t>
            </a:r>
            <a:endParaRPr lang="en-GB" b="0" i="0" u="none" strike="noStrike" dirty="0">
              <a:solidFill>
                <a:srgbClr val="000000"/>
              </a:solidFill>
              <a:effectLst/>
              <a:latin typeface="Arial" panose="020B0604020202020204" pitchFamily="34" charset="0"/>
            </a:endParaRPr>
          </a:p>
          <a:p>
            <a:r>
              <a:rPr lang="en-GB" b="0" i="0" u="none" strike="noStrike" dirty="0">
                <a:solidFill>
                  <a:srgbClr val="5FCBEF"/>
                </a:solidFill>
                <a:effectLst/>
                <a:latin typeface="Trebuchet MS" panose="020B0603020202020204" pitchFamily="34" charset="0"/>
              </a:rPr>
              <a:t>•</a:t>
            </a:r>
            <a:r>
              <a:rPr lang="en-GB" b="1" i="0" u="none" strike="noStrike" dirty="0">
                <a:solidFill>
                  <a:srgbClr val="000000"/>
                </a:solidFill>
                <a:effectLst/>
                <a:latin typeface="Arial" panose="020B0604020202020204" pitchFamily="34" charset="0"/>
              </a:rPr>
              <a:t>Student ID: 2315639</a:t>
            </a:r>
            <a:endParaRPr lang="en-GB" b="0" i="0" u="none" strike="noStrike" dirty="0">
              <a:solidFill>
                <a:srgbClr val="000000"/>
              </a:solidFill>
              <a:effectLst/>
              <a:latin typeface="Trebuchet MS" panose="020B0603020202020204" pitchFamily="34" charset="0"/>
            </a:endParaRPr>
          </a:p>
          <a:p>
            <a:r>
              <a:rPr lang="en-GB" b="0" i="0" u="none" strike="noStrike" dirty="0">
                <a:solidFill>
                  <a:srgbClr val="5FCBEF"/>
                </a:solidFill>
                <a:effectLst/>
                <a:latin typeface="Trebuchet MS" panose="020B0603020202020204" pitchFamily="34" charset="0"/>
              </a:rPr>
              <a:t>•</a:t>
            </a:r>
            <a:r>
              <a:rPr lang="en-GB" b="1" i="0" u="none" strike="noStrike" dirty="0">
                <a:solidFill>
                  <a:srgbClr val="000000"/>
                </a:solidFill>
                <a:effectLst/>
                <a:latin typeface="Arial" panose="020B0604020202020204" pitchFamily="34" charset="0"/>
              </a:rPr>
              <a:t>Programme: BSc (</a:t>
            </a:r>
            <a:r>
              <a:rPr lang="en-GB" b="1" i="0" u="none" strike="noStrike" dirty="0" err="1">
                <a:solidFill>
                  <a:srgbClr val="000000"/>
                </a:solidFill>
                <a:effectLst/>
                <a:latin typeface="Arial" panose="020B0604020202020204" pitchFamily="34" charset="0"/>
              </a:rPr>
              <a:t>Hons</a:t>
            </a:r>
            <a:r>
              <a:rPr lang="en-GB" b="1" i="0" u="none" strike="noStrike" dirty="0">
                <a:solidFill>
                  <a:srgbClr val="000000"/>
                </a:solidFill>
                <a:effectLst/>
                <a:latin typeface="Arial" panose="020B0604020202020204" pitchFamily="34" charset="0"/>
              </a:rPr>
              <a:t>) Health and Social Care</a:t>
            </a:r>
            <a:endParaRPr lang="en-GB" b="0" i="0" u="none" strike="noStrike" dirty="0">
              <a:solidFill>
                <a:srgbClr val="000000"/>
              </a:solidFill>
              <a:effectLst/>
              <a:latin typeface="Trebuchet MS" panose="020B0603020202020204" pitchFamily="34" charset="0"/>
            </a:endParaRPr>
          </a:p>
          <a:p>
            <a:r>
              <a:rPr lang="en-GB" b="0" i="0" u="none" strike="noStrike" dirty="0">
                <a:solidFill>
                  <a:srgbClr val="5FCBEF"/>
                </a:solidFill>
                <a:effectLst/>
                <a:latin typeface="Trebuchet MS" panose="020B0603020202020204" pitchFamily="34" charset="0"/>
              </a:rPr>
              <a:t>•</a:t>
            </a:r>
            <a:r>
              <a:rPr lang="en-GB" b="1" i="0" u="none" strike="noStrike" dirty="0">
                <a:solidFill>
                  <a:srgbClr val="000000"/>
                </a:solidFill>
                <a:effectLst/>
                <a:latin typeface="Arial" panose="020B0604020202020204" pitchFamily="34" charset="0"/>
              </a:rPr>
              <a:t>Module: Digital Health, Wellbeing and Sustainable Development</a:t>
            </a:r>
            <a:endParaRPr lang="en-GB" b="0" i="0" u="none" strike="noStrike" dirty="0">
              <a:solidFill>
                <a:srgbClr val="000000"/>
              </a:solidFill>
              <a:effectLst/>
              <a:latin typeface="Trebuchet MS" panose="020B0603020202020204" pitchFamily="34" charset="0"/>
            </a:endParaRPr>
          </a:p>
          <a:p>
            <a:r>
              <a:rPr lang="en-GB" b="0" i="0" u="none" strike="noStrike" dirty="0">
                <a:solidFill>
                  <a:srgbClr val="5FCBEF"/>
                </a:solidFill>
                <a:effectLst/>
                <a:latin typeface="Trebuchet MS" panose="020B0603020202020204" pitchFamily="34" charset="0"/>
              </a:rPr>
              <a:t>•</a:t>
            </a:r>
            <a:r>
              <a:rPr lang="en-GB" b="1" i="0" u="none" strike="noStrike" dirty="0">
                <a:solidFill>
                  <a:srgbClr val="000000"/>
                </a:solidFill>
                <a:effectLst/>
                <a:latin typeface="Arial" panose="020B0604020202020204" pitchFamily="34" charset="0"/>
              </a:rPr>
              <a:t>Module Code: BMHP6030</a:t>
            </a:r>
            <a:endParaRPr lang="en-GB" b="0" i="0" u="none" strike="noStrike" dirty="0">
              <a:solidFill>
                <a:srgbClr val="000000"/>
              </a:solidFill>
              <a:effectLst/>
              <a:latin typeface="Trebuchet MS" panose="020B0603020202020204" pitchFamily="34" charset="0"/>
            </a:endParaRPr>
          </a:p>
          <a:p>
            <a:r>
              <a:rPr lang="en-GB" b="0" i="0" u="none" strike="noStrike" dirty="0">
                <a:solidFill>
                  <a:srgbClr val="5FCBEF"/>
                </a:solidFill>
                <a:effectLst/>
                <a:latin typeface="Arial" panose="020B0604020202020204" pitchFamily="34" charset="0"/>
              </a:rPr>
              <a:t>•</a:t>
            </a:r>
            <a:r>
              <a:rPr lang="en-GB" b="1" i="0" u="none" strike="noStrike" dirty="0">
                <a:solidFill>
                  <a:srgbClr val="000000"/>
                </a:solidFill>
                <a:effectLst/>
                <a:latin typeface="Arial" panose="020B0604020202020204" pitchFamily="34" charset="0"/>
              </a:rPr>
              <a:t>Lecturer: </a:t>
            </a:r>
            <a:r>
              <a:rPr lang="en-GB" b="1" dirty="0">
                <a:solidFill>
                  <a:srgbClr val="000000"/>
                </a:solidFill>
                <a:latin typeface="Arial" panose="020B0604020202020204" pitchFamily="34" charset="0"/>
              </a:rPr>
              <a:t>Junaid Shaikh</a:t>
            </a:r>
            <a:endParaRPr lang="en-GB" b="0" i="0" u="none" strike="noStrike" dirty="0">
              <a:solidFill>
                <a:srgbClr val="000000"/>
              </a:solidFill>
              <a:effectLst/>
              <a:latin typeface="Arial" panose="020B0604020202020204" pitchFamily="34" charset="0"/>
            </a:endParaRPr>
          </a:p>
          <a:p>
            <a:r>
              <a:rPr lang="en-GB" b="0" i="0" u="none" strike="noStrike" dirty="0">
                <a:solidFill>
                  <a:srgbClr val="5FCBEF"/>
                </a:solidFill>
                <a:effectLst/>
                <a:latin typeface="Arial" panose="020B0604020202020204" pitchFamily="34" charset="0"/>
              </a:rPr>
              <a:t>•</a:t>
            </a:r>
            <a:r>
              <a:rPr lang="en-GB" b="1" i="0" u="none" strike="noStrike" dirty="0">
                <a:solidFill>
                  <a:srgbClr val="000000"/>
                </a:solidFill>
                <a:effectLst/>
                <a:latin typeface="Arial" panose="020B0604020202020204" pitchFamily="34" charset="0"/>
              </a:rPr>
              <a:t>Assignment Title: Component 1 Presentation</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Arial" panose="020B0604020202020204" pitchFamily="34" charset="0"/>
              </a:rPr>
              <a:t> </a:t>
            </a:r>
          </a:p>
          <a:p>
            <a:endParaRPr lang="en-GB" dirty="0"/>
          </a:p>
        </p:txBody>
      </p:sp>
    </p:spTree>
    <p:extLst>
      <p:ext uri="{BB962C8B-B14F-4D97-AF65-F5344CB8AC3E}">
        <p14:creationId xmlns:p14="http://schemas.microsoft.com/office/powerpoint/2010/main" val="896529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F7123A-3E31-1AD9-4D62-58A1788D60C5}"/>
              </a:ext>
            </a:extLst>
          </p:cNvPr>
          <p:cNvSpPr>
            <a:spLocks noGrp="1"/>
          </p:cNvSpPr>
          <p:nvPr>
            <p:ph type="title"/>
          </p:nvPr>
        </p:nvSpPr>
        <p:spPr>
          <a:xfrm>
            <a:off x="2177143" y="179563"/>
            <a:ext cx="7750628" cy="1320800"/>
          </a:xfrm>
        </p:spPr>
        <p:txBody>
          <a:bodyPr vert="horz" lIns="91440" tIns="45720" rIns="91440" bIns="45720" rtlCol="0" anchor="t">
            <a:normAutofit/>
          </a:bodyPr>
          <a:lstStyle/>
          <a:p>
            <a:pPr algn="ctr"/>
            <a:r>
              <a:rPr lang="en-US" sz="2400" b="1" dirty="0"/>
              <a:t>Definition and Discussion of Health, Wellbeing and Sustainable Development</a:t>
            </a:r>
            <a:endParaRPr lang="en-US" sz="2400" b="1" dirty="0">
              <a:solidFill>
                <a:schemeClr val="accent2"/>
              </a:solidFill>
            </a:endParaRPr>
          </a:p>
          <a:p>
            <a:endParaRPr lang="en-US" sz="3200" dirty="0"/>
          </a:p>
        </p:txBody>
      </p:sp>
      <p:sp>
        <p:nvSpPr>
          <p:cNvPr id="2" name="TextBox 1">
            <a:extLst>
              <a:ext uri="{FF2B5EF4-FFF2-40B4-BE49-F238E27FC236}">
                <a16:creationId xmlns:a16="http://schemas.microsoft.com/office/drawing/2014/main" id="{3683DF1A-B720-4358-FAEE-3026C03E3DD9}"/>
              </a:ext>
            </a:extLst>
          </p:cNvPr>
          <p:cNvSpPr txBox="1"/>
          <p:nvPr/>
        </p:nvSpPr>
        <p:spPr>
          <a:xfrm>
            <a:off x="382029" y="856344"/>
            <a:ext cx="9734428" cy="43280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r>
              <a:rPr lang="en-US" sz="1400" b="1" dirty="0">
                <a:latin typeface="Arial" pitchFamily="34" charset="0"/>
                <a:cs typeface="Arial" pitchFamily="34" charset="0"/>
              </a:rPr>
              <a:t>Health</a:t>
            </a:r>
          </a:p>
          <a:p>
            <a:pPr marL="285750" indent="-285750">
              <a:buFont typeface="Wingdings" pitchFamily="2" charset="2"/>
              <a:buChar char="v"/>
            </a:pPr>
            <a:r>
              <a:rPr lang="en-US" sz="1400" dirty="0">
                <a:latin typeface="Arial" pitchFamily="34" charset="0"/>
                <a:cs typeface="Arial" pitchFamily="34" charset="0"/>
              </a:rPr>
              <a:t> The World Health Organization (WHO) defines health as a state of physical, mental and social wellbeing rather than merely the absence of disease (WHO, 1948). This definition promotes a holistic understanding of health by </a:t>
            </a:r>
            <a:r>
              <a:rPr lang="en-US" sz="1400" dirty="0" err="1">
                <a:latin typeface="Arial" pitchFamily="34" charset="0"/>
                <a:cs typeface="Arial" pitchFamily="34" charset="0"/>
              </a:rPr>
              <a:t>recognising</a:t>
            </a:r>
            <a:r>
              <a:rPr lang="en-US" sz="1400" dirty="0">
                <a:latin typeface="Arial" pitchFamily="34" charset="0"/>
                <a:cs typeface="Arial" pitchFamily="34" charset="0"/>
              </a:rPr>
              <a:t> that social and psychological factors influence health outcomes.</a:t>
            </a:r>
          </a:p>
          <a:p>
            <a:pPr marL="285750" indent="-285750">
              <a:buFont typeface="Wingdings" pitchFamily="2" charset="2"/>
              <a:buChar char="v"/>
            </a:pPr>
            <a:r>
              <a:rPr lang="en-US" sz="1400" dirty="0">
                <a:latin typeface="Arial" pitchFamily="34" charset="0"/>
                <a:cs typeface="Arial" pitchFamily="34" charset="0"/>
              </a:rPr>
              <a:t> However, critics argue that the concept of "complete wellbeing" is unrealistic because many individuals with chronic illnesses continue to live productive and fulfilling lives (Huber et al., 2011).</a:t>
            </a:r>
          </a:p>
          <a:p>
            <a:endParaRPr lang="en-US" sz="1400" dirty="0">
              <a:latin typeface="Arial" pitchFamily="34" charset="0"/>
              <a:cs typeface="Arial" pitchFamily="34" charset="0"/>
            </a:endParaRPr>
          </a:p>
          <a:p>
            <a:r>
              <a:rPr lang="en-US" sz="1400" b="1" dirty="0">
                <a:latin typeface="Arial" pitchFamily="34" charset="0"/>
                <a:cs typeface="Arial" pitchFamily="34" charset="0"/>
              </a:rPr>
              <a:t>Wellbeing</a:t>
            </a:r>
          </a:p>
          <a:p>
            <a:pPr marL="285750" indent="-285750">
              <a:buFont typeface="Wingdings" pitchFamily="2" charset="2"/>
              <a:buChar char="v"/>
            </a:pPr>
            <a:r>
              <a:rPr lang="en-US" sz="1400" dirty="0">
                <a:latin typeface="Arial" pitchFamily="34" charset="0"/>
                <a:cs typeface="Arial" pitchFamily="34" charset="0"/>
              </a:rPr>
              <a:t>Wellbeing refers to an individual's overall quality of life, including emotional, social, psychological and economic dimensions that contribute to life satisfaction and personal </a:t>
            </a:r>
            <a:r>
              <a:rPr lang="en-US" sz="1400" dirty="0" err="1">
                <a:latin typeface="Arial" pitchFamily="34" charset="0"/>
                <a:cs typeface="Arial" pitchFamily="34" charset="0"/>
              </a:rPr>
              <a:t>fulfilment</a:t>
            </a:r>
            <a:r>
              <a:rPr lang="en-US" sz="1400" dirty="0">
                <a:latin typeface="Arial" pitchFamily="34" charset="0"/>
                <a:cs typeface="Arial" pitchFamily="34" charset="0"/>
              </a:rPr>
              <a:t> (Dodge et al., 2012).</a:t>
            </a:r>
          </a:p>
          <a:p>
            <a:pPr marL="285750" indent="-285750">
              <a:buFont typeface="Wingdings" pitchFamily="2" charset="2"/>
              <a:buChar char="v"/>
            </a:pPr>
            <a:r>
              <a:rPr lang="en-US" sz="1400" dirty="0">
                <a:latin typeface="Arial" pitchFamily="34" charset="0"/>
                <a:cs typeface="Arial" pitchFamily="34" charset="0"/>
              </a:rPr>
              <a:t> Increasing evidence suggests that positive wellbeing contributes to better physical and mental health outcomes, making it a key focus of contemporary health and social care practice (OECD, 2023).</a:t>
            </a:r>
          </a:p>
          <a:p>
            <a:endParaRPr lang="en-US" sz="1400" dirty="0">
              <a:latin typeface="Arial" pitchFamily="34" charset="0"/>
              <a:cs typeface="Arial" pitchFamily="34" charset="0"/>
            </a:endParaRPr>
          </a:p>
          <a:p>
            <a:r>
              <a:rPr lang="en-US" sz="1400" b="1" dirty="0">
                <a:latin typeface="Arial" pitchFamily="34" charset="0"/>
                <a:cs typeface="Arial" pitchFamily="34" charset="0"/>
              </a:rPr>
              <a:t>Sustainable Development</a:t>
            </a:r>
          </a:p>
          <a:p>
            <a:pPr marL="285750" indent="-285750">
              <a:buFont typeface="Wingdings" pitchFamily="2" charset="2"/>
              <a:buChar char="v"/>
            </a:pPr>
            <a:r>
              <a:rPr lang="en-US" sz="1400" dirty="0">
                <a:latin typeface="Arial" pitchFamily="34" charset="0"/>
                <a:cs typeface="Arial" pitchFamily="34" charset="0"/>
              </a:rPr>
              <a:t> Sustainable development involves meeting present needs without compromising the ability of future generations to meet their own needs (WCED, 1987).</a:t>
            </a:r>
          </a:p>
          <a:p>
            <a:pPr marL="285750" indent="-285750">
              <a:buFont typeface="Wingdings" pitchFamily="2" charset="2"/>
              <a:buChar char="v"/>
            </a:pPr>
            <a:r>
              <a:rPr lang="en-US" sz="1400" dirty="0">
                <a:latin typeface="Arial" pitchFamily="34" charset="0"/>
                <a:cs typeface="Arial" pitchFamily="34" charset="0"/>
              </a:rPr>
              <a:t> Within healthcare, sustainability requires balancing social equity, environmental responsibility and economic efficiency to ensure long-term service delivery and improved population health (WHO, 2023).</a:t>
            </a:r>
          </a:p>
          <a:p>
            <a:endParaRPr lang="en-US" sz="1400" dirty="0">
              <a:latin typeface="Arial" pitchFamily="34" charset="0"/>
              <a:cs typeface="Arial" pitchFamily="34" charset="0"/>
            </a:endParaRPr>
          </a:p>
          <a:p>
            <a:r>
              <a:rPr lang="en-US" sz="1400" b="1" dirty="0">
                <a:latin typeface="Arial" pitchFamily="34" charset="0"/>
                <a:cs typeface="Arial" pitchFamily="34" charset="0"/>
              </a:rPr>
              <a:t>Critical Discussion</a:t>
            </a:r>
          </a:p>
          <a:p>
            <a:r>
              <a:rPr lang="en-US" sz="1400" dirty="0">
                <a:latin typeface="Arial" pitchFamily="34" charset="0"/>
                <a:cs typeface="Arial" pitchFamily="34" charset="0"/>
              </a:rPr>
              <a:t>• Health, wellbeing and sustainable development are closely interconnected because improving population health requires addressing wider social determinants while ensuring healthcare systems remain sustainable and accessible for future generations (Marmot, 2020).</a:t>
            </a:r>
          </a:p>
        </p:txBody>
      </p:sp>
    </p:spTree>
    <p:extLst>
      <p:ext uri="{BB962C8B-B14F-4D97-AF65-F5344CB8AC3E}">
        <p14:creationId xmlns:p14="http://schemas.microsoft.com/office/powerpoint/2010/main" val="2052071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77872" y="422264"/>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Integration of Health and Wellbeing Approaches</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453460" y="918891"/>
            <a:ext cx="7895256" cy="4144428"/>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a:solidFill>
                  <a:schemeClr val="tx1"/>
                </a:solidFill>
                <a:latin typeface="Arial" pitchFamily="34" charset="0"/>
                <a:cs typeface="Arial" pitchFamily="34" charset="0"/>
              </a:rPr>
              <a:t>Holistic Health and Wellbeing in Healthcare</a:t>
            </a:r>
          </a:p>
          <a:p>
            <a:r>
              <a:rPr lang="en-US" sz="1400" dirty="0">
                <a:solidFill>
                  <a:schemeClr val="tx1"/>
                </a:solidFill>
                <a:latin typeface="Arial" pitchFamily="34" charset="0"/>
                <a:cs typeface="Arial" pitchFamily="34" charset="0"/>
              </a:rPr>
              <a:t> Contemporary health and social care increasingly adopts holistic approaches that </a:t>
            </a:r>
            <a:r>
              <a:rPr lang="en-US" sz="1400" dirty="0" err="1">
                <a:solidFill>
                  <a:schemeClr val="tx1"/>
                </a:solidFill>
                <a:latin typeface="Arial" pitchFamily="34" charset="0"/>
                <a:cs typeface="Arial" pitchFamily="34" charset="0"/>
              </a:rPr>
              <a:t>recognise</a:t>
            </a:r>
            <a:r>
              <a:rPr lang="en-US" sz="1400" dirty="0">
                <a:solidFill>
                  <a:schemeClr val="tx1"/>
                </a:solidFill>
                <a:latin typeface="Arial" pitchFamily="34" charset="0"/>
                <a:cs typeface="Arial" pitchFamily="34" charset="0"/>
              </a:rPr>
              <a:t> health as being influenced by physical, mental, social and environmental factors rather than biological factors alone (WHO, 2024).</a:t>
            </a:r>
          </a:p>
          <a:p>
            <a:r>
              <a:rPr lang="en-US" sz="1400" dirty="0">
                <a:solidFill>
                  <a:schemeClr val="tx1"/>
                </a:solidFill>
                <a:latin typeface="Arial" pitchFamily="34" charset="0"/>
                <a:cs typeface="Arial" pitchFamily="34" charset="0"/>
              </a:rPr>
              <a:t>Holistic care focuses on treating the whole person by addressing emotional wellbeing, social circumstances, lifestyle </a:t>
            </a:r>
            <a:r>
              <a:rPr lang="en-US" sz="1400" dirty="0" err="1">
                <a:solidFill>
                  <a:schemeClr val="tx1"/>
                </a:solidFill>
                <a:latin typeface="Arial" pitchFamily="34" charset="0"/>
                <a:cs typeface="Arial" pitchFamily="34" charset="0"/>
              </a:rPr>
              <a:t>behaviours</a:t>
            </a:r>
            <a:r>
              <a:rPr lang="en-US" sz="1400" dirty="0">
                <a:solidFill>
                  <a:schemeClr val="tx1"/>
                </a:solidFill>
                <a:latin typeface="Arial" pitchFamily="34" charset="0"/>
                <a:cs typeface="Arial" pitchFamily="34" charset="0"/>
              </a:rPr>
              <a:t> and community support networks alongside medical needs. This approach is closely aligned with person-</a:t>
            </a:r>
            <a:r>
              <a:rPr lang="en-US" sz="1400" dirty="0" err="1">
                <a:solidFill>
                  <a:schemeClr val="tx1"/>
                </a:solidFill>
                <a:latin typeface="Arial" pitchFamily="34" charset="0"/>
                <a:cs typeface="Arial" pitchFamily="34" charset="0"/>
              </a:rPr>
              <a:t>centred</a:t>
            </a:r>
            <a:r>
              <a:rPr lang="en-US" sz="1400" dirty="0">
                <a:solidFill>
                  <a:schemeClr val="tx1"/>
                </a:solidFill>
                <a:latin typeface="Arial" pitchFamily="34" charset="0"/>
                <a:cs typeface="Arial" pitchFamily="34" charset="0"/>
              </a:rPr>
              <a:t> care and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of health (Engel, 1977).</a:t>
            </a:r>
          </a:p>
          <a:p>
            <a:r>
              <a:rPr lang="en-US" sz="1400" dirty="0">
                <a:solidFill>
                  <a:schemeClr val="tx1"/>
                </a:solidFill>
                <a:latin typeface="Arial" pitchFamily="34" charset="0"/>
                <a:cs typeface="Arial" pitchFamily="34" charset="0"/>
              </a:rPr>
              <a:t> Integrated care approaches encourage collaboration between healthcare professionals, social care providers, local authorities and voluntary </a:t>
            </a:r>
            <a:r>
              <a:rPr lang="en-US" sz="1400" dirty="0" err="1">
                <a:solidFill>
                  <a:schemeClr val="tx1"/>
                </a:solidFill>
                <a:latin typeface="Arial" pitchFamily="34" charset="0"/>
                <a:cs typeface="Arial" pitchFamily="34" charset="0"/>
              </a:rPr>
              <a:t>organisations</a:t>
            </a:r>
            <a:r>
              <a:rPr lang="en-US" sz="1400" dirty="0">
                <a:solidFill>
                  <a:schemeClr val="tx1"/>
                </a:solidFill>
                <a:latin typeface="Arial" pitchFamily="34" charset="0"/>
                <a:cs typeface="Arial" pitchFamily="34" charset="0"/>
              </a:rPr>
              <a:t> to improve overall wellbeing and support better health outcomes.</a:t>
            </a:r>
          </a:p>
          <a:p>
            <a:pPr marL="0" indent="0">
              <a:buNone/>
            </a:pPr>
            <a:r>
              <a:rPr lang="en-US" sz="1400" b="1" dirty="0">
                <a:solidFill>
                  <a:schemeClr val="tx1"/>
                </a:solidFill>
                <a:latin typeface="Arial" pitchFamily="34" charset="0"/>
                <a:cs typeface="Arial" pitchFamily="34" charset="0"/>
              </a:rPr>
              <a:t>Integrated Care Systems (ICSs)</a:t>
            </a:r>
          </a:p>
          <a:p>
            <a:r>
              <a:rPr lang="en-US" sz="1400" dirty="0">
                <a:solidFill>
                  <a:schemeClr val="tx1"/>
                </a:solidFill>
                <a:latin typeface="Arial" pitchFamily="34" charset="0"/>
                <a:cs typeface="Arial" pitchFamily="34" charset="0"/>
              </a:rPr>
              <a:t>Integrated Care Systems (ICSs), established through the Health and Care Act 2022, aim to improve population health, reduce health inequalities and deliver more coordinated services by bringing together health and social care </a:t>
            </a:r>
            <a:r>
              <a:rPr lang="en-US" sz="1400" dirty="0" err="1">
                <a:solidFill>
                  <a:schemeClr val="tx1"/>
                </a:solidFill>
                <a:latin typeface="Arial" pitchFamily="34" charset="0"/>
                <a:cs typeface="Arial" pitchFamily="34" charset="0"/>
              </a:rPr>
              <a:t>organisations</a:t>
            </a:r>
            <a:r>
              <a:rPr lang="en-US" sz="1400" dirty="0">
                <a:solidFill>
                  <a:schemeClr val="tx1"/>
                </a:solidFill>
                <a:latin typeface="Arial" pitchFamily="34" charset="0"/>
                <a:cs typeface="Arial" pitchFamily="34" charset="0"/>
              </a:rPr>
              <a:t> (UK Government, 2022).</a:t>
            </a:r>
          </a:p>
          <a:p>
            <a:r>
              <a:rPr lang="en-US" sz="1400" dirty="0">
                <a:solidFill>
                  <a:schemeClr val="tx1"/>
                </a:solidFill>
                <a:latin typeface="Arial" pitchFamily="34" charset="0"/>
                <a:cs typeface="Arial" pitchFamily="34" charset="0"/>
              </a:rPr>
              <a:t> By integrating services, ICSs help ensure that patients receive coordinated support for physical health conditions, mental health needs and wider social challenges that may affect wellbeing.</a:t>
            </a:r>
          </a:p>
        </p:txBody>
      </p:sp>
    </p:spTree>
    <p:extLst>
      <p:ext uri="{BB962C8B-B14F-4D97-AF65-F5344CB8AC3E}">
        <p14:creationId xmlns:p14="http://schemas.microsoft.com/office/powerpoint/2010/main" val="354755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77872" y="422264"/>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Sustainable Development Frameworks in Health Policy</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453460" y="1341971"/>
            <a:ext cx="7895256" cy="4144428"/>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a:solidFill>
                  <a:schemeClr val="tx1"/>
                </a:solidFill>
                <a:latin typeface="Arial" pitchFamily="34" charset="0"/>
                <a:cs typeface="Arial" pitchFamily="34" charset="0"/>
              </a:rPr>
              <a:t>WHO Health in All Policies (</a:t>
            </a:r>
            <a:r>
              <a:rPr lang="en-US" sz="1400" b="1" dirty="0" err="1">
                <a:solidFill>
                  <a:schemeClr val="tx1"/>
                </a:solidFill>
                <a:latin typeface="Arial" pitchFamily="34" charset="0"/>
                <a:cs typeface="Arial" pitchFamily="34" charset="0"/>
              </a:rPr>
              <a:t>HiAP</a:t>
            </a:r>
            <a:r>
              <a:rPr lang="en-US" sz="1400" b="1" dirty="0">
                <a:solidFill>
                  <a:schemeClr val="tx1"/>
                </a:solidFill>
                <a:latin typeface="Arial" pitchFamily="34" charset="0"/>
                <a:cs typeface="Arial" pitchFamily="34" charset="0"/>
              </a:rPr>
              <a:t>)</a:t>
            </a:r>
          </a:p>
          <a:p>
            <a:r>
              <a:rPr lang="en-US" sz="1400" dirty="0">
                <a:solidFill>
                  <a:schemeClr val="tx1"/>
                </a:solidFill>
                <a:latin typeface="Arial" pitchFamily="34" charset="0"/>
                <a:cs typeface="Arial" pitchFamily="34" charset="0"/>
              </a:rPr>
              <a:t>• The WHO Health in All Policies (</a:t>
            </a:r>
            <a:r>
              <a:rPr lang="en-US" sz="1400" dirty="0" err="1">
                <a:solidFill>
                  <a:schemeClr val="tx1"/>
                </a:solidFill>
                <a:latin typeface="Arial" pitchFamily="34" charset="0"/>
                <a:cs typeface="Arial" pitchFamily="34" charset="0"/>
              </a:rPr>
              <a:t>HiAP</a:t>
            </a:r>
            <a:r>
              <a:rPr lang="en-US" sz="1400" dirty="0">
                <a:solidFill>
                  <a:schemeClr val="tx1"/>
                </a:solidFill>
                <a:latin typeface="Arial" pitchFamily="34" charset="0"/>
                <a:cs typeface="Arial" pitchFamily="34" charset="0"/>
              </a:rPr>
              <a:t>) framework promotes the integration of health considerations into policymaking across sectors such as housing, education, employment, transport and environmental planning (WHO, 2014).</a:t>
            </a:r>
          </a:p>
          <a:p>
            <a:r>
              <a:rPr lang="en-US" sz="1400" dirty="0">
                <a:solidFill>
                  <a:schemeClr val="tx1"/>
                </a:solidFill>
                <a:latin typeface="Arial" pitchFamily="34" charset="0"/>
                <a:cs typeface="Arial" pitchFamily="34" charset="0"/>
              </a:rPr>
              <a:t>• </a:t>
            </a:r>
            <a:r>
              <a:rPr lang="en-US" sz="1400" dirty="0" err="1">
                <a:solidFill>
                  <a:schemeClr val="tx1"/>
                </a:solidFill>
                <a:latin typeface="Arial" pitchFamily="34" charset="0"/>
                <a:cs typeface="Arial" pitchFamily="34" charset="0"/>
              </a:rPr>
              <a:t>HiAP</a:t>
            </a:r>
            <a:r>
              <a:rPr lang="en-US" sz="1400" dirty="0">
                <a:solidFill>
                  <a:schemeClr val="tx1"/>
                </a:solidFill>
                <a:latin typeface="Arial" pitchFamily="34" charset="0"/>
                <a:cs typeface="Arial" pitchFamily="34" charset="0"/>
              </a:rPr>
              <a:t> </a:t>
            </a:r>
            <a:r>
              <a:rPr lang="en-US" sz="1400" dirty="0" err="1">
                <a:solidFill>
                  <a:schemeClr val="tx1"/>
                </a:solidFill>
                <a:latin typeface="Arial" pitchFamily="34" charset="0"/>
                <a:cs typeface="Arial" pitchFamily="34" charset="0"/>
              </a:rPr>
              <a:t>recognises</a:t>
            </a:r>
            <a:r>
              <a:rPr lang="en-US" sz="1400" dirty="0">
                <a:solidFill>
                  <a:schemeClr val="tx1"/>
                </a:solidFill>
                <a:latin typeface="Arial" pitchFamily="34" charset="0"/>
                <a:cs typeface="Arial" pitchFamily="34" charset="0"/>
              </a:rPr>
              <a:t> that many determinants of health originate outside healthcare systems and therefore require coordinated policy responses to improve population wellbeing and reduce inequalities.</a:t>
            </a:r>
          </a:p>
          <a:p>
            <a:r>
              <a:rPr lang="en-US" sz="1400" dirty="0">
                <a:solidFill>
                  <a:schemeClr val="tx1"/>
                </a:solidFill>
                <a:latin typeface="Arial" pitchFamily="34" charset="0"/>
                <a:cs typeface="Arial" pitchFamily="34" charset="0"/>
              </a:rPr>
              <a:t>• For example, improving housing quality can reduce respiratory illnesses, while investment in education can enhance health literacy and long-term health outcomes.</a:t>
            </a:r>
          </a:p>
          <a:p>
            <a:pPr marL="0" indent="0">
              <a:buNone/>
            </a:pPr>
            <a:r>
              <a:rPr lang="en-US" sz="1400" b="1" dirty="0">
                <a:solidFill>
                  <a:schemeClr val="tx1"/>
                </a:solidFill>
                <a:latin typeface="Arial" pitchFamily="34" charset="0"/>
                <a:cs typeface="Arial" pitchFamily="34" charset="0"/>
              </a:rPr>
              <a:t>Critical Discussion</a:t>
            </a:r>
          </a:p>
          <a:p>
            <a:r>
              <a:rPr lang="en-US" sz="1400" dirty="0">
                <a:solidFill>
                  <a:schemeClr val="tx1"/>
                </a:solidFill>
                <a:latin typeface="Arial" pitchFamily="34" charset="0"/>
                <a:cs typeface="Arial" pitchFamily="34" charset="0"/>
              </a:rPr>
              <a:t>• The integration of holistic healthcare approaches and sustainable development frameworks reflects a shift from reactive treatment towards prevention and population wellbeing. However, successful implementation requires effective cross-sector collaboration, long-term investment and political commitment to addressing wider determinants of health.</a:t>
            </a:r>
          </a:p>
        </p:txBody>
      </p:sp>
    </p:spTree>
    <p:extLst>
      <p:ext uri="{BB962C8B-B14F-4D97-AF65-F5344CB8AC3E}">
        <p14:creationId xmlns:p14="http://schemas.microsoft.com/office/powerpoint/2010/main" val="1525353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77872" y="422264"/>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Theoretical Perspectives and Models of Health</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262392" y="918891"/>
            <a:ext cx="7895256" cy="4144428"/>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a:solidFill>
                  <a:schemeClr val="tx1"/>
                </a:solidFill>
                <a:latin typeface="Arial" pitchFamily="34" charset="0"/>
                <a:cs typeface="Arial" pitchFamily="34" charset="0"/>
              </a:rPr>
              <a:t>Biomedical Model</a:t>
            </a:r>
          </a:p>
          <a:p>
            <a:r>
              <a:rPr lang="en-US" sz="1400" dirty="0">
                <a:solidFill>
                  <a:schemeClr val="tx1"/>
                </a:solidFill>
                <a:latin typeface="Arial" pitchFamily="34" charset="0"/>
                <a:cs typeface="Arial" pitchFamily="34" charset="0"/>
              </a:rPr>
              <a:t>• The biomedical model views health as the absence of disease and assumes that illness results primarily from biological abnormalities such as infections, genetic disorders or physiological dysfunctions (Wade and </a:t>
            </a:r>
            <a:r>
              <a:rPr lang="en-US" sz="1400" dirty="0" err="1">
                <a:solidFill>
                  <a:schemeClr val="tx1"/>
                </a:solidFill>
                <a:latin typeface="Arial" pitchFamily="34" charset="0"/>
                <a:cs typeface="Arial" pitchFamily="34" charset="0"/>
              </a:rPr>
              <a:t>Halligan</a:t>
            </a:r>
            <a:r>
              <a:rPr lang="en-US" sz="1400" dirty="0">
                <a:solidFill>
                  <a:schemeClr val="tx1"/>
                </a:solidFill>
                <a:latin typeface="Arial" pitchFamily="34" charset="0"/>
                <a:cs typeface="Arial" pitchFamily="34" charset="0"/>
              </a:rPr>
              <a:t>, 2017).</a:t>
            </a:r>
          </a:p>
          <a:p>
            <a:r>
              <a:rPr lang="en-US" sz="1400" dirty="0">
                <a:solidFill>
                  <a:schemeClr val="tx1"/>
                </a:solidFill>
                <a:latin typeface="Arial" pitchFamily="34" charset="0"/>
                <a:cs typeface="Arial" pitchFamily="34" charset="0"/>
              </a:rPr>
              <a:t>• This model has significantly influenced modern healthcare by supporting scientific diagnosis, medical research, pharmaceutical development and technological advancements that have improved the treatment of acute and infectious diseases.</a:t>
            </a:r>
          </a:p>
          <a:p>
            <a:pPr marL="0" indent="0">
              <a:buNone/>
            </a:pPr>
            <a:r>
              <a:rPr lang="en-US" sz="1400" b="1" dirty="0">
                <a:solidFill>
                  <a:schemeClr val="tx1"/>
                </a:solidFill>
                <a:latin typeface="Arial" pitchFamily="34" charset="0"/>
                <a:cs typeface="Arial" pitchFamily="34" charset="0"/>
              </a:rPr>
              <a:t>Strengths</a:t>
            </a:r>
          </a:p>
          <a:p>
            <a:r>
              <a:rPr lang="en-US" sz="1400" dirty="0">
                <a:solidFill>
                  <a:schemeClr val="tx1"/>
                </a:solidFill>
                <a:latin typeface="Arial" pitchFamily="34" charset="0"/>
                <a:cs typeface="Arial" pitchFamily="34" charset="0"/>
              </a:rPr>
              <a:t>• Provides a clear scientific framework for diagnosing and treating disease.</a:t>
            </a:r>
          </a:p>
          <a:p>
            <a:r>
              <a:rPr lang="en-US" sz="1400" dirty="0">
                <a:solidFill>
                  <a:schemeClr val="tx1"/>
                </a:solidFill>
                <a:latin typeface="Arial" pitchFamily="34" charset="0"/>
                <a:cs typeface="Arial" pitchFamily="34" charset="0"/>
              </a:rPr>
              <a:t>• Has contributed to major advances in medicine, including vaccines, surgical procedures and drug therapies.</a:t>
            </a:r>
          </a:p>
          <a:p>
            <a:pPr marL="0" indent="0">
              <a:buNone/>
            </a:pPr>
            <a:r>
              <a:rPr lang="en-US" sz="1400" b="1" dirty="0">
                <a:solidFill>
                  <a:schemeClr val="tx1"/>
                </a:solidFill>
                <a:latin typeface="Arial" pitchFamily="34" charset="0"/>
                <a:cs typeface="Arial" pitchFamily="34" charset="0"/>
              </a:rPr>
              <a:t>Limitations</a:t>
            </a:r>
          </a:p>
          <a:p>
            <a:r>
              <a:rPr lang="en-US" sz="1400" dirty="0">
                <a:solidFill>
                  <a:schemeClr val="tx1"/>
                </a:solidFill>
                <a:latin typeface="Arial" pitchFamily="34" charset="0"/>
                <a:cs typeface="Arial" pitchFamily="34" charset="0"/>
              </a:rPr>
              <a:t>• </a:t>
            </a:r>
            <a:r>
              <a:rPr lang="en-US" sz="1400" dirty="0" err="1">
                <a:solidFill>
                  <a:schemeClr val="tx1"/>
                </a:solidFill>
                <a:latin typeface="Arial" pitchFamily="34" charset="0"/>
                <a:cs typeface="Arial" pitchFamily="34" charset="0"/>
              </a:rPr>
              <a:t>Criticised</a:t>
            </a:r>
            <a:r>
              <a:rPr lang="en-US" sz="1400" dirty="0">
                <a:solidFill>
                  <a:schemeClr val="tx1"/>
                </a:solidFill>
                <a:latin typeface="Arial" pitchFamily="34" charset="0"/>
                <a:cs typeface="Arial" pitchFamily="34" charset="0"/>
              </a:rPr>
              <a:t> for adopting a reductionist approach by focusing primarily on biological factors while overlooking psychological, social and environmental influences on health.</a:t>
            </a:r>
          </a:p>
          <a:p>
            <a:r>
              <a:rPr lang="en-US" sz="1400" dirty="0">
                <a:solidFill>
                  <a:schemeClr val="tx1"/>
                </a:solidFill>
                <a:latin typeface="Arial" pitchFamily="34" charset="0"/>
                <a:cs typeface="Arial" pitchFamily="34" charset="0"/>
              </a:rPr>
              <a:t>• Less effective in explaining chronic illnesses, mental health conditions and health inequalities, where wider determinants play a significant role (Marmot, 2020).</a:t>
            </a:r>
          </a:p>
        </p:txBody>
      </p:sp>
    </p:spTree>
    <p:extLst>
      <p:ext uri="{BB962C8B-B14F-4D97-AF65-F5344CB8AC3E}">
        <p14:creationId xmlns:p14="http://schemas.microsoft.com/office/powerpoint/2010/main" val="3794194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655093" y="591345"/>
            <a:ext cx="9116704" cy="4144428"/>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spcBef>
                <a:spcPts val="0"/>
              </a:spcBef>
              <a:buNone/>
            </a:pPr>
            <a:r>
              <a:rPr lang="en-US" sz="1400" b="1" dirty="0" err="1">
                <a:solidFill>
                  <a:schemeClr val="tx1"/>
                </a:solidFill>
                <a:latin typeface="Arial" pitchFamily="34" charset="0"/>
                <a:cs typeface="Arial" pitchFamily="34" charset="0"/>
              </a:rPr>
              <a:t>Biopsychosocial</a:t>
            </a:r>
            <a:r>
              <a:rPr lang="en-US" sz="1400" b="1" dirty="0">
                <a:solidFill>
                  <a:schemeClr val="tx1"/>
                </a:solidFill>
                <a:latin typeface="Arial" pitchFamily="34" charset="0"/>
                <a:cs typeface="Arial" pitchFamily="34" charset="0"/>
              </a:rPr>
              <a:t> Model</a:t>
            </a:r>
          </a:p>
          <a:p>
            <a:pPr>
              <a:spcBef>
                <a:spcPts val="0"/>
              </a:spcBef>
            </a:pPr>
            <a:r>
              <a:rPr lang="en-US" sz="1400" dirty="0">
                <a:solidFill>
                  <a:schemeClr val="tx1"/>
                </a:solidFill>
                <a:latin typeface="Arial" pitchFamily="34" charset="0"/>
                <a:cs typeface="Arial" pitchFamily="34" charset="0"/>
              </a:rPr>
              <a:t> Engel (1977) developed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to address limitations of the biomedical approach. The model proposes that health outcomes result from interactions between biological, psychological and social factors.</a:t>
            </a:r>
          </a:p>
          <a:p>
            <a:pPr>
              <a:spcBef>
                <a:spcPts val="0"/>
              </a:spcBef>
            </a:pPr>
            <a:r>
              <a:rPr lang="en-US" sz="1400" dirty="0">
                <a:solidFill>
                  <a:schemeClr val="tx1"/>
                </a:solidFill>
                <a:latin typeface="Arial" pitchFamily="34" charset="0"/>
                <a:cs typeface="Arial" pitchFamily="34" charset="0"/>
              </a:rPr>
              <a:t> The model </a:t>
            </a:r>
            <a:r>
              <a:rPr lang="en-US" sz="1400" dirty="0" err="1">
                <a:solidFill>
                  <a:schemeClr val="tx1"/>
                </a:solidFill>
                <a:latin typeface="Arial" pitchFamily="34" charset="0"/>
                <a:cs typeface="Arial" pitchFamily="34" charset="0"/>
              </a:rPr>
              <a:t>recognises</a:t>
            </a:r>
            <a:r>
              <a:rPr lang="en-US" sz="1400" dirty="0">
                <a:solidFill>
                  <a:schemeClr val="tx1"/>
                </a:solidFill>
                <a:latin typeface="Arial" pitchFamily="34" charset="0"/>
                <a:cs typeface="Arial" pitchFamily="34" charset="0"/>
              </a:rPr>
              <a:t> that factors such as stress, </a:t>
            </a:r>
            <a:r>
              <a:rPr lang="en-US" sz="1400" dirty="0" err="1">
                <a:solidFill>
                  <a:schemeClr val="tx1"/>
                </a:solidFill>
                <a:latin typeface="Arial" pitchFamily="34" charset="0"/>
                <a:cs typeface="Arial" pitchFamily="34" charset="0"/>
              </a:rPr>
              <a:t>behaviour</a:t>
            </a:r>
            <a:r>
              <a:rPr lang="en-US" sz="1400" dirty="0">
                <a:solidFill>
                  <a:schemeClr val="tx1"/>
                </a:solidFill>
                <a:latin typeface="Arial" pitchFamily="34" charset="0"/>
                <a:cs typeface="Arial" pitchFamily="34" charset="0"/>
              </a:rPr>
              <a:t>, social relationships, education, housing and income can significantly influence physical and mental health outcomes.</a:t>
            </a:r>
          </a:p>
          <a:p>
            <a:pPr marL="0" indent="0">
              <a:spcBef>
                <a:spcPts val="0"/>
              </a:spcBef>
              <a:buNone/>
            </a:pPr>
            <a:r>
              <a:rPr lang="en-US" sz="1400" b="1" dirty="0">
                <a:solidFill>
                  <a:schemeClr val="tx1"/>
                </a:solidFill>
                <a:latin typeface="Arial" pitchFamily="34" charset="0"/>
                <a:cs typeface="Arial" pitchFamily="34" charset="0"/>
              </a:rPr>
              <a:t>Strengths</a:t>
            </a:r>
          </a:p>
          <a:p>
            <a:pPr>
              <a:spcBef>
                <a:spcPts val="0"/>
              </a:spcBef>
            </a:pPr>
            <a:r>
              <a:rPr lang="en-US" sz="1400" dirty="0">
                <a:solidFill>
                  <a:schemeClr val="tx1"/>
                </a:solidFill>
                <a:latin typeface="Arial" pitchFamily="34" charset="0"/>
                <a:cs typeface="Arial" pitchFamily="34" charset="0"/>
              </a:rPr>
              <a:t>Supports holistic and person-</a:t>
            </a:r>
            <a:r>
              <a:rPr lang="en-US" sz="1400" dirty="0" err="1">
                <a:solidFill>
                  <a:schemeClr val="tx1"/>
                </a:solidFill>
                <a:latin typeface="Arial" pitchFamily="34" charset="0"/>
                <a:cs typeface="Arial" pitchFamily="34" charset="0"/>
              </a:rPr>
              <a:t>centred</a:t>
            </a:r>
            <a:r>
              <a:rPr lang="en-US" sz="1400" dirty="0">
                <a:solidFill>
                  <a:schemeClr val="tx1"/>
                </a:solidFill>
                <a:latin typeface="Arial" pitchFamily="34" charset="0"/>
                <a:cs typeface="Arial" pitchFamily="34" charset="0"/>
              </a:rPr>
              <a:t> care.</a:t>
            </a:r>
          </a:p>
          <a:p>
            <a:pPr>
              <a:spcBef>
                <a:spcPts val="0"/>
              </a:spcBef>
            </a:pPr>
            <a:r>
              <a:rPr lang="en-US" sz="1400" dirty="0">
                <a:solidFill>
                  <a:schemeClr val="tx1"/>
                </a:solidFill>
                <a:latin typeface="Arial" pitchFamily="34" charset="0"/>
                <a:cs typeface="Arial" pitchFamily="34" charset="0"/>
              </a:rPr>
              <a:t>Encourages multidisciplinary approaches that address wider determinants of health.</a:t>
            </a:r>
          </a:p>
          <a:p>
            <a:pPr>
              <a:spcBef>
                <a:spcPts val="0"/>
              </a:spcBef>
            </a:pPr>
            <a:r>
              <a:rPr lang="en-US" sz="1400" dirty="0">
                <a:solidFill>
                  <a:schemeClr val="tx1"/>
                </a:solidFill>
                <a:latin typeface="Arial" pitchFamily="34" charset="0"/>
                <a:cs typeface="Arial" pitchFamily="34" charset="0"/>
              </a:rPr>
              <a:t> Particularly effective in managing chronic diseases and mental health conditions.</a:t>
            </a:r>
          </a:p>
          <a:p>
            <a:pPr marL="0" indent="0">
              <a:spcBef>
                <a:spcPts val="0"/>
              </a:spcBef>
              <a:buNone/>
            </a:pPr>
            <a:r>
              <a:rPr lang="en-US" sz="1400" b="1" dirty="0">
                <a:solidFill>
                  <a:schemeClr val="tx1"/>
                </a:solidFill>
                <a:latin typeface="Arial" pitchFamily="34" charset="0"/>
                <a:cs typeface="Arial" pitchFamily="34" charset="0"/>
              </a:rPr>
              <a:t>Limitations</a:t>
            </a:r>
          </a:p>
          <a:p>
            <a:pPr>
              <a:spcBef>
                <a:spcPts val="0"/>
              </a:spcBef>
            </a:pPr>
            <a:r>
              <a:rPr lang="en-US" sz="1400" dirty="0">
                <a:solidFill>
                  <a:schemeClr val="tx1"/>
                </a:solidFill>
                <a:latin typeface="Arial" pitchFamily="34" charset="0"/>
                <a:cs typeface="Arial" pitchFamily="34" charset="0"/>
              </a:rPr>
              <a:t> Can be complex to implement because it requires collaboration between multiple professionals and services.</a:t>
            </a:r>
          </a:p>
          <a:p>
            <a:pPr>
              <a:spcBef>
                <a:spcPts val="0"/>
              </a:spcBef>
            </a:pPr>
            <a:r>
              <a:rPr lang="en-US" sz="1400" dirty="0">
                <a:solidFill>
                  <a:schemeClr val="tx1"/>
                </a:solidFill>
                <a:latin typeface="Arial" pitchFamily="34" charset="0"/>
                <a:cs typeface="Arial" pitchFamily="34" charset="0"/>
              </a:rPr>
              <a:t>  Measuring the relative impact of biological, psychological and social factors can be challenging.</a:t>
            </a:r>
          </a:p>
          <a:p>
            <a:pPr marL="0" indent="0">
              <a:spcBef>
                <a:spcPts val="0"/>
              </a:spcBef>
              <a:buNone/>
            </a:pPr>
            <a:r>
              <a:rPr lang="en-US" sz="1400" b="1" dirty="0">
                <a:solidFill>
                  <a:schemeClr val="tx1"/>
                </a:solidFill>
                <a:latin typeface="Arial" pitchFamily="34" charset="0"/>
                <a:cs typeface="Arial" pitchFamily="34" charset="0"/>
              </a:rPr>
              <a:t>Critical Comparison</a:t>
            </a:r>
          </a:p>
          <a:p>
            <a:pPr>
              <a:spcBef>
                <a:spcPts val="0"/>
              </a:spcBef>
            </a:pPr>
            <a:r>
              <a:rPr lang="en-US" sz="1400" dirty="0">
                <a:solidFill>
                  <a:schemeClr val="tx1"/>
                </a:solidFill>
                <a:latin typeface="Arial" pitchFamily="34" charset="0"/>
                <a:cs typeface="Arial" pitchFamily="34" charset="0"/>
              </a:rPr>
              <a:t>While the biomedical model remains important for diagnosing and treating disease,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provides a broader understanding of health by </a:t>
            </a:r>
            <a:r>
              <a:rPr lang="en-US" sz="1400" dirty="0" err="1">
                <a:solidFill>
                  <a:schemeClr val="tx1"/>
                </a:solidFill>
                <a:latin typeface="Arial" pitchFamily="34" charset="0"/>
                <a:cs typeface="Arial" pitchFamily="34" charset="0"/>
              </a:rPr>
              <a:t>recognising</a:t>
            </a:r>
            <a:r>
              <a:rPr lang="en-US" sz="1400" dirty="0">
                <a:solidFill>
                  <a:schemeClr val="tx1"/>
                </a:solidFill>
                <a:latin typeface="Arial" pitchFamily="34" charset="0"/>
                <a:cs typeface="Arial" pitchFamily="34" charset="0"/>
              </a:rPr>
              <a:t> the influence of psychological and social determinants.</a:t>
            </a:r>
          </a:p>
          <a:p>
            <a:pPr>
              <a:spcBef>
                <a:spcPts val="0"/>
              </a:spcBef>
            </a:pPr>
            <a:r>
              <a:rPr lang="en-US" sz="1400" dirty="0">
                <a:solidFill>
                  <a:schemeClr val="tx1"/>
                </a:solidFill>
                <a:latin typeface="Arial" pitchFamily="34" charset="0"/>
                <a:cs typeface="Arial" pitchFamily="34" charset="0"/>
              </a:rPr>
              <a:t>Contemporary health and social care increasingly integrates both models, combining biomedical interventions with psychosocial support to improve patient outcomes and overall wellbeing (</a:t>
            </a:r>
            <a:r>
              <a:rPr lang="en-US" sz="1400" dirty="0" err="1">
                <a:solidFill>
                  <a:schemeClr val="tx1"/>
                </a:solidFill>
                <a:latin typeface="Arial" pitchFamily="34" charset="0"/>
                <a:cs typeface="Arial" pitchFamily="34" charset="0"/>
              </a:rPr>
              <a:t>Borrell-Carrió</a:t>
            </a:r>
            <a:r>
              <a:rPr lang="en-US" sz="1400" dirty="0">
                <a:solidFill>
                  <a:schemeClr val="tx1"/>
                </a:solidFill>
                <a:latin typeface="Arial" pitchFamily="34" charset="0"/>
                <a:cs typeface="Arial" pitchFamily="34" charset="0"/>
              </a:rPr>
              <a:t> et al., 2004).</a:t>
            </a:r>
          </a:p>
          <a:p>
            <a:pPr marL="0" indent="0">
              <a:spcBef>
                <a:spcPts val="0"/>
              </a:spcBef>
              <a:buNone/>
            </a:pPr>
            <a:r>
              <a:rPr lang="en-US" sz="1400" b="1" dirty="0">
                <a:solidFill>
                  <a:schemeClr val="tx1"/>
                </a:solidFill>
                <a:latin typeface="Arial" pitchFamily="34" charset="0"/>
                <a:cs typeface="Arial" pitchFamily="34" charset="0"/>
              </a:rPr>
              <a:t>Link to Health and Wellbeing</a:t>
            </a:r>
          </a:p>
          <a:p>
            <a:pPr>
              <a:spcBef>
                <a:spcPts val="0"/>
              </a:spcBef>
            </a:pPr>
            <a:r>
              <a:rPr lang="en-US" sz="1400" dirty="0">
                <a:solidFill>
                  <a:schemeClr val="tx1"/>
                </a:solidFill>
                <a:latin typeface="Arial" pitchFamily="34" charset="0"/>
                <a:cs typeface="Arial" pitchFamily="34" charset="0"/>
              </a:rPr>
              <a:t>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aligns closely with holistic health and wellbeing approaches because it </a:t>
            </a:r>
            <a:r>
              <a:rPr lang="en-US" sz="1400" dirty="0" err="1">
                <a:solidFill>
                  <a:schemeClr val="tx1"/>
                </a:solidFill>
                <a:latin typeface="Arial" pitchFamily="34" charset="0"/>
                <a:cs typeface="Arial" pitchFamily="34" charset="0"/>
              </a:rPr>
              <a:t>recognises</a:t>
            </a:r>
            <a:r>
              <a:rPr lang="en-US" sz="1400" dirty="0">
                <a:solidFill>
                  <a:schemeClr val="tx1"/>
                </a:solidFill>
                <a:latin typeface="Arial" pitchFamily="34" charset="0"/>
                <a:cs typeface="Arial" pitchFamily="34" charset="0"/>
              </a:rPr>
              <a:t> that improving health requires more than treating illness; it also involves addressing social circumstances, mental wellbeing and environmental influences.</a:t>
            </a:r>
          </a:p>
        </p:txBody>
      </p:sp>
    </p:spTree>
    <p:extLst>
      <p:ext uri="{BB962C8B-B14F-4D97-AF65-F5344CB8AC3E}">
        <p14:creationId xmlns:p14="http://schemas.microsoft.com/office/powerpoint/2010/main" val="984760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83905" y="135661"/>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Theoretical Perspectives: Models of Wellbeing and Sustainable Development</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989435" y="1069017"/>
            <a:ext cx="8222803"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a:solidFill>
                  <a:schemeClr val="tx1"/>
                </a:solidFill>
                <a:latin typeface="Arial" pitchFamily="34" charset="0"/>
                <a:cs typeface="Arial" pitchFamily="34" charset="0"/>
              </a:rPr>
              <a:t>Models of Wellbeing</a:t>
            </a:r>
          </a:p>
          <a:p>
            <a:pPr marL="0" indent="0">
              <a:buNone/>
            </a:pPr>
            <a:r>
              <a:rPr lang="en-US" sz="1400" b="1" dirty="0">
                <a:solidFill>
                  <a:schemeClr val="tx1"/>
                </a:solidFill>
                <a:latin typeface="Arial" pitchFamily="34" charset="0"/>
                <a:cs typeface="Arial" pitchFamily="34" charset="0"/>
              </a:rPr>
              <a:t>Hedonic Model of Wellbeing</a:t>
            </a:r>
          </a:p>
          <a:p>
            <a:r>
              <a:rPr lang="en-US" sz="1400" dirty="0">
                <a:solidFill>
                  <a:schemeClr val="tx1"/>
                </a:solidFill>
                <a:latin typeface="Arial" pitchFamily="34" charset="0"/>
                <a:cs typeface="Arial" pitchFamily="34" charset="0"/>
              </a:rPr>
              <a:t>• The hedonic model defines wellbeing in terms of happiness, pleasure and life satisfaction. According to this perspective, individuals experience wellbeing when they </a:t>
            </a:r>
            <a:r>
              <a:rPr lang="en-US" sz="1400" dirty="0" err="1">
                <a:solidFill>
                  <a:schemeClr val="tx1"/>
                </a:solidFill>
                <a:latin typeface="Arial" pitchFamily="34" charset="0"/>
                <a:cs typeface="Arial" pitchFamily="34" charset="0"/>
              </a:rPr>
              <a:t>maximise</a:t>
            </a:r>
            <a:r>
              <a:rPr lang="en-US" sz="1400" dirty="0">
                <a:solidFill>
                  <a:schemeClr val="tx1"/>
                </a:solidFill>
                <a:latin typeface="Arial" pitchFamily="34" charset="0"/>
                <a:cs typeface="Arial" pitchFamily="34" charset="0"/>
              </a:rPr>
              <a:t> positive emotions and </a:t>
            </a:r>
            <a:r>
              <a:rPr lang="en-US" sz="1400" dirty="0" err="1">
                <a:solidFill>
                  <a:schemeClr val="tx1"/>
                </a:solidFill>
                <a:latin typeface="Arial" pitchFamily="34" charset="0"/>
                <a:cs typeface="Arial" pitchFamily="34" charset="0"/>
              </a:rPr>
              <a:t>minimise</a:t>
            </a:r>
            <a:r>
              <a:rPr lang="en-US" sz="1400" dirty="0">
                <a:solidFill>
                  <a:schemeClr val="tx1"/>
                </a:solidFill>
                <a:latin typeface="Arial" pitchFamily="34" charset="0"/>
                <a:cs typeface="Arial" pitchFamily="34" charset="0"/>
              </a:rPr>
              <a:t> negative experiences (Ryan and </a:t>
            </a:r>
            <a:r>
              <a:rPr lang="en-US" sz="1400" dirty="0" err="1">
                <a:solidFill>
                  <a:schemeClr val="tx1"/>
                </a:solidFill>
                <a:latin typeface="Arial" pitchFamily="34" charset="0"/>
                <a:cs typeface="Arial" pitchFamily="34" charset="0"/>
              </a:rPr>
              <a:t>Deci</a:t>
            </a:r>
            <a:r>
              <a:rPr lang="en-US" sz="1400" dirty="0">
                <a:solidFill>
                  <a:schemeClr val="tx1"/>
                </a:solidFill>
                <a:latin typeface="Arial" pitchFamily="34" charset="0"/>
                <a:cs typeface="Arial" pitchFamily="34" charset="0"/>
              </a:rPr>
              <a:t>, 2001).</a:t>
            </a:r>
          </a:p>
          <a:p>
            <a:r>
              <a:rPr lang="en-US" sz="1400" dirty="0">
                <a:solidFill>
                  <a:schemeClr val="tx1"/>
                </a:solidFill>
                <a:latin typeface="Arial" pitchFamily="34" charset="0"/>
                <a:cs typeface="Arial" pitchFamily="34" charset="0"/>
              </a:rPr>
              <a:t>• Within health and social care, the hedonic approach is often used to assess patient satisfaction, quality of life and subjective wellbeing because it focuses on how individuals perceive and evaluate their lives.</a:t>
            </a:r>
          </a:p>
          <a:p>
            <a:pPr marL="0" indent="0">
              <a:buNone/>
            </a:pPr>
            <a:r>
              <a:rPr lang="en-US" sz="1400" b="1" dirty="0">
                <a:solidFill>
                  <a:schemeClr val="tx1"/>
                </a:solidFill>
                <a:latin typeface="Arial" pitchFamily="34" charset="0"/>
                <a:cs typeface="Arial" pitchFamily="34" charset="0"/>
              </a:rPr>
              <a:t>Strengths</a:t>
            </a:r>
          </a:p>
          <a:p>
            <a:r>
              <a:rPr lang="en-US" sz="1400" dirty="0">
                <a:solidFill>
                  <a:schemeClr val="tx1"/>
                </a:solidFill>
                <a:latin typeface="Arial" pitchFamily="34" charset="0"/>
                <a:cs typeface="Arial" pitchFamily="34" charset="0"/>
              </a:rPr>
              <a:t>• Provides a simple and measurable understanding of wellbeing.</a:t>
            </a:r>
          </a:p>
          <a:p>
            <a:r>
              <a:rPr lang="en-US" sz="1400" dirty="0">
                <a:solidFill>
                  <a:schemeClr val="tx1"/>
                </a:solidFill>
                <a:latin typeface="Arial" pitchFamily="34" charset="0"/>
                <a:cs typeface="Arial" pitchFamily="34" charset="0"/>
              </a:rPr>
              <a:t>• </a:t>
            </a:r>
            <a:r>
              <a:rPr lang="en-US" sz="1400" dirty="0" err="1">
                <a:solidFill>
                  <a:schemeClr val="tx1"/>
                </a:solidFill>
                <a:latin typeface="Arial" pitchFamily="34" charset="0"/>
                <a:cs typeface="Arial" pitchFamily="34" charset="0"/>
              </a:rPr>
              <a:t>Emphasises</a:t>
            </a:r>
            <a:r>
              <a:rPr lang="en-US" sz="1400" dirty="0">
                <a:solidFill>
                  <a:schemeClr val="tx1"/>
                </a:solidFill>
                <a:latin typeface="Arial" pitchFamily="34" charset="0"/>
                <a:cs typeface="Arial" pitchFamily="34" charset="0"/>
              </a:rPr>
              <a:t> the importance of positive experiences and emotional health.</a:t>
            </a:r>
          </a:p>
          <a:p>
            <a:pPr marL="0" indent="0">
              <a:buNone/>
            </a:pPr>
            <a:r>
              <a:rPr lang="en-US" sz="1400" b="1" dirty="0">
                <a:solidFill>
                  <a:schemeClr val="tx1"/>
                </a:solidFill>
                <a:latin typeface="Arial" pitchFamily="34" charset="0"/>
                <a:cs typeface="Arial" pitchFamily="34" charset="0"/>
              </a:rPr>
              <a:t>Limitations</a:t>
            </a:r>
          </a:p>
          <a:p>
            <a:r>
              <a:rPr lang="en-US" sz="1400" dirty="0">
                <a:solidFill>
                  <a:schemeClr val="tx1"/>
                </a:solidFill>
                <a:latin typeface="Arial" pitchFamily="34" charset="0"/>
                <a:cs typeface="Arial" pitchFamily="34" charset="0"/>
              </a:rPr>
              <a:t>• May overlook deeper aspects of wellbeing such as personal growth, resilience and purpose in life.</a:t>
            </a:r>
          </a:p>
          <a:p>
            <a:pPr lvl="1"/>
            <a:r>
              <a:rPr lang="en-US" sz="1400" dirty="0">
                <a:solidFill>
                  <a:schemeClr val="tx1"/>
                </a:solidFill>
                <a:latin typeface="Arial" pitchFamily="34" charset="0"/>
                <a:cs typeface="Arial" pitchFamily="34" charset="0"/>
              </a:rPr>
              <a:t>• Short-term happiness does not always translate into long-term wellbeing.</a:t>
            </a:r>
          </a:p>
        </p:txBody>
      </p:sp>
    </p:spTree>
    <p:extLst>
      <p:ext uri="{BB962C8B-B14F-4D97-AF65-F5344CB8AC3E}">
        <p14:creationId xmlns:p14="http://schemas.microsoft.com/office/powerpoint/2010/main" val="2410616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989435" y="823358"/>
            <a:ext cx="8222803"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err="1">
                <a:solidFill>
                  <a:schemeClr val="tx1"/>
                </a:solidFill>
              </a:rPr>
              <a:t>Eudaimonic</a:t>
            </a:r>
            <a:r>
              <a:rPr lang="en-US" sz="1400" b="1" dirty="0">
                <a:solidFill>
                  <a:schemeClr val="tx1"/>
                </a:solidFill>
              </a:rPr>
              <a:t> Model of Wellbeing</a:t>
            </a:r>
          </a:p>
          <a:p>
            <a:r>
              <a:rPr lang="en-US" sz="1400" dirty="0">
                <a:solidFill>
                  <a:schemeClr val="tx1"/>
                </a:solidFill>
              </a:rPr>
              <a:t> The </a:t>
            </a:r>
            <a:r>
              <a:rPr lang="en-US" sz="1400" dirty="0" err="1">
                <a:solidFill>
                  <a:schemeClr val="tx1"/>
                </a:solidFill>
              </a:rPr>
              <a:t>eudaimonic</a:t>
            </a:r>
            <a:r>
              <a:rPr lang="en-US" sz="1400" dirty="0">
                <a:solidFill>
                  <a:schemeClr val="tx1"/>
                </a:solidFill>
              </a:rPr>
              <a:t> model argues that wellbeing is achieved through personal growth, self-development, autonomy, meaningful relationships and the </a:t>
            </a:r>
            <a:r>
              <a:rPr lang="en-US" sz="1400" dirty="0" err="1">
                <a:solidFill>
                  <a:schemeClr val="tx1"/>
                </a:solidFill>
              </a:rPr>
              <a:t>fulfilment</a:t>
            </a:r>
            <a:r>
              <a:rPr lang="en-US" sz="1400" dirty="0">
                <a:solidFill>
                  <a:schemeClr val="tx1"/>
                </a:solidFill>
              </a:rPr>
              <a:t> of individual potential rather than happiness alone (</a:t>
            </a:r>
            <a:r>
              <a:rPr lang="en-US" sz="1400" dirty="0" err="1">
                <a:solidFill>
                  <a:schemeClr val="tx1"/>
                </a:solidFill>
              </a:rPr>
              <a:t>Ryff</a:t>
            </a:r>
            <a:r>
              <a:rPr lang="en-US" sz="1400" dirty="0">
                <a:solidFill>
                  <a:schemeClr val="tx1"/>
                </a:solidFill>
              </a:rPr>
              <a:t>, 2014).</a:t>
            </a:r>
          </a:p>
          <a:p>
            <a:r>
              <a:rPr lang="en-US" sz="1400" dirty="0">
                <a:solidFill>
                  <a:schemeClr val="tx1"/>
                </a:solidFill>
              </a:rPr>
              <a:t> This model aligns closely with person-</a:t>
            </a:r>
            <a:r>
              <a:rPr lang="en-US" sz="1400" dirty="0" err="1">
                <a:solidFill>
                  <a:schemeClr val="tx1"/>
                </a:solidFill>
              </a:rPr>
              <a:t>centred</a:t>
            </a:r>
            <a:r>
              <a:rPr lang="en-US" sz="1400" dirty="0">
                <a:solidFill>
                  <a:schemeClr val="tx1"/>
                </a:solidFill>
              </a:rPr>
              <a:t> health and social care because it focuses on empowering individuals to live meaningful and productive lives despite health challenges.</a:t>
            </a:r>
          </a:p>
          <a:p>
            <a:pPr marL="0" indent="0">
              <a:buNone/>
            </a:pPr>
            <a:r>
              <a:rPr lang="en-US" sz="1400" b="1" dirty="0">
                <a:solidFill>
                  <a:schemeClr val="tx1"/>
                </a:solidFill>
              </a:rPr>
              <a:t>Strengths</a:t>
            </a:r>
          </a:p>
          <a:p>
            <a:r>
              <a:rPr lang="en-US" sz="1400" dirty="0">
                <a:solidFill>
                  <a:schemeClr val="tx1"/>
                </a:solidFill>
              </a:rPr>
              <a:t> Provides a broader and more sustainable understanding of wellbeing.</a:t>
            </a:r>
          </a:p>
          <a:p>
            <a:r>
              <a:rPr lang="en-US" sz="1400" dirty="0">
                <a:solidFill>
                  <a:schemeClr val="tx1"/>
                </a:solidFill>
              </a:rPr>
              <a:t> </a:t>
            </a:r>
            <a:r>
              <a:rPr lang="en-US" sz="1400" dirty="0" err="1">
                <a:solidFill>
                  <a:schemeClr val="tx1"/>
                </a:solidFill>
              </a:rPr>
              <a:t>Recognises</a:t>
            </a:r>
            <a:r>
              <a:rPr lang="en-US" sz="1400" dirty="0">
                <a:solidFill>
                  <a:schemeClr val="tx1"/>
                </a:solidFill>
              </a:rPr>
              <a:t> the importance of purpose, resilience and self-determination.</a:t>
            </a:r>
          </a:p>
          <a:p>
            <a:pPr marL="0" indent="0">
              <a:buNone/>
            </a:pPr>
            <a:r>
              <a:rPr lang="en-US" sz="1400" b="1" dirty="0">
                <a:solidFill>
                  <a:schemeClr val="tx1"/>
                </a:solidFill>
              </a:rPr>
              <a:t>Limitations</a:t>
            </a:r>
          </a:p>
          <a:p>
            <a:r>
              <a:rPr lang="en-US" sz="1400" dirty="0">
                <a:solidFill>
                  <a:schemeClr val="tx1"/>
                </a:solidFill>
              </a:rPr>
              <a:t> More difficult to measure objectively than hedonic wellbeing.</a:t>
            </a:r>
          </a:p>
          <a:p>
            <a:r>
              <a:rPr lang="en-US" sz="1400" dirty="0">
                <a:solidFill>
                  <a:schemeClr val="tx1"/>
                </a:solidFill>
              </a:rPr>
              <a:t> Individuals may define meaning and </a:t>
            </a:r>
            <a:r>
              <a:rPr lang="en-US" sz="1400" dirty="0" err="1">
                <a:solidFill>
                  <a:schemeClr val="tx1"/>
                </a:solidFill>
              </a:rPr>
              <a:t>fulfilment</a:t>
            </a:r>
            <a:r>
              <a:rPr lang="en-US" sz="1400" dirty="0">
                <a:solidFill>
                  <a:schemeClr val="tx1"/>
                </a:solidFill>
              </a:rPr>
              <a:t> differently, creating challenges for policy and practice.</a:t>
            </a:r>
          </a:p>
        </p:txBody>
      </p:sp>
    </p:spTree>
    <p:extLst>
      <p:ext uri="{BB962C8B-B14F-4D97-AF65-F5344CB8AC3E}">
        <p14:creationId xmlns:p14="http://schemas.microsoft.com/office/powerpoint/2010/main" val="472028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825383" y="673232"/>
            <a:ext cx="8654463"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spcBef>
                <a:spcPts val="0"/>
              </a:spcBef>
              <a:buNone/>
            </a:pPr>
            <a:r>
              <a:rPr lang="en-US" sz="1400" b="1" dirty="0">
                <a:solidFill>
                  <a:schemeClr val="tx1"/>
                </a:solidFill>
                <a:latin typeface="Arial" pitchFamily="34" charset="0"/>
                <a:cs typeface="Arial" pitchFamily="34" charset="0"/>
              </a:rPr>
              <a:t>Models of Sustainable Development</a:t>
            </a:r>
          </a:p>
          <a:p>
            <a:pPr marL="0" indent="0">
              <a:spcBef>
                <a:spcPts val="0"/>
              </a:spcBef>
              <a:buNone/>
            </a:pPr>
            <a:r>
              <a:rPr lang="en-US" sz="1400" b="1" dirty="0">
                <a:solidFill>
                  <a:schemeClr val="tx1"/>
                </a:solidFill>
                <a:latin typeface="Arial" pitchFamily="34" charset="0"/>
                <a:cs typeface="Arial" pitchFamily="34" charset="0"/>
              </a:rPr>
              <a:t>The Three Pillars Model</a:t>
            </a:r>
          </a:p>
          <a:p>
            <a:pPr>
              <a:spcBef>
                <a:spcPts val="0"/>
              </a:spcBef>
            </a:pPr>
            <a:r>
              <a:rPr lang="en-US" sz="1400" dirty="0">
                <a:solidFill>
                  <a:schemeClr val="tx1"/>
                </a:solidFill>
                <a:latin typeface="Arial" pitchFamily="34" charset="0"/>
                <a:cs typeface="Arial" pitchFamily="34" charset="0"/>
              </a:rPr>
              <a:t>Sustainable development is commonly understood through three interconnected pillars: social sustainability, economic sustainability and environmental sustainability (</a:t>
            </a:r>
            <a:r>
              <a:rPr lang="en-US" sz="1400" dirty="0" err="1">
                <a:solidFill>
                  <a:schemeClr val="tx1"/>
                </a:solidFill>
                <a:latin typeface="Arial" pitchFamily="34" charset="0"/>
                <a:cs typeface="Arial" pitchFamily="34" charset="0"/>
              </a:rPr>
              <a:t>Elkington</a:t>
            </a:r>
            <a:r>
              <a:rPr lang="en-US" sz="1400" dirty="0">
                <a:solidFill>
                  <a:schemeClr val="tx1"/>
                </a:solidFill>
                <a:latin typeface="Arial" pitchFamily="34" charset="0"/>
                <a:cs typeface="Arial" pitchFamily="34" charset="0"/>
              </a:rPr>
              <a:t>, 1997).</a:t>
            </a:r>
          </a:p>
          <a:p>
            <a:pPr>
              <a:spcBef>
                <a:spcPts val="0"/>
              </a:spcBef>
            </a:pPr>
            <a:r>
              <a:rPr lang="en-US" sz="1400" dirty="0">
                <a:solidFill>
                  <a:schemeClr val="tx1"/>
                </a:solidFill>
                <a:latin typeface="Arial" pitchFamily="34" charset="0"/>
                <a:cs typeface="Arial" pitchFamily="34" charset="0"/>
              </a:rPr>
              <a:t>Social sustainability focuses on improving quality of life, reducing inequalities and ensuring equitable access to healthcare services.</a:t>
            </a:r>
          </a:p>
          <a:p>
            <a:pPr>
              <a:spcBef>
                <a:spcPts val="0"/>
              </a:spcBef>
            </a:pPr>
            <a:r>
              <a:rPr lang="en-US" sz="1400" dirty="0">
                <a:solidFill>
                  <a:schemeClr val="tx1"/>
                </a:solidFill>
                <a:latin typeface="Arial" pitchFamily="34" charset="0"/>
                <a:cs typeface="Arial" pitchFamily="34" charset="0"/>
              </a:rPr>
              <a:t>Economic sustainability </a:t>
            </a:r>
            <a:r>
              <a:rPr lang="en-US" sz="1400" dirty="0" err="1">
                <a:solidFill>
                  <a:schemeClr val="tx1"/>
                </a:solidFill>
                <a:latin typeface="Arial" pitchFamily="34" charset="0"/>
                <a:cs typeface="Arial" pitchFamily="34" charset="0"/>
              </a:rPr>
              <a:t>emphasises</a:t>
            </a:r>
            <a:r>
              <a:rPr lang="en-US" sz="1400" dirty="0">
                <a:solidFill>
                  <a:schemeClr val="tx1"/>
                </a:solidFill>
                <a:latin typeface="Arial" pitchFamily="34" charset="0"/>
                <a:cs typeface="Arial" pitchFamily="34" charset="0"/>
              </a:rPr>
              <a:t> the efficient use of resources to ensure healthcare systems remain financially viable and capable of meeting future demands.</a:t>
            </a:r>
          </a:p>
          <a:p>
            <a:pPr>
              <a:spcBef>
                <a:spcPts val="0"/>
              </a:spcBef>
            </a:pPr>
            <a:r>
              <a:rPr lang="en-US" sz="1400" dirty="0">
                <a:solidFill>
                  <a:schemeClr val="tx1"/>
                </a:solidFill>
                <a:latin typeface="Arial" pitchFamily="34" charset="0"/>
                <a:cs typeface="Arial" pitchFamily="34" charset="0"/>
              </a:rPr>
              <a:t>Environmental sustainability seeks to </a:t>
            </a:r>
            <a:r>
              <a:rPr lang="en-US" sz="1400" dirty="0" err="1">
                <a:solidFill>
                  <a:schemeClr val="tx1"/>
                </a:solidFill>
                <a:latin typeface="Arial" pitchFamily="34" charset="0"/>
                <a:cs typeface="Arial" pitchFamily="34" charset="0"/>
              </a:rPr>
              <a:t>minimise</a:t>
            </a:r>
            <a:r>
              <a:rPr lang="en-US" sz="1400" dirty="0">
                <a:solidFill>
                  <a:schemeClr val="tx1"/>
                </a:solidFill>
                <a:latin typeface="Arial" pitchFamily="34" charset="0"/>
                <a:cs typeface="Arial" pitchFamily="34" charset="0"/>
              </a:rPr>
              <a:t> environmental harm through responsible use of resources, waste reduction and lower carbon emissions.</a:t>
            </a:r>
          </a:p>
          <a:p>
            <a:pPr marL="0" indent="0">
              <a:spcBef>
                <a:spcPts val="0"/>
              </a:spcBef>
              <a:buNone/>
            </a:pPr>
            <a:r>
              <a:rPr lang="en-US" sz="1400" b="1" dirty="0">
                <a:solidFill>
                  <a:schemeClr val="tx1"/>
                </a:solidFill>
                <a:latin typeface="Arial" pitchFamily="34" charset="0"/>
                <a:cs typeface="Arial" pitchFamily="34" charset="0"/>
              </a:rPr>
              <a:t>Strengths</a:t>
            </a:r>
          </a:p>
          <a:p>
            <a:pPr>
              <a:spcBef>
                <a:spcPts val="0"/>
              </a:spcBef>
            </a:pPr>
            <a:r>
              <a:rPr lang="en-US" sz="1400" dirty="0">
                <a:solidFill>
                  <a:schemeClr val="tx1"/>
                </a:solidFill>
                <a:latin typeface="Arial" pitchFamily="34" charset="0"/>
                <a:cs typeface="Arial" pitchFamily="34" charset="0"/>
              </a:rPr>
              <a:t>Provides a balanced framework for healthcare planning and decision-making.</a:t>
            </a:r>
          </a:p>
          <a:p>
            <a:pPr>
              <a:spcBef>
                <a:spcPts val="0"/>
              </a:spcBef>
            </a:pPr>
            <a:r>
              <a:rPr lang="en-US" sz="1400" dirty="0">
                <a:solidFill>
                  <a:schemeClr val="tx1"/>
                </a:solidFill>
                <a:latin typeface="Arial" pitchFamily="34" charset="0"/>
                <a:cs typeface="Arial" pitchFamily="34" charset="0"/>
              </a:rPr>
              <a:t>Encourages </a:t>
            </a:r>
            <a:r>
              <a:rPr lang="en-US" sz="1400" dirty="0" err="1">
                <a:solidFill>
                  <a:schemeClr val="tx1"/>
                </a:solidFill>
                <a:latin typeface="Arial" pitchFamily="34" charset="0"/>
                <a:cs typeface="Arial" pitchFamily="34" charset="0"/>
              </a:rPr>
              <a:t>organisations</a:t>
            </a:r>
            <a:r>
              <a:rPr lang="en-US" sz="1400" dirty="0">
                <a:solidFill>
                  <a:schemeClr val="tx1"/>
                </a:solidFill>
                <a:latin typeface="Arial" pitchFamily="34" charset="0"/>
                <a:cs typeface="Arial" pitchFamily="34" charset="0"/>
              </a:rPr>
              <a:t> to consider long-term social, economic and environmental impacts.</a:t>
            </a:r>
          </a:p>
          <a:p>
            <a:pPr marL="0" indent="0">
              <a:spcBef>
                <a:spcPts val="0"/>
              </a:spcBef>
              <a:buNone/>
            </a:pPr>
            <a:r>
              <a:rPr lang="en-US" sz="1400" b="1" dirty="0">
                <a:solidFill>
                  <a:schemeClr val="tx1"/>
                </a:solidFill>
                <a:latin typeface="Arial" pitchFamily="34" charset="0"/>
                <a:cs typeface="Arial" pitchFamily="34" charset="0"/>
              </a:rPr>
              <a:t>Limitations</a:t>
            </a:r>
          </a:p>
          <a:p>
            <a:pPr>
              <a:spcBef>
                <a:spcPts val="0"/>
              </a:spcBef>
            </a:pPr>
            <a:r>
              <a:rPr lang="en-US" sz="1400" dirty="0">
                <a:solidFill>
                  <a:schemeClr val="tx1"/>
                </a:solidFill>
                <a:latin typeface="Arial" pitchFamily="34" charset="0"/>
                <a:cs typeface="Arial" pitchFamily="34" charset="0"/>
              </a:rPr>
              <a:t>Balancing the three pillars can be difficult because priorities may conflict. For example, environmentally sustainable initiatives may require significant financial investment.</a:t>
            </a:r>
          </a:p>
          <a:p>
            <a:pPr>
              <a:spcBef>
                <a:spcPts val="0"/>
              </a:spcBef>
            </a:pPr>
            <a:r>
              <a:rPr lang="en-US" sz="1400" b="1" dirty="0">
                <a:solidFill>
                  <a:schemeClr val="tx1"/>
                </a:solidFill>
                <a:latin typeface="Arial" pitchFamily="34" charset="0"/>
                <a:cs typeface="Arial" pitchFamily="34" charset="0"/>
              </a:rPr>
              <a:t>Critical Comparison</a:t>
            </a:r>
          </a:p>
          <a:p>
            <a:pPr>
              <a:spcBef>
                <a:spcPts val="0"/>
              </a:spcBef>
            </a:pPr>
            <a:r>
              <a:rPr lang="en-US" sz="1400" dirty="0">
                <a:solidFill>
                  <a:schemeClr val="tx1"/>
                </a:solidFill>
                <a:latin typeface="Arial" pitchFamily="34" charset="0"/>
                <a:cs typeface="Arial" pitchFamily="34" charset="0"/>
              </a:rPr>
              <a:t>The hedonic and </a:t>
            </a:r>
            <a:r>
              <a:rPr lang="en-US" sz="1400" dirty="0" err="1">
                <a:solidFill>
                  <a:schemeClr val="tx1"/>
                </a:solidFill>
                <a:latin typeface="Arial" pitchFamily="34" charset="0"/>
                <a:cs typeface="Arial" pitchFamily="34" charset="0"/>
              </a:rPr>
              <a:t>eudaimonic</a:t>
            </a:r>
            <a:r>
              <a:rPr lang="en-US" sz="1400" dirty="0">
                <a:solidFill>
                  <a:schemeClr val="tx1"/>
                </a:solidFill>
                <a:latin typeface="Arial" pitchFamily="34" charset="0"/>
                <a:cs typeface="Arial" pitchFamily="34" charset="0"/>
              </a:rPr>
              <a:t> models both contribute valuable insights into wellbeing; however, the </a:t>
            </a:r>
            <a:r>
              <a:rPr lang="en-US" sz="1400" dirty="0" err="1">
                <a:solidFill>
                  <a:schemeClr val="tx1"/>
                </a:solidFill>
                <a:latin typeface="Arial" pitchFamily="34" charset="0"/>
                <a:cs typeface="Arial" pitchFamily="34" charset="0"/>
              </a:rPr>
              <a:t>eudaimonic</a:t>
            </a:r>
            <a:r>
              <a:rPr lang="en-US" sz="1400" dirty="0">
                <a:solidFill>
                  <a:schemeClr val="tx1"/>
                </a:solidFill>
                <a:latin typeface="Arial" pitchFamily="34" charset="0"/>
                <a:cs typeface="Arial" pitchFamily="34" charset="0"/>
              </a:rPr>
              <a:t> approach is often considered more relevant to contemporary health and social care because it promotes long-term wellbeing, resilience and empowerment rather than focusing solely on happiness (</a:t>
            </a:r>
            <a:r>
              <a:rPr lang="en-US" sz="1400" dirty="0" err="1">
                <a:solidFill>
                  <a:schemeClr val="tx1"/>
                </a:solidFill>
                <a:latin typeface="Arial" pitchFamily="34" charset="0"/>
                <a:cs typeface="Arial" pitchFamily="34" charset="0"/>
              </a:rPr>
              <a:t>Ryff</a:t>
            </a:r>
            <a:r>
              <a:rPr lang="en-US" sz="1400" dirty="0">
                <a:solidFill>
                  <a:schemeClr val="tx1"/>
                </a:solidFill>
                <a:latin typeface="Arial" pitchFamily="34" charset="0"/>
                <a:cs typeface="Arial" pitchFamily="34" charset="0"/>
              </a:rPr>
              <a:t>, 2014).</a:t>
            </a:r>
          </a:p>
          <a:p>
            <a:pPr>
              <a:spcBef>
                <a:spcPts val="0"/>
              </a:spcBef>
            </a:pPr>
            <a:r>
              <a:rPr lang="en-US" sz="1400" dirty="0">
                <a:solidFill>
                  <a:schemeClr val="tx1"/>
                </a:solidFill>
                <a:latin typeface="Arial" pitchFamily="34" charset="0"/>
                <a:cs typeface="Arial" pitchFamily="34" charset="0"/>
              </a:rPr>
              <a:t>Similarly, the Three Pillars Model provides a practical framework for sustainable healthcare by </a:t>
            </a:r>
            <a:r>
              <a:rPr lang="en-US" sz="1400" dirty="0" err="1">
                <a:solidFill>
                  <a:schemeClr val="tx1"/>
                </a:solidFill>
                <a:latin typeface="Arial" pitchFamily="34" charset="0"/>
                <a:cs typeface="Arial" pitchFamily="34" charset="0"/>
              </a:rPr>
              <a:t>recognising</a:t>
            </a:r>
            <a:r>
              <a:rPr lang="en-US" sz="1400" dirty="0">
                <a:solidFill>
                  <a:schemeClr val="tx1"/>
                </a:solidFill>
                <a:latin typeface="Arial" pitchFamily="34" charset="0"/>
                <a:cs typeface="Arial" pitchFamily="34" charset="0"/>
              </a:rPr>
              <a:t> that improving health outcomes requires not only effective healthcare services but also social equity, economic stability and environmental responsibility.</a:t>
            </a:r>
          </a:p>
          <a:p>
            <a:pPr>
              <a:spcBef>
                <a:spcPts val="0"/>
              </a:spcBef>
            </a:pPr>
            <a:r>
              <a:rPr lang="en-US" sz="1400" dirty="0">
                <a:solidFill>
                  <a:schemeClr val="tx1"/>
                </a:solidFill>
                <a:latin typeface="Arial" pitchFamily="34" charset="0"/>
                <a:cs typeface="Arial" pitchFamily="34" charset="0"/>
              </a:rPr>
              <a:t>Together, these models support a shift towards holistic, preventative and sustainable approaches to health and social care delivery.</a:t>
            </a:r>
          </a:p>
        </p:txBody>
      </p:sp>
    </p:spTree>
    <p:extLst>
      <p:ext uri="{BB962C8B-B14F-4D97-AF65-F5344CB8AC3E}">
        <p14:creationId xmlns:p14="http://schemas.microsoft.com/office/powerpoint/2010/main" val="2925368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83905" y="408616"/>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Policy and Governance in Health, Wellbeing and Sustainable Development</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989435" y="1237281"/>
            <a:ext cx="8222803"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US" sz="1400" b="1" dirty="0">
                <a:solidFill>
                  <a:schemeClr val="tx1"/>
                </a:solidFill>
                <a:latin typeface="Arial" pitchFamily="34" charset="0"/>
                <a:cs typeface="Arial" pitchFamily="34" charset="0"/>
              </a:rPr>
              <a:t>The Role of Policy and Governance</a:t>
            </a:r>
          </a:p>
          <a:p>
            <a:pPr algn="just"/>
            <a:r>
              <a:rPr lang="en-US" sz="1400" dirty="0">
                <a:solidFill>
                  <a:schemeClr val="tx1"/>
                </a:solidFill>
                <a:latin typeface="Arial" pitchFamily="34" charset="0"/>
                <a:cs typeface="Arial" pitchFamily="34" charset="0"/>
              </a:rPr>
              <a:t>Policy and governance play a crucial role in shaping health and social care services by establishing frameworks that guide decision-making, resource allocation and service delivery. Effective governance ensures that healthcare systems remain accountable, equitable and responsive to population needs while promoting health, wellbeing and sustainable development (Greer et al., 2022).</a:t>
            </a:r>
          </a:p>
          <a:p>
            <a:pPr algn="just"/>
            <a:r>
              <a:rPr lang="en-US" sz="1400" dirty="0">
                <a:solidFill>
                  <a:schemeClr val="tx1"/>
                </a:solidFill>
                <a:latin typeface="Arial" pitchFamily="34" charset="0"/>
                <a:cs typeface="Arial" pitchFamily="34" charset="0"/>
              </a:rPr>
              <a:t>Contemporary health policies increasingly </a:t>
            </a:r>
            <a:r>
              <a:rPr lang="en-US" sz="1400" dirty="0" err="1">
                <a:solidFill>
                  <a:schemeClr val="tx1"/>
                </a:solidFill>
                <a:latin typeface="Arial" pitchFamily="34" charset="0"/>
                <a:cs typeface="Arial" pitchFamily="34" charset="0"/>
              </a:rPr>
              <a:t>recognise</a:t>
            </a:r>
            <a:r>
              <a:rPr lang="en-US" sz="1400" dirty="0">
                <a:solidFill>
                  <a:schemeClr val="tx1"/>
                </a:solidFill>
                <a:latin typeface="Arial" pitchFamily="34" charset="0"/>
                <a:cs typeface="Arial" pitchFamily="34" charset="0"/>
              </a:rPr>
              <a:t> that improving health outcomes requires addressing wider social determinants of health, including education, employment, housing and environmental conditions, rather than focusing solely on medical treatment (Marmot, 2020).</a:t>
            </a:r>
          </a:p>
          <a:p>
            <a:pPr marL="457200" lvl="1" indent="0" algn="just">
              <a:buNone/>
            </a:pPr>
            <a:endParaRPr lang="en-US" sz="140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1709699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166854" y="609484"/>
            <a:ext cx="8222803"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a:solidFill>
                  <a:schemeClr val="tx1"/>
                </a:solidFill>
              </a:rPr>
              <a:t>NHS Long Term Plan (2019)</a:t>
            </a:r>
          </a:p>
          <a:p>
            <a:r>
              <a:rPr lang="en-US" sz="1400" dirty="0">
                <a:solidFill>
                  <a:schemeClr val="tx1"/>
                </a:solidFill>
              </a:rPr>
              <a:t>The NHS Long Term Plan represents a significant policy shift towards prevention, early intervention and integrated care. The plan aims to improve population health by reducing health inequalities, strengthening mental health services and promoting </a:t>
            </a:r>
            <a:r>
              <a:rPr lang="en-US" sz="1400" dirty="0" err="1">
                <a:solidFill>
                  <a:schemeClr val="tx1"/>
                </a:solidFill>
              </a:rPr>
              <a:t>personalised</a:t>
            </a:r>
            <a:r>
              <a:rPr lang="en-US" sz="1400" dirty="0">
                <a:solidFill>
                  <a:schemeClr val="tx1"/>
                </a:solidFill>
              </a:rPr>
              <a:t> care approaches (NHS England, 2019).</a:t>
            </a:r>
          </a:p>
          <a:p>
            <a:r>
              <a:rPr lang="en-US" sz="1400" dirty="0">
                <a:solidFill>
                  <a:schemeClr val="tx1"/>
                </a:solidFill>
              </a:rPr>
              <a:t>The policy reflects </a:t>
            </a:r>
            <a:r>
              <a:rPr lang="en-US" sz="1400" dirty="0" err="1">
                <a:solidFill>
                  <a:schemeClr val="tx1"/>
                </a:solidFill>
              </a:rPr>
              <a:t>biopsychosocial</a:t>
            </a:r>
            <a:r>
              <a:rPr lang="en-US" sz="1400" dirty="0">
                <a:solidFill>
                  <a:schemeClr val="tx1"/>
                </a:solidFill>
              </a:rPr>
              <a:t> principles by </a:t>
            </a:r>
            <a:r>
              <a:rPr lang="en-US" sz="1400" dirty="0" err="1">
                <a:solidFill>
                  <a:schemeClr val="tx1"/>
                </a:solidFill>
              </a:rPr>
              <a:t>recognising</a:t>
            </a:r>
            <a:r>
              <a:rPr lang="en-US" sz="1400" dirty="0">
                <a:solidFill>
                  <a:schemeClr val="tx1"/>
                </a:solidFill>
              </a:rPr>
              <a:t> that physical health, mental wellbeing and social circumstances are interconnected and should be addressed through coordinated healthcare services.</a:t>
            </a:r>
          </a:p>
          <a:p>
            <a:pPr marL="0" indent="0">
              <a:buNone/>
            </a:pPr>
            <a:r>
              <a:rPr lang="en-US" sz="1400" b="1" dirty="0">
                <a:solidFill>
                  <a:schemeClr val="tx1"/>
                </a:solidFill>
              </a:rPr>
              <a:t>Strengths</a:t>
            </a:r>
          </a:p>
          <a:p>
            <a:r>
              <a:rPr lang="en-US" sz="1400" dirty="0">
                <a:solidFill>
                  <a:schemeClr val="tx1"/>
                </a:solidFill>
              </a:rPr>
              <a:t>Encourages prevention rather than reactive treatment.</a:t>
            </a:r>
          </a:p>
          <a:p>
            <a:r>
              <a:rPr lang="en-US" sz="1400" dirty="0">
                <a:solidFill>
                  <a:schemeClr val="tx1"/>
                </a:solidFill>
              </a:rPr>
              <a:t>Supports integrated and person-</a:t>
            </a:r>
            <a:r>
              <a:rPr lang="en-US" sz="1400" dirty="0" err="1">
                <a:solidFill>
                  <a:schemeClr val="tx1"/>
                </a:solidFill>
              </a:rPr>
              <a:t>centred</a:t>
            </a:r>
            <a:r>
              <a:rPr lang="en-US" sz="1400" dirty="0">
                <a:solidFill>
                  <a:schemeClr val="tx1"/>
                </a:solidFill>
              </a:rPr>
              <a:t> care.</a:t>
            </a:r>
          </a:p>
          <a:p>
            <a:r>
              <a:rPr lang="en-US" sz="1400" dirty="0">
                <a:solidFill>
                  <a:schemeClr val="tx1"/>
                </a:solidFill>
              </a:rPr>
              <a:t>Places greater emphasis on reducing health inequalities.</a:t>
            </a:r>
          </a:p>
          <a:p>
            <a:pPr marL="0" indent="0">
              <a:buNone/>
            </a:pPr>
            <a:r>
              <a:rPr lang="en-US" sz="1400" b="1" dirty="0">
                <a:solidFill>
                  <a:schemeClr val="tx1"/>
                </a:solidFill>
              </a:rPr>
              <a:t>Limitations</a:t>
            </a:r>
          </a:p>
          <a:p>
            <a:r>
              <a:rPr lang="en-US" sz="1400" dirty="0">
                <a:solidFill>
                  <a:schemeClr val="tx1"/>
                </a:solidFill>
              </a:rPr>
              <a:t>Successful implementation depends on adequate workforce capacity and sustainable funding.</a:t>
            </a:r>
          </a:p>
          <a:p>
            <a:r>
              <a:rPr lang="en-US" sz="1400" dirty="0">
                <a:solidFill>
                  <a:schemeClr val="tx1"/>
                </a:solidFill>
              </a:rPr>
              <a:t>Regional variations in service provision may affect policy effectiveness.</a:t>
            </a:r>
          </a:p>
        </p:txBody>
      </p:sp>
    </p:spTree>
    <p:extLst>
      <p:ext uri="{BB962C8B-B14F-4D97-AF65-F5344CB8AC3E}">
        <p14:creationId xmlns:p14="http://schemas.microsoft.com/office/powerpoint/2010/main" val="987282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842596" y="645762"/>
            <a:ext cx="8847314"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a:solidFill>
                  <a:schemeClr val="tx1"/>
                </a:solidFill>
              </a:rPr>
              <a:t>Health and Care Act 2022</a:t>
            </a:r>
          </a:p>
          <a:p>
            <a:r>
              <a:rPr lang="en-US" sz="1400" dirty="0">
                <a:solidFill>
                  <a:schemeClr val="tx1"/>
                </a:solidFill>
              </a:rPr>
              <a:t>The Health and Care Act 2022 introduced Integrated Care Systems (ICSs) to strengthen collaboration between NHS </a:t>
            </a:r>
            <a:r>
              <a:rPr lang="en-US" sz="1400" dirty="0" err="1">
                <a:solidFill>
                  <a:schemeClr val="tx1"/>
                </a:solidFill>
              </a:rPr>
              <a:t>organisations</a:t>
            </a:r>
            <a:r>
              <a:rPr lang="en-US" sz="1400" dirty="0">
                <a:solidFill>
                  <a:schemeClr val="tx1"/>
                </a:solidFill>
              </a:rPr>
              <a:t>, local authorities and community partners (UK Government, 2022).</a:t>
            </a:r>
          </a:p>
          <a:p>
            <a:r>
              <a:rPr lang="en-US" sz="1400" dirty="0">
                <a:solidFill>
                  <a:schemeClr val="tx1"/>
                </a:solidFill>
              </a:rPr>
              <a:t>The legislation aims to improve service coordination, enhance patient experiences and address wider determinants of health through partnership working.</a:t>
            </a:r>
          </a:p>
          <a:p>
            <a:pPr marL="0" indent="0">
              <a:buNone/>
            </a:pPr>
            <a:r>
              <a:rPr lang="en-US" sz="1400" b="1" dirty="0">
                <a:solidFill>
                  <a:schemeClr val="tx1"/>
                </a:solidFill>
              </a:rPr>
              <a:t>Strengths</a:t>
            </a:r>
          </a:p>
          <a:p>
            <a:r>
              <a:rPr lang="en-US" sz="1400" dirty="0">
                <a:solidFill>
                  <a:schemeClr val="tx1"/>
                </a:solidFill>
              </a:rPr>
              <a:t>Promotes joined-up care across </a:t>
            </a:r>
            <a:r>
              <a:rPr lang="en-US" sz="1400" dirty="0" err="1">
                <a:solidFill>
                  <a:schemeClr val="tx1"/>
                </a:solidFill>
              </a:rPr>
              <a:t>organisations</a:t>
            </a:r>
            <a:r>
              <a:rPr lang="en-US" sz="1400" dirty="0">
                <a:solidFill>
                  <a:schemeClr val="tx1"/>
                </a:solidFill>
              </a:rPr>
              <a:t>.</a:t>
            </a:r>
          </a:p>
          <a:p>
            <a:r>
              <a:rPr lang="en-US" sz="1400" dirty="0">
                <a:solidFill>
                  <a:schemeClr val="tx1"/>
                </a:solidFill>
              </a:rPr>
              <a:t>Supports population health management and preventative healthcare.</a:t>
            </a:r>
          </a:p>
          <a:p>
            <a:pPr marL="0" indent="0">
              <a:buNone/>
            </a:pPr>
            <a:r>
              <a:rPr lang="en-US" sz="1400" b="1" dirty="0">
                <a:solidFill>
                  <a:schemeClr val="tx1"/>
                </a:solidFill>
              </a:rPr>
              <a:t>Limitations</a:t>
            </a:r>
          </a:p>
          <a:p>
            <a:r>
              <a:rPr lang="en-US" sz="1400" dirty="0" err="1">
                <a:solidFill>
                  <a:schemeClr val="tx1"/>
                </a:solidFill>
              </a:rPr>
              <a:t>Organisational</a:t>
            </a:r>
            <a:r>
              <a:rPr lang="en-US" sz="1400" dirty="0">
                <a:solidFill>
                  <a:schemeClr val="tx1"/>
                </a:solidFill>
              </a:rPr>
              <a:t> complexity may create implementation challenges.</a:t>
            </a:r>
          </a:p>
          <a:p>
            <a:r>
              <a:rPr lang="en-US" sz="1400" dirty="0">
                <a:solidFill>
                  <a:schemeClr val="tx1"/>
                </a:solidFill>
              </a:rPr>
              <a:t>Achieving effective collaboration requires long-term commitment and resources.</a:t>
            </a:r>
          </a:p>
          <a:p>
            <a:pPr marL="0" indent="0">
              <a:buNone/>
            </a:pPr>
            <a:r>
              <a:rPr lang="en-US" sz="1400" b="1" dirty="0">
                <a:solidFill>
                  <a:schemeClr val="tx1"/>
                </a:solidFill>
              </a:rPr>
              <a:t>WHO Health in All Policies (</a:t>
            </a:r>
            <a:r>
              <a:rPr lang="en-US" sz="1400" b="1" dirty="0" err="1">
                <a:solidFill>
                  <a:schemeClr val="tx1"/>
                </a:solidFill>
              </a:rPr>
              <a:t>HiAP</a:t>
            </a:r>
            <a:r>
              <a:rPr lang="en-US" sz="1400" b="1" dirty="0">
                <a:solidFill>
                  <a:schemeClr val="tx1"/>
                </a:solidFill>
              </a:rPr>
              <a:t>)</a:t>
            </a:r>
          </a:p>
          <a:p>
            <a:r>
              <a:rPr lang="en-US" sz="1400" dirty="0">
                <a:solidFill>
                  <a:schemeClr val="tx1"/>
                </a:solidFill>
              </a:rPr>
              <a:t>The WHO Health in All Policies framework advocates for incorporating health considerations into policymaking across all sectors, including transport, housing, education and environmental planning (WHO, 2014).</a:t>
            </a:r>
          </a:p>
          <a:p>
            <a:r>
              <a:rPr lang="en-US" sz="1400" dirty="0">
                <a:solidFill>
                  <a:schemeClr val="tx1"/>
                </a:solidFill>
              </a:rPr>
              <a:t>The framework </a:t>
            </a:r>
            <a:r>
              <a:rPr lang="en-US" sz="1400" dirty="0" err="1">
                <a:solidFill>
                  <a:schemeClr val="tx1"/>
                </a:solidFill>
              </a:rPr>
              <a:t>recognises</a:t>
            </a:r>
            <a:r>
              <a:rPr lang="en-US" sz="1400" dirty="0">
                <a:solidFill>
                  <a:schemeClr val="tx1"/>
                </a:solidFill>
              </a:rPr>
              <a:t> that many factors influencing health originate outside healthcare systems and therefore require coordinated policy responses.</a:t>
            </a:r>
          </a:p>
          <a:p>
            <a:r>
              <a:rPr lang="en-US" sz="1400" dirty="0">
                <a:solidFill>
                  <a:schemeClr val="tx1"/>
                </a:solidFill>
              </a:rPr>
              <a:t>For example, investment in affordable housing can improve health outcomes by reducing respiratory illnesses, while educational policies can enhance health literacy and support healthier lifestyles.</a:t>
            </a:r>
          </a:p>
        </p:txBody>
      </p:sp>
    </p:spTree>
    <p:extLst>
      <p:ext uri="{BB962C8B-B14F-4D97-AF65-F5344CB8AC3E}">
        <p14:creationId xmlns:p14="http://schemas.microsoft.com/office/powerpoint/2010/main" val="4272610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83905" y="408616"/>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Service Delivery in Health and Social Care</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989435" y="1032565"/>
            <a:ext cx="8222803"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US" sz="1400" b="1" dirty="0">
                <a:solidFill>
                  <a:schemeClr val="tx1"/>
                </a:solidFill>
                <a:latin typeface="Arial" pitchFamily="34" charset="0"/>
                <a:cs typeface="Arial" pitchFamily="34" charset="0"/>
              </a:rPr>
              <a:t>Influence of Health, Wellbeing and Sustainable Development on Service Delivery</a:t>
            </a:r>
          </a:p>
          <a:p>
            <a:pPr algn="just"/>
            <a:r>
              <a:rPr lang="en-US" sz="1400" dirty="0">
                <a:solidFill>
                  <a:schemeClr val="tx1"/>
                </a:solidFill>
                <a:latin typeface="Arial" pitchFamily="34" charset="0"/>
                <a:cs typeface="Arial" pitchFamily="34" charset="0"/>
              </a:rPr>
              <a:t>Service delivery within health and social care has evolved from a predominantly disease-focused approach towards models that promote prevention, person-</a:t>
            </a:r>
            <a:r>
              <a:rPr lang="en-US" sz="1400" dirty="0" err="1">
                <a:solidFill>
                  <a:schemeClr val="tx1"/>
                </a:solidFill>
                <a:latin typeface="Arial" pitchFamily="34" charset="0"/>
                <a:cs typeface="Arial" pitchFamily="34" charset="0"/>
              </a:rPr>
              <a:t>centred</a:t>
            </a:r>
            <a:r>
              <a:rPr lang="en-US" sz="1400" dirty="0">
                <a:solidFill>
                  <a:schemeClr val="tx1"/>
                </a:solidFill>
                <a:latin typeface="Arial" pitchFamily="34" charset="0"/>
                <a:cs typeface="Arial" pitchFamily="34" charset="0"/>
              </a:rPr>
              <a:t> care and long-term wellbeing. This shift reflects growing recognition that effective healthcare should address physical, psychological and social needs rather than focusing solely on treating illness (NHS England, 2024).</a:t>
            </a:r>
          </a:p>
          <a:p>
            <a:pPr algn="just"/>
            <a:r>
              <a:rPr lang="en-US" sz="1400" dirty="0">
                <a:solidFill>
                  <a:schemeClr val="tx1"/>
                </a:solidFill>
                <a:latin typeface="Arial" pitchFamily="34" charset="0"/>
                <a:cs typeface="Arial" pitchFamily="34" charset="0"/>
              </a:rPr>
              <a:t>Contemporary service delivery is increasingly influenced by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which encourages healthcare professionals to consider wider determinants of health, including lifestyle </a:t>
            </a:r>
            <a:r>
              <a:rPr lang="en-US" sz="1400" dirty="0" err="1">
                <a:solidFill>
                  <a:schemeClr val="tx1"/>
                </a:solidFill>
                <a:latin typeface="Arial" pitchFamily="34" charset="0"/>
                <a:cs typeface="Arial" pitchFamily="34" charset="0"/>
              </a:rPr>
              <a:t>behaviours</a:t>
            </a:r>
            <a:r>
              <a:rPr lang="en-US" sz="1400" dirty="0">
                <a:solidFill>
                  <a:schemeClr val="tx1"/>
                </a:solidFill>
                <a:latin typeface="Arial" pitchFamily="34" charset="0"/>
                <a:cs typeface="Arial" pitchFamily="34" charset="0"/>
              </a:rPr>
              <a:t>, social circumstances, housing conditions and mental wellbeing when planning and delivering care (Engel, 1977).</a:t>
            </a:r>
          </a:p>
        </p:txBody>
      </p:sp>
    </p:spTree>
    <p:extLst>
      <p:ext uri="{BB962C8B-B14F-4D97-AF65-F5344CB8AC3E}">
        <p14:creationId xmlns:p14="http://schemas.microsoft.com/office/powerpoint/2010/main" val="419431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020017" y="736979"/>
            <a:ext cx="8245030" cy="4208002"/>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spcBef>
                <a:spcPts val="0"/>
              </a:spcBef>
              <a:buNone/>
            </a:pPr>
            <a:r>
              <a:rPr lang="en-US" sz="1400" b="1" dirty="0">
                <a:solidFill>
                  <a:schemeClr val="tx1"/>
                </a:solidFill>
                <a:latin typeface="Arial" pitchFamily="34" charset="0"/>
                <a:cs typeface="Arial" pitchFamily="34" charset="0"/>
              </a:rPr>
              <a:t>Integrated Care Systems (ICSs)</a:t>
            </a:r>
          </a:p>
          <a:p>
            <a:pPr algn="just">
              <a:spcBef>
                <a:spcPts val="0"/>
              </a:spcBef>
            </a:pPr>
            <a:r>
              <a:rPr lang="en-US" sz="1400" dirty="0">
                <a:solidFill>
                  <a:schemeClr val="tx1"/>
                </a:solidFill>
                <a:latin typeface="Arial" pitchFamily="34" charset="0"/>
                <a:cs typeface="Arial" pitchFamily="34" charset="0"/>
              </a:rPr>
              <a:t>Integrated Care Systems (ICSs) aim to improve service delivery by promoting collaboration between healthcare providers, local authorities, social care </a:t>
            </a:r>
            <a:r>
              <a:rPr lang="en-US" sz="1400" dirty="0" err="1">
                <a:solidFill>
                  <a:schemeClr val="tx1"/>
                </a:solidFill>
                <a:latin typeface="Arial" pitchFamily="34" charset="0"/>
                <a:cs typeface="Arial" pitchFamily="34" charset="0"/>
              </a:rPr>
              <a:t>organisations</a:t>
            </a:r>
            <a:r>
              <a:rPr lang="en-US" sz="1400" dirty="0">
                <a:solidFill>
                  <a:schemeClr val="tx1"/>
                </a:solidFill>
                <a:latin typeface="Arial" pitchFamily="34" charset="0"/>
                <a:cs typeface="Arial" pitchFamily="34" charset="0"/>
              </a:rPr>
              <a:t> and voluntary sector partners. Through coordinated care pathways, ICSs seek to improve population health outcomes while reducing duplication of services and unnecessary hospital admissions (UK Government, 2022).</a:t>
            </a:r>
          </a:p>
          <a:p>
            <a:pPr algn="just">
              <a:spcBef>
                <a:spcPts val="0"/>
              </a:spcBef>
            </a:pPr>
            <a:r>
              <a:rPr lang="en-US" sz="1400" dirty="0">
                <a:solidFill>
                  <a:schemeClr val="tx1"/>
                </a:solidFill>
                <a:latin typeface="Arial" pitchFamily="34" charset="0"/>
                <a:cs typeface="Arial" pitchFamily="34" charset="0"/>
              </a:rPr>
              <a:t>This integrated approach supports continuity of care, particularly for individuals with long-term conditions who require support from multiple services and professionals.</a:t>
            </a:r>
          </a:p>
          <a:p>
            <a:pPr marL="0" indent="0" algn="just">
              <a:spcBef>
                <a:spcPts val="0"/>
              </a:spcBef>
              <a:buNone/>
            </a:pPr>
            <a:endParaRPr lang="en-US" sz="1400" dirty="0">
              <a:solidFill>
                <a:schemeClr val="tx1"/>
              </a:solidFill>
              <a:latin typeface="Arial" pitchFamily="34" charset="0"/>
              <a:cs typeface="Arial" pitchFamily="34" charset="0"/>
            </a:endParaRPr>
          </a:p>
          <a:p>
            <a:pPr marL="0" indent="0" algn="just">
              <a:spcBef>
                <a:spcPts val="0"/>
              </a:spcBef>
              <a:buNone/>
            </a:pPr>
            <a:r>
              <a:rPr lang="en-US" sz="1400" b="1" dirty="0">
                <a:solidFill>
                  <a:schemeClr val="tx1"/>
                </a:solidFill>
                <a:latin typeface="Arial" pitchFamily="34" charset="0"/>
                <a:cs typeface="Arial" pitchFamily="34" charset="0"/>
              </a:rPr>
              <a:t>Benefits</a:t>
            </a:r>
          </a:p>
          <a:p>
            <a:pPr algn="just">
              <a:spcBef>
                <a:spcPts val="0"/>
              </a:spcBef>
            </a:pPr>
            <a:r>
              <a:rPr lang="en-US" sz="1400" dirty="0">
                <a:solidFill>
                  <a:schemeClr val="tx1"/>
                </a:solidFill>
                <a:latin typeface="Arial" pitchFamily="34" charset="0"/>
                <a:cs typeface="Arial" pitchFamily="34" charset="0"/>
              </a:rPr>
              <a:t>Improved communication between </a:t>
            </a:r>
            <a:r>
              <a:rPr lang="en-US" sz="1400" dirty="0" err="1">
                <a:solidFill>
                  <a:schemeClr val="tx1"/>
                </a:solidFill>
                <a:latin typeface="Arial" pitchFamily="34" charset="0"/>
                <a:cs typeface="Arial" pitchFamily="34" charset="0"/>
              </a:rPr>
              <a:t>organisations</a:t>
            </a:r>
            <a:r>
              <a:rPr lang="en-US" sz="1400" dirty="0">
                <a:solidFill>
                  <a:schemeClr val="tx1"/>
                </a:solidFill>
                <a:latin typeface="Arial" pitchFamily="34" charset="0"/>
                <a:cs typeface="Arial" pitchFamily="34" charset="0"/>
              </a:rPr>
              <a:t> and professionals.</a:t>
            </a:r>
          </a:p>
          <a:p>
            <a:pPr algn="just">
              <a:spcBef>
                <a:spcPts val="0"/>
              </a:spcBef>
            </a:pPr>
            <a:r>
              <a:rPr lang="en-US" sz="1400" dirty="0">
                <a:solidFill>
                  <a:schemeClr val="tx1"/>
                </a:solidFill>
                <a:latin typeface="Arial" pitchFamily="34" charset="0"/>
                <a:cs typeface="Arial" pitchFamily="34" charset="0"/>
              </a:rPr>
              <a:t>Better patient experiences through coordinated and </a:t>
            </a:r>
            <a:r>
              <a:rPr lang="en-US" sz="1400" dirty="0" err="1">
                <a:solidFill>
                  <a:schemeClr val="tx1"/>
                </a:solidFill>
                <a:latin typeface="Arial" pitchFamily="34" charset="0"/>
                <a:cs typeface="Arial" pitchFamily="34" charset="0"/>
              </a:rPr>
              <a:t>personalised</a:t>
            </a:r>
            <a:r>
              <a:rPr lang="en-US" sz="1400" dirty="0">
                <a:solidFill>
                  <a:schemeClr val="tx1"/>
                </a:solidFill>
                <a:latin typeface="Arial" pitchFamily="34" charset="0"/>
                <a:cs typeface="Arial" pitchFamily="34" charset="0"/>
              </a:rPr>
              <a:t> care.</a:t>
            </a:r>
          </a:p>
          <a:p>
            <a:pPr algn="just">
              <a:spcBef>
                <a:spcPts val="0"/>
              </a:spcBef>
            </a:pPr>
            <a:r>
              <a:rPr lang="en-US" sz="1400" dirty="0">
                <a:solidFill>
                  <a:schemeClr val="tx1"/>
                </a:solidFill>
                <a:latin typeface="Arial" pitchFamily="34" charset="0"/>
                <a:cs typeface="Arial" pitchFamily="34" charset="0"/>
              </a:rPr>
              <a:t>More efficient use of healthcare resources.</a:t>
            </a:r>
          </a:p>
          <a:p>
            <a:pPr marL="0" indent="0" algn="just">
              <a:spcBef>
                <a:spcPts val="0"/>
              </a:spcBef>
              <a:buNone/>
            </a:pPr>
            <a:endParaRPr lang="en-US" sz="1400" dirty="0">
              <a:solidFill>
                <a:schemeClr val="tx1"/>
              </a:solidFill>
              <a:latin typeface="Arial" pitchFamily="34" charset="0"/>
              <a:cs typeface="Arial" pitchFamily="34" charset="0"/>
            </a:endParaRPr>
          </a:p>
          <a:p>
            <a:pPr marL="0" indent="0" algn="just">
              <a:spcBef>
                <a:spcPts val="0"/>
              </a:spcBef>
              <a:buNone/>
            </a:pPr>
            <a:r>
              <a:rPr lang="en-US" sz="1400" b="1" dirty="0">
                <a:solidFill>
                  <a:schemeClr val="tx1"/>
                </a:solidFill>
                <a:latin typeface="Arial" pitchFamily="34" charset="0"/>
                <a:cs typeface="Arial" pitchFamily="34" charset="0"/>
              </a:rPr>
              <a:t>Challenges</a:t>
            </a:r>
          </a:p>
          <a:p>
            <a:pPr algn="just">
              <a:spcBef>
                <a:spcPts val="0"/>
              </a:spcBef>
            </a:pPr>
            <a:r>
              <a:rPr lang="en-US" sz="1400" dirty="0">
                <a:solidFill>
                  <a:schemeClr val="tx1"/>
                </a:solidFill>
                <a:latin typeface="Arial" pitchFamily="34" charset="0"/>
                <a:cs typeface="Arial" pitchFamily="34" charset="0"/>
              </a:rPr>
              <a:t>Workforce shortages and increasing service demand may affect implementation.</a:t>
            </a:r>
          </a:p>
          <a:p>
            <a:pPr algn="just">
              <a:spcBef>
                <a:spcPts val="0"/>
              </a:spcBef>
            </a:pPr>
            <a:r>
              <a:rPr lang="en-US" sz="1400" dirty="0">
                <a:solidFill>
                  <a:schemeClr val="tx1"/>
                </a:solidFill>
                <a:latin typeface="Arial" pitchFamily="34" charset="0"/>
                <a:cs typeface="Arial" pitchFamily="34" charset="0"/>
              </a:rPr>
              <a:t>Variations in local resources can create inequalities in service provision.</a:t>
            </a:r>
          </a:p>
        </p:txBody>
      </p:sp>
    </p:spTree>
    <p:extLst>
      <p:ext uri="{BB962C8B-B14F-4D97-AF65-F5344CB8AC3E}">
        <p14:creationId xmlns:p14="http://schemas.microsoft.com/office/powerpoint/2010/main" val="3973823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049095" y="614149"/>
            <a:ext cx="8217735" cy="4208002"/>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spcBef>
                <a:spcPts val="0"/>
              </a:spcBef>
              <a:buNone/>
            </a:pPr>
            <a:r>
              <a:rPr lang="en-US" sz="1400" b="1" dirty="0">
                <a:solidFill>
                  <a:schemeClr val="tx1"/>
                </a:solidFill>
                <a:latin typeface="Arial" pitchFamily="34" charset="0"/>
                <a:cs typeface="Arial" pitchFamily="34" charset="0"/>
              </a:rPr>
              <a:t>Social Prescribing</a:t>
            </a:r>
          </a:p>
          <a:p>
            <a:pPr algn="just">
              <a:spcBef>
                <a:spcPts val="0"/>
              </a:spcBef>
            </a:pPr>
            <a:r>
              <a:rPr lang="en-US" sz="1400" dirty="0">
                <a:solidFill>
                  <a:schemeClr val="tx1"/>
                </a:solidFill>
                <a:latin typeface="Arial" pitchFamily="34" charset="0"/>
                <a:cs typeface="Arial" pitchFamily="34" charset="0"/>
              </a:rPr>
              <a:t>Social prescribing is an innovative service delivery approach that enables healthcare professionals to refer individuals to community-based activities and support services rather than relying solely on medical interventions (NHS England, 2024).</a:t>
            </a:r>
          </a:p>
          <a:p>
            <a:pPr algn="just">
              <a:spcBef>
                <a:spcPts val="0"/>
              </a:spcBef>
            </a:pPr>
            <a:r>
              <a:rPr lang="en-US" sz="1400" dirty="0">
                <a:solidFill>
                  <a:schemeClr val="tx1"/>
                </a:solidFill>
                <a:latin typeface="Arial" pitchFamily="34" charset="0"/>
                <a:cs typeface="Arial" pitchFamily="34" charset="0"/>
              </a:rPr>
              <a:t>Examples include exercise </a:t>
            </a:r>
            <a:r>
              <a:rPr lang="en-US" sz="1400" dirty="0" err="1">
                <a:solidFill>
                  <a:schemeClr val="tx1"/>
                </a:solidFill>
                <a:latin typeface="Arial" pitchFamily="34" charset="0"/>
                <a:cs typeface="Arial" pitchFamily="34" charset="0"/>
              </a:rPr>
              <a:t>programmes</a:t>
            </a:r>
            <a:r>
              <a:rPr lang="en-US" sz="1400" dirty="0">
                <a:solidFill>
                  <a:schemeClr val="tx1"/>
                </a:solidFill>
                <a:latin typeface="Arial" pitchFamily="34" charset="0"/>
                <a:cs typeface="Arial" pitchFamily="34" charset="0"/>
              </a:rPr>
              <a:t>, volunteering opportunities, financial advice services and social support groups. These interventions help address loneliness, social isolation and other non-medical factors that influence health and wellbeing.</a:t>
            </a:r>
          </a:p>
          <a:p>
            <a:pPr marL="0" indent="0" algn="just">
              <a:spcBef>
                <a:spcPts val="0"/>
              </a:spcBef>
              <a:buNone/>
            </a:pPr>
            <a:endParaRPr lang="en-US" sz="1400" dirty="0">
              <a:solidFill>
                <a:schemeClr val="tx1"/>
              </a:solidFill>
              <a:latin typeface="Arial" pitchFamily="34" charset="0"/>
              <a:cs typeface="Arial" pitchFamily="34" charset="0"/>
            </a:endParaRPr>
          </a:p>
          <a:p>
            <a:pPr marL="0" indent="0" algn="just">
              <a:spcBef>
                <a:spcPts val="0"/>
              </a:spcBef>
              <a:buNone/>
            </a:pPr>
            <a:r>
              <a:rPr lang="en-US" sz="1400" b="1" dirty="0">
                <a:solidFill>
                  <a:schemeClr val="tx1"/>
                </a:solidFill>
                <a:latin typeface="Arial" pitchFamily="34" charset="0"/>
                <a:cs typeface="Arial" pitchFamily="34" charset="0"/>
              </a:rPr>
              <a:t>Effectiveness</a:t>
            </a:r>
          </a:p>
          <a:p>
            <a:pPr algn="just">
              <a:spcBef>
                <a:spcPts val="0"/>
              </a:spcBef>
            </a:pPr>
            <a:r>
              <a:rPr lang="en-US" sz="1400" dirty="0">
                <a:solidFill>
                  <a:schemeClr val="tx1"/>
                </a:solidFill>
                <a:latin typeface="Arial" pitchFamily="34" charset="0"/>
                <a:cs typeface="Arial" pitchFamily="34" charset="0"/>
              </a:rPr>
              <a:t>Evidence suggests that social prescribing can improve mental wellbeing, increase community engagement and reduce pressure on primary healthcare services by addressing the root causes of poor health (Drinkwater et al., 2019).</a:t>
            </a:r>
          </a:p>
          <a:p>
            <a:pPr marL="0" indent="0" algn="just">
              <a:spcBef>
                <a:spcPts val="0"/>
              </a:spcBef>
              <a:buNone/>
            </a:pPr>
            <a:endParaRPr lang="en-US" sz="1400" dirty="0">
              <a:solidFill>
                <a:schemeClr val="tx1"/>
              </a:solidFill>
              <a:latin typeface="Arial" pitchFamily="34" charset="0"/>
              <a:cs typeface="Arial" pitchFamily="34" charset="0"/>
            </a:endParaRPr>
          </a:p>
          <a:p>
            <a:pPr marL="0" indent="0" algn="just">
              <a:spcBef>
                <a:spcPts val="0"/>
              </a:spcBef>
              <a:buNone/>
            </a:pPr>
            <a:r>
              <a:rPr lang="en-US" sz="1400" b="1" dirty="0">
                <a:solidFill>
                  <a:schemeClr val="tx1"/>
                </a:solidFill>
                <a:latin typeface="Arial" pitchFamily="34" charset="0"/>
                <a:cs typeface="Arial" pitchFamily="34" charset="0"/>
              </a:rPr>
              <a:t>Digital Healthcare and </a:t>
            </a:r>
            <a:r>
              <a:rPr lang="en-US" sz="1400" b="1" dirty="0" err="1">
                <a:solidFill>
                  <a:schemeClr val="tx1"/>
                </a:solidFill>
                <a:latin typeface="Arial" pitchFamily="34" charset="0"/>
                <a:cs typeface="Arial" pitchFamily="34" charset="0"/>
              </a:rPr>
              <a:t>Telehealth</a:t>
            </a:r>
            <a:endParaRPr lang="en-US" sz="1400" b="1" dirty="0">
              <a:solidFill>
                <a:schemeClr val="tx1"/>
              </a:solidFill>
              <a:latin typeface="Arial" pitchFamily="34" charset="0"/>
              <a:cs typeface="Arial" pitchFamily="34" charset="0"/>
            </a:endParaRPr>
          </a:p>
          <a:p>
            <a:pPr algn="just">
              <a:spcBef>
                <a:spcPts val="0"/>
              </a:spcBef>
            </a:pPr>
            <a:r>
              <a:rPr lang="en-US" sz="1400" dirty="0">
                <a:solidFill>
                  <a:schemeClr val="tx1"/>
                </a:solidFill>
                <a:latin typeface="Arial" pitchFamily="34" charset="0"/>
                <a:cs typeface="Arial" pitchFamily="34" charset="0"/>
              </a:rPr>
              <a:t>Digital healthcare services, including </a:t>
            </a:r>
            <a:r>
              <a:rPr lang="en-US" sz="1400" dirty="0" err="1">
                <a:solidFill>
                  <a:schemeClr val="tx1"/>
                </a:solidFill>
                <a:latin typeface="Arial" pitchFamily="34" charset="0"/>
                <a:cs typeface="Arial" pitchFamily="34" charset="0"/>
              </a:rPr>
              <a:t>telehealth</a:t>
            </a:r>
            <a:r>
              <a:rPr lang="en-US" sz="1400" dirty="0">
                <a:solidFill>
                  <a:schemeClr val="tx1"/>
                </a:solidFill>
                <a:latin typeface="Arial" pitchFamily="34" charset="0"/>
                <a:cs typeface="Arial" pitchFamily="34" charset="0"/>
              </a:rPr>
              <a:t> and virtual consultations, have expanded significantly in recent years. These approaches improve accessibility, particularly for individuals living in rural areas or those with mobility challenges (NHS England, 2024).</a:t>
            </a:r>
          </a:p>
          <a:p>
            <a:pPr algn="just">
              <a:spcBef>
                <a:spcPts val="0"/>
              </a:spcBef>
            </a:pPr>
            <a:r>
              <a:rPr lang="en-US" sz="1400" dirty="0">
                <a:solidFill>
                  <a:schemeClr val="tx1"/>
                </a:solidFill>
                <a:latin typeface="Arial" pitchFamily="34" charset="0"/>
                <a:cs typeface="Arial" pitchFamily="34" charset="0"/>
              </a:rPr>
              <a:t> </a:t>
            </a:r>
            <a:r>
              <a:rPr lang="en-US" sz="1400" dirty="0" err="1">
                <a:solidFill>
                  <a:schemeClr val="tx1"/>
                </a:solidFill>
                <a:latin typeface="Arial" pitchFamily="34" charset="0"/>
                <a:cs typeface="Arial" pitchFamily="34" charset="0"/>
              </a:rPr>
              <a:t>Telehealth</a:t>
            </a:r>
            <a:r>
              <a:rPr lang="en-US" sz="1400" dirty="0">
                <a:solidFill>
                  <a:schemeClr val="tx1"/>
                </a:solidFill>
                <a:latin typeface="Arial" pitchFamily="34" charset="0"/>
                <a:cs typeface="Arial" pitchFamily="34" charset="0"/>
              </a:rPr>
              <a:t> also supports sustainable development by reducing travel-related carbon emissions and improving the efficiency of healthcare delivery.</a:t>
            </a:r>
          </a:p>
          <a:p>
            <a:pPr marL="0" indent="0" algn="just">
              <a:spcBef>
                <a:spcPts val="0"/>
              </a:spcBef>
              <a:buNone/>
            </a:pPr>
            <a:endParaRPr lang="en-US" sz="1400" dirty="0">
              <a:solidFill>
                <a:schemeClr val="tx1"/>
              </a:solidFill>
              <a:latin typeface="Arial" pitchFamily="34" charset="0"/>
              <a:cs typeface="Arial" pitchFamily="34" charset="0"/>
            </a:endParaRPr>
          </a:p>
          <a:p>
            <a:pPr marL="0" indent="0" algn="just">
              <a:spcBef>
                <a:spcPts val="0"/>
              </a:spcBef>
              <a:buNone/>
            </a:pPr>
            <a:r>
              <a:rPr lang="en-US" sz="1400" b="1" dirty="0">
                <a:solidFill>
                  <a:schemeClr val="tx1"/>
                </a:solidFill>
                <a:latin typeface="Arial" pitchFamily="34" charset="0"/>
                <a:cs typeface="Arial" pitchFamily="34" charset="0"/>
              </a:rPr>
              <a:t>Limitations</a:t>
            </a:r>
          </a:p>
          <a:p>
            <a:pPr algn="just">
              <a:spcBef>
                <a:spcPts val="0"/>
              </a:spcBef>
            </a:pPr>
            <a:r>
              <a:rPr lang="en-US" sz="1400" dirty="0">
                <a:solidFill>
                  <a:schemeClr val="tx1"/>
                </a:solidFill>
                <a:latin typeface="Arial" pitchFamily="34" charset="0"/>
                <a:cs typeface="Arial" pitchFamily="34" charset="0"/>
              </a:rPr>
              <a:t>Digital</a:t>
            </a:r>
          </a:p>
        </p:txBody>
      </p:sp>
    </p:spTree>
    <p:extLst>
      <p:ext uri="{BB962C8B-B14F-4D97-AF65-F5344CB8AC3E}">
        <p14:creationId xmlns:p14="http://schemas.microsoft.com/office/powerpoint/2010/main" val="3542926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83905" y="408616"/>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Public Health Initiatives and Population Wellbeing</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248742" y="1319168"/>
            <a:ext cx="8222803"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US" sz="1400" b="1" dirty="0">
                <a:solidFill>
                  <a:schemeClr val="tx1"/>
                </a:solidFill>
                <a:latin typeface="Arial" pitchFamily="34" charset="0"/>
                <a:cs typeface="Arial" pitchFamily="34" charset="0"/>
              </a:rPr>
              <a:t>The Role of Public Health in Improving Health Outcomes</a:t>
            </a:r>
          </a:p>
          <a:p>
            <a:pPr algn="just"/>
            <a:r>
              <a:rPr lang="en-US" sz="1400" dirty="0">
                <a:solidFill>
                  <a:schemeClr val="tx1"/>
                </a:solidFill>
                <a:latin typeface="Arial" pitchFamily="34" charset="0"/>
                <a:cs typeface="Arial" pitchFamily="34" charset="0"/>
              </a:rPr>
              <a:t>Public health initiatives focus on preventing disease, promoting healthy </a:t>
            </a:r>
            <a:r>
              <a:rPr lang="en-US" sz="1400" dirty="0" err="1">
                <a:solidFill>
                  <a:schemeClr val="tx1"/>
                </a:solidFill>
                <a:latin typeface="Arial" pitchFamily="34" charset="0"/>
                <a:cs typeface="Arial" pitchFamily="34" charset="0"/>
              </a:rPr>
              <a:t>behaviours</a:t>
            </a:r>
            <a:r>
              <a:rPr lang="en-US" sz="1400" dirty="0">
                <a:solidFill>
                  <a:schemeClr val="tx1"/>
                </a:solidFill>
                <a:latin typeface="Arial" pitchFamily="34" charset="0"/>
                <a:cs typeface="Arial" pitchFamily="34" charset="0"/>
              </a:rPr>
              <a:t> and improving population wellbeing through education, policy interventions and community-based </a:t>
            </a:r>
            <a:r>
              <a:rPr lang="en-US" sz="1400" dirty="0" err="1">
                <a:solidFill>
                  <a:schemeClr val="tx1"/>
                </a:solidFill>
                <a:latin typeface="Arial" pitchFamily="34" charset="0"/>
                <a:cs typeface="Arial" pitchFamily="34" charset="0"/>
              </a:rPr>
              <a:t>programmes</a:t>
            </a:r>
            <a:r>
              <a:rPr lang="en-US" sz="1400" dirty="0">
                <a:solidFill>
                  <a:schemeClr val="tx1"/>
                </a:solidFill>
                <a:latin typeface="Arial" pitchFamily="34" charset="0"/>
                <a:cs typeface="Arial" pitchFamily="34" charset="0"/>
              </a:rPr>
              <a:t>. Unlike clinical healthcare, which primarily treats illness, public health aims to address the root causes of poor health and reduce the burden of disease across populations (Office for Health Improvement and Disparities (OHID), 2024).</a:t>
            </a:r>
          </a:p>
          <a:p>
            <a:pPr algn="just"/>
            <a:r>
              <a:rPr lang="en-US" sz="1400" dirty="0">
                <a:solidFill>
                  <a:schemeClr val="tx1"/>
                </a:solidFill>
                <a:latin typeface="Arial" pitchFamily="34" charset="0"/>
                <a:cs typeface="Arial" pitchFamily="34" charset="0"/>
              </a:rPr>
              <a:t>Public health approaches are closely aligned with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because they </a:t>
            </a:r>
            <a:r>
              <a:rPr lang="en-US" sz="1400" dirty="0" err="1">
                <a:solidFill>
                  <a:schemeClr val="tx1"/>
                </a:solidFill>
                <a:latin typeface="Arial" pitchFamily="34" charset="0"/>
                <a:cs typeface="Arial" pitchFamily="34" charset="0"/>
              </a:rPr>
              <a:t>recognise</a:t>
            </a:r>
            <a:r>
              <a:rPr lang="en-US" sz="1400" dirty="0">
                <a:solidFill>
                  <a:schemeClr val="tx1"/>
                </a:solidFill>
                <a:latin typeface="Arial" pitchFamily="34" charset="0"/>
                <a:cs typeface="Arial" pitchFamily="34" charset="0"/>
              </a:rPr>
              <a:t> that health outcomes are influenced by biological, psychological, social and environmental factors rather than individual </a:t>
            </a:r>
            <a:r>
              <a:rPr lang="en-US" sz="1400" dirty="0" err="1">
                <a:solidFill>
                  <a:schemeClr val="tx1"/>
                </a:solidFill>
                <a:latin typeface="Arial" pitchFamily="34" charset="0"/>
                <a:cs typeface="Arial" pitchFamily="34" charset="0"/>
              </a:rPr>
              <a:t>behaviour</a:t>
            </a:r>
            <a:r>
              <a:rPr lang="en-US" sz="1400" dirty="0">
                <a:solidFill>
                  <a:schemeClr val="tx1"/>
                </a:solidFill>
                <a:latin typeface="Arial" pitchFamily="34" charset="0"/>
                <a:cs typeface="Arial" pitchFamily="34" charset="0"/>
              </a:rPr>
              <a:t> alone (Marmot, 2020).</a:t>
            </a:r>
          </a:p>
        </p:txBody>
      </p:sp>
    </p:spTree>
    <p:extLst>
      <p:ext uri="{BB962C8B-B14F-4D97-AF65-F5344CB8AC3E}">
        <p14:creationId xmlns:p14="http://schemas.microsoft.com/office/powerpoint/2010/main" val="3855801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842596" y="636780"/>
            <a:ext cx="9710410"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a:solidFill>
                  <a:schemeClr val="tx1"/>
                </a:solidFill>
                <a:latin typeface="Arial" pitchFamily="34" charset="0"/>
                <a:cs typeface="Arial" pitchFamily="34" charset="0"/>
              </a:rPr>
              <a:t>Key Public Health Initiatives</a:t>
            </a:r>
          </a:p>
          <a:p>
            <a:pPr marL="0" indent="0">
              <a:buNone/>
            </a:pPr>
            <a:r>
              <a:rPr lang="en-US" sz="1400" b="1" dirty="0">
                <a:solidFill>
                  <a:schemeClr val="tx1"/>
                </a:solidFill>
                <a:latin typeface="Arial" pitchFamily="34" charset="0"/>
                <a:cs typeface="Arial" pitchFamily="34" charset="0"/>
              </a:rPr>
              <a:t>Smoking Cessation</a:t>
            </a:r>
          </a:p>
          <a:p>
            <a:r>
              <a:rPr lang="en-US" sz="1400" dirty="0">
                <a:solidFill>
                  <a:schemeClr val="tx1"/>
                </a:solidFill>
                <a:latin typeface="Arial" pitchFamily="34" charset="0"/>
                <a:cs typeface="Arial" pitchFamily="34" charset="0"/>
              </a:rPr>
              <a:t>NHS Stop Smoking Services have significantly reduced smoking prevalence and associated diseases through </a:t>
            </a:r>
            <a:r>
              <a:rPr lang="en-US" sz="1400" dirty="0" err="1">
                <a:solidFill>
                  <a:schemeClr val="tx1"/>
                </a:solidFill>
                <a:latin typeface="Arial" pitchFamily="34" charset="0"/>
                <a:cs typeface="Arial" pitchFamily="34" charset="0"/>
              </a:rPr>
              <a:t>behavioural</a:t>
            </a:r>
            <a:r>
              <a:rPr lang="en-US" sz="1400" dirty="0">
                <a:solidFill>
                  <a:schemeClr val="tx1"/>
                </a:solidFill>
                <a:latin typeface="Arial" pitchFamily="34" charset="0"/>
                <a:cs typeface="Arial" pitchFamily="34" charset="0"/>
              </a:rPr>
              <a:t> support and smoking cessation therapies (NHS England, 2024).</a:t>
            </a:r>
          </a:p>
          <a:p>
            <a:pPr marL="0" indent="0">
              <a:buNone/>
            </a:pPr>
            <a:r>
              <a:rPr lang="en-US" sz="1400" b="1" dirty="0">
                <a:solidFill>
                  <a:schemeClr val="tx1"/>
                </a:solidFill>
                <a:latin typeface="Arial" pitchFamily="34" charset="0"/>
                <a:cs typeface="Arial" pitchFamily="34" charset="0"/>
              </a:rPr>
              <a:t>Obesity Prevention</a:t>
            </a:r>
          </a:p>
          <a:p>
            <a:r>
              <a:rPr lang="en-US" sz="1400" dirty="0">
                <a:solidFill>
                  <a:schemeClr val="tx1"/>
                </a:solidFill>
                <a:latin typeface="Arial" pitchFamily="34" charset="0"/>
                <a:cs typeface="Arial" pitchFamily="34" charset="0"/>
              </a:rPr>
              <a:t>National strategies promote healthier diets and physical activity to reduce obesity-related conditions such as diabetes and cardiovascular disease (WHO, 2024).</a:t>
            </a:r>
          </a:p>
          <a:p>
            <a:pPr marL="0" indent="0">
              <a:buNone/>
            </a:pPr>
            <a:r>
              <a:rPr lang="en-US" sz="1400" b="1" dirty="0">
                <a:solidFill>
                  <a:schemeClr val="tx1"/>
                </a:solidFill>
                <a:latin typeface="Arial" pitchFamily="34" charset="0"/>
                <a:cs typeface="Arial" pitchFamily="34" charset="0"/>
              </a:rPr>
              <a:t>Mental Health Promotion</a:t>
            </a:r>
          </a:p>
          <a:p>
            <a:r>
              <a:rPr lang="en-US" sz="1400" dirty="0">
                <a:solidFill>
                  <a:schemeClr val="tx1"/>
                </a:solidFill>
                <a:latin typeface="Arial" pitchFamily="34" charset="0"/>
                <a:cs typeface="Arial" pitchFamily="34" charset="0"/>
              </a:rPr>
              <a:t>Mental health campaigns aim to reduce stigma, improve awareness and encourage early intervention, contributing to improved psychological wellbeing (OHID, 2024).</a:t>
            </a:r>
          </a:p>
          <a:p>
            <a:pPr marL="0" indent="0">
              <a:buNone/>
            </a:pPr>
            <a:r>
              <a:rPr lang="en-US" sz="1400" b="1" dirty="0">
                <a:solidFill>
                  <a:schemeClr val="tx1"/>
                </a:solidFill>
                <a:latin typeface="Arial" pitchFamily="34" charset="0"/>
                <a:cs typeface="Arial" pitchFamily="34" charset="0"/>
              </a:rPr>
              <a:t>Critical Evaluation</a:t>
            </a:r>
          </a:p>
          <a:p>
            <a:pPr marL="0" indent="0">
              <a:buNone/>
            </a:pPr>
            <a:r>
              <a:rPr lang="en-US" sz="1400" b="1" dirty="0">
                <a:solidFill>
                  <a:schemeClr val="tx1"/>
                </a:solidFill>
                <a:latin typeface="Arial" pitchFamily="34" charset="0"/>
                <a:cs typeface="Arial" pitchFamily="34" charset="0"/>
              </a:rPr>
              <a:t>Strengths</a:t>
            </a:r>
          </a:p>
          <a:p>
            <a:r>
              <a:rPr lang="en-US" sz="1400" dirty="0">
                <a:solidFill>
                  <a:schemeClr val="tx1"/>
                </a:solidFill>
                <a:latin typeface="Arial" pitchFamily="34" charset="0"/>
                <a:cs typeface="Arial" pitchFamily="34" charset="0"/>
              </a:rPr>
              <a:t> Promotes prevention rather than treatment.</a:t>
            </a:r>
          </a:p>
          <a:p>
            <a:r>
              <a:rPr lang="en-US" sz="1400" dirty="0">
                <a:solidFill>
                  <a:schemeClr val="tx1"/>
                </a:solidFill>
                <a:latin typeface="Arial" pitchFamily="34" charset="0"/>
                <a:cs typeface="Arial" pitchFamily="34" charset="0"/>
              </a:rPr>
              <a:t> Improves long-term population health outcomes.</a:t>
            </a:r>
          </a:p>
          <a:p>
            <a:r>
              <a:rPr lang="en-US" sz="1400" dirty="0">
                <a:solidFill>
                  <a:schemeClr val="tx1"/>
                </a:solidFill>
                <a:latin typeface="Arial" pitchFamily="34" charset="0"/>
                <a:cs typeface="Arial" pitchFamily="34" charset="0"/>
              </a:rPr>
              <a:t> Reduces healthcare costs through early intervention.</a:t>
            </a:r>
          </a:p>
          <a:p>
            <a:pPr marL="0" indent="0">
              <a:buNone/>
            </a:pPr>
            <a:r>
              <a:rPr lang="en-US" sz="1400" b="1" dirty="0">
                <a:solidFill>
                  <a:schemeClr val="tx1"/>
                </a:solidFill>
                <a:latin typeface="Arial" pitchFamily="34" charset="0"/>
                <a:cs typeface="Arial" pitchFamily="34" charset="0"/>
              </a:rPr>
              <a:t>Limitations</a:t>
            </a:r>
          </a:p>
          <a:p>
            <a:r>
              <a:rPr lang="en-US" sz="1400" dirty="0">
                <a:solidFill>
                  <a:schemeClr val="tx1"/>
                </a:solidFill>
                <a:latin typeface="Arial" pitchFamily="34" charset="0"/>
                <a:cs typeface="Arial" pitchFamily="34" charset="0"/>
              </a:rPr>
              <a:t>Effectiveness is often limited by wider social determinants such as poverty, education and housing inequalities (Marmot, 2020).</a:t>
            </a:r>
          </a:p>
          <a:p>
            <a:r>
              <a:rPr lang="en-US" sz="1400" dirty="0" err="1">
                <a:solidFill>
                  <a:schemeClr val="tx1"/>
                </a:solidFill>
                <a:latin typeface="Arial" pitchFamily="34" charset="0"/>
                <a:cs typeface="Arial" pitchFamily="34" charset="0"/>
              </a:rPr>
              <a:t>Behaviour</a:t>
            </a:r>
            <a:r>
              <a:rPr lang="en-US" sz="1400" dirty="0">
                <a:solidFill>
                  <a:schemeClr val="tx1"/>
                </a:solidFill>
                <a:latin typeface="Arial" pitchFamily="34" charset="0"/>
                <a:cs typeface="Arial" pitchFamily="34" charset="0"/>
              </a:rPr>
              <a:t> change initiatives alone may not address structural causes of poor health.</a:t>
            </a:r>
          </a:p>
        </p:txBody>
      </p:sp>
    </p:spTree>
    <p:extLst>
      <p:ext uri="{BB962C8B-B14F-4D97-AF65-F5344CB8AC3E}">
        <p14:creationId xmlns:p14="http://schemas.microsoft.com/office/powerpoint/2010/main" val="30447169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83905" y="408616"/>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Equity and Access in Health and Social Care</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842596" y="909736"/>
            <a:ext cx="9243100"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spcBef>
                <a:spcPts val="0"/>
              </a:spcBef>
              <a:buNone/>
            </a:pPr>
            <a:r>
              <a:rPr lang="en-US" sz="1400" b="1" dirty="0">
                <a:solidFill>
                  <a:schemeClr val="tx1"/>
                </a:solidFill>
                <a:latin typeface="Arial" pitchFamily="34" charset="0"/>
                <a:cs typeface="Arial" pitchFamily="34" charset="0"/>
              </a:rPr>
              <a:t>Health Inequalities and Access to Care</a:t>
            </a:r>
          </a:p>
          <a:p>
            <a:pPr>
              <a:spcBef>
                <a:spcPts val="0"/>
              </a:spcBef>
            </a:pPr>
            <a:r>
              <a:rPr lang="en-US" sz="1400" dirty="0">
                <a:solidFill>
                  <a:schemeClr val="tx1"/>
                </a:solidFill>
                <a:latin typeface="Arial" pitchFamily="34" charset="0"/>
                <a:cs typeface="Arial" pitchFamily="34" charset="0"/>
              </a:rPr>
              <a:t>Health inequalities are avoidable differences in health outcomes that arise from social, economic and environmental factors such as income, education, housing and employment (Marmot, 2020).</a:t>
            </a:r>
          </a:p>
          <a:p>
            <a:pPr>
              <a:spcBef>
                <a:spcPts val="0"/>
              </a:spcBef>
            </a:pPr>
            <a:r>
              <a:rPr lang="en-US" sz="1400" dirty="0">
                <a:solidFill>
                  <a:schemeClr val="tx1"/>
                </a:solidFill>
                <a:latin typeface="Arial" pitchFamily="34" charset="0"/>
                <a:cs typeface="Arial" pitchFamily="34" charset="0"/>
              </a:rPr>
              <a:t>Despite universal healthcare provision through the NHS, disparities in health outcomes and access to services continue to exist among different population groups.</a:t>
            </a:r>
          </a:p>
          <a:p>
            <a:pPr marL="0" indent="0">
              <a:buNone/>
            </a:pPr>
            <a:r>
              <a:rPr lang="en-US" sz="1400" b="1" dirty="0">
                <a:solidFill>
                  <a:schemeClr val="tx1"/>
                </a:solidFill>
                <a:latin typeface="Arial" pitchFamily="34" charset="0"/>
                <a:cs typeface="Arial" pitchFamily="34" charset="0"/>
              </a:rPr>
              <a:t>Key Barriers to Access</a:t>
            </a:r>
          </a:p>
          <a:p>
            <a:pPr>
              <a:spcBef>
                <a:spcPts val="0"/>
              </a:spcBef>
            </a:pPr>
            <a:r>
              <a:rPr lang="en-US" sz="1400" b="1" dirty="0">
                <a:solidFill>
                  <a:schemeClr val="tx1"/>
                </a:solidFill>
                <a:latin typeface="Arial" pitchFamily="34" charset="0"/>
                <a:cs typeface="Arial" pitchFamily="34" charset="0"/>
              </a:rPr>
              <a:t>Socioeconomic disadvantage:</a:t>
            </a:r>
            <a:r>
              <a:rPr lang="en-US" sz="1400" dirty="0">
                <a:solidFill>
                  <a:schemeClr val="tx1"/>
                </a:solidFill>
                <a:latin typeface="Arial" pitchFamily="34" charset="0"/>
                <a:cs typeface="Arial" pitchFamily="34" charset="0"/>
              </a:rPr>
              <a:t> Individuals in deprived communities experience poorer health outcomes and lower life expectancy.</a:t>
            </a:r>
          </a:p>
          <a:p>
            <a:pPr>
              <a:spcBef>
                <a:spcPts val="0"/>
              </a:spcBef>
            </a:pPr>
            <a:r>
              <a:rPr lang="en-US" sz="1400" b="1" dirty="0">
                <a:solidFill>
                  <a:schemeClr val="tx1"/>
                </a:solidFill>
                <a:latin typeface="Arial" pitchFamily="34" charset="0"/>
                <a:cs typeface="Arial" pitchFamily="34" charset="0"/>
              </a:rPr>
              <a:t>Geographical barriers:</a:t>
            </a:r>
            <a:r>
              <a:rPr lang="en-US" sz="1400" dirty="0">
                <a:solidFill>
                  <a:schemeClr val="tx1"/>
                </a:solidFill>
                <a:latin typeface="Arial" pitchFamily="34" charset="0"/>
                <a:cs typeface="Arial" pitchFamily="34" charset="0"/>
              </a:rPr>
              <a:t> Rural and underserved populations may face difficulties accessing healthcare services.</a:t>
            </a:r>
          </a:p>
          <a:p>
            <a:pPr>
              <a:spcBef>
                <a:spcPts val="0"/>
              </a:spcBef>
            </a:pPr>
            <a:r>
              <a:rPr lang="en-US" sz="1400" b="1" dirty="0">
                <a:solidFill>
                  <a:schemeClr val="tx1"/>
                </a:solidFill>
                <a:latin typeface="Arial" pitchFamily="34" charset="0"/>
                <a:cs typeface="Arial" pitchFamily="34" charset="0"/>
              </a:rPr>
              <a:t>Cultural and language barriers:</a:t>
            </a:r>
            <a:r>
              <a:rPr lang="en-US" sz="1400" dirty="0">
                <a:solidFill>
                  <a:schemeClr val="tx1"/>
                </a:solidFill>
                <a:latin typeface="Arial" pitchFamily="34" charset="0"/>
                <a:cs typeface="Arial" pitchFamily="34" charset="0"/>
              </a:rPr>
              <a:t> Differences in language, culture and discrimination can affect healthcare </a:t>
            </a:r>
            <a:r>
              <a:rPr lang="en-US" sz="1400" dirty="0" err="1">
                <a:solidFill>
                  <a:schemeClr val="tx1"/>
                </a:solidFill>
                <a:latin typeface="Arial" pitchFamily="34" charset="0"/>
                <a:cs typeface="Arial" pitchFamily="34" charset="0"/>
              </a:rPr>
              <a:t>utilisation</a:t>
            </a:r>
            <a:r>
              <a:rPr lang="en-US" sz="1400" dirty="0">
                <a:solidFill>
                  <a:schemeClr val="tx1"/>
                </a:solidFill>
                <a:latin typeface="Arial" pitchFamily="34" charset="0"/>
                <a:cs typeface="Arial" pitchFamily="34" charset="0"/>
              </a:rPr>
              <a:t> and patient experiences.</a:t>
            </a:r>
          </a:p>
          <a:p>
            <a:pPr>
              <a:spcBef>
                <a:spcPts val="0"/>
              </a:spcBef>
            </a:pPr>
            <a:r>
              <a:rPr lang="en-US" sz="1400" b="1" dirty="0">
                <a:solidFill>
                  <a:schemeClr val="tx1"/>
                </a:solidFill>
                <a:latin typeface="Arial" pitchFamily="34" charset="0"/>
                <a:cs typeface="Arial" pitchFamily="34" charset="0"/>
              </a:rPr>
              <a:t>Digital exclusion:</a:t>
            </a:r>
            <a:r>
              <a:rPr lang="en-US" sz="1400" dirty="0">
                <a:solidFill>
                  <a:schemeClr val="tx1"/>
                </a:solidFill>
                <a:latin typeface="Arial" pitchFamily="34" charset="0"/>
                <a:cs typeface="Arial" pitchFamily="34" charset="0"/>
              </a:rPr>
              <a:t> Limited access to technology and digital skills can restrict access to online healthcare services (NHS England, 2024).</a:t>
            </a:r>
          </a:p>
          <a:p>
            <a:pPr marL="0" indent="0">
              <a:buNone/>
            </a:pPr>
            <a:r>
              <a:rPr lang="en-US" sz="1400" b="1" dirty="0">
                <a:solidFill>
                  <a:schemeClr val="tx1"/>
                </a:solidFill>
                <a:latin typeface="Arial" pitchFamily="34" charset="0"/>
                <a:cs typeface="Arial" pitchFamily="34" charset="0"/>
              </a:rPr>
              <a:t>Strategies to Promote Equity</a:t>
            </a:r>
          </a:p>
          <a:p>
            <a:r>
              <a:rPr lang="en-US" sz="1400" dirty="0">
                <a:solidFill>
                  <a:schemeClr val="tx1"/>
                </a:solidFill>
                <a:latin typeface="Arial" pitchFamily="34" charset="0"/>
                <a:cs typeface="Arial" pitchFamily="34" charset="0"/>
              </a:rPr>
              <a:t>Targeted public health interventions, culturally competent care and improved access to education, housing and employment can help reduce health inequalities (WHO, 2024).</a:t>
            </a:r>
          </a:p>
          <a:p>
            <a:pPr marL="0" indent="0">
              <a:buNone/>
            </a:pPr>
            <a:r>
              <a:rPr lang="en-US" sz="1400" b="1" dirty="0">
                <a:solidFill>
                  <a:schemeClr val="tx1"/>
                </a:solidFill>
                <a:latin typeface="Arial" pitchFamily="34" charset="0"/>
                <a:cs typeface="Arial" pitchFamily="34" charset="0"/>
              </a:rPr>
              <a:t>Critical Evaluation</a:t>
            </a:r>
          </a:p>
          <a:p>
            <a:r>
              <a:rPr lang="en-US" sz="1400" dirty="0">
                <a:solidFill>
                  <a:schemeClr val="tx1"/>
                </a:solidFill>
                <a:latin typeface="Arial" pitchFamily="34" charset="0"/>
                <a:cs typeface="Arial" pitchFamily="34" charset="0"/>
              </a:rPr>
              <a:t>While policies promoting equitable healthcare have improved access for many populations, healthcare services alone cannot eliminate health inequalities because many determinants originate from broader social and economic conditions (Marmot, 2020).</a:t>
            </a:r>
          </a:p>
        </p:txBody>
      </p:sp>
    </p:spTree>
    <p:extLst>
      <p:ext uri="{BB962C8B-B14F-4D97-AF65-F5344CB8AC3E}">
        <p14:creationId xmlns:p14="http://schemas.microsoft.com/office/powerpoint/2010/main" val="17319657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1583905" y="408616"/>
            <a:ext cx="7252230" cy="1320800"/>
          </a:xfrm>
        </p:spPr>
        <p:txBody>
          <a:bodyPr vert="horz" lIns="91440" tIns="45720" rIns="91440" bIns="45720" rtlCol="0" anchor="t">
            <a:normAutofit/>
          </a:bodyPr>
          <a:lstStyle/>
          <a:p>
            <a:pPr algn="ctr"/>
            <a:r>
              <a:rPr lang="en-US" sz="2400" b="1" dirty="0">
                <a:latin typeface="Arial" pitchFamily="34" charset="0"/>
                <a:cs typeface="Arial" pitchFamily="34" charset="0"/>
              </a:rPr>
              <a:t>Conclusion and Recommendations</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842596" y="909736"/>
            <a:ext cx="8888258" cy="434914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1400" b="1" dirty="0">
                <a:solidFill>
                  <a:schemeClr val="tx1"/>
                </a:solidFill>
                <a:latin typeface="Arial" pitchFamily="34" charset="0"/>
                <a:cs typeface="Arial" pitchFamily="34" charset="0"/>
              </a:rPr>
              <a:t>Conclusion</a:t>
            </a:r>
          </a:p>
          <a:p>
            <a:r>
              <a:rPr lang="en-US" sz="1400" dirty="0">
                <a:solidFill>
                  <a:schemeClr val="tx1"/>
                </a:solidFill>
                <a:latin typeface="Arial" pitchFamily="34" charset="0"/>
                <a:cs typeface="Arial" pitchFamily="34" charset="0"/>
              </a:rPr>
              <a:t>Health, wellbeing and sustainable development are interconnected concepts that underpin effective health and social care practice.</a:t>
            </a:r>
          </a:p>
          <a:p>
            <a:r>
              <a:rPr lang="en-US" sz="1400" dirty="0">
                <a:solidFill>
                  <a:schemeClr val="tx1"/>
                </a:solidFill>
                <a:latin typeface="Arial" pitchFamily="34" charset="0"/>
                <a:cs typeface="Arial" pitchFamily="34" charset="0"/>
              </a:rPr>
              <a:t>The biomedical,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wellbeing and sustainable development models have influenced contemporary healthcare by promoting more holistic, preventative and person-</a:t>
            </a:r>
            <a:r>
              <a:rPr lang="en-US" sz="1400" dirty="0" err="1">
                <a:solidFill>
                  <a:schemeClr val="tx1"/>
                </a:solidFill>
                <a:latin typeface="Arial" pitchFamily="34" charset="0"/>
                <a:cs typeface="Arial" pitchFamily="34" charset="0"/>
              </a:rPr>
              <a:t>centred</a:t>
            </a:r>
            <a:r>
              <a:rPr lang="en-US" sz="1400" dirty="0">
                <a:solidFill>
                  <a:schemeClr val="tx1"/>
                </a:solidFill>
                <a:latin typeface="Arial" pitchFamily="34" charset="0"/>
                <a:cs typeface="Arial" pitchFamily="34" charset="0"/>
              </a:rPr>
              <a:t> approaches.</a:t>
            </a:r>
          </a:p>
          <a:p>
            <a:r>
              <a:rPr lang="en-US" sz="1400" dirty="0">
                <a:solidFill>
                  <a:schemeClr val="tx1"/>
                </a:solidFill>
                <a:latin typeface="Arial" pitchFamily="34" charset="0"/>
                <a:cs typeface="Arial" pitchFamily="34" charset="0"/>
              </a:rPr>
              <a:t>Policies such as the NHS Long Term Plan, Health and Care Act 2022 and WHO's Health in All Policies framework support integrated care, population health improvement and sustainable service delivery.</a:t>
            </a:r>
          </a:p>
          <a:p>
            <a:r>
              <a:rPr lang="en-US" sz="1400" dirty="0">
                <a:solidFill>
                  <a:schemeClr val="tx1"/>
                </a:solidFill>
                <a:latin typeface="Arial" pitchFamily="34" charset="0"/>
                <a:cs typeface="Arial" pitchFamily="34" charset="0"/>
              </a:rPr>
              <a:t>Despite progress, challenges including health inequalities, workforce shortages and resource constraints continue to affect healthcare effectiveness.</a:t>
            </a:r>
          </a:p>
          <a:p>
            <a:pPr marL="0" indent="0">
              <a:buNone/>
            </a:pPr>
            <a:r>
              <a:rPr lang="en-US" sz="1400" b="1" dirty="0">
                <a:solidFill>
                  <a:schemeClr val="tx1"/>
                </a:solidFill>
                <a:latin typeface="Arial" pitchFamily="34" charset="0"/>
                <a:cs typeface="Arial" pitchFamily="34" charset="0"/>
              </a:rPr>
              <a:t>Recommendations</a:t>
            </a:r>
          </a:p>
          <a:p>
            <a:r>
              <a:rPr lang="en-US" sz="1400" dirty="0">
                <a:solidFill>
                  <a:schemeClr val="tx1"/>
                </a:solidFill>
                <a:latin typeface="Arial" pitchFamily="34" charset="0"/>
                <a:cs typeface="Arial" pitchFamily="34" charset="0"/>
              </a:rPr>
              <a:t>Increase investment in prevention and public health initiatives.</a:t>
            </a:r>
          </a:p>
          <a:p>
            <a:r>
              <a:rPr lang="en-US" sz="1400" dirty="0">
                <a:solidFill>
                  <a:schemeClr val="tx1"/>
                </a:solidFill>
                <a:latin typeface="Arial" pitchFamily="34" charset="0"/>
                <a:cs typeface="Arial" pitchFamily="34" charset="0"/>
              </a:rPr>
              <a:t>Strengthen cross-sector collaboration to address wider determinants of health.</a:t>
            </a:r>
          </a:p>
          <a:p>
            <a:r>
              <a:rPr lang="en-US" sz="1400" dirty="0">
                <a:solidFill>
                  <a:schemeClr val="tx1"/>
                </a:solidFill>
                <a:latin typeface="Arial" pitchFamily="34" charset="0"/>
                <a:cs typeface="Arial" pitchFamily="34" charset="0"/>
              </a:rPr>
              <a:t>Improve equitable access to healthcare services by reducing social, geographical and digital barriers.</a:t>
            </a:r>
          </a:p>
          <a:p>
            <a:r>
              <a:rPr lang="en-US" sz="1400" dirty="0">
                <a:solidFill>
                  <a:schemeClr val="tx1"/>
                </a:solidFill>
                <a:latin typeface="Arial" pitchFamily="34" charset="0"/>
                <a:cs typeface="Arial" pitchFamily="34" charset="0"/>
              </a:rPr>
              <a:t>Promote sustainable healthcare practices to ensure long-term health and wellbeing outcomes.</a:t>
            </a:r>
          </a:p>
        </p:txBody>
      </p:sp>
    </p:spTree>
    <p:extLst>
      <p:ext uri="{BB962C8B-B14F-4D97-AF65-F5344CB8AC3E}">
        <p14:creationId xmlns:p14="http://schemas.microsoft.com/office/powerpoint/2010/main" val="1777034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1F4B-3818-E606-DCB7-03137AFBEC60}"/>
              </a:ext>
            </a:extLst>
          </p:cNvPr>
          <p:cNvSpPr>
            <a:spLocks noGrp="1"/>
          </p:cNvSpPr>
          <p:nvPr>
            <p:ph type="title"/>
          </p:nvPr>
        </p:nvSpPr>
        <p:spPr>
          <a:xfrm>
            <a:off x="835485" y="120770"/>
            <a:ext cx="8596668" cy="1320800"/>
          </a:xfrm>
        </p:spPr>
        <p:txBody>
          <a:bodyPr>
            <a:normAutofit/>
          </a:bodyPr>
          <a:lstStyle/>
          <a:p>
            <a:r>
              <a:rPr lang="en-US" sz="3200"/>
              <a:t>References</a:t>
            </a:r>
          </a:p>
        </p:txBody>
      </p:sp>
      <p:sp>
        <p:nvSpPr>
          <p:cNvPr id="4" name="TextBox 3">
            <a:extLst>
              <a:ext uri="{FF2B5EF4-FFF2-40B4-BE49-F238E27FC236}">
                <a16:creationId xmlns:a16="http://schemas.microsoft.com/office/drawing/2014/main" id="{5A27FFFA-C2D4-B90F-B17F-9732329920F3}"/>
              </a:ext>
            </a:extLst>
          </p:cNvPr>
          <p:cNvSpPr txBox="1"/>
          <p:nvPr/>
        </p:nvSpPr>
        <p:spPr>
          <a:xfrm>
            <a:off x="368490" y="669984"/>
            <a:ext cx="10372298"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err="1"/>
              <a:t>Borrell-Carrió</a:t>
            </a:r>
            <a:r>
              <a:rPr lang="en-US" sz="1400" dirty="0"/>
              <a:t>, F., </a:t>
            </a:r>
            <a:r>
              <a:rPr lang="en-US" sz="1400" dirty="0" err="1"/>
              <a:t>Suchman</a:t>
            </a:r>
            <a:r>
              <a:rPr lang="en-US" sz="1400" dirty="0"/>
              <a:t>, A.L. and Epstein, R.M. (2004) ‘The </a:t>
            </a:r>
            <a:r>
              <a:rPr lang="en-US" sz="1400" dirty="0" err="1"/>
              <a:t>biopsychosocial</a:t>
            </a:r>
            <a:r>
              <a:rPr lang="en-US" sz="1400" dirty="0"/>
              <a:t> model 25 years later: principles, practice, and scientific inquiry’, </a:t>
            </a:r>
            <a:r>
              <a:rPr lang="en-US" sz="1400" i="1" dirty="0"/>
              <a:t>Annals of Family Medicine</a:t>
            </a:r>
            <a:r>
              <a:rPr lang="en-US" sz="1400" dirty="0"/>
              <a:t>, 2(6), pp. 576–582.</a:t>
            </a:r>
          </a:p>
          <a:p>
            <a:r>
              <a:rPr lang="en-US" sz="1400" dirty="0"/>
              <a:t>Dodge, R., Daly, A., </a:t>
            </a:r>
            <a:r>
              <a:rPr lang="en-US" sz="1400" dirty="0" err="1"/>
              <a:t>Huyton</a:t>
            </a:r>
            <a:r>
              <a:rPr lang="en-US" sz="1400" dirty="0"/>
              <a:t>, J. and Sanders, L. (2012) ‘The challenge of defining wellbeing’, </a:t>
            </a:r>
            <a:r>
              <a:rPr lang="en-US" sz="1400" i="1" dirty="0"/>
              <a:t>International Journal of Wellbeing</a:t>
            </a:r>
            <a:r>
              <a:rPr lang="en-US" sz="1400" dirty="0"/>
              <a:t>, 2(3), pp. 222–235.</a:t>
            </a:r>
          </a:p>
          <a:p>
            <a:r>
              <a:rPr lang="en-US" sz="1400" dirty="0"/>
              <a:t>Drinkwater, C., Wildman, J. and Moffatt, S. (2019) ‘Social prescribing’, </a:t>
            </a:r>
            <a:r>
              <a:rPr lang="en-US" sz="1400" i="1" dirty="0"/>
              <a:t>BMJ</a:t>
            </a:r>
            <a:r>
              <a:rPr lang="en-US" sz="1400" dirty="0"/>
              <a:t>, 364, l1285.</a:t>
            </a:r>
          </a:p>
          <a:p>
            <a:r>
              <a:rPr lang="en-US" sz="1400" dirty="0" err="1"/>
              <a:t>Elkington</a:t>
            </a:r>
            <a:r>
              <a:rPr lang="en-US" sz="1400" dirty="0"/>
              <a:t>, J. (1997) </a:t>
            </a:r>
            <a:r>
              <a:rPr lang="en-US" sz="1400" i="1" dirty="0"/>
              <a:t>Cannibals with Forks: The Triple Bottom Line of 21st Century Business</a:t>
            </a:r>
            <a:r>
              <a:rPr lang="en-US" sz="1400" dirty="0"/>
              <a:t>. Oxford: Capstone.</a:t>
            </a:r>
          </a:p>
          <a:p>
            <a:r>
              <a:rPr lang="en-US" sz="1400" dirty="0"/>
              <a:t>Engel, G.L. (1977) ‘The need for a new medical model: a challenge for biomedicine’, </a:t>
            </a:r>
            <a:r>
              <a:rPr lang="en-US" sz="1400" i="1" dirty="0"/>
              <a:t>Science</a:t>
            </a:r>
            <a:r>
              <a:rPr lang="en-US" sz="1400" dirty="0"/>
              <a:t>, 196(4286), pp. 129–136.</a:t>
            </a:r>
          </a:p>
          <a:p>
            <a:r>
              <a:rPr lang="en-US" sz="1400" dirty="0"/>
              <a:t>Greer, S.L., Wismar, M. and </a:t>
            </a:r>
            <a:r>
              <a:rPr lang="en-US" sz="1400" dirty="0" err="1"/>
              <a:t>Figueras</a:t>
            </a:r>
            <a:r>
              <a:rPr lang="en-US" sz="1400" dirty="0"/>
              <a:t>, J. (2022) </a:t>
            </a:r>
            <a:r>
              <a:rPr lang="en-US" sz="1400" i="1" dirty="0"/>
              <a:t>Strengthening Health System Governance</a:t>
            </a:r>
            <a:r>
              <a:rPr lang="en-US" sz="1400" dirty="0"/>
              <a:t>. Copenhagen: WHO Regional Office for Europe.</a:t>
            </a:r>
          </a:p>
          <a:p>
            <a:r>
              <a:rPr lang="en-US" sz="1400" dirty="0"/>
              <a:t>Huber, M., </a:t>
            </a:r>
            <a:r>
              <a:rPr lang="en-US" sz="1400" dirty="0" err="1"/>
              <a:t>Knottnerus</a:t>
            </a:r>
            <a:r>
              <a:rPr lang="en-US" sz="1400" dirty="0"/>
              <a:t>, J.A., Green, L., van der Horst, H. and </a:t>
            </a:r>
            <a:r>
              <a:rPr lang="en-US" sz="1400" dirty="0" err="1"/>
              <a:t>Jadad</a:t>
            </a:r>
            <a:r>
              <a:rPr lang="en-US" sz="1400" dirty="0"/>
              <a:t>, A.R. (2011) ‘How should we define health?’, </a:t>
            </a:r>
            <a:r>
              <a:rPr lang="en-US" sz="1400" i="1" dirty="0"/>
              <a:t>BMJ</a:t>
            </a:r>
            <a:r>
              <a:rPr lang="en-US" sz="1400" dirty="0"/>
              <a:t>, 343, d4163.</a:t>
            </a:r>
          </a:p>
          <a:p>
            <a:r>
              <a:rPr lang="en-US" sz="1400" dirty="0"/>
              <a:t>Marmot, M. (2020) </a:t>
            </a:r>
            <a:r>
              <a:rPr lang="en-US" sz="1400" i="1" dirty="0"/>
              <a:t>Health Equity in England: The Marmot Review 10 Years On</a:t>
            </a:r>
            <a:r>
              <a:rPr lang="en-US" sz="1400" dirty="0"/>
              <a:t>. London: Institute of Health Equity.</a:t>
            </a:r>
          </a:p>
          <a:p>
            <a:r>
              <a:rPr lang="en-US" sz="1400" dirty="0"/>
              <a:t>NHS England (2019) </a:t>
            </a:r>
            <a:r>
              <a:rPr lang="en-US" sz="1400" i="1" dirty="0"/>
              <a:t>The NHS Long Term Plan</a:t>
            </a:r>
            <a:r>
              <a:rPr lang="en-US" sz="1400" dirty="0"/>
              <a:t>. Available at: </a:t>
            </a:r>
            <a:r>
              <a:rPr lang="en-US" sz="1400" dirty="0">
                <a:hlinkClick r:id="rId2"/>
              </a:rPr>
              <a:t>https://www.longtermplan.nhs.uk</a:t>
            </a:r>
            <a:r>
              <a:rPr lang="en-US" sz="1400" dirty="0"/>
              <a:t> </a:t>
            </a:r>
          </a:p>
          <a:p>
            <a:r>
              <a:rPr lang="en-US" sz="1400" dirty="0"/>
              <a:t>NHS England (2024) </a:t>
            </a:r>
            <a:r>
              <a:rPr lang="en-US" sz="1400" i="1" dirty="0"/>
              <a:t>Integrated Care Systems Overview</a:t>
            </a:r>
            <a:r>
              <a:rPr lang="en-US" sz="1400" dirty="0"/>
              <a:t>. Available at: </a:t>
            </a:r>
            <a:r>
              <a:rPr lang="en-US" sz="1400" dirty="0">
                <a:hlinkClick r:id="rId3"/>
              </a:rPr>
              <a:t>https://www.england.nhs.uk</a:t>
            </a:r>
            <a:r>
              <a:rPr lang="en-US" sz="1400" dirty="0"/>
              <a:t> </a:t>
            </a:r>
          </a:p>
          <a:p>
            <a:r>
              <a:rPr lang="en-US" sz="1400" dirty="0"/>
              <a:t>Office for Health Improvement and Disparities (OHID) (2024) </a:t>
            </a:r>
            <a:r>
              <a:rPr lang="en-US" sz="1400" i="1" dirty="0"/>
              <a:t>Public Health Guidance and Reports</a:t>
            </a:r>
            <a:r>
              <a:rPr lang="en-US" sz="1400" dirty="0"/>
              <a:t>. Available at: </a:t>
            </a:r>
            <a:r>
              <a:rPr lang="en-US" sz="1400" dirty="0">
                <a:hlinkClick r:id="rId4"/>
              </a:rPr>
              <a:t>https://www.gov.uk/government/organisations/office-for-health-improvement-and-disparities</a:t>
            </a:r>
            <a:r>
              <a:rPr lang="en-US" sz="1400" dirty="0"/>
              <a:t> </a:t>
            </a:r>
          </a:p>
          <a:p>
            <a:r>
              <a:rPr lang="en-US" sz="1400" dirty="0"/>
              <a:t>OECD (2023) </a:t>
            </a:r>
            <a:r>
              <a:rPr lang="en-US" sz="1400" i="1" dirty="0"/>
              <a:t>Health at a Glance 2023</a:t>
            </a:r>
            <a:r>
              <a:rPr lang="en-US" sz="1400" dirty="0"/>
              <a:t>. Paris: OECD Publishing.</a:t>
            </a:r>
          </a:p>
          <a:p>
            <a:r>
              <a:rPr lang="en-US" sz="1400" dirty="0" err="1"/>
              <a:t>Raworth</a:t>
            </a:r>
            <a:r>
              <a:rPr lang="en-US" sz="1400" dirty="0"/>
              <a:t>, K. (2017) </a:t>
            </a:r>
            <a:r>
              <a:rPr lang="en-US" sz="1400" i="1" dirty="0"/>
              <a:t>Doughnut Economics: Seven Ways to Think Like a 21st-Century Economist</a:t>
            </a:r>
            <a:r>
              <a:rPr lang="en-US" sz="1400" dirty="0"/>
              <a:t>. London: Penguin.</a:t>
            </a:r>
          </a:p>
          <a:p>
            <a:r>
              <a:rPr lang="en-US" sz="1400" dirty="0"/>
              <a:t>Ryan, R.M. and </a:t>
            </a:r>
            <a:r>
              <a:rPr lang="en-US" sz="1400" dirty="0" err="1"/>
              <a:t>Deci</a:t>
            </a:r>
            <a:r>
              <a:rPr lang="en-US" sz="1400" dirty="0"/>
              <a:t>, E.L. (2001) ‘On happiness and human potentials: a review of research on hedonic and </a:t>
            </a:r>
            <a:r>
              <a:rPr lang="en-US" sz="1400" dirty="0" err="1"/>
              <a:t>eudaimonic</a:t>
            </a:r>
            <a:r>
              <a:rPr lang="en-US" sz="1400" dirty="0"/>
              <a:t> wellbeing’, </a:t>
            </a:r>
            <a:r>
              <a:rPr lang="en-US" sz="1400" i="1" dirty="0"/>
              <a:t>Annual Review of Psychology</a:t>
            </a:r>
            <a:r>
              <a:rPr lang="en-US" sz="1400" dirty="0"/>
              <a:t>, 52, pp. 141–166.</a:t>
            </a:r>
          </a:p>
          <a:p>
            <a:r>
              <a:rPr lang="en-US" sz="1400" dirty="0" err="1"/>
              <a:t>Ryff</a:t>
            </a:r>
            <a:r>
              <a:rPr lang="en-US" sz="1400" dirty="0"/>
              <a:t>, C.D. (2014) ‘Psychological well-being revisited’, </a:t>
            </a:r>
            <a:r>
              <a:rPr lang="en-US" sz="1400" i="1" dirty="0"/>
              <a:t>Psychotherapy and Psychosomatics</a:t>
            </a:r>
            <a:r>
              <a:rPr lang="en-US" sz="1400" dirty="0"/>
              <a:t>, 83(1), pp. 10–28.</a:t>
            </a:r>
          </a:p>
          <a:p>
            <a:r>
              <a:rPr lang="en-US" sz="1400" dirty="0"/>
              <a:t>UK Government (2022) </a:t>
            </a:r>
            <a:r>
              <a:rPr lang="en-US" sz="1400" i="1" dirty="0"/>
              <a:t>Health and Care Act 2022</a:t>
            </a:r>
            <a:r>
              <a:rPr lang="en-US" sz="1400" dirty="0"/>
              <a:t>. Available at: </a:t>
            </a:r>
            <a:r>
              <a:rPr lang="en-US" sz="1400" dirty="0">
                <a:hlinkClick r:id="rId5"/>
              </a:rPr>
              <a:t>https://www.legislation.gov.uk</a:t>
            </a:r>
            <a:r>
              <a:rPr lang="en-US" sz="1400" dirty="0"/>
              <a:t> </a:t>
            </a:r>
          </a:p>
          <a:p>
            <a:r>
              <a:rPr lang="en-US" sz="1400" dirty="0"/>
              <a:t>World Commission on Environment and Development (WCED) (1987) </a:t>
            </a:r>
            <a:r>
              <a:rPr lang="en-US" sz="1400" i="1" dirty="0"/>
              <a:t>Our Common Future</a:t>
            </a:r>
            <a:r>
              <a:rPr lang="en-US" sz="1400" dirty="0"/>
              <a:t>. Oxford: Oxford University Press.</a:t>
            </a:r>
          </a:p>
          <a:p>
            <a:r>
              <a:rPr lang="en-US" sz="1400" dirty="0"/>
              <a:t>World Health Organization (WHO) (1948) </a:t>
            </a:r>
            <a:r>
              <a:rPr lang="en-US" sz="1400" i="1" dirty="0"/>
              <a:t>Constitution of the World Health Organization</a:t>
            </a:r>
            <a:r>
              <a:rPr lang="en-US" sz="1400" dirty="0"/>
              <a:t>. Geneva: WHO.</a:t>
            </a:r>
          </a:p>
          <a:p>
            <a:r>
              <a:rPr lang="en-US" sz="1400" dirty="0"/>
              <a:t>World Health Organization (WHO) (2014) </a:t>
            </a:r>
            <a:r>
              <a:rPr lang="en-US" sz="1400" i="1" dirty="0"/>
              <a:t>Health in All Policies Framework</a:t>
            </a:r>
            <a:r>
              <a:rPr lang="en-US" sz="1400" dirty="0"/>
              <a:t>. Geneva: WHO.</a:t>
            </a:r>
          </a:p>
          <a:p>
            <a:r>
              <a:rPr lang="en-US" sz="1400" dirty="0"/>
              <a:t>World Health Organization (WHO) (2023) </a:t>
            </a:r>
            <a:r>
              <a:rPr lang="en-US" sz="1400" i="1" dirty="0"/>
              <a:t>Climate Change and Health</a:t>
            </a:r>
            <a:r>
              <a:rPr lang="en-US" sz="1400" dirty="0"/>
              <a:t>. Geneva: WHO.</a:t>
            </a:r>
          </a:p>
          <a:p>
            <a:r>
              <a:rPr lang="en-US" sz="1400" dirty="0"/>
              <a:t>World Health Organization (WHO) (2024) </a:t>
            </a:r>
            <a:r>
              <a:rPr lang="en-US" sz="1400" i="1" dirty="0"/>
              <a:t>Public Health and Health Promotion Guidance</a:t>
            </a:r>
            <a:r>
              <a:rPr lang="en-US" sz="1400" dirty="0"/>
              <a:t>. Geneva: WHO.</a:t>
            </a:r>
          </a:p>
          <a:p>
            <a:r>
              <a:rPr lang="en-US" sz="1400" dirty="0"/>
              <a:t>Wade, D.T. and </a:t>
            </a:r>
            <a:r>
              <a:rPr lang="en-US" sz="1400" dirty="0" err="1"/>
              <a:t>Halligan</a:t>
            </a:r>
            <a:r>
              <a:rPr lang="en-US" sz="1400" dirty="0"/>
              <a:t>, P.W. (2017) ‘The </a:t>
            </a:r>
            <a:r>
              <a:rPr lang="en-US" sz="1400" dirty="0" err="1"/>
              <a:t>biopsychosocial</a:t>
            </a:r>
            <a:r>
              <a:rPr lang="en-US" sz="1400" dirty="0"/>
              <a:t> model of illness: a model whose time has come’, </a:t>
            </a:r>
            <a:r>
              <a:rPr lang="en-US" sz="1400" i="1" dirty="0"/>
              <a:t>Clinical Rehabilitation</a:t>
            </a:r>
            <a:r>
              <a:rPr lang="en-US" sz="1400" dirty="0"/>
              <a:t>, 31(8), pp. 995–1004.</a:t>
            </a:r>
          </a:p>
          <a:p>
            <a:pPr algn="just"/>
            <a:endParaRPr lang="en-US" sz="1400" dirty="0"/>
          </a:p>
        </p:txBody>
      </p:sp>
    </p:spTree>
    <p:extLst>
      <p:ext uri="{BB962C8B-B14F-4D97-AF65-F5344CB8AC3E}">
        <p14:creationId xmlns:p14="http://schemas.microsoft.com/office/powerpoint/2010/main" val="3251889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9" ma:contentTypeDescription="Create a new document." ma:contentTypeScope="" ma:versionID="62d38765b0affc1eae5babdf82fc00d2">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ff31571bf3a6a9a054423961d035f624"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956C4FFF-45A4-4BEA-BF14-6DA6F59707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E1A53E2-CE11-4F4A-85C1-2B3960B445CB}">
  <ds:schemaRefs>
    <ds:schemaRef ds:uri="http://schemas.microsoft.com/sharepoint/v3/contenttype/forms"/>
  </ds:schemaRefs>
</ds:datastoreItem>
</file>

<file path=customXml/itemProps3.xml><?xml version="1.0" encoding="utf-8"?>
<ds:datastoreItem xmlns:ds="http://schemas.openxmlformats.org/officeDocument/2006/customXml" ds:itemID="{9F35D83F-C1FC-46DB-BC22-BE73A93D039F}">
  <ds:schemaRefs>
    <ds:schemaRef ds:uri="http://schemas.microsoft.com/office/2006/documentManagement/types"/>
    <ds:schemaRef ds:uri="http://schemas.microsoft.com/office/2006/metadata/properties"/>
    <ds:schemaRef ds:uri="http://purl.org/dc/terms/"/>
    <ds:schemaRef ds:uri="http://purl.org/dc/elements/1.1/"/>
    <ds:schemaRef ds:uri="http://purl.org/dc/dcmitype/"/>
    <ds:schemaRef ds:uri="bd2b2a82-bc2e-4fcc-b8ad-fd63686c78d2"/>
    <ds:schemaRef ds:uri="http://www.w3.org/XML/1998/namespace"/>
    <ds:schemaRef ds:uri="http://schemas.microsoft.com/office/infopath/2007/PartnerControls"/>
    <ds:schemaRef ds:uri="http://schemas.openxmlformats.org/package/2006/metadata/core-properties"/>
    <ds:schemaRef ds:uri="ad7316b1-23f1-480c-8fa6-cbf037f4db9c"/>
  </ds:schemaRefs>
</ds:datastoreItem>
</file>

<file path=docProps/app.xml><?xml version="1.0" encoding="utf-8"?>
<Properties xmlns="http://schemas.openxmlformats.org/officeDocument/2006/extended-properties" xmlns:vt="http://schemas.openxmlformats.org/officeDocument/2006/docPropsVTypes">
  <Template>office theme</Template>
  <TotalTime>150</TotalTime>
  <Words>3613</Words>
  <Application>Microsoft Office PowerPoint</Application>
  <PresentationFormat>Widescreen</PresentationFormat>
  <Paragraphs>220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Trebuchet MS</vt:lpstr>
      <vt:lpstr>Wingdings</vt:lpstr>
      <vt:lpstr>Wingdings 3</vt:lpstr>
      <vt:lpstr>Facet</vt:lpstr>
      <vt:lpstr>PowerPoint Presentation</vt:lpstr>
      <vt:lpstr>Definition and Discussion of Health, Wellbeing and Sustainable Development </vt:lpstr>
      <vt:lpstr>Integration of Health and Wellbeing Approaches</vt:lpstr>
      <vt:lpstr>Sustainable Development Frameworks in Health Policy</vt:lpstr>
      <vt:lpstr>Theoretical Perspectives and Models of Health</vt:lpstr>
      <vt:lpstr>PowerPoint Presentation</vt:lpstr>
      <vt:lpstr>Theoretical Perspectives: Models of Wellbeing and Sustainable Development</vt:lpstr>
      <vt:lpstr>PowerPoint Presentation</vt:lpstr>
      <vt:lpstr>PowerPoint Presentation</vt:lpstr>
      <vt:lpstr>Policy and Governance in Health, Wellbeing and Sustainable Development</vt:lpstr>
      <vt:lpstr>PowerPoint Presentation</vt:lpstr>
      <vt:lpstr>PowerPoint Presentation</vt:lpstr>
      <vt:lpstr>Service Delivery in Health and Social Care</vt:lpstr>
      <vt:lpstr>PowerPoint Presentation</vt:lpstr>
      <vt:lpstr>PowerPoint Presentation</vt:lpstr>
      <vt:lpstr>Public Health Initiatives and Population Wellbeing</vt:lpstr>
      <vt:lpstr>PowerPoint Presentation</vt:lpstr>
      <vt:lpstr>Equity and Access in Health and Social Care</vt:lpstr>
      <vt:lpstr>Conclusion and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Yahaddy Bangura (2315639)</cp:lastModifiedBy>
  <cp:revision>65</cp:revision>
  <dcterms:created xsi:type="dcterms:W3CDTF">2024-06-09T14:58:13Z</dcterms:created>
  <dcterms:modified xsi:type="dcterms:W3CDTF">2026-06-21T10:53:14Z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