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9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33" autoAdjust="0"/>
    <p:restoredTop sz="83887" autoAdjust="0"/>
  </p:normalViewPr>
  <p:slideViewPr>
    <p:cSldViewPr snapToGrid="0">
      <p:cViewPr varScale="1">
        <p:scale>
          <a:sx n="37" d="100"/>
          <a:sy n="37" d="100"/>
        </p:scale>
        <p:origin x="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D4C4-EFF7-4876-B0C7-2D72634B125D}" type="datetimeFigureOut">
              <a:rPr lang="en-KE" smtClean="0"/>
              <a:t>07/27/2023</a:t>
            </a:fld>
            <a:endParaRPr lang="en-K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K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A14ECC-E6EB-412E-84C1-FE586F15C972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0700597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2</a:t>
            </a:fld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761078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3</a:t>
            </a:fld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2696715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4</a:t>
            </a:fld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8828284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5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4366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6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055393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7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4206778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US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8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150329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9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2445008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10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8449025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11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585474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A14ECC-E6EB-412E-84C1-FE586F15C972}" type="slidenum">
              <a:rPr lang="en-KE" smtClean="0"/>
              <a:t>12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76123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D7A3A-2F53-4F4B-8591-C4F9ECAEA4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3D407-BC53-4654-AD72-53E83A40A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6D834-EF05-4AC1-AA5F-8D874FF50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A916B9-B0EF-46FF-AF62-F57F73A3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8EFDA-2A61-4AFF-9B56-A67BF1E49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77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AB4D-96D3-4AF0-A38E-7A120F0C7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67860-DFA5-4808-90D9-255197468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96285-7F67-481E-B7C1-778F50401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63E6-9904-451B-8A81-B1B29318B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52316D-114F-4AD8-B9BB-2E5BFE30E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420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502E5-58AA-4B7E-9FF6-46CE9865E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D563B6-47FB-43EE-9979-91E085BC1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14507-5BBA-4577-AB50-96C6D838D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E5B09C-C6C7-4081-90EA-7CB34A6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9A4F51-B615-4E91-B492-A71F7313E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399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75DD-2258-435E-A851-A56C5FD26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72BC13-5327-4371-B96A-C7B3F38F5F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A74DEF-B38F-4582-95A1-8BE1A8883B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814F77-5FD0-41EF-BD4B-F3E2C954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13E93-BC04-470D-8F8E-EC5E6CFF7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2209F4-5769-4FB2-88AF-99D43A4295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71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B5791-2E6B-456E-9BA2-389A5998AE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9242E-6F34-461F-A807-E7505B243F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DD043D-2D76-43F3-8878-26D575C287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D4F221-B8F9-4EE9-8199-B6818CEDB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57DA2A-0F7D-4F01-B7CF-7B74401C00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B452C7-8E00-4A09-99BB-590717273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E39ABF-B619-40D9-9F54-BC1017DFD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32C18-AFE7-4732-80FD-4AEA2FF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920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BBC7-9179-471F-B678-665ED097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7678DF-0D9E-4B8F-873B-82784F3693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A39E67-D42F-4020-A840-2C7DBC5E8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081A9-D591-44D4-B0D0-481DF4A1B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48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AEF9C-AAF0-493E-BA9A-A888BE847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603E3C-AAB9-452D-BC88-C6FC4744D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D3327-81C5-42EF-9951-8EEADE4BE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44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AFFC2-EDDE-4170-BB8E-30B25006D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8FA0C-185E-4F1A-BB55-0C1CF4FD4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03488-F35F-4462-8678-ABE5B991B0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D2342-9102-4FFC-84DC-1D0EE862D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FB98F7-9159-42C1-ADD1-5270F7C88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29858-68EF-4939-B6DD-4463204CB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A2C7-72AC-45DE-8B21-3507E3CE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02D93D-B6F2-44B1-A703-3E42119AE4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B483E-98F6-42A8-B493-DC8662E20D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C51E6-4B8E-46EE-9894-0E3BF6E51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7CD98-8E87-4EB9-BBE7-BD0BF404E2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74EC78-D6E6-4DF2-868D-4E36D83AA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761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26D13-7223-42E0-B2F4-A1971C735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78BE1-E05B-4973-9B43-C095902909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23B8B-422B-4792-97A4-526B8A23B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8C4E8-9E77-4125-ADE6-0E3146C0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B8972-6619-4F0F-BBA6-DEF780501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0020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922835-B2AD-4397-A52B-788398298D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CAD00B-1C48-4053-BBB2-FC6D5A105C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7AD2-B378-4474-9A2E-7092A6ACF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7A30DC-E35B-4851-9543-4C6FE2174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BB384-1407-437D-8782-E2466F4DAF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3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9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16A356-0F39-4330-87CC-C300A1820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73668-A921-42B6-94BD-B3A3D81D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E4DA2-0022-4CE4-BCB4-927935B771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7/27/2023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1238-17CA-4D3B-A147-AB8FEABDFA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67DDAA-022E-4C87-92F7-24DBC1679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5362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5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888" y="1310426"/>
            <a:ext cx="9836727" cy="23876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Exploring Intercultural Challenges of Matillion's Journey in the British-Chinese Joint Venture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9252" y="4235240"/>
            <a:ext cx="9144000" cy="2217317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Denis </a:t>
            </a:r>
            <a:r>
              <a:rPr lang="en-GB" dirty="0" err="1" smtClean="0"/>
              <a:t>Nedzhmiev</a:t>
            </a:r>
            <a:endParaRPr lang="en-GB" dirty="0"/>
          </a:p>
          <a:p>
            <a:r>
              <a:rPr lang="en-GB" dirty="0" smtClean="0"/>
              <a:t>2029363</a:t>
            </a:r>
          </a:p>
          <a:p>
            <a:r>
              <a:rPr lang="en-GB" dirty="0" smtClean="0"/>
              <a:t>International Business Communications: Assessment 2 </a:t>
            </a:r>
            <a:endParaRPr lang="en-GB" dirty="0" smtClean="0"/>
          </a:p>
          <a:p>
            <a:r>
              <a:rPr lang="en-GB" dirty="0" smtClean="0"/>
              <a:t>Business </a:t>
            </a:r>
            <a:r>
              <a:rPr lang="en-GB" dirty="0" smtClean="0"/>
              <a:t>Management</a:t>
            </a:r>
          </a:p>
          <a:p>
            <a:r>
              <a:rPr lang="en-GB" dirty="0" smtClean="0"/>
              <a:t>Lecturer : Afzal </a:t>
            </a:r>
            <a:r>
              <a:rPr lang="en-GB" dirty="0" err="1" smtClean="0"/>
              <a:t>Munna</a:t>
            </a:r>
            <a:r>
              <a:rPr lang="en-GB" dirty="0" smtClean="0"/>
              <a:t>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Main Content / Agenda of the Presentation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4121"/>
            <a:ext cx="6907924" cy="5239248"/>
          </a:xfrm>
        </p:spPr>
        <p:txBody>
          <a:bodyPr>
            <a:noAutofit/>
          </a:bodyPr>
          <a:lstStyle/>
          <a:p>
            <a:r>
              <a:rPr lang="en-US" sz="2400" dirty="0"/>
              <a:t>Matillion, a UK-based company aims to enter into Chinese market (Matillion, 2023).</a:t>
            </a:r>
          </a:p>
          <a:p>
            <a:r>
              <a:rPr lang="en-US" sz="2400" dirty="0"/>
              <a:t> There is the need for cultural sensitivity in intercultural collaboration and understanding Chinese values and norms. </a:t>
            </a:r>
          </a:p>
          <a:p>
            <a:r>
              <a:rPr lang="en-US" sz="2400" dirty="0"/>
              <a:t>The joint venture also highlights differences in business practices and communication styles between the UK and China. </a:t>
            </a:r>
          </a:p>
          <a:p>
            <a:r>
              <a:rPr lang="en-US" sz="2400" dirty="0"/>
              <a:t>Success factors include partner selection, clear governance structure, and building strong relationships and networks within the Chinese business landscape.</a:t>
            </a:r>
            <a:endParaRPr lang="en-GB" sz="2400" dirty="0"/>
          </a:p>
        </p:txBody>
      </p:sp>
      <p:pic>
        <p:nvPicPr>
          <p:cNvPr id="4" name="Picture 2" descr="Matillion ETL Reviews, Ratings &amp; Features 2023 | Gartner Peer Insights">
            <a:extLst>
              <a:ext uri="{FF2B5EF4-FFF2-40B4-BE49-F238E27FC236}">
                <a16:creationId xmlns:a16="http://schemas.microsoft.com/office/drawing/2014/main" id="{E0DDE5CB-A375-78C2-89D8-D8F833D29F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990" y="1974895"/>
            <a:ext cx="3184810" cy="3449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346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The Context of </a:t>
            </a:r>
            <a:r>
              <a:rPr lang="en-GB" b="1" dirty="0" err="1"/>
              <a:t>Matillion</a:t>
            </a:r>
            <a:r>
              <a:rPr lang="en-GB" b="1" dirty="0"/>
              <a:t> Entry in Chinese Market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633" y="1953310"/>
            <a:ext cx="6466490" cy="5337176"/>
          </a:xfrm>
        </p:spPr>
        <p:txBody>
          <a:bodyPr>
            <a:normAutofit/>
          </a:bodyPr>
          <a:lstStyle/>
          <a:p>
            <a:r>
              <a:rPr lang="en-US" dirty="0"/>
              <a:t>Growing demand for data integration solutions in China.</a:t>
            </a:r>
          </a:p>
          <a:p>
            <a:r>
              <a:rPr lang="en-US" dirty="0"/>
              <a:t>Matillion’s has massive expertise in data pipeline automation.</a:t>
            </a:r>
          </a:p>
          <a:p>
            <a:r>
              <a:rPr lang="en-US" dirty="0"/>
              <a:t>Matillion intends to capitalize on China's technological advancements.</a:t>
            </a:r>
          </a:p>
          <a:p>
            <a:r>
              <a:rPr lang="en-US" dirty="0"/>
              <a:t>Strategic partnerships with Chinese companies is key to </a:t>
            </a:r>
            <a:r>
              <a:rPr lang="en-US" dirty="0" err="1"/>
              <a:t>globalasation</a:t>
            </a:r>
            <a:r>
              <a:rPr lang="en-US" dirty="0"/>
              <a:t> of the compony.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2" descr="Billigence Achieves Matillion Global Platinum Partner Status - Billigence">
            <a:extLst>
              <a:ext uri="{FF2B5EF4-FFF2-40B4-BE49-F238E27FC236}">
                <a16:creationId xmlns:a16="http://schemas.microsoft.com/office/drawing/2014/main" id="{D7A77C8A-BEAD-CC22-E84A-FA7709534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9746" y="2061818"/>
            <a:ext cx="4270591" cy="367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Understanding the Chinese Culture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5526"/>
            <a:ext cx="6308833" cy="5209309"/>
          </a:xfrm>
        </p:spPr>
        <p:txBody>
          <a:bodyPr>
            <a:noAutofit/>
          </a:bodyPr>
          <a:lstStyle/>
          <a:p>
            <a:r>
              <a:rPr lang="en-US" sz="2100" dirty="0"/>
              <a:t>Introduce Chinese culture, contrasting UK and Chinese communication styles, etiquette, and relationships for building networks.</a:t>
            </a:r>
          </a:p>
          <a:p>
            <a:r>
              <a:rPr lang="en-US" sz="2100" dirty="0"/>
              <a:t>British-Chinese joint venture requires cultural understanding for effective communication and collaboration.</a:t>
            </a:r>
          </a:p>
          <a:p>
            <a:r>
              <a:rPr lang="en-US" sz="2100" dirty="0"/>
              <a:t>Hofstede highlights cultural differences between China and the UK</a:t>
            </a:r>
            <a:r>
              <a:rPr lang="en-GB" sz="2100" dirty="0"/>
              <a:t> (</a:t>
            </a:r>
            <a:r>
              <a:rPr lang="da-DK" sz="2100" dirty="0"/>
              <a:t>De Silva et al., 2021)</a:t>
            </a:r>
            <a:r>
              <a:rPr lang="en-GB" sz="2100" dirty="0"/>
              <a:t>.</a:t>
            </a:r>
          </a:p>
          <a:p>
            <a:r>
              <a:rPr lang="en-US" sz="2100" dirty="0"/>
              <a:t>Power Distance in China is higher than in the UK </a:t>
            </a:r>
          </a:p>
          <a:p>
            <a:r>
              <a:rPr lang="en-US" sz="2100" dirty="0"/>
              <a:t>UK's individualistic culture contrasts with Chinese collectivism, promoting group cohesion and loyalty.</a:t>
            </a:r>
          </a:p>
          <a:p>
            <a:r>
              <a:rPr lang="en-US" sz="2100" dirty="0"/>
              <a:t>China's high avoidance of uncertainty reflects society's ambiguity tolerance</a:t>
            </a:r>
            <a:r>
              <a:rPr lang="en-GB" sz="2100" dirty="0"/>
              <a:t> (Qian and Chen, 2021).</a:t>
            </a:r>
          </a:p>
          <a:p>
            <a:r>
              <a:rPr lang="en-GB" sz="2100" dirty="0"/>
              <a:t>Chinese culture values long-term persistence and patience (Li et al., 2019).</a:t>
            </a:r>
          </a:p>
        </p:txBody>
      </p:sp>
      <p:pic>
        <p:nvPicPr>
          <p:cNvPr id="1026" name="Picture 2" descr="Резултат с изображение за chinese culutur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033" y="2115124"/>
            <a:ext cx="4865919" cy="417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1509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63182-C163-48CC-857D-CEB3CD1EE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Understanding the Chinese Culture (</a:t>
            </a:r>
            <a:r>
              <a:rPr lang="en-GB" b="1" dirty="0" err="1"/>
              <a:t>ctd</a:t>
            </a:r>
            <a:r>
              <a:rPr lang="en-GB" b="1" dirty="0"/>
              <a:t>…)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CBFD8-2D1B-48A3-9122-9D3DC92E1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0824"/>
            <a:ext cx="10515600" cy="472295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Cultural differences essential for effective communication and collaboration in British-Chinese joint venture.</a:t>
            </a:r>
          </a:p>
          <a:p>
            <a:r>
              <a:rPr lang="en-GB" dirty="0"/>
              <a:t>Hofstede's cultural dimensions reveal key differences between the UK and China. </a:t>
            </a:r>
          </a:p>
          <a:p>
            <a:r>
              <a:rPr lang="en-US" dirty="0"/>
              <a:t>China exhibits collectivism, power distance, and uncertainty avoidance, while UK is more individualistic</a:t>
            </a:r>
            <a:r>
              <a:rPr lang="en-GB" dirty="0"/>
              <a:t> (Dinh and </a:t>
            </a:r>
            <a:r>
              <a:rPr lang="en-GB" dirty="0" err="1"/>
              <a:t>Hilmarsson</a:t>
            </a:r>
            <a:r>
              <a:rPr lang="en-GB" dirty="0"/>
              <a:t>, 2020). </a:t>
            </a:r>
          </a:p>
          <a:p>
            <a:r>
              <a:rPr lang="en-US" dirty="0"/>
              <a:t>Chinese culture values long-term communication, UK may have short-term orientation</a:t>
            </a:r>
            <a:r>
              <a:rPr lang="en-GB" dirty="0"/>
              <a:t> (</a:t>
            </a:r>
            <a:r>
              <a:rPr lang="da-DK" dirty="0"/>
              <a:t>De Silva et al., 2021)</a:t>
            </a:r>
            <a:r>
              <a:rPr lang="en-GB" dirty="0"/>
              <a:t>.</a:t>
            </a:r>
          </a:p>
          <a:p>
            <a:r>
              <a:rPr lang="en-GB" dirty="0"/>
              <a:t>Business etiquette and hierarchy are essential, with respect for seniority and proper greetings. </a:t>
            </a:r>
          </a:p>
          <a:p>
            <a:r>
              <a:rPr lang="en-US" dirty="0"/>
              <a:t>Guanxi, building networks, relationships crucial in Chinese business decisions</a:t>
            </a:r>
            <a:r>
              <a:rPr lang="en-GB" dirty="0"/>
              <a:t> (Butt, 2019).</a:t>
            </a:r>
          </a:p>
        </p:txBody>
      </p:sp>
    </p:spTree>
    <p:extLst>
      <p:ext uri="{BB962C8B-B14F-4D97-AF65-F5344CB8AC3E}">
        <p14:creationId xmlns:p14="http://schemas.microsoft.com/office/powerpoint/2010/main" val="38812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14CC-11D8-4409-86A2-E5569C368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Success and Failure factors of Joint Ventures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A3F04-B8EB-4FC0-9B7B-F3B0940CC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7866"/>
            <a:ext cx="6214241" cy="5147734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This section focuses on the success and failure factors of joint ventures in China, particularly in the British-Chinese context.</a:t>
            </a:r>
          </a:p>
          <a:p>
            <a:r>
              <a:rPr lang="en-US" dirty="0"/>
              <a:t>Key factors for successful collaboration include local market knowledge, Chinese business landscape understanding, trust, and communication (</a:t>
            </a:r>
            <a:r>
              <a:rPr lang="en-US" dirty="0" err="1"/>
              <a:t>Nippa</a:t>
            </a:r>
            <a:r>
              <a:rPr lang="en-US" dirty="0"/>
              <a:t> and </a:t>
            </a:r>
            <a:r>
              <a:rPr lang="en-US" dirty="0" err="1"/>
              <a:t>Reuer</a:t>
            </a:r>
            <a:r>
              <a:rPr lang="en-US" dirty="0"/>
              <a:t>, 2019). </a:t>
            </a:r>
          </a:p>
          <a:p>
            <a:r>
              <a:rPr lang="en-US" dirty="0"/>
              <a:t>Alliances with established local partners boost venture success. </a:t>
            </a:r>
          </a:p>
          <a:p>
            <a:r>
              <a:rPr lang="en-US" dirty="0"/>
              <a:t>Cultural adaptation, respect, and partnership commitment lead to positive outcomes.</a:t>
            </a:r>
          </a:p>
          <a:p>
            <a:r>
              <a:rPr lang="en-US" dirty="0"/>
              <a:t>Successful joint ventures in China include automotive industry, global companies (Chu et al., 2020).</a:t>
            </a:r>
          </a:p>
          <a:p>
            <a:r>
              <a:rPr lang="en-US" dirty="0"/>
              <a:t>Cultural misunderstandings, trust issues, goals misalignment, partner selection, poor communication cause failure. </a:t>
            </a:r>
          </a:p>
          <a:p>
            <a:r>
              <a:rPr lang="en-US" dirty="0"/>
              <a:t>Learn from past failures and apply lessons to British-Chinese joint venture.</a:t>
            </a:r>
          </a:p>
        </p:txBody>
      </p:sp>
      <p:pic>
        <p:nvPicPr>
          <p:cNvPr id="4100" name="Picture 4" descr="Asia UK-Partnerships &amp; Joint Ventures">
            <a:extLst>
              <a:ext uri="{FF2B5EF4-FFF2-40B4-BE49-F238E27FC236}">
                <a16:creationId xmlns:a16="http://schemas.microsoft.com/office/drawing/2014/main" id="{40C88CEF-3C48-B004-DFD9-519E69A1E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9892" y="2163347"/>
            <a:ext cx="3739535" cy="352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9880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Cultural Sensitivity in China / The Differences From the UK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Cultural sensitivity crucial in British-Chinese joint venture, considering differences</a:t>
            </a:r>
            <a:r>
              <a:rPr lang="en-GB" dirty="0"/>
              <a:t>.</a:t>
            </a:r>
          </a:p>
          <a:p>
            <a:r>
              <a:rPr lang="en-US" dirty="0"/>
              <a:t>Cultural sensitivity is essential for effective communication and understanding in cross-cultural business interactions</a:t>
            </a:r>
            <a:r>
              <a:rPr lang="en-GB" dirty="0"/>
              <a:t>. </a:t>
            </a:r>
          </a:p>
          <a:p>
            <a:r>
              <a:rPr lang="en-US" dirty="0"/>
              <a:t>Respecting Chinese values is crucial for positive relationships and cooperation</a:t>
            </a:r>
            <a:r>
              <a:rPr lang="en-GB" dirty="0"/>
              <a:t>. </a:t>
            </a:r>
          </a:p>
          <a:p>
            <a:r>
              <a:rPr lang="en-US" dirty="0"/>
              <a:t>Cultural sensitivity promotes harmonious work environment, avoids misunderstandings</a:t>
            </a:r>
            <a:r>
              <a:rPr lang="en-GB" dirty="0"/>
              <a:t>. </a:t>
            </a:r>
          </a:p>
          <a:p>
            <a:r>
              <a:rPr lang="en-US" dirty="0"/>
              <a:t>Chinese values promote smoother interactions and collaboration</a:t>
            </a:r>
            <a:r>
              <a:rPr lang="en-GB" dirty="0"/>
              <a:t>.</a:t>
            </a:r>
          </a:p>
          <a:p>
            <a:r>
              <a:rPr lang="en-GB" dirty="0"/>
              <a:t>Effective cross-cultural collaboration requires adapting strategies, recognizing non-verbal cues, adjusting communication styles, and respecting hierarchy. </a:t>
            </a:r>
          </a:p>
          <a:p>
            <a:r>
              <a:rPr lang="en-US" dirty="0"/>
              <a:t>Matillion fosters cultural sensitivity for inclusive, diverse work environment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Hofstede Cultural Dimensions: UK and China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81138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In this section, we explore Hofstede's cultural dimensions and compares them between the UK and China. </a:t>
            </a:r>
          </a:p>
          <a:p>
            <a:r>
              <a:rPr lang="en-US" dirty="0"/>
              <a:t>Dimensions of power distance, individualism, uncertainty avoidance, and long-term orientation</a:t>
            </a:r>
            <a:r>
              <a:rPr lang="en-GB" dirty="0"/>
              <a:t> (He and </a:t>
            </a:r>
            <a:r>
              <a:rPr lang="en-GB" dirty="0" err="1"/>
              <a:t>Filimonau</a:t>
            </a:r>
            <a:r>
              <a:rPr lang="en-GB" dirty="0"/>
              <a:t>, 2020). </a:t>
            </a:r>
          </a:p>
          <a:p>
            <a:r>
              <a:rPr lang="en-US" dirty="0"/>
              <a:t>China's hierarchical structure is stronger, UK's individualism</a:t>
            </a:r>
            <a:r>
              <a:rPr lang="en-GB" dirty="0"/>
              <a:t>. </a:t>
            </a:r>
          </a:p>
          <a:p>
            <a:r>
              <a:rPr lang="en-GB" dirty="0"/>
              <a:t>China prioritizes collectivism, UK </a:t>
            </a:r>
            <a:r>
              <a:rPr lang="en-GB" dirty="0" err="1"/>
              <a:t>favors</a:t>
            </a:r>
            <a:r>
              <a:rPr lang="en-GB" dirty="0"/>
              <a:t> individualism.</a:t>
            </a:r>
          </a:p>
          <a:p>
            <a:r>
              <a:rPr lang="en-GB" dirty="0"/>
              <a:t>China has a higher uncertainty avoidance, suggesting a preference for stability and structure. </a:t>
            </a:r>
          </a:p>
          <a:p>
            <a:r>
              <a:rPr lang="en-US" dirty="0"/>
              <a:t>UK's long-term orientation values rewards and perseverance</a:t>
            </a:r>
            <a:r>
              <a:rPr lang="en-GB" dirty="0"/>
              <a:t> (Wang et al., 2020).</a:t>
            </a:r>
          </a:p>
          <a:p>
            <a:r>
              <a:rPr lang="en-US" dirty="0"/>
              <a:t>Acknowledging cultural differences enhances communication, adaptability, and collaboration in joint ventures</a:t>
            </a:r>
            <a:r>
              <a:rPr lang="en-GB" dirty="0"/>
              <a:t> (</a:t>
            </a:r>
            <a:r>
              <a:rPr lang="en-GB" dirty="0" err="1"/>
              <a:t>Hamadneh</a:t>
            </a:r>
            <a:r>
              <a:rPr lang="en-GB" dirty="0"/>
              <a:t> et al., 2021). </a:t>
            </a:r>
          </a:p>
          <a:p>
            <a:r>
              <a:rPr lang="en-US" dirty="0"/>
              <a:t>Matillion creates harmonious, productive joint venture by embracing cultural differences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9210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Hofstede Cultural Dimensions: UK and China 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3DCC0-DF76-432B-BA72-C4D5B7F8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439917"/>
            <a:ext cx="6119648" cy="52341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Hofstede's framework identifies key dimensions that will help </a:t>
            </a:r>
            <a:r>
              <a:rPr lang="en-GB" dirty="0" err="1"/>
              <a:t>Matillion</a:t>
            </a:r>
            <a:r>
              <a:rPr lang="en-GB" dirty="0"/>
              <a:t> in understanding cultural differences, including: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3100" dirty="0"/>
              <a:t>Power distance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3100" dirty="0"/>
              <a:t>Individualism vs. collectivism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3100" dirty="0"/>
              <a:t>Uncertainty avoidance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sz="3100" dirty="0"/>
              <a:t>Long-term orientation</a:t>
            </a:r>
          </a:p>
          <a:p>
            <a:r>
              <a:rPr lang="en-US" dirty="0"/>
              <a:t>Recognizing and respecting differences enhances communication, adaptability, and collaboration</a:t>
            </a:r>
            <a:r>
              <a:rPr lang="en-GB" dirty="0"/>
              <a:t>. </a:t>
            </a:r>
          </a:p>
          <a:p>
            <a:r>
              <a:rPr lang="en-US" dirty="0"/>
              <a:t>Understanding communication styles, decision-making processes, and approaches enhances outcomes</a:t>
            </a:r>
            <a:r>
              <a:rPr lang="en-GB" dirty="0"/>
              <a:t> (He and </a:t>
            </a:r>
            <a:r>
              <a:rPr lang="en-GB" dirty="0" err="1"/>
              <a:t>Filimonau</a:t>
            </a:r>
            <a:r>
              <a:rPr lang="en-GB" dirty="0"/>
              <a:t>, 2020). </a:t>
            </a:r>
          </a:p>
          <a:p>
            <a:r>
              <a:rPr lang="en-US" dirty="0"/>
              <a:t>Matillion is a UK-based company that specializes in data pipeline automation and transformation.</a:t>
            </a:r>
            <a:endParaRPr lang="en-GB" dirty="0"/>
          </a:p>
        </p:txBody>
      </p:sp>
      <p:pic>
        <p:nvPicPr>
          <p:cNvPr id="5122" name="Picture 2" descr="The hofstede's dimensions for China | Jude.lijingda">
            <a:extLst>
              <a:ext uri="{FF2B5EF4-FFF2-40B4-BE49-F238E27FC236}">
                <a16:creationId xmlns:a16="http://schemas.microsoft.com/office/drawing/2014/main" id="{93610560-74C7-C28B-82D5-7EEF9D37E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0194" y="1366345"/>
            <a:ext cx="5265682" cy="5482130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Recommendations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Cultural Sensitivity and Training: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Cross-cultural training enhances joint venture personnel's cultural sensitivity.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Offer cultural orientation and language instruction for effective communication.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To foster cooperation and trust, promote tolerance and respect for cultural diversity.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Effective Communication Strategies: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Adopt a communication strategy that takes both sides' cultural quirks into account.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To overcome cultural differences, use direct and indirect communication methods.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Foster open communication and information exchange.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Building Guanxi (Networks and Relationships):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Cultivate strong connections with Chinese market partners</a:t>
            </a:r>
            <a:r>
              <a:rPr lang="en-GB" dirty="0"/>
              <a:t> (Butt, 2019).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Recognize the value of guanxi and use it to promote reciprocity, trust, and mutual gain.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Engage in social gatherings and networking events for relationship growth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Recommendations (</a:t>
            </a:r>
            <a:r>
              <a:rPr lang="en-US" b="1" dirty="0" err="1"/>
              <a:t>ctd</a:t>
            </a:r>
            <a:r>
              <a:rPr lang="en-US" b="1" dirty="0"/>
              <a:t>…)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Adapting to Local Business Practices: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Develop a thorough awareness of the negotiation techniques, business etiquette, and local customs.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When communicating with Chinese peers, respect hierarchical hierarchies and follow local protocol.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Show flexibility and a readiness to modify corporate procedures in order to conform to Chinese cultural standards.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Continuous Learning and Flexibility: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Adopt a learning attitude and keep an open mind to suggestions for development.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Be willing to change plans of action as market conditions and cultural dynamics change.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Encourage a collaborative and knowledge-sharing culture inside the joint venture to improve cross-cultural learning.</a:t>
            </a:r>
          </a:p>
        </p:txBody>
      </p:sp>
    </p:spTree>
    <p:extLst>
      <p:ext uri="{BB962C8B-B14F-4D97-AF65-F5344CB8AC3E}">
        <p14:creationId xmlns:p14="http://schemas.microsoft.com/office/powerpoint/2010/main" val="1660939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British-Chinese joint venture success relies on effective intercultural communication.</a:t>
            </a:r>
          </a:p>
          <a:p>
            <a:r>
              <a:rPr lang="en-US" dirty="0"/>
              <a:t>Correct approaches overcome cultural barriers for productive partnerships</a:t>
            </a:r>
            <a:r>
              <a:rPr lang="en-GB" dirty="0"/>
              <a:t>.</a:t>
            </a:r>
          </a:p>
          <a:p>
            <a:r>
              <a:rPr lang="en-US" dirty="0"/>
              <a:t>Understanding and tolerant of cultural diversity fosters trust, collaboration, and happiness</a:t>
            </a:r>
            <a:r>
              <a:rPr lang="en-GB" dirty="0"/>
              <a:t> (</a:t>
            </a:r>
            <a:r>
              <a:rPr lang="en-GB" dirty="0" err="1"/>
              <a:t>Hamadneh</a:t>
            </a:r>
            <a:r>
              <a:rPr lang="en-GB" dirty="0"/>
              <a:t> et al., 2021).</a:t>
            </a:r>
          </a:p>
          <a:p>
            <a:r>
              <a:rPr lang="en-US" dirty="0"/>
              <a:t>Mission success requires cultural sensitivity, communication, Guanxi establishment, regional adaptability, and continuous learning</a:t>
            </a:r>
            <a:r>
              <a:rPr lang="en-GB" dirty="0"/>
              <a:t>.</a:t>
            </a:r>
          </a:p>
          <a:p>
            <a:r>
              <a:rPr lang="en-US" dirty="0"/>
              <a:t>Cultural sensitivity is essential for successful intercultural collaboration</a:t>
            </a:r>
            <a:r>
              <a:rPr lang="en-GB" dirty="0"/>
              <a:t>. </a:t>
            </a:r>
          </a:p>
          <a:p>
            <a:r>
              <a:rPr lang="en-US" dirty="0"/>
              <a:t>Guanxi promotes trust, mutual benefits, respect, adaptability, and continuous learning</a:t>
            </a:r>
            <a:r>
              <a:rPr lang="en-GB" dirty="0"/>
              <a:t> (Butt,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716" y="0"/>
            <a:ext cx="10515600" cy="31591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316" y="445773"/>
            <a:ext cx="11582399" cy="5975637"/>
          </a:xfrm>
        </p:spPr>
        <p:txBody>
          <a:bodyPr>
            <a:noAutofit/>
          </a:bodyPr>
          <a:lstStyle/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Balmer, J. M., Lin, Z., Chen, W., and He, X. (2020). The role of corporate brand image for </a:t>
            </a:r>
            <a:r>
              <a:rPr lang="en-US" sz="1300" b="0" i="0" dirty="0" err="1">
                <a:effectLst/>
                <a:latin typeface="Calibri(Body)"/>
              </a:rPr>
              <a:t>B2B</a:t>
            </a:r>
            <a:r>
              <a:rPr lang="en-US" sz="1300" b="0" i="0" dirty="0">
                <a:effectLst/>
                <a:latin typeface="Calibri(Body)"/>
              </a:rPr>
              <a:t> relationships of logistics service providers in China. </a:t>
            </a:r>
            <a:r>
              <a:rPr lang="en-US" sz="1300" b="0" i="1" dirty="0">
                <a:effectLst/>
                <a:latin typeface="Calibri(Body)"/>
              </a:rPr>
              <a:t>Journal of Business Research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117</a:t>
            </a:r>
            <a:r>
              <a:rPr lang="en-US" sz="1300" b="0" i="0" dirty="0">
                <a:effectLst/>
                <a:latin typeface="Calibri(Body)"/>
              </a:rPr>
              <a:t>, 850-861.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Blackburne, G. D., and Buckley, P. J. (2019). The international business incubator as a foreign market entry mode. </a:t>
            </a:r>
            <a:r>
              <a:rPr lang="en-US" sz="1300" b="0" i="1" dirty="0">
                <a:effectLst/>
                <a:latin typeface="Calibri(Body)"/>
              </a:rPr>
              <a:t>Long Range Planning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52</a:t>
            </a:r>
            <a:r>
              <a:rPr lang="en-US" sz="1300" b="0" i="0" dirty="0">
                <a:effectLst/>
                <a:latin typeface="Calibri(Body)"/>
              </a:rPr>
              <a:t>(1), 32-50.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Butt, A. S. (2019). Guanxi and intra-organizational conflicts: evidence from Chinese logistics industry. </a:t>
            </a:r>
            <a:r>
              <a:rPr lang="en-US" sz="1300" b="0" i="1" dirty="0">
                <a:effectLst/>
                <a:latin typeface="Calibri(Body)"/>
              </a:rPr>
              <a:t>Management Research Review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42</a:t>
            </a:r>
            <a:r>
              <a:rPr lang="en-US" sz="1300" b="0" i="0" dirty="0">
                <a:effectLst/>
                <a:latin typeface="Calibri(Body)"/>
              </a:rPr>
              <a:t>(4), 495-505.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Chu, Z., Lai, F., and Wang, L. (2020). Leveraging interfirm relationships in China: western relational governance or guanxi? Domestic versus foreign firms. </a:t>
            </a:r>
            <a:r>
              <a:rPr lang="en-US" sz="1300" b="0" i="1" dirty="0">
                <a:effectLst/>
                <a:latin typeface="Calibri(Body)"/>
              </a:rPr>
              <a:t>Journal of International Marketing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28</a:t>
            </a:r>
            <a:r>
              <a:rPr lang="en-US" sz="1300" b="0" i="0" dirty="0">
                <a:effectLst/>
                <a:latin typeface="Calibri(Body)"/>
              </a:rPr>
              <a:t>(4), 58-74.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De Silva, M., Wang, P., and </a:t>
            </a:r>
            <a:r>
              <a:rPr lang="en-US" sz="1300" b="0" i="0" dirty="0" err="1">
                <a:effectLst/>
                <a:latin typeface="Calibri(Body)"/>
              </a:rPr>
              <a:t>Kuah</a:t>
            </a:r>
            <a:r>
              <a:rPr lang="en-US" sz="1300" b="0" i="0" dirty="0">
                <a:effectLst/>
                <a:latin typeface="Calibri(Body)"/>
              </a:rPr>
              <a:t>, A. T. (2021). Why wouldn’t green appeal drive purchase intention? Moderation effects of consumption values in the UK and China. </a:t>
            </a:r>
            <a:r>
              <a:rPr lang="en-US" sz="1300" b="0" i="1" dirty="0">
                <a:effectLst/>
                <a:latin typeface="Calibri(Body)"/>
              </a:rPr>
              <a:t>Journal of business research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122</a:t>
            </a:r>
            <a:r>
              <a:rPr lang="en-US" sz="1300" b="0" i="0" dirty="0">
                <a:effectLst/>
                <a:latin typeface="Calibri(Body)"/>
              </a:rPr>
              <a:t>, 713-724.</a:t>
            </a:r>
          </a:p>
          <a:p>
            <a:pPr marL="180000" indent="-180000">
              <a:buNone/>
            </a:pPr>
            <a:r>
              <a:rPr lang="en-GB" sz="1300" b="0" i="0" dirty="0">
                <a:effectLst/>
                <a:latin typeface="Calibri(Body)"/>
              </a:rPr>
              <a:t>Dinh, T. Q., and </a:t>
            </a:r>
            <a:r>
              <a:rPr lang="en-GB" sz="1300" b="0" i="0" dirty="0" err="1">
                <a:effectLst/>
                <a:latin typeface="Calibri(Body)"/>
              </a:rPr>
              <a:t>Hilmarsson</a:t>
            </a:r>
            <a:r>
              <a:rPr lang="en-GB" sz="1300" b="0" i="0" dirty="0">
                <a:effectLst/>
                <a:latin typeface="Calibri(Body)"/>
              </a:rPr>
              <a:t>, H. Þ. (2020). Understanding" Guanxi" in the Asian business context. </a:t>
            </a:r>
            <a:r>
              <a:rPr lang="en-GB" sz="1300" b="0" i="1" dirty="0" err="1">
                <a:effectLst/>
                <a:latin typeface="Calibri(Body)"/>
              </a:rPr>
              <a:t>Revista</a:t>
            </a:r>
            <a:r>
              <a:rPr lang="en-GB" sz="1300" b="0" i="1" dirty="0">
                <a:effectLst/>
                <a:latin typeface="Calibri(Body)"/>
              </a:rPr>
              <a:t> de Management </a:t>
            </a:r>
            <a:r>
              <a:rPr lang="en-GB" sz="1300" b="0" i="1" dirty="0" err="1">
                <a:effectLst/>
                <a:latin typeface="Calibri(Body)"/>
              </a:rPr>
              <a:t>Comparat</a:t>
            </a:r>
            <a:r>
              <a:rPr lang="en-GB" sz="1300" b="0" i="1" dirty="0">
                <a:effectLst/>
                <a:latin typeface="Calibri(Body)"/>
              </a:rPr>
              <a:t> International</a:t>
            </a:r>
            <a:r>
              <a:rPr lang="en-GB" sz="1300" b="0" i="0" dirty="0">
                <a:effectLst/>
                <a:latin typeface="Calibri(Body)"/>
              </a:rPr>
              <a:t>, </a:t>
            </a:r>
            <a:r>
              <a:rPr lang="en-GB" sz="1300" b="0" i="1" dirty="0">
                <a:effectLst/>
                <a:latin typeface="Calibri(Body)"/>
              </a:rPr>
              <a:t>21</a:t>
            </a:r>
            <a:r>
              <a:rPr lang="en-GB" sz="1300" b="0" i="0" dirty="0">
                <a:effectLst/>
                <a:latin typeface="Calibri(Body)"/>
              </a:rPr>
              <a:t>(1), 12-22.</a:t>
            </a:r>
          </a:p>
          <a:p>
            <a:pPr marL="180000" indent="-180000">
              <a:buNone/>
            </a:pPr>
            <a:r>
              <a:rPr lang="en-US" sz="1300" b="0" i="0" dirty="0" err="1">
                <a:effectLst/>
                <a:latin typeface="Calibri(Body)"/>
              </a:rPr>
              <a:t>Hamadneh</a:t>
            </a:r>
            <a:r>
              <a:rPr lang="en-US" sz="1300" b="0" i="0" dirty="0">
                <a:effectLst/>
                <a:latin typeface="Calibri(Body)"/>
              </a:rPr>
              <a:t>, S., Hassan, J., </a:t>
            </a:r>
            <a:r>
              <a:rPr lang="en-US" sz="1300" b="0" i="0" dirty="0" err="1">
                <a:effectLst/>
                <a:latin typeface="Calibri(Body)"/>
              </a:rPr>
              <a:t>Alshurideh</a:t>
            </a:r>
            <a:r>
              <a:rPr lang="en-US" sz="1300" b="0" i="0" dirty="0">
                <a:effectLst/>
                <a:latin typeface="Calibri(Body)"/>
              </a:rPr>
              <a:t>, M., Al Kurdi, B., and </a:t>
            </a:r>
            <a:r>
              <a:rPr lang="en-US" sz="1300" b="0" i="0" dirty="0" err="1">
                <a:effectLst/>
                <a:latin typeface="Calibri(Body)"/>
              </a:rPr>
              <a:t>Aburayya</a:t>
            </a:r>
            <a:r>
              <a:rPr lang="en-US" sz="1300" b="0" i="0" dirty="0">
                <a:effectLst/>
                <a:latin typeface="Calibri(Body)"/>
              </a:rPr>
              <a:t>, A. (2021). The effect of brand personality on consumer self-identity: The moderation effect of cultural orientations among British and Chinese consumers. </a:t>
            </a:r>
            <a:r>
              <a:rPr lang="en-US" sz="1300" b="0" i="1" dirty="0">
                <a:effectLst/>
                <a:latin typeface="Calibri(Body)"/>
              </a:rPr>
              <a:t>J. Legal Ethical &amp; </a:t>
            </a:r>
            <a:r>
              <a:rPr lang="en-US" sz="1300" b="0" i="1" dirty="0" err="1">
                <a:effectLst/>
                <a:latin typeface="Calibri(Body)"/>
              </a:rPr>
              <a:t>Regul</a:t>
            </a:r>
            <a:r>
              <a:rPr lang="en-US" sz="1300" b="0" i="1" dirty="0">
                <a:effectLst/>
                <a:latin typeface="Calibri(Body)"/>
              </a:rPr>
              <a:t>. </a:t>
            </a:r>
            <a:r>
              <a:rPr lang="en-US" sz="1300" b="0" i="1" dirty="0" err="1">
                <a:effectLst/>
                <a:latin typeface="Calibri(Body)"/>
              </a:rPr>
              <a:t>Isses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24</a:t>
            </a:r>
            <a:r>
              <a:rPr lang="en-US" sz="1300" b="0" i="0" dirty="0">
                <a:effectLst/>
                <a:latin typeface="Calibri(Body)"/>
              </a:rPr>
              <a:t>, 1.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He, L., and </a:t>
            </a:r>
            <a:r>
              <a:rPr lang="en-US" sz="1300" b="0" i="0" dirty="0" err="1">
                <a:effectLst/>
                <a:latin typeface="Calibri(Body)"/>
              </a:rPr>
              <a:t>Filimonau</a:t>
            </a:r>
            <a:r>
              <a:rPr lang="en-US" sz="1300" b="0" i="0" dirty="0">
                <a:effectLst/>
                <a:latin typeface="Calibri(Body)"/>
              </a:rPr>
              <a:t>, V. (2020). The effect of national culture on pro-environmental </a:t>
            </a:r>
            <a:r>
              <a:rPr lang="en-US" sz="1300" b="0" i="0" dirty="0" err="1">
                <a:effectLst/>
                <a:latin typeface="Calibri(Body)"/>
              </a:rPr>
              <a:t>behavioural</a:t>
            </a:r>
            <a:r>
              <a:rPr lang="en-US" sz="1300" b="0" i="0" dirty="0">
                <a:effectLst/>
                <a:latin typeface="Calibri(Body)"/>
              </a:rPr>
              <a:t> intentions of tourists in the UK and China. </a:t>
            </a:r>
            <a:r>
              <a:rPr lang="en-US" sz="1300" b="0" i="1" dirty="0">
                <a:effectLst/>
                <a:latin typeface="Calibri(Body)"/>
              </a:rPr>
              <a:t>Tourism management perspectives, 35, 100716</a:t>
            </a:r>
            <a:r>
              <a:rPr lang="en-US" sz="1300" b="0" i="0" dirty="0">
                <a:effectLst/>
                <a:latin typeface="Calibri(Body)"/>
              </a:rPr>
              <a:t>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Li, J., Liu, B., and Qian, G. (2019). The belt and road initiative, cultural friction and ethnicity: Their effects on the export performance of SMEs in China. </a:t>
            </a:r>
            <a:r>
              <a:rPr lang="en-US" sz="1300" b="0" i="1" dirty="0">
                <a:effectLst/>
                <a:latin typeface="Calibri(Body)"/>
              </a:rPr>
              <a:t>Journal of World Business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54</a:t>
            </a:r>
            <a:r>
              <a:rPr lang="en-US" sz="1300" b="0" i="0" dirty="0">
                <a:effectLst/>
                <a:latin typeface="Calibri(Body)"/>
              </a:rPr>
              <a:t>(4), 350-359.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Matillion (2023) </a:t>
            </a:r>
            <a:r>
              <a:rPr lang="en-US" sz="1300" b="0" i="1" dirty="0">
                <a:effectLst/>
                <a:latin typeface="Calibri(Body)"/>
              </a:rPr>
              <a:t>About us - Matillion Company Information</a:t>
            </a:r>
            <a:r>
              <a:rPr lang="en-US" sz="1300" b="0" i="0" dirty="0">
                <a:effectLst/>
                <a:latin typeface="Calibri(Body)"/>
              </a:rPr>
              <a:t>. Available at: https://</a:t>
            </a:r>
            <a:r>
              <a:rPr lang="en-US" sz="1300" b="0" i="0" dirty="0" err="1">
                <a:effectLst/>
                <a:latin typeface="Calibri(Body)"/>
              </a:rPr>
              <a:t>www.matillion.com</a:t>
            </a:r>
            <a:r>
              <a:rPr lang="en-US" sz="1300" b="0" i="0" dirty="0">
                <a:effectLst/>
                <a:latin typeface="Calibri(Body)"/>
              </a:rPr>
              <a:t>/about.</a:t>
            </a:r>
          </a:p>
          <a:p>
            <a:pPr marL="180000" indent="-180000">
              <a:buNone/>
            </a:pPr>
            <a:r>
              <a:rPr lang="en-US" sz="1300" b="0" i="0" dirty="0" err="1">
                <a:effectLst/>
                <a:latin typeface="Calibri(Body)"/>
              </a:rPr>
              <a:t>Nippa</a:t>
            </a:r>
            <a:r>
              <a:rPr lang="en-US" sz="1300" b="0" i="0" dirty="0">
                <a:effectLst/>
                <a:latin typeface="Calibri(Body)"/>
              </a:rPr>
              <a:t>, M., and </a:t>
            </a:r>
            <a:r>
              <a:rPr lang="en-US" sz="1300" b="0" i="0" dirty="0" err="1">
                <a:effectLst/>
                <a:latin typeface="Calibri(Body)"/>
              </a:rPr>
              <a:t>Reuer</a:t>
            </a:r>
            <a:r>
              <a:rPr lang="en-US" sz="1300" b="0" i="0" dirty="0">
                <a:effectLst/>
                <a:latin typeface="Calibri(Body)"/>
              </a:rPr>
              <a:t>, J. J. (2019). On the future of international joint venture research. </a:t>
            </a:r>
            <a:r>
              <a:rPr lang="en-US" sz="1300" b="0" i="1" dirty="0">
                <a:effectLst/>
                <a:latin typeface="Calibri(Body)"/>
              </a:rPr>
              <a:t>Journal of International Business Studies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50</a:t>
            </a:r>
            <a:r>
              <a:rPr lang="en-US" sz="1300" b="0" i="0" dirty="0">
                <a:effectLst/>
                <a:latin typeface="Calibri(Body)"/>
              </a:rPr>
              <a:t>, 555-597.</a:t>
            </a:r>
          </a:p>
          <a:p>
            <a:pPr marL="180000" indent="-180000">
              <a:buNone/>
            </a:pPr>
            <a:r>
              <a:rPr lang="en-US" sz="1300" b="0" i="0" dirty="0" err="1">
                <a:effectLst/>
                <a:latin typeface="Calibri(Body)"/>
              </a:rPr>
              <a:t>Örmeci</a:t>
            </a:r>
            <a:r>
              <a:rPr lang="en-US" sz="1300" b="0" i="0" dirty="0">
                <a:effectLst/>
                <a:latin typeface="Calibri(Body)"/>
              </a:rPr>
              <a:t>, O., and </a:t>
            </a:r>
            <a:r>
              <a:rPr lang="en-US" sz="1300" b="0" i="0" dirty="0" err="1">
                <a:effectLst/>
                <a:latin typeface="Calibri(Body)"/>
              </a:rPr>
              <a:t>Kisacik</a:t>
            </a:r>
            <a:r>
              <a:rPr lang="en-US" sz="1300" b="0" i="0" dirty="0">
                <a:effectLst/>
                <a:latin typeface="Calibri(Body)"/>
              </a:rPr>
              <a:t>, S. United Kingdom-China Relations in the Post-Brexit Era. In </a:t>
            </a:r>
            <a:r>
              <a:rPr lang="en-US" sz="1300" b="0" i="1" dirty="0" err="1">
                <a:effectLst/>
                <a:latin typeface="Calibri(Body)"/>
              </a:rPr>
              <a:t>TASAM</a:t>
            </a:r>
            <a:r>
              <a:rPr lang="en-US" sz="1300" b="0" i="1" dirty="0">
                <a:effectLst/>
                <a:latin typeface="Calibri(Body)"/>
              </a:rPr>
              <a:t> 7th Istanbul Security Conference Proceeding (</a:t>
            </a:r>
            <a:r>
              <a:rPr lang="en-US" sz="1300" b="0" i="1" dirty="0" err="1">
                <a:effectLst/>
                <a:latin typeface="Calibri(Body)"/>
              </a:rPr>
              <a:t>Novemebr</a:t>
            </a:r>
            <a:r>
              <a:rPr lang="en-US" sz="1300" b="0" i="1" dirty="0">
                <a:effectLst/>
                <a:latin typeface="Calibri(Body)"/>
              </a:rPr>
              <a:t> 2021)</a:t>
            </a:r>
            <a:r>
              <a:rPr lang="en-US" sz="1300" b="0" i="0" dirty="0">
                <a:effectLst/>
                <a:latin typeface="Calibri(Body)"/>
              </a:rPr>
              <a:t> (Vol. 2).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Qian, W., and Chen, X. (2021). Corporate environmental disclosure and political connection in regulatory and leadership changes: The case of China. </a:t>
            </a:r>
            <a:r>
              <a:rPr lang="en-US" sz="1300" b="0" i="1" dirty="0">
                <a:effectLst/>
                <a:latin typeface="Calibri(Body)"/>
              </a:rPr>
              <a:t>The British Accounting Review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53</a:t>
            </a:r>
            <a:r>
              <a:rPr lang="en-US" sz="1300" b="0" i="0" dirty="0">
                <a:effectLst/>
                <a:latin typeface="Calibri(Body)"/>
              </a:rPr>
              <a:t>(1), 100935.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Wang, P., </a:t>
            </a:r>
            <a:r>
              <a:rPr lang="en-US" sz="1300" b="0" i="0" dirty="0" err="1">
                <a:effectLst/>
                <a:latin typeface="Calibri(Body)"/>
              </a:rPr>
              <a:t>Kuah</a:t>
            </a:r>
            <a:r>
              <a:rPr lang="en-US" sz="1300" b="0" i="0" dirty="0">
                <a:effectLst/>
                <a:latin typeface="Calibri(Body)"/>
              </a:rPr>
              <a:t>, A. T., Lu, Q., Wong, C., </a:t>
            </a:r>
            <a:r>
              <a:rPr lang="en-US" sz="1300" b="0" i="0" dirty="0" err="1">
                <a:effectLst/>
                <a:latin typeface="Calibri(Body)"/>
              </a:rPr>
              <a:t>Thirumaran</a:t>
            </a:r>
            <a:r>
              <a:rPr lang="en-US" sz="1300" b="0" i="0" dirty="0">
                <a:effectLst/>
                <a:latin typeface="Calibri(Body)"/>
              </a:rPr>
              <a:t>, K., Adegbite, E., &amp; Kendall, W. (2021). The impact of value perceptions on purchase intention of sustainable luxury brands in China and the UK. </a:t>
            </a:r>
            <a:r>
              <a:rPr lang="en-US" sz="1300" b="0" i="1" dirty="0">
                <a:effectLst/>
                <a:latin typeface="Calibri(Body)"/>
              </a:rPr>
              <a:t>Journal of Brand Management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28</a:t>
            </a:r>
            <a:r>
              <a:rPr lang="en-US" sz="1300" b="0" i="0" dirty="0">
                <a:effectLst/>
                <a:latin typeface="Calibri(Body)"/>
              </a:rPr>
              <a:t>, 325-346.</a:t>
            </a:r>
          </a:p>
          <a:p>
            <a:pPr marL="180000" indent="-180000">
              <a:buNone/>
            </a:pPr>
            <a:r>
              <a:rPr lang="en-US" sz="1300" b="0" i="0" dirty="0">
                <a:effectLst/>
                <a:latin typeface="Calibri(Body)"/>
              </a:rPr>
              <a:t>Yan, T., and Hyman, M. R. (2022). Historical research with Chinese multilateral historical marketing sources. </a:t>
            </a:r>
            <a:r>
              <a:rPr lang="en-US" sz="1300" b="0" i="1" dirty="0">
                <a:effectLst/>
                <a:latin typeface="Calibri(Body)"/>
              </a:rPr>
              <a:t>Journal of Historical Research in Marketing</a:t>
            </a:r>
            <a:r>
              <a:rPr lang="en-US" sz="1300" b="0" i="0" dirty="0">
                <a:effectLst/>
                <a:latin typeface="Calibri(Body)"/>
              </a:rPr>
              <a:t>, </a:t>
            </a:r>
            <a:r>
              <a:rPr lang="en-US" sz="1300" b="0" i="1" dirty="0">
                <a:effectLst/>
                <a:latin typeface="Calibri(Body)"/>
              </a:rPr>
              <a:t>14</a:t>
            </a:r>
            <a:r>
              <a:rPr lang="en-US" sz="1300" b="0" i="0" dirty="0">
                <a:effectLst/>
                <a:latin typeface="Calibri(Body)"/>
              </a:rPr>
              <a:t>(2), 260-280.</a:t>
            </a:r>
            <a:endParaRPr lang="en-US" sz="1300" dirty="0">
              <a:latin typeface="Calibri(Body)"/>
            </a:endParaRPr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1724</TotalTime>
  <Words>1152</Words>
  <Application>Microsoft Office PowerPoint</Application>
  <PresentationFormat>Широк екран</PresentationFormat>
  <Paragraphs>126</Paragraphs>
  <Slides>13</Slides>
  <Notes>11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Calibri(Body)</vt:lpstr>
      <vt:lpstr>Söhne</vt:lpstr>
      <vt:lpstr>Wingdings</vt:lpstr>
      <vt:lpstr>Office Theme</vt:lpstr>
      <vt:lpstr>Exploring Intercultural Challenges of Matillion's Journey in the British-Chinese Joint Venture</vt:lpstr>
      <vt:lpstr>Main Content / Agenda of the Presentation </vt:lpstr>
      <vt:lpstr>The Context of Matillion Entry in Chinese Market</vt:lpstr>
      <vt:lpstr>Understanding the Chinese Culture </vt:lpstr>
      <vt:lpstr>Understanding the Chinese Culture (ctd…)</vt:lpstr>
      <vt:lpstr>Success and Failure factors of Joint Ventures </vt:lpstr>
      <vt:lpstr>Cultural Sensitivity in China / The Differences From the UK </vt:lpstr>
      <vt:lpstr>Hofstede Cultural Dimensions: UK and China </vt:lpstr>
      <vt:lpstr>Hofstede Cultural Dimensions: UK and China </vt:lpstr>
      <vt:lpstr>Recommendations </vt:lpstr>
      <vt:lpstr>Recommendations (ctd…)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of the presentation, your name and ID, and module</dc:title>
  <dc:creator>Husam Helmi</dc:creator>
  <cp:lastModifiedBy>Denis</cp:lastModifiedBy>
  <cp:revision>107</cp:revision>
  <dcterms:created xsi:type="dcterms:W3CDTF">2020-10-29T12:05:35Z</dcterms:created>
  <dcterms:modified xsi:type="dcterms:W3CDTF">2023-07-27T16:57:32Z</dcterms:modified>
</cp:coreProperties>
</file>