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3"/>
  </p:notesMasterIdLst>
  <p:sldIdLst>
    <p:sldId id="719" r:id="rId24"/>
    <p:sldId id="715" r:id="rId25"/>
    <p:sldId id="331" r:id="rId26"/>
    <p:sldId id="293" r:id="rId27"/>
    <p:sldId id="716" r:id="rId28"/>
    <p:sldId id="723" r:id="rId29"/>
    <p:sldId id="724" r:id="rId30"/>
    <p:sldId id="726" r:id="rId31"/>
    <p:sldId id="72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6EFB41-8F17-4DE5-8B30-656C93A7540A}" v="17" dt="2023-01-23T23:34:13.6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81" d="100"/>
          <a:sy n="81" d="100"/>
        </p:scale>
        <p:origin x="720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microsoft.com/office/2015/10/relationships/revisionInfo" Target="revisionInfo.xml"/><Relationship Id="rId21" Type="http://schemas.openxmlformats.org/officeDocument/2006/relationships/slideMaster" Target="slideMasters/slideMaster18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486EFB41-8F17-4DE5-8B30-656C93A7540A}"/>
    <pc:docChg chg="undo custSel addSld delSld modSld">
      <pc:chgData name="Stalin Jacob Wilson Packia Dhas" userId="050d7d71-3621-4503-95e8-1c9a9d962492" providerId="ADAL" clId="{486EFB41-8F17-4DE5-8B30-656C93A7540A}" dt="2023-01-24T10:33:14.670" v="827" actId="47"/>
      <pc:docMkLst>
        <pc:docMk/>
      </pc:docMkLst>
      <pc:sldChg chg="modSp mod">
        <pc:chgData name="Stalin Jacob Wilson Packia Dhas" userId="050d7d71-3621-4503-95e8-1c9a9d962492" providerId="ADAL" clId="{486EFB41-8F17-4DE5-8B30-656C93A7540A}" dt="2023-01-23T22:00:30.240" v="198" actId="113"/>
        <pc:sldMkLst>
          <pc:docMk/>
          <pc:sldMk cId="376590867" sldId="293"/>
        </pc:sldMkLst>
        <pc:spChg chg="mod">
          <ac:chgData name="Stalin Jacob Wilson Packia Dhas" userId="050d7d71-3621-4503-95e8-1c9a9d962492" providerId="ADAL" clId="{486EFB41-8F17-4DE5-8B30-656C93A7540A}" dt="2023-01-23T21:54:41.264" v="88" actId="1076"/>
          <ac:spMkLst>
            <pc:docMk/>
            <pc:sldMk cId="376590867" sldId="29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86EFB41-8F17-4DE5-8B30-656C93A7540A}" dt="2023-01-23T22:00:30.240" v="198" actId="113"/>
          <ac:spMkLst>
            <pc:docMk/>
            <pc:sldMk cId="376590867" sldId="293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486EFB41-8F17-4DE5-8B30-656C93A7540A}" dt="2023-01-23T22:00:21.197" v="197" actId="5793"/>
        <pc:sldMkLst>
          <pc:docMk/>
          <pc:sldMk cId="1572649805" sldId="331"/>
        </pc:sldMkLst>
        <pc:spChg chg="mod">
          <ac:chgData name="Stalin Jacob Wilson Packia Dhas" userId="050d7d71-3621-4503-95e8-1c9a9d962492" providerId="ADAL" clId="{486EFB41-8F17-4DE5-8B30-656C93A7540A}" dt="2023-01-23T21:52:17.299" v="45" actId="1076"/>
          <ac:spMkLst>
            <pc:docMk/>
            <pc:sldMk cId="1572649805" sldId="33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86EFB41-8F17-4DE5-8B30-656C93A7540A}" dt="2023-01-23T22:00:21.197" v="197" actId="5793"/>
          <ac:spMkLst>
            <pc:docMk/>
            <pc:sldMk cId="1572649805" sldId="33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486EFB41-8F17-4DE5-8B30-656C93A7540A}" dt="2023-01-23T21:47:59.313" v="11" actId="20577"/>
        <pc:sldMkLst>
          <pc:docMk/>
          <pc:sldMk cId="3581411444" sldId="715"/>
        </pc:sldMkLst>
        <pc:spChg chg="mod">
          <ac:chgData name="Stalin Jacob Wilson Packia Dhas" userId="050d7d71-3621-4503-95e8-1c9a9d962492" providerId="ADAL" clId="{486EFB41-8F17-4DE5-8B30-656C93A7540A}" dt="2023-01-23T21:47:59.313" v="11" actId="20577"/>
          <ac:spMkLst>
            <pc:docMk/>
            <pc:sldMk cId="3581411444" sldId="715"/>
            <ac:spMk id="2" creationId="{9843DB1F-90B0-42CC-ABF2-3259D70B3186}"/>
          </ac:spMkLst>
        </pc:spChg>
      </pc:sldChg>
      <pc:sldChg chg="modSp mod">
        <pc:chgData name="Stalin Jacob Wilson Packia Dhas" userId="050d7d71-3621-4503-95e8-1c9a9d962492" providerId="ADAL" clId="{486EFB41-8F17-4DE5-8B30-656C93A7540A}" dt="2023-01-23T23:22:23.501" v="392" actId="1076"/>
        <pc:sldMkLst>
          <pc:docMk/>
          <pc:sldMk cId="3531350373" sldId="716"/>
        </pc:sldMkLst>
        <pc:spChg chg="mod">
          <ac:chgData name="Stalin Jacob Wilson Packia Dhas" userId="050d7d71-3621-4503-95e8-1c9a9d962492" providerId="ADAL" clId="{486EFB41-8F17-4DE5-8B30-656C93A7540A}" dt="2023-01-23T22:00:48.152" v="207" actId="6549"/>
          <ac:spMkLst>
            <pc:docMk/>
            <pc:sldMk cId="3531350373" sldId="716"/>
            <ac:spMk id="2" creationId="{9843DB1F-90B0-42CC-ABF2-3259D70B3186}"/>
          </ac:spMkLst>
        </pc:spChg>
        <pc:graphicFrameChg chg="mod">
          <ac:chgData name="Stalin Jacob Wilson Packia Dhas" userId="050d7d71-3621-4503-95e8-1c9a9d962492" providerId="ADAL" clId="{486EFB41-8F17-4DE5-8B30-656C93A7540A}" dt="2023-01-23T23:22:23.501" v="392" actId="1076"/>
          <ac:graphicFrameMkLst>
            <pc:docMk/>
            <pc:sldMk cId="3531350373" sldId="716"/>
            <ac:graphicFrameMk id="5" creationId="{F79F270E-E590-A342-8D2F-5DA6E38AA5D3}"/>
          </ac:graphicFrameMkLst>
        </pc:graphicFrameChg>
      </pc:sldChg>
      <pc:sldChg chg="modSp del mod modNotesTx">
        <pc:chgData name="Stalin Jacob Wilson Packia Dhas" userId="050d7d71-3621-4503-95e8-1c9a9d962492" providerId="ADAL" clId="{486EFB41-8F17-4DE5-8B30-656C93A7540A}" dt="2023-01-23T22:03:54.289" v="335" actId="47"/>
        <pc:sldMkLst>
          <pc:docMk/>
          <pc:sldMk cId="1351804798" sldId="718"/>
        </pc:sldMkLst>
        <pc:spChg chg="mod">
          <ac:chgData name="Stalin Jacob Wilson Packia Dhas" userId="050d7d71-3621-4503-95e8-1c9a9d962492" providerId="ADAL" clId="{486EFB41-8F17-4DE5-8B30-656C93A7540A}" dt="2023-01-23T21:59:53.468" v="192" actId="403"/>
          <ac:spMkLst>
            <pc:docMk/>
            <pc:sldMk cId="1351804798" sldId="718"/>
            <ac:spMk id="2" creationId="{9843DB1F-90B0-42CC-ABF2-3259D70B3186}"/>
          </ac:spMkLst>
        </pc:spChg>
      </pc:sldChg>
      <pc:sldChg chg="modNotesTx">
        <pc:chgData name="Stalin Jacob Wilson Packia Dhas" userId="050d7d71-3621-4503-95e8-1c9a9d962492" providerId="ADAL" clId="{486EFB41-8F17-4DE5-8B30-656C93A7540A}" dt="2023-01-23T22:02:23.274" v="305" actId="20577"/>
        <pc:sldMkLst>
          <pc:docMk/>
          <pc:sldMk cId="1608782815" sldId="721"/>
        </pc:sldMkLst>
      </pc:sldChg>
      <pc:sldChg chg="delSp modSp del mod">
        <pc:chgData name="Stalin Jacob Wilson Packia Dhas" userId="050d7d71-3621-4503-95e8-1c9a9d962492" providerId="ADAL" clId="{486EFB41-8F17-4DE5-8B30-656C93A7540A}" dt="2023-01-23T21:59:59.398" v="193" actId="47"/>
        <pc:sldMkLst>
          <pc:docMk/>
          <pc:sldMk cId="509520314" sldId="722"/>
        </pc:sldMkLst>
        <pc:spChg chg="mod">
          <ac:chgData name="Stalin Jacob Wilson Packia Dhas" userId="050d7d71-3621-4503-95e8-1c9a9d962492" providerId="ADAL" clId="{486EFB41-8F17-4DE5-8B30-656C93A7540A}" dt="2023-01-23T21:50:36.245" v="20" actId="20577"/>
          <ac:spMkLst>
            <pc:docMk/>
            <pc:sldMk cId="509520314" sldId="722"/>
            <ac:spMk id="2" creationId="{9843DB1F-90B0-42CC-ABF2-3259D70B3186}"/>
          </ac:spMkLst>
        </pc:spChg>
        <pc:graphicFrameChg chg="del mod">
          <ac:chgData name="Stalin Jacob Wilson Packia Dhas" userId="050d7d71-3621-4503-95e8-1c9a9d962492" providerId="ADAL" clId="{486EFB41-8F17-4DE5-8B30-656C93A7540A}" dt="2023-01-23T21:51:34.136" v="21"/>
          <ac:graphicFrameMkLst>
            <pc:docMk/>
            <pc:sldMk cId="509520314" sldId="722"/>
            <ac:graphicFrameMk id="3" creationId="{050D9246-8DED-FA70-9B85-33995B446C41}"/>
          </ac:graphicFrameMkLst>
        </pc:graphicFrameChg>
      </pc:sldChg>
      <pc:sldChg chg="modSp mod">
        <pc:chgData name="Stalin Jacob Wilson Packia Dhas" userId="050d7d71-3621-4503-95e8-1c9a9d962492" providerId="ADAL" clId="{486EFB41-8F17-4DE5-8B30-656C93A7540A}" dt="2023-01-23T21:58:49.419" v="177" actId="5793"/>
        <pc:sldMkLst>
          <pc:docMk/>
          <pc:sldMk cId="1580573591" sldId="723"/>
        </pc:sldMkLst>
        <pc:spChg chg="mod">
          <ac:chgData name="Stalin Jacob Wilson Packia Dhas" userId="050d7d71-3621-4503-95e8-1c9a9d962492" providerId="ADAL" clId="{486EFB41-8F17-4DE5-8B30-656C93A7540A}" dt="2023-01-23T21:58:49.419" v="177" actId="5793"/>
          <ac:spMkLst>
            <pc:docMk/>
            <pc:sldMk cId="1580573591" sldId="723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486EFB41-8F17-4DE5-8B30-656C93A7540A}" dt="2023-01-23T23:24:03.270" v="398" actId="3626"/>
        <pc:sldMkLst>
          <pc:docMk/>
          <pc:sldMk cId="4130696742" sldId="724"/>
        </pc:sldMkLst>
        <pc:spChg chg="mod">
          <ac:chgData name="Stalin Jacob Wilson Packia Dhas" userId="050d7d71-3621-4503-95e8-1c9a9d962492" providerId="ADAL" clId="{486EFB41-8F17-4DE5-8B30-656C93A7540A}" dt="2023-01-23T23:24:03.270" v="398" actId="3626"/>
          <ac:spMkLst>
            <pc:docMk/>
            <pc:sldMk cId="4130696742" sldId="724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486EFB41-8F17-4DE5-8B30-656C93A7540A}" dt="2023-01-23T23:23:00.011" v="394" actId="207"/>
          <ac:spMkLst>
            <pc:docMk/>
            <pc:sldMk cId="4130696742" sldId="724"/>
            <ac:spMk id="7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486EFB41-8F17-4DE5-8B30-656C93A7540A}" dt="2023-01-24T10:33:14.670" v="827" actId="47"/>
        <pc:sldMkLst>
          <pc:docMk/>
          <pc:sldMk cId="3748904044" sldId="725"/>
        </pc:sldMkLst>
        <pc:spChg chg="mod">
          <ac:chgData name="Stalin Jacob Wilson Packia Dhas" userId="050d7d71-3621-4503-95e8-1c9a9d962492" providerId="ADAL" clId="{486EFB41-8F17-4DE5-8B30-656C93A7540A}" dt="2023-01-23T22:08:39.594" v="337" actId="207"/>
          <ac:spMkLst>
            <pc:docMk/>
            <pc:sldMk cId="3748904044" sldId="725"/>
            <ac:spMk id="3" creationId="{00000000-0000-0000-0000-000000000000}"/>
          </ac:spMkLst>
        </pc:spChg>
      </pc:sldChg>
      <pc:sldChg chg="modSp add mod modAnim">
        <pc:chgData name="Stalin Jacob Wilson Packia Dhas" userId="050d7d71-3621-4503-95e8-1c9a9d962492" providerId="ADAL" clId="{486EFB41-8F17-4DE5-8B30-656C93A7540A}" dt="2023-01-23T23:34:13.606" v="826" actId="20577"/>
        <pc:sldMkLst>
          <pc:docMk/>
          <pc:sldMk cId="985992287" sldId="726"/>
        </pc:sldMkLst>
        <pc:spChg chg="mod">
          <ac:chgData name="Stalin Jacob Wilson Packia Dhas" userId="050d7d71-3621-4503-95e8-1c9a9d962492" providerId="ADAL" clId="{486EFB41-8F17-4DE5-8B30-656C93A7540A}" dt="2023-01-23T23:24:34.637" v="400" actId="122"/>
          <ac:spMkLst>
            <pc:docMk/>
            <pc:sldMk cId="985992287" sldId="72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86EFB41-8F17-4DE5-8B30-656C93A7540A}" dt="2023-01-23T23:34:13.606" v="826" actId="20577"/>
          <ac:spMkLst>
            <pc:docMk/>
            <pc:sldMk cId="985992287" sldId="726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94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798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4762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2824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690168D-7392-4D17-8284-AD4C0CB6A6FD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6C0A5-48CB-4950-A2F8-200AC99267FE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95E852D-41D6-4D16-B6FB-F9FCB1615B5F}" type="datetime1">
              <a:rPr lang="en-GB" smtClean="0"/>
              <a:t>23/01/2023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E6A9D35-2EDC-441E-B290-A66BEB1179FB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49CC1-8054-415B-8967-21386BC3C0AC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55A6D8A-3737-4F4D-AF4C-A55198F48F90}" type="datetime1">
              <a:rPr lang="en-GB" smtClean="0"/>
              <a:t>23/01/2023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E93F715-8220-4705-AF76-D6D822F95D4C}" type="datetime1">
              <a:rPr lang="en-GB" noProof="0" smtClean="0"/>
              <a:t>23/01/2023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7F2C24C-95AE-40B5-A57A-4E43FE077FFD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6902D-06D7-48C6-A3B8-B254FB35E987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DFD748C-674A-49A6-AEFC-424E7817C826}" type="datetime1">
              <a:rPr lang="en-GB" smtClean="0"/>
              <a:t>23/01/2023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2B18C78-30A1-4018-B472-90DA2B1D9EE2}" type="datetime1">
              <a:rPr lang="en-GB" noProof="0" smtClean="0"/>
              <a:t>23/01/2023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CD202E8-F290-4C1F-8896-642D5D8E642F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600BF-30D4-4986-A541-6D22ADA3758F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2FBAC4A-DB53-4AF0-9661-1B626370609E}" type="datetime1">
              <a:rPr lang="en-GB" smtClean="0"/>
              <a:t>23/01/2023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5ED5E-35CE-4E8F-8DDC-BD51FD41516A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3AA8974-7475-4190-854E-0B684AC1652C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6109F-9D06-465C-95A1-1E57931D0D20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1723027-ACBC-47CE-B612-E7AF70B43C30}" type="datetime1">
              <a:rPr lang="en-GB" smtClean="0"/>
              <a:t>23/01/2023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38E7789-06B2-466D-8F12-406F7D832E5F}" type="datetime1">
              <a:rPr lang="en-GB" noProof="0" smtClean="0"/>
              <a:t>23/01/2023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D324EA4-34C5-4E5E-A13E-59190A35519E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5DB1-DF87-41E5-9B78-A7C5A0E7C261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0D458EE-C3BF-4B12-8376-F1B5D2D412DA}" type="datetime1">
              <a:rPr lang="en-GB" smtClean="0"/>
              <a:t>23/01/2023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5AA2175-2FAA-479E-A1F2-FD1B12B72D3B}" type="datetime1">
              <a:rPr lang="en-GB" noProof="0" smtClean="0"/>
              <a:t>23/01/2023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6B0CAB3-C990-473D-82BD-CA729D7668F9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C63A-BD3E-42AA-A462-DCB0A15998E5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8BFF37A-150F-495A-A8A6-E6481D0D945B}" type="datetime1">
              <a:rPr lang="en-GB" smtClean="0"/>
              <a:t>23/01/2023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11834C0-BC25-483D-9F57-59BC8E0F2409}" type="datetime1">
              <a:rPr lang="en-GB" noProof="0" smtClean="0"/>
              <a:t>23/01/2023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A1B40CA-283C-4229-BA39-02B31C9E22CC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891BD-5F1E-4B34-8CF9-6E39D00B3614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55DE844-6EAF-4D60-ABD3-B702B2786AF4}" type="datetime1">
              <a:rPr lang="en-GB" smtClean="0"/>
              <a:t>23/01/2023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8BC69AC-6501-4A2C-A339-F2E3E7FE67D4}" type="datetime1">
              <a:rPr lang="en-GB" noProof="0" smtClean="0"/>
              <a:t>23/01/2023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C5E0CA6-3794-4842-AAA8-9CDC155A8463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0C62F-8520-4D56-A85B-36C23503D1CE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3259013-6427-4F62-9F01-95E6FCF4979E}" type="datetime1">
              <a:rPr lang="en-GB" smtClean="0"/>
              <a:t>23/01/2023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6ED3655-395D-42BB-B887-98A9CC0D9EA0}" type="datetime1">
              <a:rPr lang="en-GB" noProof="0" smtClean="0"/>
              <a:t>23/01/2023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20F9C83-D5C2-4F2A-A2AC-CBEFCD13794D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7ADCF-8DBB-42E3-8237-9E38A00AEFDD}" type="datetime1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42F554D-0693-412C-B0BD-1A85216C4210}" type="datetime1">
              <a:rPr lang="en-GB" smtClean="0"/>
              <a:t>23/01/2023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422" y="1704914"/>
            <a:ext cx="10936434" cy="454604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109538">
              <a:lnSpc>
                <a:spcPct val="150000"/>
              </a:lnSpc>
              <a:tabLst>
                <a:tab pos="512763" algn="l"/>
              </a:tabLst>
            </a:pP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Name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</a:t>
            </a:r>
            <a:r>
              <a:rPr lang="en-US" sz="3200" dirty="0">
                <a:latin typeface="+mn-lt"/>
              </a:rPr>
              <a:t>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: Computer Systems Fundamentals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Code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ACCA4028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Credits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			: 10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Level 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	: 4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Pre – Requisites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None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Stalin Jacob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 Email ID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s.wpackiadhas@uwtsd.ac.uk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873EE-E835-55F8-6946-4B5A20C8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50B290-9A81-CD5A-2C5B-A6C3F250F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411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kern="1200" dirty="0">
                <a:solidFill>
                  <a:schemeClr val="tx1"/>
                </a:solidFill>
                <a:ea typeface="+mj-ea"/>
                <a:cs typeface="+mj-cs"/>
              </a:rPr>
              <a:t>Aim: </a:t>
            </a:r>
          </a:p>
          <a:p>
            <a:r>
              <a:rPr lang="en-GB" sz="3200" dirty="0">
                <a:effectLst/>
                <a:latin typeface="+mn-lt"/>
                <a:ea typeface="Times New Roman" panose="02020603050405020304" pitchFamily="18" charset="0"/>
              </a:rPr>
              <a:t>To provide students with an essential understanding of the </a:t>
            </a:r>
            <a:r>
              <a:rPr lang="en-GB" sz="3200" b="1" dirty="0">
                <a:effectLst/>
                <a:latin typeface="+mn-lt"/>
                <a:ea typeface="Times New Roman" panose="02020603050405020304" pitchFamily="18" charset="0"/>
              </a:rPr>
              <a:t>key components and characteristics of computer systems. </a:t>
            </a:r>
          </a:p>
          <a:p>
            <a:pPr marL="0" indent="0">
              <a:buNone/>
            </a:pP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200" b="1" dirty="0"/>
              <a:t>Learning Outcome: </a:t>
            </a:r>
          </a:p>
          <a:p>
            <a:pPr marL="0" indent="0">
              <a:buNone/>
            </a:pPr>
            <a:r>
              <a:rPr lang="en-GB" sz="3200" dirty="0">
                <a:latin typeface="+mn-lt"/>
              </a:rPr>
              <a:t>Upon the successful completion of this module, the student should be able to: </a:t>
            </a:r>
          </a:p>
          <a:p>
            <a:r>
              <a:rPr lang="en-GB" sz="3200" dirty="0">
                <a:effectLst/>
                <a:latin typeface="+mn-lt"/>
                <a:ea typeface="Times New Roman" panose="02020603050405020304" pitchFamily="18" charset="0"/>
              </a:rPr>
              <a:t>Demonstrate a knowledge of the underlying concepts and </a:t>
            </a:r>
            <a:r>
              <a:rPr lang="en-GB" sz="3200" b="1" dirty="0">
                <a:effectLst/>
                <a:latin typeface="+mn-lt"/>
                <a:ea typeface="Times New Roman" panose="02020603050405020304" pitchFamily="18" charset="0"/>
              </a:rPr>
              <a:t>principles of computer hardware, operating systems and cyber security.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223029"/>
            <a:ext cx="527396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652" y="1339233"/>
            <a:ext cx="11208775" cy="529573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6300" b="1" dirty="0"/>
              <a:t>Indicative Content</a:t>
            </a:r>
          </a:p>
          <a:p>
            <a:pPr marL="803275">
              <a:lnSpc>
                <a:spcPct val="120000"/>
              </a:lnSpc>
            </a:pPr>
            <a:r>
              <a:rPr lang="en-GB" sz="5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Components of PC, processors, memory, motherboard, motherboard interfaces, e.g. PCI, PCI Express, and AGP.</a:t>
            </a:r>
            <a:endParaRPr lang="en-GB" sz="5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3275">
              <a:lnSpc>
                <a:spcPct val="120000"/>
              </a:lnSpc>
            </a:pPr>
            <a:r>
              <a:rPr lang="en-GB" sz="5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Operating systems. Processes, services and applications. User management.  OS commands.</a:t>
            </a:r>
            <a:endParaRPr lang="en-GB" sz="5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3275">
              <a:lnSpc>
                <a:spcPct val="120000"/>
              </a:lnSpc>
            </a:pPr>
            <a:r>
              <a:rPr lang="en-GB" sz="5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Computer networks, network cards, Ethernet cable, etc. RJ45 sockets, jacks and wiring, 4-port Ethernet switches.</a:t>
            </a:r>
            <a:endParaRPr lang="en-GB" sz="5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3275">
              <a:lnSpc>
                <a:spcPct val="120000"/>
              </a:lnSpc>
            </a:pPr>
            <a:r>
              <a:rPr lang="en-GB" sz="5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File systems e.g. files, folders, file name extensions, etc. </a:t>
            </a:r>
            <a:endParaRPr lang="en-GB" sz="5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3275">
              <a:lnSpc>
                <a:spcPct val="120000"/>
              </a:lnSpc>
            </a:pPr>
            <a:r>
              <a:rPr lang="en-GB" sz="5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Installing and configuring applications, windows registry, user rights, etc.</a:t>
            </a:r>
            <a:endParaRPr lang="en-GB" sz="5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3275">
              <a:lnSpc>
                <a:spcPct val="120000"/>
              </a:lnSpc>
            </a:pPr>
            <a:r>
              <a:rPr lang="en-GB" sz="5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Internet access, Broadband Routers, Internet Service Providers, DHCP, etc</a:t>
            </a:r>
            <a:r>
              <a:rPr lang="en-GB" sz="5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5100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20DC4-564A-68B7-8780-49C26E61A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Study ti</a:t>
            </a:r>
            <a:r>
              <a:rPr lang="en-US" sz="4800" dirty="0"/>
              <a:t>me allocation</a:t>
            </a: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79F270E-E590-A342-8D2F-5DA6E38AA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6460668"/>
              </p:ext>
            </p:extLst>
          </p:nvPr>
        </p:nvGraphicFramePr>
        <p:xfrm>
          <a:off x="1058606" y="2601909"/>
          <a:ext cx="9793455" cy="2766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485">
                  <a:extLst>
                    <a:ext uri="{9D8B030D-6E8A-4147-A177-3AD203B41FA5}">
                      <a16:colId xmlns:a16="http://schemas.microsoft.com/office/drawing/2014/main" val="1032521080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761405316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078829855"/>
                    </a:ext>
                  </a:extLst>
                </a:gridCol>
              </a:tblGrid>
              <a:tr h="55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30335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dirty="0"/>
                        <a:t>Scheduled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262528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692313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53776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b="1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6590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DAF98-12B5-0885-8358-D1F1E82B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813718-BD7C-54AE-A963-7C90E273F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350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2526" y="1339233"/>
            <a:ext cx="11067190" cy="5122548"/>
          </a:xfrm>
        </p:spPr>
        <p:txBody>
          <a:bodyPr>
            <a:normAutofit fontScale="40000" lnSpcReduction="20000"/>
          </a:bodyPr>
          <a:lstStyle/>
          <a:p>
            <a:pPr marL="574675" indent="-574675">
              <a:lnSpc>
                <a:spcPct val="120000"/>
              </a:lnSpc>
              <a:buNone/>
            </a:pPr>
            <a:r>
              <a:rPr lang="en-US" sz="9800" kern="1200" dirty="0">
                <a:solidFill>
                  <a:schemeClr val="tx1"/>
                </a:solidFill>
                <a:ea typeface="+mj-ea"/>
                <a:cs typeface="+mj-cs"/>
              </a:rPr>
              <a:t>Mode of Assessment: Coursework</a:t>
            </a:r>
          </a:p>
          <a:p>
            <a:pPr marL="574675" indent="-574675">
              <a:lnSpc>
                <a:spcPct val="120000"/>
              </a:lnSpc>
              <a:buNone/>
            </a:pPr>
            <a:r>
              <a:rPr lang="en-US" sz="70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Portfolio</a:t>
            </a:r>
            <a:endParaRPr lang="en-GB" sz="7000" b="1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74675" indent="-574675">
              <a:lnSpc>
                <a:spcPct val="120000"/>
              </a:lnSpc>
              <a:buNone/>
            </a:pPr>
            <a:r>
              <a:rPr lang="en-US" sz="7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	Students will produce a portfolio of work appropriate to the nature of their area of study. Portfolio elements may include a selection of the following:</a:t>
            </a:r>
          </a:p>
          <a:p>
            <a:pPr marL="1260475" lvl="1">
              <a:lnSpc>
                <a:spcPct val="120000"/>
              </a:lnSpc>
            </a:pPr>
            <a:r>
              <a:rPr lang="en-US" sz="6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Written Report</a:t>
            </a:r>
            <a:endParaRPr lang="en-GB" sz="6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60475" lvl="1">
              <a:lnSpc>
                <a:spcPct val="120000"/>
              </a:lnSpc>
            </a:pPr>
            <a:r>
              <a:rPr lang="en-US" sz="6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Hardware implementation</a:t>
            </a:r>
            <a:endParaRPr lang="en-GB" sz="6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60475" lvl="1">
              <a:lnSpc>
                <a:spcPct val="120000"/>
              </a:lnSpc>
            </a:pPr>
            <a:r>
              <a:rPr lang="en-US" sz="6000" dirty="0">
                <a:effectLst/>
                <a:ea typeface="Calibri" panose="020F0502020204030204" pitchFamily="34" charset="0"/>
              </a:rPr>
              <a:t>Demonstration of work</a:t>
            </a:r>
            <a:endParaRPr lang="en-US" sz="7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74675" indent="0">
              <a:lnSpc>
                <a:spcPct val="120000"/>
              </a:lnSpc>
              <a:buNone/>
            </a:pPr>
            <a:r>
              <a:rPr lang="en-US" sz="7000" b="1" kern="1200" dirty="0">
                <a:solidFill>
                  <a:schemeClr val="tx1"/>
                </a:solidFill>
                <a:ea typeface="+mj-ea"/>
                <a:cs typeface="+mj-cs"/>
              </a:rPr>
              <a:t>Word Limit: 2000</a:t>
            </a:r>
          </a:p>
          <a:p>
            <a:pPr marL="574675" indent="0">
              <a:lnSpc>
                <a:spcPct val="120000"/>
              </a:lnSpc>
              <a:buNone/>
            </a:pPr>
            <a:r>
              <a:rPr lang="en-US" sz="7000" b="1" kern="1200" dirty="0">
                <a:solidFill>
                  <a:schemeClr val="tx1"/>
                </a:solidFill>
                <a:ea typeface="+mj-ea"/>
                <a:cs typeface="+mj-cs"/>
              </a:rPr>
              <a:t>Weightage : 100%</a:t>
            </a: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A9460-D119-B35A-FFA7-A69834718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0573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Reading Book:</a:t>
            </a:r>
            <a:endParaRPr lang="en-US" sz="3600" b="1" dirty="0">
              <a:ea typeface="+mj-ea"/>
              <a:cs typeface="+mj-cs"/>
            </a:endParaRPr>
          </a:p>
          <a:p>
            <a:r>
              <a:rPr lang="en-US" sz="3200" dirty="0">
                <a:effectLst/>
                <a:latin typeface="+mn-lt"/>
                <a:ea typeface="Calibri" panose="020F0502020204030204" pitchFamily="34" charset="0"/>
              </a:rPr>
              <a:t>Stallings, W (2016) Computer Organization and Architecture: Designing for Performance, 10</a:t>
            </a:r>
            <a:r>
              <a:rPr lang="en-US" sz="3200" baseline="30000" dirty="0">
                <a:effectLst/>
                <a:latin typeface="+mn-lt"/>
                <a:ea typeface="Calibri" panose="020F0502020204030204" pitchFamily="34" charset="0"/>
              </a:rPr>
              <a:t>th</a:t>
            </a:r>
            <a:r>
              <a:rPr lang="en-US" sz="3200" dirty="0">
                <a:effectLst/>
                <a:latin typeface="+mn-lt"/>
                <a:ea typeface="Calibri" panose="020F0502020204030204" pitchFamily="34" charset="0"/>
              </a:rPr>
              <a:t> Ed. Pearson Education</a:t>
            </a:r>
            <a:endParaRPr lang="en-US" sz="3200" dirty="0">
              <a:ea typeface="Calibri" panose="020F0502020204030204" pitchFamily="34" charset="0"/>
            </a:endParaRPr>
          </a:p>
          <a:p>
            <a:r>
              <a:rPr lang="en-US" sz="3200" u="sng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www.netacad.net</a:t>
            </a:r>
            <a:endParaRPr lang="en-GB" sz="3200" dirty="0">
              <a:effectLst/>
              <a:latin typeface="+mn-lt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600" b="1" dirty="0">
                <a:latin typeface="+mn-lt"/>
              </a:rPr>
              <a:t>Reference Book: </a:t>
            </a:r>
            <a:endParaRPr lang="en-GB" sz="4800" b="1" dirty="0"/>
          </a:p>
          <a:p>
            <a:r>
              <a:rPr lang="en-US" sz="3200" dirty="0">
                <a:effectLst/>
                <a:latin typeface="+mn-lt"/>
                <a:ea typeface="Calibri" panose="020F0502020204030204" pitchFamily="34" charset="0"/>
              </a:rPr>
              <a:t>Bott, E &amp; Stinson, T (2019) Windows 10 Inside out, 3</a:t>
            </a:r>
            <a:r>
              <a:rPr lang="en-US" sz="3200" baseline="30000" dirty="0">
                <a:effectLst/>
                <a:latin typeface="+mn-lt"/>
                <a:ea typeface="Calibri" panose="020F0502020204030204" pitchFamily="34" charset="0"/>
              </a:rPr>
              <a:t>rd</a:t>
            </a:r>
            <a:r>
              <a:rPr lang="en-US" sz="3200" dirty="0">
                <a:effectLst/>
                <a:latin typeface="+mn-lt"/>
                <a:ea typeface="Calibri" panose="020F0502020204030204" pitchFamily="34" charset="0"/>
              </a:rPr>
              <a:t> Ed, Microsoft Press</a:t>
            </a:r>
            <a:endParaRPr lang="en-US" sz="3200" dirty="0">
              <a:effectLst/>
              <a:ea typeface="+mj-ea"/>
              <a:cs typeface="+mj-cs"/>
            </a:endParaRPr>
          </a:p>
          <a:p>
            <a:r>
              <a:rPr lang="en-US" sz="3200" dirty="0">
                <a:effectLst/>
                <a:latin typeface="+mn-lt"/>
                <a:ea typeface="Calibri" panose="020F0502020204030204" pitchFamily="34" charset="0"/>
              </a:rPr>
              <a:t>Tanenbaum, A S, Bot, H, (2014) Modern Operating Systems, 4th Edition, Prentice Hall.</a:t>
            </a: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i="1" dirty="0">
                <a:solidFill>
                  <a:schemeClr val="bg1">
                    <a:lumMod val="65000"/>
                  </a:schemeClr>
                </a:solidFill>
              </a:rPr>
              <a:t>Computer </a:t>
            </a:r>
            <a:r>
              <a:rPr lang="fr-FR" i="1" dirty="0" err="1">
                <a:solidFill>
                  <a:schemeClr val="bg1">
                    <a:lumMod val="65000"/>
                  </a:schemeClr>
                </a:solidFill>
              </a:rPr>
              <a:t>Systems</a:t>
            </a:r>
            <a:r>
              <a:rPr lang="fr-FR" i="1" dirty="0">
                <a:solidFill>
                  <a:schemeClr val="bg1">
                    <a:lumMod val="65000"/>
                  </a:schemeClr>
                </a:solidFill>
              </a:rPr>
              <a:t> Fundamentals </a:t>
            </a:r>
            <a:endParaRPr lang="en-US" i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696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effectLst/>
                <a:ea typeface="Times New Roman" panose="02020603050405020304" pitchFamily="18" charset="0"/>
              </a:rPr>
              <a:t>Why Computer Systems Fundamentals?</a:t>
            </a:r>
          </a:p>
          <a:p>
            <a:r>
              <a:rPr lang="en-GB" sz="4000" dirty="0">
                <a:ea typeface="Times New Roman" panose="02020603050405020304" pitchFamily="18" charset="0"/>
              </a:rPr>
              <a:t>Basic idea about the hardware of the computer.</a:t>
            </a:r>
          </a:p>
          <a:p>
            <a:r>
              <a:rPr lang="en-GB" sz="4000" dirty="0">
                <a:ea typeface="Times New Roman" panose="02020603050405020304" pitchFamily="18" charset="0"/>
              </a:rPr>
              <a:t>Computer has been widely used by Engineers.</a:t>
            </a:r>
          </a:p>
          <a:p>
            <a:r>
              <a:rPr lang="en-GB" sz="4000" dirty="0">
                <a:ea typeface="Times New Roman" panose="02020603050405020304" pitchFamily="18" charset="0"/>
              </a:rPr>
              <a:t>Computers are used for designing / simulating circuits.</a:t>
            </a:r>
          </a:p>
          <a:p>
            <a:r>
              <a:rPr lang="en-GB" sz="4000" dirty="0">
                <a:ea typeface="Times New Roman" panose="02020603050405020304" pitchFamily="18" charset="0"/>
              </a:rPr>
              <a:t>Preparing project proposal, project reports.</a:t>
            </a:r>
          </a:p>
          <a:p>
            <a:r>
              <a:rPr lang="en-GB" sz="4000" dirty="0">
                <a:ea typeface="Times New Roman" panose="02020603050405020304" pitchFamily="18" charset="0"/>
              </a:rPr>
              <a:t>Addressing the audience effectively.</a:t>
            </a:r>
          </a:p>
          <a:p>
            <a:pPr marL="0" indent="0">
              <a:buNone/>
            </a:pP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Computer </a:t>
            </a:r>
            <a:r>
              <a:rPr lang="fr-FR" dirty="0" err="1"/>
              <a:t>Systems</a:t>
            </a:r>
            <a:r>
              <a:rPr lang="fr-FR" dirty="0"/>
              <a:t>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99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509</Words>
  <Application>Microsoft Office PowerPoint</Application>
  <PresentationFormat>Widescreen</PresentationFormat>
  <Paragraphs>96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9</vt:i4>
      </vt:variant>
    </vt:vector>
  </HeadingPairs>
  <TitlesOfParts>
    <vt:vector size="32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Module Name  : Computer Systems Fundamentals Module Code  : ACCA4028 Credits    : 10 Level    : 4 Pre – Requisites : None Lecturer   : Stalin Jacob Lecturer Email ID : s.wpackiadhas@uwtsd.ac.uk</vt:lpstr>
      <vt:lpstr>Module Descriptor</vt:lpstr>
      <vt:lpstr>Module Descriptor</vt:lpstr>
      <vt:lpstr>Study time allocation      </vt:lpstr>
      <vt:lpstr>Module Descriptor</vt:lpstr>
      <vt:lpstr>Module Descriptor</vt:lpstr>
      <vt:lpstr>Introduction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105</cp:revision>
  <dcterms:created xsi:type="dcterms:W3CDTF">2021-03-09T15:35:42Z</dcterms:created>
  <dcterms:modified xsi:type="dcterms:W3CDTF">2023-01-24T10:33:25Z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