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png&amp;ehk=TzEPW8ngNInAXd2MGfo4TA&amp;r=0&amp;pid=OfficeInsert" ContentType="image/p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84" r:id="rId3"/>
    <p:sldId id="757" r:id="rId4"/>
    <p:sldId id="587" r:id="rId5"/>
    <p:sldId id="431" r:id="rId6"/>
    <p:sldId id="778" r:id="rId7"/>
    <p:sldId id="426" r:id="rId8"/>
    <p:sldId id="758" r:id="rId9"/>
    <p:sldId id="727" r:id="rId10"/>
    <p:sldId id="393" r:id="rId11"/>
    <p:sldId id="386" r:id="rId12"/>
    <p:sldId id="432" r:id="rId13"/>
    <p:sldId id="782" r:id="rId14"/>
    <p:sldId id="783" r:id="rId15"/>
    <p:sldId id="700" r:id="rId16"/>
    <p:sldId id="418" r:id="rId17"/>
    <p:sldId id="710" r:id="rId18"/>
    <p:sldId id="427" r:id="rId19"/>
    <p:sldId id="701" r:id="rId20"/>
    <p:sldId id="390" r:id="rId21"/>
    <p:sldId id="780" r:id="rId22"/>
  </p:sldIdLst>
  <p:sldSz cx="12192000" cy="6858000"/>
  <p:notesSz cx="6881813" cy="96615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1" clrIdx="0">
    <p:extLst>
      <p:ext uri="{19B8F6BF-5375-455C-9EA6-DF929625EA0E}">
        <p15:presenceInfo xmlns:p15="http://schemas.microsoft.com/office/powerpoint/2012/main" userId="Jayne Morg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93D2"/>
    <a:srgbClr val="EDBC33"/>
    <a:srgbClr val="5BD4FF"/>
    <a:srgbClr val="D1D9D7"/>
    <a:srgbClr val="BCEDEE"/>
    <a:srgbClr val="E0EB57"/>
    <a:srgbClr val="76CCB1"/>
    <a:srgbClr val="32C4C8"/>
    <a:srgbClr val="B0D0FA"/>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56642" autoAdjust="0"/>
  </p:normalViewPr>
  <p:slideViewPr>
    <p:cSldViewPr snapToGrid="0">
      <p:cViewPr varScale="1">
        <p:scale>
          <a:sx n="27" d="100"/>
          <a:sy n="27" d="100"/>
        </p:scale>
        <p:origin x="1296" y="60"/>
      </p:cViewPr>
      <p:guideLst/>
    </p:cSldViewPr>
  </p:slideViewPr>
  <p:notesTextViewPr>
    <p:cViewPr>
      <p:scale>
        <a:sx n="1" d="1"/>
        <a:sy n="1" d="1"/>
      </p:scale>
      <p:origin x="0" y="0"/>
    </p:cViewPr>
  </p:notesTextViewPr>
  <p:sorterViewPr>
    <p:cViewPr varScale="1">
      <p:scale>
        <a:sx n="100" d="100"/>
        <a:sy n="100" d="100"/>
      </p:scale>
      <p:origin x="0" y="-826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A612E-4AE9-4267-B67E-19E0C8697D22}"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846736C2-1E58-42C7-AF6F-0C33C8E48E32}">
      <dgm:prSet phldrT="[Text]"/>
      <dgm:spPr/>
      <dgm:t>
        <a:bodyPr/>
        <a:lstStyle/>
        <a:p>
          <a:r>
            <a:rPr lang="en-US" dirty="0"/>
            <a:t>1</a:t>
          </a:r>
        </a:p>
      </dgm:t>
    </dgm:pt>
    <dgm:pt modelId="{86567CFB-8AE1-47A2-BD72-1EB6634E96B2}" type="parTrans" cxnId="{0A0AD308-9DCA-4CDD-A474-631DCE66F289}">
      <dgm:prSet/>
      <dgm:spPr/>
      <dgm:t>
        <a:bodyPr/>
        <a:lstStyle/>
        <a:p>
          <a:endParaRPr lang="en-US"/>
        </a:p>
      </dgm:t>
    </dgm:pt>
    <dgm:pt modelId="{F47650D2-C4F4-40C6-95FA-6F24CA5438E7}" type="sibTrans" cxnId="{0A0AD308-9DCA-4CDD-A474-631DCE66F289}">
      <dgm:prSet/>
      <dgm:spPr/>
      <dgm:t>
        <a:bodyPr/>
        <a:lstStyle/>
        <a:p>
          <a:endParaRPr lang="en-US"/>
        </a:p>
      </dgm:t>
    </dgm:pt>
    <dgm:pt modelId="{C68F6B69-78C6-4C22-9E05-A06624A553C2}">
      <dgm:prSet phldrT="[Text]"/>
      <dgm:spPr/>
      <dgm:t>
        <a:bodyPr/>
        <a:lstStyle/>
        <a:p>
          <a:r>
            <a:rPr lang="en-US" dirty="0"/>
            <a:t>Plan</a:t>
          </a:r>
        </a:p>
      </dgm:t>
    </dgm:pt>
    <dgm:pt modelId="{905C15FB-F770-463F-B8A9-5C15172E1F92}" type="parTrans" cxnId="{0159BCE7-271D-40ED-8829-C3C27C50041F}">
      <dgm:prSet/>
      <dgm:spPr/>
      <dgm:t>
        <a:bodyPr/>
        <a:lstStyle/>
        <a:p>
          <a:endParaRPr lang="en-US"/>
        </a:p>
      </dgm:t>
    </dgm:pt>
    <dgm:pt modelId="{630E35CA-066F-45D8-8D33-D56D10E41790}" type="sibTrans" cxnId="{0159BCE7-271D-40ED-8829-C3C27C50041F}">
      <dgm:prSet/>
      <dgm:spPr/>
      <dgm:t>
        <a:bodyPr/>
        <a:lstStyle/>
        <a:p>
          <a:endParaRPr lang="en-US"/>
        </a:p>
      </dgm:t>
    </dgm:pt>
    <dgm:pt modelId="{F06B85A8-6A60-4F28-8ACD-553A7C4EA1CD}">
      <dgm:prSet phldrT="[Text]"/>
      <dgm:spPr/>
      <dgm:t>
        <a:bodyPr/>
        <a:lstStyle/>
        <a:p>
          <a:r>
            <a:rPr lang="en-US" dirty="0"/>
            <a:t>3</a:t>
          </a:r>
        </a:p>
      </dgm:t>
    </dgm:pt>
    <dgm:pt modelId="{953B9CF0-0FA0-452F-B493-EA7052E06A14}" type="parTrans" cxnId="{D59749B1-1A8F-4F82-B2E2-71823D0C8A00}">
      <dgm:prSet/>
      <dgm:spPr/>
      <dgm:t>
        <a:bodyPr/>
        <a:lstStyle/>
        <a:p>
          <a:endParaRPr lang="en-US"/>
        </a:p>
      </dgm:t>
    </dgm:pt>
    <dgm:pt modelId="{BCE50E3B-D839-4D6E-A49A-AEEB02A3CC45}" type="sibTrans" cxnId="{D59749B1-1A8F-4F82-B2E2-71823D0C8A00}">
      <dgm:prSet/>
      <dgm:spPr/>
      <dgm:t>
        <a:bodyPr/>
        <a:lstStyle/>
        <a:p>
          <a:endParaRPr lang="en-US"/>
        </a:p>
      </dgm:t>
    </dgm:pt>
    <dgm:pt modelId="{628896EA-1312-4858-9C08-D8869019418F}">
      <dgm:prSet phldrT="[Text]"/>
      <dgm:spPr/>
      <dgm:t>
        <a:bodyPr/>
        <a:lstStyle/>
        <a:p>
          <a:r>
            <a:rPr lang="en-US" dirty="0"/>
            <a:t>Revise</a:t>
          </a:r>
        </a:p>
      </dgm:t>
    </dgm:pt>
    <dgm:pt modelId="{9F423C1B-397A-4C7F-BFA9-730AD5F765C1}" type="parTrans" cxnId="{5EA56B4E-20C8-43D1-99F8-C9993A6CFB2B}">
      <dgm:prSet/>
      <dgm:spPr/>
      <dgm:t>
        <a:bodyPr/>
        <a:lstStyle/>
        <a:p>
          <a:endParaRPr lang="en-US"/>
        </a:p>
      </dgm:t>
    </dgm:pt>
    <dgm:pt modelId="{54FFB03D-5883-4BB3-929D-3D97504BDB81}" type="sibTrans" cxnId="{5EA56B4E-20C8-43D1-99F8-C9993A6CFB2B}">
      <dgm:prSet/>
      <dgm:spPr/>
      <dgm:t>
        <a:bodyPr/>
        <a:lstStyle/>
        <a:p>
          <a:endParaRPr lang="en-US"/>
        </a:p>
      </dgm:t>
    </dgm:pt>
    <dgm:pt modelId="{8167F827-36C0-41C3-98B8-F55D684A5345}">
      <dgm:prSet/>
      <dgm:spPr/>
      <dgm:t>
        <a:bodyPr/>
        <a:lstStyle/>
        <a:p>
          <a:r>
            <a:rPr lang="en-US" dirty="0"/>
            <a:t>2</a:t>
          </a:r>
        </a:p>
      </dgm:t>
    </dgm:pt>
    <dgm:pt modelId="{7537E71F-68CF-450B-944C-9BD711F7E105}" type="parTrans" cxnId="{7EB32658-C277-4F58-A524-411485168BBC}">
      <dgm:prSet/>
      <dgm:spPr/>
      <dgm:t>
        <a:bodyPr/>
        <a:lstStyle/>
        <a:p>
          <a:endParaRPr lang="en-US"/>
        </a:p>
      </dgm:t>
    </dgm:pt>
    <dgm:pt modelId="{182B634C-DAA2-48A1-A1BC-11A1D4C80DA5}" type="sibTrans" cxnId="{7EB32658-C277-4F58-A524-411485168BBC}">
      <dgm:prSet/>
      <dgm:spPr/>
      <dgm:t>
        <a:bodyPr/>
        <a:lstStyle/>
        <a:p>
          <a:endParaRPr lang="en-US"/>
        </a:p>
      </dgm:t>
    </dgm:pt>
    <dgm:pt modelId="{A21588A8-F4D2-4512-B64D-31EEC40E20B0}">
      <dgm:prSet/>
      <dgm:spPr/>
      <dgm:t>
        <a:bodyPr/>
        <a:lstStyle/>
        <a:p>
          <a:r>
            <a:rPr lang="en-US" dirty="0"/>
            <a:t>Draft</a:t>
          </a:r>
        </a:p>
      </dgm:t>
    </dgm:pt>
    <dgm:pt modelId="{E5B72786-7E88-4E45-BAC9-3F613981BCEC}" type="parTrans" cxnId="{6C9F7891-6B69-483D-9903-0467E230A3D9}">
      <dgm:prSet/>
      <dgm:spPr/>
      <dgm:t>
        <a:bodyPr/>
        <a:lstStyle/>
        <a:p>
          <a:endParaRPr lang="en-US"/>
        </a:p>
      </dgm:t>
    </dgm:pt>
    <dgm:pt modelId="{6DD28A1F-AA1D-4E9A-B9FC-17C458A6AAE2}" type="sibTrans" cxnId="{6C9F7891-6B69-483D-9903-0467E230A3D9}">
      <dgm:prSet/>
      <dgm:spPr/>
      <dgm:t>
        <a:bodyPr/>
        <a:lstStyle/>
        <a:p>
          <a:endParaRPr lang="en-US"/>
        </a:p>
      </dgm:t>
    </dgm:pt>
    <dgm:pt modelId="{09146A5C-632C-4D24-BD85-D2D001DEF3B3}">
      <dgm:prSet phldrT="[Text]"/>
      <dgm:spPr/>
      <dgm:t>
        <a:bodyPr/>
        <a:lstStyle/>
        <a:p>
          <a:r>
            <a:rPr lang="en-US" dirty="0"/>
            <a:t>4</a:t>
          </a:r>
        </a:p>
      </dgm:t>
    </dgm:pt>
    <dgm:pt modelId="{259EFB8A-EE62-452F-9C86-AB80EA3B9884}" type="sibTrans" cxnId="{F59A1B5A-D1A3-4D59-854F-F4E7D3278F71}">
      <dgm:prSet/>
      <dgm:spPr/>
      <dgm:t>
        <a:bodyPr/>
        <a:lstStyle/>
        <a:p>
          <a:endParaRPr lang="en-US"/>
        </a:p>
      </dgm:t>
    </dgm:pt>
    <dgm:pt modelId="{A39C2668-131F-46A4-959D-049686953811}" type="parTrans" cxnId="{F59A1B5A-D1A3-4D59-854F-F4E7D3278F71}">
      <dgm:prSet/>
      <dgm:spPr/>
      <dgm:t>
        <a:bodyPr/>
        <a:lstStyle/>
        <a:p>
          <a:endParaRPr lang="en-US"/>
        </a:p>
      </dgm:t>
    </dgm:pt>
    <dgm:pt modelId="{F604B4DF-3CB9-426B-B691-2206FB29E2D5}">
      <dgm:prSet/>
      <dgm:spPr/>
      <dgm:t>
        <a:bodyPr/>
        <a:lstStyle/>
        <a:p>
          <a:r>
            <a:rPr lang="en-US" dirty="0"/>
            <a:t>Edit</a:t>
          </a:r>
        </a:p>
      </dgm:t>
    </dgm:pt>
    <dgm:pt modelId="{E2E85B03-328E-4E1D-BB35-CD0BD5AB05E0}" type="parTrans" cxnId="{CFDD11CD-9D10-4184-B286-63E77F7318C0}">
      <dgm:prSet/>
      <dgm:spPr/>
      <dgm:t>
        <a:bodyPr/>
        <a:lstStyle/>
        <a:p>
          <a:endParaRPr lang="en-US"/>
        </a:p>
      </dgm:t>
    </dgm:pt>
    <dgm:pt modelId="{2C6422DF-8079-4B33-84E7-B62755F7178B}" type="sibTrans" cxnId="{CFDD11CD-9D10-4184-B286-63E77F7318C0}">
      <dgm:prSet/>
      <dgm:spPr/>
      <dgm:t>
        <a:bodyPr/>
        <a:lstStyle/>
        <a:p>
          <a:endParaRPr lang="en-US"/>
        </a:p>
      </dgm:t>
    </dgm:pt>
    <dgm:pt modelId="{EF87BC93-8C7C-4AC7-8A48-52C231A7D558}" type="pres">
      <dgm:prSet presAssocID="{51EA612E-4AE9-4267-B67E-19E0C8697D22}" presName="linearFlow" presStyleCnt="0">
        <dgm:presLayoutVars>
          <dgm:dir/>
          <dgm:animLvl val="lvl"/>
          <dgm:resizeHandles val="exact"/>
        </dgm:presLayoutVars>
      </dgm:prSet>
      <dgm:spPr/>
      <dgm:t>
        <a:bodyPr/>
        <a:lstStyle/>
        <a:p>
          <a:endParaRPr lang="en-US"/>
        </a:p>
      </dgm:t>
    </dgm:pt>
    <dgm:pt modelId="{4F69076D-A860-43D8-BFF5-5E4CFBC249EA}" type="pres">
      <dgm:prSet presAssocID="{846736C2-1E58-42C7-AF6F-0C33C8E48E32}" presName="composite" presStyleCnt="0"/>
      <dgm:spPr/>
    </dgm:pt>
    <dgm:pt modelId="{A0A9CEBC-E3C4-4292-862F-6D84E01CDCD7}" type="pres">
      <dgm:prSet presAssocID="{846736C2-1E58-42C7-AF6F-0C33C8E48E32}" presName="parentText" presStyleLbl="alignNode1" presStyleIdx="0" presStyleCnt="4">
        <dgm:presLayoutVars>
          <dgm:chMax val="1"/>
          <dgm:bulletEnabled val="1"/>
        </dgm:presLayoutVars>
      </dgm:prSet>
      <dgm:spPr/>
      <dgm:t>
        <a:bodyPr/>
        <a:lstStyle/>
        <a:p>
          <a:endParaRPr lang="en-US"/>
        </a:p>
      </dgm:t>
    </dgm:pt>
    <dgm:pt modelId="{DB9A9548-C825-4394-ABF8-E3FB58CB61D4}" type="pres">
      <dgm:prSet presAssocID="{846736C2-1E58-42C7-AF6F-0C33C8E48E32}" presName="descendantText" presStyleLbl="alignAcc1" presStyleIdx="0" presStyleCnt="4">
        <dgm:presLayoutVars>
          <dgm:bulletEnabled val="1"/>
        </dgm:presLayoutVars>
      </dgm:prSet>
      <dgm:spPr/>
      <dgm:t>
        <a:bodyPr/>
        <a:lstStyle/>
        <a:p>
          <a:endParaRPr lang="en-US"/>
        </a:p>
      </dgm:t>
    </dgm:pt>
    <dgm:pt modelId="{96790606-E72C-4957-9914-C392B82B15BF}" type="pres">
      <dgm:prSet presAssocID="{F47650D2-C4F4-40C6-95FA-6F24CA5438E7}" presName="sp" presStyleCnt="0"/>
      <dgm:spPr/>
    </dgm:pt>
    <dgm:pt modelId="{D3920F16-7D9B-408A-956B-C85CC7B3B391}" type="pres">
      <dgm:prSet presAssocID="{8167F827-36C0-41C3-98B8-F55D684A5345}" presName="composite" presStyleCnt="0"/>
      <dgm:spPr/>
    </dgm:pt>
    <dgm:pt modelId="{AF665F63-E906-4B86-B890-7DDDAEABD8BF}" type="pres">
      <dgm:prSet presAssocID="{8167F827-36C0-41C3-98B8-F55D684A5345}" presName="parentText" presStyleLbl="alignNode1" presStyleIdx="1" presStyleCnt="4">
        <dgm:presLayoutVars>
          <dgm:chMax val="1"/>
          <dgm:bulletEnabled val="1"/>
        </dgm:presLayoutVars>
      </dgm:prSet>
      <dgm:spPr/>
      <dgm:t>
        <a:bodyPr/>
        <a:lstStyle/>
        <a:p>
          <a:endParaRPr lang="en-US"/>
        </a:p>
      </dgm:t>
    </dgm:pt>
    <dgm:pt modelId="{B20C00C3-DE55-4AE9-808D-7AD032CDE64C}" type="pres">
      <dgm:prSet presAssocID="{8167F827-36C0-41C3-98B8-F55D684A5345}" presName="descendantText" presStyleLbl="alignAcc1" presStyleIdx="1" presStyleCnt="4">
        <dgm:presLayoutVars>
          <dgm:bulletEnabled val="1"/>
        </dgm:presLayoutVars>
      </dgm:prSet>
      <dgm:spPr/>
      <dgm:t>
        <a:bodyPr/>
        <a:lstStyle/>
        <a:p>
          <a:endParaRPr lang="en-US"/>
        </a:p>
      </dgm:t>
    </dgm:pt>
    <dgm:pt modelId="{86116516-6B17-4097-8690-F5DB3A22D5E3}" type="pres">
      <dgm:prSet presAssocID="{182B634C-DAA2-48A1-A1BC-11A1D4C80DA5}" presName="sp" presStyleCnt="0"/>
      <dgm:spPr/>
    </dgm:pt>
    <dgm:pt modelId="{45ACEF38-3287-49E7-9A1B-B0D11B436C45}" type="pres">
      <dgm:prSet presAssocID="{F06B85A8-6A60-4F28-8ACD-553A7C4EA1CD}" presName="composite" presStyleCnt="0"/>
      <dgm:spPr/>
    </dgm:pt>
    <dgm:pt modelId="{15970ED9-9183-4FBA-892D-B633716BD2BF}" type="pres">
      <dgm:prSet presAssocID="{F06B85A8-6A60-4F28-8ACD-553A7C4EA1CD}" presName="parentText" presStyleLbl="alignNode1" presStyleIdx="2" presStyleCnt="4">
        <dgm:presLayoutVars>
          <dgm:chMax val="1"/>
          <dgm:bulletEnabled val="1"/>
        </dgm:presLayoutVars>
      </dgm:prSet>
      <dgm:spPr/>
      <dgm:t>
        <a:bodyPr/>
        <a:lstStyle/>
        <a:p>
          <a:endParaRPr lang="en-US"/>
        </a:p>
      </dgm:t>
    </dgm:pt>
    <dgm:pt modelId="{5B494F6A-E538-4F3A-BFA6-3340CCAB3A7F}" type="pres">
      <dgm:prSet presAssocID="{F06B85A8-6A60-4F28-8ACD-553A7C4EA1CD}" presName="descendantText" presStyleLbl="alignAcc1" presStyleIdx="2" presStyleCnt="4">
        <dgm:presLayoutVars>
          <dgm:bulletEnabled val="1"/>
        </dgm:presLayoutVars>
      </dgm:prSet>
      <dgm:spPr/>
      <dgm:t>
        <a:bodyPr/>
        <a:lstStyle/>
        <a:p>
          <a:endParaRPr lang="en-US"/>
        </a:p>
      </dgm:t>
    </dgm:pt>
    <dgm:pt modelId="{F7C08E29-A5F8-4E3E-9364-CB43F4AE742A}" type="pres">
      <dgm:prSet presAssocID="{BCE50E3B-D839-4D6E-A49A-AEEB02A3CC45}" presName="sp" presStyleCnt="0"/>
      <dgm:spPr/>
    </dgm:pt>
    <dgm:pt modelId="{24D25CBD-CD31-4EFD-88A6-C17F4DD484C8}" type="pres">
      <dgm:prSet presAssocID="{09146A5C-632C-4D24-BD85-D2D001DEF3B3}" presName="composite" presStyleCnt="0"/>
      <dgm:spPr/>
    </dgm:pt>
    <dgm:pt modelId="{9B7F5B79-ECBD-401D-8F66-99447AB6F002}" type="pres">
      <dgm:prSet presAssocID="{09146A5C-632C-4D24-BD85-D2D001DEF3B3}" presName="parentText" presStyleLbl="alignNode1" presStyleIdx="3" presStyleCnt="4">
        <dgm:presLayoutVars>
          <dgm:chMax val="1"/>
          <dgm:bulletEnabled val="1"/>
        </dgm:presLayoutVars>
      </dgm:prSet>
      <dgm:spPr/>
      <dgm:t>
        <a:bodyPr/>
        <a:lstStyle/>
        <a:p>
          <a:endParaRPr lang="en-US"/>
        </a:p>
      </dgm:t>
    </dgm:pt>
    <dgm:pt modelId="{9C400A3C-B15E-4BC7-95AE-AECEF242752C}" type="pres">
      <dgm:prSet presAssocID="{09146A5C-632C-4D24-BD85-D2D001DEF3B3}" presName="descendantText" presStyleLbl="alignAcc1" presStyleIdx="3" presStyleCnt="4">
        <dgm:presLayoutVars>
          <dgm:bulletEnabled val="1"/>
        </dgm:presLayoutVars>
      </dgm:prSet>
      <dgm:spPr/>
      <dgm:t>
        <a:bodyPr/>
        <a:lstStyle/>
        <a:p>
          <a:endParaRPr lang="en-US"/>
        </a:p>
      </dgm:t>
    </dgm:pt>
  </dgm:ptLst>
  <dgm:cxnLst>
    <dgm:cxn modelId="{4E18B45E-C2A1-4663-BF44-B295FCEE5F39}" type="presOf" srcId="{C68F6B69-78C6-4C22-9E05-A06624A553C2}" destId="{DB9A9548-C825-4394-ABF8-E3FB58CB61D4}" srcOrd="0" destOrd="0" presId="urn:microsoft.com/office/officeart/2005/8/layout/chevron2"/>
    <dgm:cxn modelId="{0A0AD308-9DCA-4CDD-A474-631DCE66F289}" srcId="{51EA612E-4AE9-4267-B67E-19E0C8697D22}" destId="{846736C2-1E58-42C7-AF6F-0C33C8E48E32}" srcOrd="0" destOrd="0" parTransId="{86567CFB-8AE1-47A2-BD72-1EB6634E96B2}" sibTransId="{F47650D2-C4F4-40C6-95FA-6F24CA5438E7}"/>
    <dgm:cxn modelId="{CD258602-0F77-4074-8A74-57CC7902756B}" type="presOf" srcId="{F06B85A8-6A60-4F28-8ACD-553A7C4EA1CD}" destId="{15970ED9-9183-4FBA-892D-B633716BD2BF}" srcOrd="0" destOrd="0" presId="urn:microsoft.com/office/officeart/2005/8/layout/chevron2"/>
    <dgm:cxn modelId="{5486157A-5BCD-4B4F-AB13-86CF13D9EFD9}" type="presOf" srcId="{8167F827-36C0-41C3-98B8-F55D684A5345}" destId="{AF665F63-E906-4B86-B890-7DDDAEABD8BF}" srcOrd="0" destOrd="0" presId="urn:microsoft.com/office/officeart/2005/8/layout/chevron2"/>
    <dgm:cxn modelId="{9E0F13C6-CD18-4A2C-8D28-CCAAD77948D7}" type="presOf" srcId="{F604B4DF-3CB9-426B-B691-2206FB29E2D5}" destId="{9C400A3C-B15E-4BC7-95AE-AECEF242752C}" srcOrd="0" destOrd="0" presId="urn:microsoft.com/office/officeart/2005/8/layout/chevron2"/>
    <dgm:cxn modelId="{0A3C5949-D62F-4535-AF49-F7F5D42866D6}" type="presOf" srcId="{09146A5C-632C-4D24-BD85-D2D001DEF3B3}" destId="{9B7F5B79-ECBD-401D-8F66-99447AB6F002}" srcOrd="0" destOrd="0" presId="urn:microsoft.com/office/officeart/2005/8/layout/chevron2"/>
    <dgm:cxn modelId="{EE9489A6-45C4-471D-B9C9-0E669410A25B}" type="presOf" srcId="{846736C2-1E58-42C7-AF6F-0C33C8E48E32}" destId="{A0A9CEBC-E3C4-4292-862F-6D84E01CDCD7}" srcOrd="0" destOrd="0" presId="urn:microsoft.com/office/officeart/2005/8/layout/chevron2"/>
    <dgm:cxn modelId="{CFDD11CD-9D10-4184-B286-63E77F7318C0}" srcId="{09146A5C-632C-4D24-BD85-D2D001DEF3B3}" destId="{F604B4DF-3CB9-426B-B691-2206FB29E2D5}" srcOrd="0" destOrd="0" parTransId="{E2E85B03-328E-4E1D-BB35-CD0BD5AB05E0}" sibTransId="{2C6422DF-8079-4B33-84E7-B62755F7178B}"/>
    <dgm:cxn modelId="{5EA56B4E-20C8-43D1-99F8-C9993A6CFB2B}" srcId="{F06B85A8-6A60-4F28-8ACD-553A7C4EA1CD}" destId="{628896EA-1312-4858-9C08-D8869019418F}" srcOrd="0" destOrd="0" parTransId="{9F423C1B-397A-4C7F-BFA9-730AD5F765C1}" sibTransId="{54FFB03D-5883-4BB3-929D-3D97504BDB81}"/>
    <dgm:cxn modelId="{F59A1B5A-D1A3-4D59-854F-F4E7D3278F71}" srcId="{51EA612E-4AE9-4267-B67E-19E0C8697D22}" destId="{09146A5C-632C-4D24-BD85-D2D001DEF3B3}" srcOrd="3" destOrd="0" parTransId="{A39C2668-131F-46A4-959D-049686953811}" sibTransId="{259EFB8A-EE62-452F-9C86-AB80EA3B9884}"/>
    <dgm:cxn modelId="{02F37DA0-C8E2-43CB-AD4F-C9F218537E73}" type="presOf" srcId="{A21588A8-F4D2-4512-B64D-31EEC40E20B0}" destId="{B20C00C3-DE55-4AE9-808D-7AD032CDE64C}" srcOrd="0" destOrd="0" presId="urn:microsoft.com/office/officeart/2005/8/layout/chevron2"/>
    <dgm:cxn modelId="{7EB32658-C277-4F58-A524-411485168BBC}" srcId="{51EA612E-4AE9-4267-B67E-19E0C8697D22}" destId="{8167F827-36C0-41C3-98B8-F55D684A5345}" srcOrd="1" destOrd="0" parTransId="{7537E71F-68CF-450B-944C-9BD711F7E105}" sibTransId="{182B634C-DAA2-48A1-A1BC-11A1D4C80DA5}"/>
    <dgm:cxn modelId="{0159BCE7-271D-40ED-8829-C3C27C50041F}" srcId="{846736C2-1E58-42C7-AF6F-0C33C8E48E32}" destId="{C68F6B69-78C6-4C22-9E05-A06624A553C2}" srcOrd="0" destOrd="0" parTransId="{905C15FB-F770-463F-B8A9-5C15172E1F92}" sibTransId="{630E35CA-066F-45D8-8D33-D56D10E41790}"/>
    <dgm:cxn modelId="{57D3B1A4-DBA5-46F4-8ACC-BF9817180649}" type="presOf" srcId="{51EA612E-4AE9-4267-B67E-19E0C8697D22}" destId="{EF87BC93-8C7C-4AC7-8A48-52C231A7D558}" srcOrd="0" destOrd="0" presId="urn:microsoft.com/office/officeart/2005/8/layout/chevron2"/>
    <dgm:cxn modelId="{6C9F7891-6B69-483D-9903-0467E230A3D9}" srcId="{8167F827-36C0-41C3-98B8-F55D684A5345}" destId="{A21588A8-F4D2-4512-B64D-31EEC40E20B0}" srcOrd="0" destOrd="0" parTransId="{E5B72786-7E88-4E45-BAC9-3F613981BCEC}" sibTransId="{6DD28A1F-AA1D-4E9A-B9FC-17C458A6AAE2}"/>
    <dgm:cxn modelId="{062079A0-D5F0-49AE-9C81-AA2F8E94B3E7}" type="presOf" srcId="{628896EA-1312-4858-9C08-D8869019418F}" destId="{5B494F6A-E538-4F3A-BFA6-3340CCAB3A7F}" srcOrd="0" destOrd="0" presId="urn:microsoft.com/office/officeart/2005/8/layout/chevron2"/>
    <dgm:cxn modelId="{D59749B1-1A8F-4F82-B2E2-71823D0C8A00}" srcId="{51EA612E-4AE9-4267-B67E-19E0C8697D22}" destId="{F06B85A8-6A60-4F28-8ACD-553A7C4EA1CD}" srcOrd="2" destOrd="0" parTransId="{953B9CF0-0FA0-452F-B493-EA7052E06A14}" sibTransId="{BCE50E3B-D839-4D6E-A49A-AEEB02A3CC45}"/>
    <dgm:cxn modelId="{0268CEBA-8CFC-4FE9-831A-A10DADFC142C}" type="presParOf" srcId="{EF87BC93-8C7C-4AC7-8A48-52C231A7D558}" destId="{4F69076D-A860-43D8-BFF5-5E4CFBC249EA}" srcOrd="0" destOrd="0" presId="urn:microsoft.com/office/officeart/2005/8/layout/chevron2"/>
    <dgm:cxn modelId="{34566122-2B1A-4E8A-A88A-81EBEFA228ED}" type="presParOf" srcId="{4F69076D-A860-43D8-BFF5-5E4CFBC249EA}" destId="{A0A9CEBC-E3C4-4292-862F-6D84E01CDCD7}" srcOrd="0" destOrd="0" presId="urn:microsoft.com/office/officeart/2005/8/layout/chevron2"/>
    <dgm:cxn modelId="{ED109A94-985E-40E2-9584-5D07803630FD}" type="presParOf" srcId="{4F69076D-A860-43D8-BFF5-5E4CFBC249EA}" destId="{DB9A9548-C825-4394-ABF8-E3FB58CB61D4}" srcOrd="1" destOrd="0" presId="urn:microsoft.com/office/officeart/2005/8/layout/chevron2"/>
    <dgm:cxn modelId="{8B348526-C4DD-4EBB-972F-84FF111393B2}" type="presParOf" srcId="{EF87BC93-8C7C-4AC7-8A48-52C231A7D558}" destId="{96790606-E72C-4957-9914-C392B82B15BF}" srcOrd="1" destOrd="0" presId="urn:microsoft.com/office/officeart/2005/8/layout/chevron2"/>
    <dgm:cxn modelId="{2ACBE475-3E69-49A5-8577-310BC5203418}" type="presParOf" srcId="{EF87BC93-8C7C-4AC7-8A48-52C231A7D558}" destId="{D3920F16-7D9B-408A-956B-C85CC7B3B391}" srcOrd="2" destOrd="0" presId="urn:microsoft.com/office/officeart/2005/8/layout/chevron2"/>
    <dgm:cxn modelId="{2F7E8281-2632-4866-BB22-AB5B0B9087B3}" type="presParOf" srcId="{D3920F16-7D9B-408A-956B-C85CC7B3B391}" destId="{AF665F63-E906-4B86-B890-7DDDAEABD8BF}" srcOrd="0" destOrd="0" presId="urn:microsoft.com/office/officeart/2005/8/layout/chevron2"/>
    <dgm:cxn modelId="{98F2C483-54E7-4FEC-BB9D-C200B9937FC5}" type="presParOf" srcId="{D3920F16-7D9B-408A-956B-C85CC7B3B391}" destId="{B20C00C3-DE55-4AE9-808D-7AD032CDE64C}" srcOrd="1" destOrd="0" presId="urn:microsoft.com/office/officeart/2005/8/layout/chevron2"/>
    <dgm:cxn modelId="{DFBFB38F-99CF-4BB5-8AAF-B585C37A626D}" type="presParOf" srcId="{EF87BC93-8C7C-4AC7-8A48-52C231A7D558}" destId="{86116516-6B17-4097-8690-F5DB3A22D5E3}" srcOrd="3" destOrd="0" presId="urn:microsoft.com/office/officeart/2005/8/layout/chevron2"/>
    <dgm:cxn modelId="{BC8DCE27-3E78-4D33-9457-F103D09C3800}" type="presParOf" srcId="{EF87BC93-8C7C-4AC7-8A48-52C231A7D558}" destId="{45ACEF38-3287-49E7-9A1B-B0D11B436C45}" srcOrd="4" destOrd="0" presId="urn:microsoft.com/office/officeart/2005/8/layout/chevron2"/>
    <dgm:cxn modelId="{2608785D-C00D-472B-9D55-0443E6D8F823}" type="presParOf" srcId="{45ACEF38-3287-49E7-9A1B-B0D11B436C45}" destId="{15970ED9-9183-4FBA-892D-B633716BD2BF}" srcOrd="0" destOrd="0" presId="urn:microsoft.com/office/officeart/2005/8/layout/chevron2"/>
    <dgm:cxn modelId="{FED13F54-486F-4F38-8CBF-79B1495B3493}" type="presParOf" srcId="{45ACEF38-3287-49E7-9A1B-B0D11B436C45}" destId="{5B494F6A-E538-4F3A-BFA6-3340CCAB3A7F}" srcOrd="1" destOrd="0" presId="urn:microsoft.com/office/officeart/2005/8/layout/chevron2"/>
    <dgm:cxn modelId="{53D89F26-3ACD-4A75-BCDC-BCDFC48D7D18}" type="presParOf" srcId="{EF87BC93-8C7C-4AC7-8A48-52C231A7D558}" destId="{F7C08E29-A5F8-4E3E-9364-CB43F4AE742A}" srcOrd="5" destOrd="0" presId="urn:microsoft.com/office/officeart/2005/8/layout/chevron2"/>
    <dgm:cxn modelId="{E3417D0B-B4D5-45AB-AD70-13FDE05720E9}" type="presParOf" srcId="{EF87BC93-8C7C-4AC7-8A48-52C231A7D558}" destId="{24D25CBD-CD31-4EFD-88A6-C17F4DD484C8}" srcOrd="6" destOrd="0" presId="urn:microsoft.com/office/officeart/2005/8/layout/chevron2"/>
    <dgm:cxn modelId="{62CFF8E3-1ADC-40B9-A2BB-C73F08EF9D08}" type="presParOf" srcId="{24D25CBD-CD31-4EFD-88A6-C17F4DD484C8}" destId="{9B7F5B79-ECBD-401D-8F66-99447AB6F002}" srcOrd="0" destOrd="0" presId="urn:microsoft.com/office/officeart/2005/8/layout/chevron2"/>
    <dgm:cxn modelId="{D17C482C-C8B1-46FD-88B8-8CDB6C15F207}" type="presParOf" srcId="{24D25CBD-CD31-4EFD-88A6-C17F4DD484C8}" destId="{9C400A3C-B15E-4BC7-95AE-AECEF242752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23937F-E7B7-4672-844F-1CF2F14AE5AD}"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GB"/>
        </a:p>
      </dgm:t>
    </dgm:pt>
    <dgm:pt modelId="{BEA47F36-6AA1-4B96-8415-6BB6F44A10FF}">
      <dgm:prSet phldrT="[Text]"/>
      <dgm:spPr>
        <a:solidFill>
          <a:schemeClr val="accent1">
            <a:lumMod val="20000"/>
            <a:lumOff val="80000"/>
          </a:schemeClr>
        </a:solidFill>
        <a:ln>
          <a:solidFill>
            <a:schemeClr val="accent2">
              <a:lumMod val="20000"/>
              <a:lumOff val="80000"/>
            </a:schemeClr>
          </a:solidFill>
        </a:ln>
      </dgm:spPr>
      <dgm:t>
        <a:bodyPr/>
        <a:lstStyle/>
        <a:p>
          <a:r>
            <a:rPr lang="en-GB" dirty="0">
              <a:solidFill>
                <a:schemeClr val="tx1"/>
              </a:solidFill>
              <a:latin typeface="+mn-lt"/>
            </a:rPr>
            <a:t>Text Forms or Types</a:t>
          </a:r>
        </a:p>
      </dgm:t>
    </dgm:pt>
    <dgm:pt modelId="{0A17E9D3-3370-4FDA-9BB9-141EC7094746}" type="parTrans" cxnId="{1363E977-9346-4F15-AA7E-1B31010D4F5E}">
      <dgm:prSet/>
      <dgm:spPr/>
      <dgm:t>
        <a:bodyPr/>
        <a:lstStyle/>
        <a:p>
          <a:endParaRPr lang="en-GB"/>
        </a:p>
      </dgm:t>
    </dgm:pt>
    <dgm:pt modelId="{6631BE7E-8C56-4263-ACF5-E95CFEE4828B}" type="sibTrans" cxnId="{1363E977-9346-4F15-AA7E-1B31010D4F5E}">
      <dgm:prSet/>
      <dgm:spPr/>
      <dgm:t>
        <a:bodyPr/>
        <a:lstStyle/>
        <a:p>
          <a:endParaRPr lang="en-GB"/>
        </a:p>
      </dgm:t>
    </dgm:pt>
    <dgm:pt modelId="{61AF13C1-8FBE-4B0B-8657-EE66BFCADBA0}">
      <dgm:prSet phldrT="[Text]" custT="1"/>
      <dgm:spPr>
        <a:solidFill>
          <a:schemeClr val="accent1">
            <a:lumMod val="40000"/>
            <a:lumOff val="60000"/>
          </a:schemeClr>
        </a:solidFill>
      </dgm:spPr>
      <dgm:t>
        <a:bodyPr/>
        <a:lstStyle/>
        <a:p>
          <a:r>
            <a:rPr lang="en-GB" sz="1400" dirty="0">
              <a:latin typeface="+mn-lt"/>
            </a:rPr>
            <a:t>Text Structure</a:t>
          </a:r>
        </a:p>
      </dgm:t>
    </dgm:pt>
    <dgm:pt modelId="{14341E93-4FBB-4177-BC29-3A0123EC3735}" type="parTrans" cxnId="{213D04E5-D30D-4092-9ECB-A372E51132FE}">
      <dgm:prSet/>
      <dgm:spPr/>
      <dgm:t>
        <a:bodyPr/>
        <a:lstStyle/>
        <a:p>
          <a:endParaRPr lang="en-GB" dirty="0"/>
        </a:p>
      </dgm:t>
    </dgm:pt>
    <dgm:pt modelId="{85F55BD6-9B55-428D-9C7C-8A16F3A0D2D5}" type="sibTrans" cxnId="{213D04E5-D30D-4092-9ECB-A372E51132FE}">
      <dgm:prSet/>
      <dgm:spPr/>
      <dgm:t>
        <a:bodyPr/>
        <a:lstStyle/>
        <a:p>
          <a:endParaRPr lang="en-GB"/>
        </a:p>
      </dgm:t>
    </dgm:pt>
    <dgm:pt modelId="{C6AE72E9-6A7E-43AE-9438-300E28913717}">
      <dgm:prSet phldrT="[Text]" custT="1"/>
      <dgm:spPr>
        <a:solidFill>
          <a:schemeClr val="accent1">
            <a:lumMod val="60000"/>
            <a:lumOff val="40000"/>
          </a:schemeClr>
        </a:solidFill>
      </dgm:spPr>
      <dgm:t>
        <a:bodyPr/>
        <a:lstStyle/>
        <a:p>
          <a:r>
            <a:rPr lang="en-GB" sz="1100" dirty="0">
              <a:latin typeface="+mn-lt"/>
            </a:rPr>
            <a:t>Text Organisation</a:t>
          </a:r>
        </a:p>
      </dgm:t>
    </dgm:pt>
    <dgm:pt modelId="{E356B53E-C6DA-4A29-9146-2D8BF2588C4D}" type="parTrans" cxnId="{5364AC43-6D47-4F5F-98BB-98DD14E0CDB4}">
      <dgm:prSet/>
      <dgm:spPr/>
      <dgm:t>
        <a:bodyPr/>
        <a:lstStyle/>
        <a:p>
          <a:endParaRPr lang="en-GB" dirty="0"/>
        </a:p>
      </dgm:t>
    </dgm:pt>
    <dgm:pt modelId="{9B0A641C-A932-4814-8007-865678E491F1}" type="sibTrans" cxnId="{5364AC43-6D47-4F5F-98BB-98DD14E0CDB4}">
      <dgm:prSet/>
      <dgm:spPr/>
      <dgm:t>
        <a:bodyPr/>
        <a:lstStyle/>
        <a:p>
          <a:endParaRPr lang="en-GB"/>
        </a:p>
      </dgm:t>
    </dgm:pt>
    <dgm:pt modelId="{2D131411-9CD9-48D6-A3B7-AFBED4A1412C}">
      <dgm:prSet phldrT="[Text]"/>
      <dgm:spPr>
        <a:solidFill>
          <a:schemeClr val="accent1">
            <a:lumMod val="75000"/>
          </a:schemeClr>
        </a:solidFill>
      </dgm:spPr>
      <dgm:t>
        <a:bodyPr/>
        <a:lstStyle/>
        <a:p>
          <a:r>
            <a:rPr lang="en-GB" dirty="0">
              <a:latin typeface="+mn-lt"/>
            </a:rPr>
            <a:t>Language Features</a:t>
          </a:r>
        </a:p>
      </dgm:t>
    </dgm:pt>
    <dgm:pt modelId="{899C02C1-6658-416D-ADE1-152C890F58DE}" type="parTrans" cxnId="{A33754F5-5792-458A-A5C7-A813DD6A5A39}">
      <dgm:prSet/>
      <dgm:spPr/>
      <dgm:t>
        <a:bodyPr/>
        <a:lstStyle/>
        <a:p>
          <a:endParaRPr lang="en-GB" dirty="0"/>
        </a:p>
      </dgm:t>
    </dgm:pt>
    <dgm:pt modelId="{A8FAFFFB-C8C8-40E5-AE89-8630F0D0F1E7}" type="sibTrans" cxnId="{A33754F5-5792-458A-A5C7-A813DD6A5A39}">
      <dgm:prSet/>
      <dgm:spPr/>
      <dgm:t>
        <a:bodyPr/>
        <a:lstStyle/>
        <a:p>
          <a:endParaRPr lang="en-GB"/>
        </a:p>
      </dgm:t>
    </dgm:pt>
    <dgm:pt modelId="{C8C94BD4-D407-4624-B2D7-93B6D87FE100}">
      <dgm:prSet phldrT="[Text]" custT="1"/>
      <dgm:spPr>
        <a:solidFill>
          <a:schemeClr val="accent1"/>
        </a:solidFill>
      </dgm:spPr>
      <dgm:t>
        <a:bodyPr/>
        <a:lstStyle/>
        <a:p>
          <a:r>
            <a:rPr lang="en-GB" sz="1600" dirty="0">
              <a:latin typeface="+mn-lt"/>
            </a:rPr>
            <a:t>Purpose</a:t>
          </a:r>
          <a:endParaRPr lang="en-GB" sz="900" dirty="0">
            <a:latin typeface="+mn-lt"/>
          </a:endParaRPr>
        </a:p>
      </dgm:t>
    </dgm:pt>
    <dgm:pt modelId="{84E20C48-2908-4B38-A93F-010BA2BFE07F}" type="parTrans" cxnId="{49B4D994-6986-4E07-8111-A79BB6D87804}">
      <dgm:prSet/>
      <dgm:spPr/>
      <dgm:t>
        <a:bodyPr/>
        <a:lstStyle/>
        <a:p>
          <a:endParaRPr lang="en-GB" dirty="0"/>
        </a:p>
      </dgm:t>
    </dgm:pt>
    <dgm:pt modelId="{944A64DD-5965-4C98-BE30-1C9B4EC119E6}" type="sibTrans" cxnId="{49B4D994-6986-4E07-8111-A79BB6D87804}">
      <dgm:prSet/>
      <dgm:spPr/>
      <dgm:t>
        <a:bodyPr/>
        <a:lstStyle/>
        <a:p>
          <a:endParaRPr lang="en-GB"/>
        </a:p>
      </dgm:t>
    </dgm:pt>
    <dgm:pt modelId="{58A2CFC4-899A-459D-A3AD-BE0FA705CCD0}" type="pres">
      <dgm:prSet presAssocID="{4623937F-E7B7-4672-844F-1CF2F14AE5AD}" presName="cycle" presStyleCnt="0">
        <dgm:presLayoutVars>
          <dgm:chMax val="1"/>
          <dgm:dir/>
          <dgm:animLvl val="ctr"/>
          <dgm:resizeHandles val="exact"/>
        </dgm:presLayoutVars>
      </dgm:prSet>
      <dgm:spPr/>
      <dgm:t>
        <a:bodyPr/>
        <a:lstStyle/>
        <a:p>
          <a:endParaRPr lang="en-US"/>
        </a:p>
      </dgm:t>
    </dgm:pt>
    <dgm:pt modelId="{86140E69-678D-4A9C-84BC-43CFDC1DD337}" type="pres">
      <dgm:prSet presAssocID="{BEA47F36-6AA1-4B96-8415-6BB6F44A10FF}" presName="centerShape" presStyleLbl="node0" presStyleIdx="0" presStyleCnt="1"/>
      <dgm:spPr/>
      <dgm:t>
        <a:bodyPr/>
        <a:lstStyle/>
        <a:p>
          <a:endParaRPr lang="en-US"/>
        </a:p>
      </dgm:t>
    </dgm:pt>
    <dgm:pt modelId="{ACA007DB-2704-4718-ACBC-1264CD93DDD1}" type="pres">
      <dgm:prSet presAssocID="{14341E93-4FBB-4177-BC29-3A0123EC3735}" presName="Name9" presStyleLbl="parChTrans1D2" presStyleIdx="0" presStyleCnt="4"/>
      <dgm:spPr/>
      <dgm:t>
        <a:bodyPr/>
        <a:lstStyle/>
        <a:p>
          <a:endParaRPr lang="en-US"/>
        </a:p>
      </dgm:t>
    </dgm:pt>
    <dgm:pt modelId="{C6826378-57ED-4F50-BF88-5163BEC581FF}" type="pres">
      <dgm:prSet presAssocID="{14341E93-4FBB-4177-BC29-3A0123EC3735}" presName="connTx" presStyleLbl="parChTrans1D2" presStyleIdx="0" presStyleCnt="4"/>
      <dgm:spPr/>
      <dgm:t>
        <a:bodyPr/>
        <a:lstStyle/>
        <a:p>
          <a:endParaRPr lang="en-US"/>
        </a:p>
      </dgm:t>
    </dgm:pt>
    <dgm:pt modelId="{36569628-F193-4E1E-924C-8DFD7C80C621}" type="pres">
      <dgm:prSet presAssocID="{61AF13C1-8FBE-4B0B-8657-EE66BFCADBA0}" presName="node" presStyleLbl="node1" presStyleIdx="0" presStyleCnt="4" custScaleX="162372" custScaleY="142517">
        <dgm:presLayoutVars>
          <dgm:bulletEnabled val="1"/>
        </dgm:presLayoutVars>
      </dgm:prSet>
      <dgm:spPr/>
      <dgm:t>
        <a:bodyPr/>
        <a:lstStyle/>
        <a:p>
          <a:endParaRPr lang="en-US"/>
        </a:p>
      </dgm:t>
    </dgm:pt>
    <dgm:pt modelId="{539937EB-049B-4F92-960C-44443515D101}" type="pres">
      <dgm:prSet presAssocID="{E356B53E-C6DA-4A29-9146-2D8BF2588C4D}" presName="Name9" presStyleLbl="parChTrans1D2" presStyleIdx="1" presStyleCnt="4"/>
      <dgm:spPr/>
      <dgm:t>
        <a:bodyPr/>
        <a:lstStyle/>
        <a:p>
          <a:endParaRPr lang="en-US"/>
        </a:p>
      </dgm:t>
    </dgm:pt>
    <dgm:pt modelId="{B4BACE3C-E975-4024-84AF-B7CEA31CA807}" type="pres">
      <dgm:prSet presAssocID="{E356B53E-C6DA-4A29-9146-2D8BF2588C4D}" presName="connTx" presStyleLbl="parChTrans1D2" presStyleIdx="1" presStyleCnt="4"/>
      <dgm:spPr/>
      <dgm:t>
        <a:bodyPr/>
        <a:lstStyle/>
        <a:p>
          <a:endParaRPr lang="en-US"/>
        </a:p>
      </dgm:t>
    </dgm:pt>
    <dgm:pt modelId="{F9E873BB-6946-41B6-ADE9-9BAAF50EF0BD}" type="pres">
      <dgm:prSet presAssocID="{C6AE72E9-6A7E-43AE-9438-300E28913717}" presName="node" presStyleLbl="node1" presStyleIdx="1" presStyleCnt="4" custScaleX="175397" custScaleY="144601" custRadScaleRad="121869" custRadScaleInc="-7904">
        <dgm:presLayoutVars>
          <dgm:bulletEnabled val="1"/>
        </dgm:presLayoutVars>
      </dgm:prSet>
      <dgm:spPr/>
      <dgm:t>
        <a:bodyPr/>
        <a:lstStyle/>
        <a:p>
          <a:endParaRPr lang="en-US"/>
        </a:p>
      </dgm:t>
    </dgm:pt>
    <dgm:pt modelId="{40D1A131-3DE7-49F0-B430-8C6468D8D53B}" type="pres">
      <dgm:prSet presAssocID="{899C02C1-6658-416D-ADE1-152C890F58DE}" presName="Name9" presStyleLbl="parChTrans1D2" presStyleIdx="2" presStyleCnt="4"/>
      <dgm:spPr/>
      <dgm:t>
        <a:bodyPr/>
        <a:lstStyle/>
        <a:p>
          <a:endParaRPr lang="en-US"/>
        </a:p>
      </dgm:t>
    </dgm:pt>
    <dgm:pt modelId="{89005D15-0122-44A8-BAC3-1CCF98D8E374}" type="pres">
      <dgm:prSet presAssocID="{899C02C1-6658-416D-ADE1-152C890F58DE}" presName="connTx" presStyleLbl="parChTrans1D2" presStyleIdx="2" presStyleCnt="4"/>
      <dgm:spPr/>
      <dgm:t>
        <a:bodyPr/>
        <a:lstStyle/>
        <a:p>
          <a:endParaRPr lang="en-US"/>
        </a:p>
      </dgm:t>
    </dgm:pt>
    <dgm:pt modelId="{92932DC5-B869-413B-97DA-EA56E7BF9DF6}" type="pres">
      <dgm:prSet presAssocID="{2D131411-9CD9-48D6-A3B7-AFBED4A1412C}" presName="node" presStyleLbl="node1" presStyleIdx="2" presStyleCnt="4" custScaleX="165405" custScaleY="116471">
        <dgm:presLayoutVars>
          <dgm:bulletEnabled val="1"/>
        </dgm:presLayoutVars>
      </dgm:prSet>
      <dgm:spPr/>
      <dgm:t>
        <a:bodyPr/>
        <a:lstStyle/>
        <a:p>
          <a:endParaRPr lang="en-US"/>
        </a:p>
      </dgm:t>
    </dgm:pt>
    <dgm:pt modelId="{9F23FFBB-E25A-42A6-A464-1CA9C4F34EF5}" type="pres">
      <dgm:prSet presAssocID="{84E20C48-2908-4B38-A93F-010BA2BFE07F}" presName="Name9" presStyleLbl="parChTrans1D2" presStyleIdx="3" presStyleCnt="4"/>
      <dgm:spPr/>
      <dgm:t>
        <a:bodyPr/>
        <a:lstStyle/>
        <a:p>
          <a:endParaRPr lang="en-US"/>
        </a:p>
      </dgm:t>
    </dgm:pt>
    <dgm:pt modelId="{A4A4374A-CA97-4D92-B324-8885303B9E16}" type="pres">
      <dgm:prSet presAssocID="{84E20C48-2908-4B38-A93F-010BA2BFE07F}" presName="connTx" presStyleLbl="parChTrans1D2" presStyleIdx="3" presStyleCnt="4"/>
      <dgm:spPr/>
      <dgm:t>
        <a:bodyPr/>
        <a:lstStyle/>
        <a:p>
          <a:endParaRPr lang="en-US"/>
        </a:p>
      </dgm:t>
    </dgm:pt>
    <dgm:pt modelId="{E1426140-4D9A-449F-9921-D6FBD42AAA79}" type="pres">
      <dgm:prSet presAssocID="{C8C94BD4-D407-4624-B2D7-93B6D87FE100}" presName="node" presStyleLbl="node1" presStyleIdx="3" presStyleCnt="4" custScaleX="169834" custScaleY="120671" custRadScaleRad="97156" custRadScaleInc="1753">
        <dgm:presLayoutVars>
          <dgm:bulletEnabled val="1"/>
        </dgm:presLayoutVars>
      </dgm:prSet>
      <dgm:spPr/>
      <dgm:t>
        <a:bodyPr/>
        <a:lstStyle/>
        <a:p>
          <a:endParaRPr lang="en-US"/>
        </a:p>
      </dgm:t>
    </dgm:pt>
  </dgm:ptLst>
  <dgm:cxnLst>
    <dgm:cxn modelId="{301DBE8A-A35D-3C45-988D-B89F2BCF85E4}" type="presOf" srcId="{4623937F-E7B7-4672-844F-1CF2F14AE5AD}" destId="{58A2CFC4-899A-459D-A3AD-BE0FA705CCD0}" srcOrd="0" destOrd="0" presId="urn:microsoft.com/office/officeart/2005/8/layout/radial1"/>
    <dgm:cxn modelId="{4BD41061-600A-E041-A5E7-3035A6CE32C9}" type="presOf" srcId="{BEA47F36-6AA1-4B96-8415-6BB6F44A10FF}" destId="{86140E69-678D-4A9C-84BC-43CFDC1DD337}" srcOrd="0" destOrd="0" presId="urn:microsoft.com/office/officeart/2005/8/layout/radial1"/>
    <dgm:cxn modelId="{6E7AE809-F92B-E74C-A74D-2E470C3AF981}" type="presOf" srcId="{84E20C48-2908-4B38-A93F-010BA2BFE07F}" destId="{9F23FFBB-E25A-42A6-A464-1CA9C4F34EF5}" srcOrd="0" destOrd="0" presId="urn:microsoft.com/office/officeart/2005/8/layout/radial1"/>
    <dgm:cxn modelId="{1E990C8A-90E6-744A-A7F9-87AD22F02982}" type="presOf" srcId="{2D131411-9CD9-48D6-A3B7-AFBED4A1412C}" destId="{92932DC5-B869-413B-97DA-EA56E7BF9DF6}" srcOrd="0" destOrd="0" presId="urn:microsoft.com/office/officeart/2005/8/layout/radial1"/>
    <dgm:cxn modelId="{E6CD3770-755F-8B44-AA4A-037E3C08C7D8}" type="presOf" srcId="{E356B53E-C6DA-4A29-9146-2D8BF2588C4D}" destId="{539937EB-049B-4F92-960C-44443515D101}" srcOrd="0" destOrd="0" presId="urn:microsoft.com/office/officeart/2005/8/layout/radial1"/>
    <dgm:cxn modelId="{5364AC43-6D47-4F5F-98BB-98DD14E0CDB4}" srcId="{BEA47F36-6AA1-4B96-8415-6BB6F44A10FF}" destId="{C6AE72E9-6A7E-43AE-9438-300E28913717}" srcOrd="1" destOrd="0" parTransId="{E356B53E-C6DA-4A29-9146-2D8BF2588C4D}" sibTransId="{9B0A641C-A932-4814-8007-865678E491F1}"/>
    <dgm:cxn modelId="{F8142365-9620-2B45-ADAF-730547DE2A4E}" type="presOf" srcId="{61AF13C1-8FBE-4B0B-8657-EE66BFCADBA0}" destId="{36569628-F193-4E1E-924C-8DFD7C80C621}" srcOrd="0" destOrd="0" presId="urn:microsoft.com/office/officeart/2005/8/layout/radial1"/>
    <dgm:cxn modelId="{C4B97029-66E8-FE47-953C-A2492C5C6950}" type="presOf" srcId="{C6AE72E9-6A7E-43AE-9438-300E28913717}" destId="{F9E873BB-6946-41B6-ADE9-9BAAF50EF0BD}" srcOrd="0" destOrd="0" presId="urn:microsoft.com/office/officeart/2005/8/layout/radial1"/>
    <dgm:cxn modelId="{49B4D994-6986-4E07-8111-A79BB6D87804}" srcId="{BEA47F36-6AA1-4B96-8415-6BB6F44A10FF}" destId="{C8C94BD4-D407-4624-B2D7-93B6D87FE100}" srcOrd="3" destOrd="0" parTransId="{84E20C48-2908-4B38-A93F-010BA2BFE07F}" sibTransId="{944A64DD-5965-4C98-BE30-1C9B4EC119E6}"/>
    <dgm:cxn modelId="{A33754F5-5792-458A-A5C7-A813DD6A5A39}" srcId="{BEA47F36-6AA1-4B96-8415-6BB6F44A10FF}" destId="{2D131411-9CD9-48D6-A3B7-AFBED4A1412C}" srcOrd="2" destOrd="0" parTransId="{899C02C1-6658-416D-ADE1-152C890F58DE}" sibTransId="{A8FAFFFB-C8C8-40E5-AE89-8630F0D0F1E7}"/>
    <dgm:cxn modelId="{1363E977-9346-4F15-AA7E-1B31010D4F5E}" srcId="{4623937F-E7B7-4672-844F-1CF2F14AE5AD}" destId="{BEA47F36-6AA1-4B96-8415-6BB6F44A10FF}" srcOrd="0" destOrd="0" parTransId="{0A17E9D3-3370-4FDA-9BB9-141EC7094746}" sibTransId="{6631BE7E-8C56-4263-ACF5-E95CFEE4828B}"/>
    <dgm:cxn modelId="{E884B701-2BC6-9848-AEB5-0B14A63EB60B}" type="presOf" srcId="{899C02C1-6658-416D-ADE1-152C890F58DE}" destId="{40D1A131-3DE7-49F0-B430-8C6468D8D53B}" srcOrd="0" destOrd="0" presId="urn:microsoft.com/office/officeart/2005/8/layout/radial1"/>
    <dgm:cxn modelId="{213D04E5-D30D-4092-9ECB-A372E51132FE}" srcId="{BEA47F36-6AA1-4B96-8415-6BB6F44A10FF}" destId="{61AF13C1-8FBE-4B0B-8657-EE66BFCADBA0}" srcOrd="0" destOrd="0" parTransId="{14341E93-4FBB-4177-BC29-3A0123EC3735}" sibTransId="{85F55BD6-9B55-428D-9C7C-8A16F3A0D2D5}"/>
    <dgm:cxn modelId="{0B76E1E1-2A9F-5041-B648-6B73B7750C15}" type="presOf" srcId="{84E20C48-2908-4B38-A93F-010BA2BFE07F}" destId="{A4A4374A-CA97-4D92-B324-8885303B9E16}" srcOrd="1" destOrd="0" presId="urn:microsoft.com/office/officeart/2005/8/layout/radial1"/>
    <dgm:cxn modelId="{A538CDF9-5867-5845-82C2-D1814EAEB469}" type="presOf" srcId="{899C02C1-6658-416D-ADE1-152C890F58DE}" destId="{89005D15-0122-44A8-BAC3-1CCF98D8E374}" srcOrd="1" destOrd="0" presId="urn:microsoft.com/office/officeart/2005/8/layout/radial1"/>
    <dgm:cxn modelId="{E132C78D-59CC-9941-BDCD-B23D5A9B1F76}" type="presOf" srcId="{C8C94BD4-D407-4624-B2D7-93B6D87FE100}" destId="{E1426140-4D9A-449F-9921-D6FBD42AAA79}" srcOrd="0" destOrd="0" presId="urn:microsoft.com/office/officeart/2005/8/layout/radial1"/>
    <dgm:cxn modelId="{8167CDD0-3CF5-414F-BE79-A4B544A8F418}" type="presOf" srcId="{E356B53E-C6DA-4A29-9146-2D8BF2588C4D}" destId="{B4BACE3C-E975-4024-84AF-B7CEA31CA807}" srcOrd="1" destOrd="0" presId="urn:microsoft.com/office/officeart/2005/8/layout/radial1"/>
    <dgm:cxn modelId="{EB666901-5B31-B645-9A31-4D3AC4A1A531}" type="presOf" srcId="{14341E93-4FBB-4177-BC29-3A0123EC3735}" destId="{C6826378-57ED-4F50-BF88-5163BEC581FF}" srcOrd="1" destOrd="0" presId="urn:microsoft.com/office/officeart/2005/8/layout/radial1"/>
    <dgm:cxn modelId="{D06444C0-2AB1-AD42-8D0E-B8712A73E09B}" type="presOf" srcId="{14341E93-4FBB-4177-BC29-3A0123EC3735}" destId="{ACA007DB-2704-4718-ACBC-1264CD93DDD1}" srcOrd="0" destOrd="0" presId="urn:microsoft.com/office/officeart/2005/8/layout/radial1"/>
    <dgm:cxn modelId="{6A92BBD9-50A5-8242-BBEA-87FA473F8AF2}" type="presParOf" srcId="{58A2CFC4-899A-459D-A3AD-BE0FA705CCD0}" destId="{86140E69-678D-4A9C-84BC-43CFDC1DD337}" srcOrd="0" destOrd="0" presId="urn:microsoft.com/office/officeart/2005/8/layout/radial1"/>
    <dgm:cxn modelId="{8761EFAA-40D7-3E40-B277-20DD18FC7250}" type="presParOf" srcId="{58A2CFC4-899A-459D-A3AD-BE0FA705CCD0}" destId="{ACA007DB-2704-4718-ACBC-1264CD93DDD1}" srcOrd="1" destOrd="0" presId="urn:microsoft.com/office/officeart/2005/8/layout/radial1"/>
    <dgm:cxn modelId="{41848B6C-566E-C64B-9595-F3D493301FAF}" type="presParOf" srcId="{ACA007DB-2704-4718-ACBC-1264CD93DDD1}" destId="{C6826378-57ED-4F50-BF88-5163BEC581FF}" srcOrd="0" destOrd="0" presId="urn:microsoft.com/office/officeart/2005/8/layout/radial1"/>
    <dgm:cxn modelId="{BDE16BE0-227D-DB4C-967D-19FF363F84AE}" type="presParOf" srcId="{58A2CFC4-899A-459D-A3AD-BE0FA705CCD0}" destId="{36569628-F193-4E1E-924C-8DFD7C80C621}" srcOrd="2" destOrd="0" presId="urn:microsoft.com/office/officeart/2005/8/layout/radial1"/>
    <dgm:cxn modelId="{6A290B48-2B5F-0642-9958-5040CBA89F6E}" type="presParOf" srcId="{58A2CFC4-899A-459D-A3AD-BE0FA705CCD0}" destId="{539937EB-049B-4F92-960C-44443515D101}" srcOrd="3" destOrd="0" presId="urn:microsoft.com/office/officeart/2005/8/layout/radial1"/>
    <dgm:cxn modelId="{80FFFBF8-031E-9C46-899F-22CFDF2A5818}" type="presParOf" srcId="{539937EB-049B-4F92-960C-44443515D101}" destId="{B4BACE3C-E975-4024-84AF-B7CEA31CA807}" srcOrd="0" destOrd="0" presId="urn:microsoft.com/office/officeart/2005/8/layout/radial1"/>
    <dgm:cxn modelId="{20FB3B45-0766-7047-B369-E92CEC87349C}" type="presParOf" srcId="{58A2CFC4-899A-459D-A3AD-BE0FA705CCD0}" destId="{F9E873BB-6946-41B6-ADE9-9BAAF50EF0BD}" srcOrd="4" destOrd="0" presId="urn:microsoft.com/office/officeart/2005/8/layout/radial1"/>
    <dgm:cxn modelId="{7C9FCD79-C664-CA4C-82CD-B24DB06049B4}" type="presParOf" srcId="{58A2CFC4-899A-459D-A3AD-BE0FA705CCD0}" destId="{40D1A131-3DE7-49F0-B430-8C6468D8D53B}" srcOrd="5" destOrd="0" presId="urn:microsoft.com/office/officeart/2005/8/layout/radial1"/>
    <dgm:cxn modelId="{9A871208-7B15-1349-81D1-37104F2B4B13}" type="presParOf" srcId="{40D1A131-3DE7-49F0-B430-8C6468D8D53B}" destId="{89005D15-0122-44A8-BAC3-1CCF98D8E374}" srcOrd="0" destOrd="0" presId="urn:microsoft.com/office/officeart/2005/8/layout/radial1"/>
    <dgm:cxn modelId="{328FF76F-0E13-3E4E-8B7A-FBF03696D2ED}" type="presParOf" srcId="{58A2CFC4-899A-459D-A3AD-BE0FA705CCD0}" destId="{92932DC5-B869-413B-97DA-EA56E7BF9DF6}" srcOrd="6" destOrd="0" presId="urn:microsoft.com/office/officeart/2005/8/layout/radial1"/>
    <dgm:cxn modelId="{DC90352D-FCFD-F046-AABE-31CBB972D83D}" type="presParOf" srcId="{58A2CFC4-899A-459D-A3AD-BE0FA705CCD0}" destId="{9F23FFBB-E25A-42A6-A464-1CA9C4F34EF5}" srcOrd="7" destOrd="0" presId="urn:microsoft.com/office/officeart/2005/8/layout/radial1"/>
    <dgm:cxn modelId="{6BF58FFF-D3D6-334C-898C-011ABCA8C12D}" type="presParOf" srcId="{9F23FFBB-E25A-42A6-A464-1CA9C4F34EF5}" destId="{A4A4374A-CA97-4D92-B324-8885303B9E16}" srcOrd="0" destOrd="0" presId="urn:microsoft.com/office/officeart/2005/8/layout/radial1"/>
    <dgm:cxn modelId="{039433F9-BC23-8E4D-B406-4B80287E668C}" type="presParOf" srcId="{58A2CFC4-899A-459D-A3AD-BE0FA705CCD0}" destId="{E1426140-4D9A-449F-9921-D6FBD42AAA79}" srcOrd="8" destOrd="0" presId="urn:microsoft.com/office/officeart/2005/8/layout/radial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9CEBC-E3C4-4292-862F-6D84E01CDCD7}">
      <dsp:nvSpPr>
        <dsp:cNvPr id="0" name=""/>
        <dsp:cNvSpPr/>
      </dsp:nvSpPr>
      <dsp:spPr>
        <a:xfrm rot="5400000">
          <a:off x="-169068" y="169670"/>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1</a:t>
          </a:r>
        </a:p>
      </dsp:txBody>
      <dsp:txXfrm rot="-5400000">
        <a:off x="1" y="395096"/>
        <a:ext cx="788987" cy="338137"/>
      </dsp:txXfrm>
    </dsp:sp>
    <dsp:sp modelId="{DB9A9548-C825-4394-ABF8-E3FB58CB61D4}">
      <dsp:nvSpPr>
        <dsp:cNvPr id="0" name=""/>
        <dsp:cNvSpPr/>
      </dsp:nvSpPr>
      <dsp:spPr>
        <a:xfrm rot="5400000">
          <a:off x="3076178" y="-2286589"/>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Plan</a:t>
          </a:r>
        </a:p>
      </dsp:txBody>
      <dsp:txXfrm rot="-5400000">
        <a:off x="788988" y="36365"/>
        <a:ext cx="5271248" cy="661103"/>
      </dsp:txXfrm>
    </dsp:sp>
    <dsp:sp modelId="{AF665F63-E906-4B86-B890-7DDDAEABD8BF}">
      <dsp:nvSpPr>
        <dsp:cNvPr id="0" name=""/>
        <dsp:cNvSpPr/>
      </dsp:nvSpPr>
      <dsp:spPr>
        <a:xfrm rot="5400000">
          <a:off x="-169068" y="1148227"/>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2</a:t>
          </a:r>
        </a:p>
      </dsp:txBody>
      <dsp:txXfrm rot="-5400000">
        <a:off x="1" y="1373653"/>
        <a:ext cx="788987" cy="338137"/>
      </dsp:txXfrm>
    </dsp:sp>
    <dsp:sp modelId="{B20C00C3-DE55-4AE9-808D-7AD032CDE64C}">
      <dsp:nvSpPr>
        <dsp:cNvPr id="0" name=""/>
        <dsp:cNvSpPr/>
      </dsp:nvSpPr>
      <dsp:spPr>
        <a:xfrm rot="5400000">
          <a:off x="3076178" y="-1308031"/>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Draft</a:t>
          </a:r>
        </a:p>
      </dsp:txBody>
      <dsp:txXfrm rot="-5400000">
        <a:off x="788988" y="1014923"/>
        <a:ext cx="5271248" cy="661103"/>
      </dsp:txXfrm>
    </dsp:sp>
    <dsp:sp modelId="{15970ED9-9183-4FBA-892D-B633716BD2BF}">
      <dsp:nvSpPr>
        <dsp:cNvPr id="0" name=""/>
        <dsp:cNvSpPr/>
      </dsp:nvSpPr>
      <dsp:spPr>
        <a:xfrm rot="5400000">
          <a:off x="-169068" y="2126784"/>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3</a:t>
          </a:r>
        </a:p>
      </dsp:txBody>
      <dsp:txXfrm rot="-5400000">
        <a:off x="1" y="2352210"/>
        <a:ext cx="788987" cy="338137"/>
      </dsp:txXfrm>
    </dsp:sp>
    <dsp:sp modelId="{5B494F6A-E538-4F3A-BFA6-3340CCAB3A7F}">
      <dsp:nvSpPr>
        <dsp:cNvPr id="0" name=""/>
        <dsp:cNvSpPr/>
      </dsp:nvSpPr>
      <dsp:spPr>
        <a:xfrm rot="5400000">
          <a:off x="3076178" y="-329474"/>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Revise</a:t>
          </a:r>
        </a:p>
      </dsp:txBody>
      <dsp:txXfrm rot="-5400000">
        <a:off x="788988" y="1993480"/>
        <a:ext cx="5271248" cy="661103"/>
      </dsp:txXfrm>
    </dsp:sp>
    <dsp:sp modelId="{9B7F5B79-ECBD-401D-8F66-99447AB6F002}">
      <dsp:nvSpPr>
        <dsp:cNvPr id="0" name=""/>
        <dsp:cNvSpPr/>
      </dsp:nvSpPr>
      <dsp:spPr>
        <a:xfrm rot="5400000">
          <a:off x="-169068" y="3105342"/>
          <a:ext cx="1127124" cy="78898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sz="2200" kern="1200" dirty="0"/>
            <a:t>4</a:t>
          </a:r>
        </a:p>
      </dsp:txBody>
      <dsp:txXfrm rot="-5400000">
        <a:off x="1" y="3330768"/>
        <a:ext cx="788987" cy="338137"/>
      </dsp:txXfrm>
    </dsp:sp>
    <dsp:sp modelId="{9C400A3C-B15E-4BC7-95AE-AECEF242752C}">
      <dsp:nvSpPr>
        <dsp:cNvPr id="0" name=""/>
        <dsp:cNvSpPr/>
      </dsp:nvSpPr>
      <dsp:spPr>
        <a:xfrm rot="5400000">
          <a:off x="3076178" y="649083"/>
          <a:ext cx="732631" cy="530701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5816" tIns="27305" rIns="27305" bIns="27305" numCol="1" spcCol="1270" anchor="ctr" anchorCtr="0">
          <a:noAutofit/>
        </a:bodyPr>
        <a:lstStyle/>
        <a:p>
          <a:pPr marL="285750" lvl="1" indent="-285750" algn="l" defTabSz="1911350">
            <a:lnSpc>
              <a:spcPct val="90000"/>
            </a:lnSpc>
            <a:spcBef>
              <a:spcPct val="0"/>
            </a:spcBef>
            <a:spcAft>
              <a:spcPct val="15000"/>
            </a:spcAft>
            <a:buChar char="••"/>
          </a:pPr>
          <a:r>
            <a:rPr lang="en-US" sz="4300" kern="1200" dirty="0"/>
            <a:t>Edit</a:t>
          </a:r>
        </a:p>
      </dsp:txBody>
      <dsp:txXfrm rot="-5400000">
        <a:off x="788988" y="2972037"/>
        <a:ext cx="5271248" cy="6611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140E69-678D-4A9C-84BC-43CFDC1DD337}">
      <dsp:nvSpPr>
        <dsp:cNvPr id="0" name=""/>
        <dsp:cNvSpPr/>
      </dsp:nvSpPr>
      <dsp:spPr>
        <a:xfrm>
          <a:off x="1353884" y="1208726"/>
          <a:ext cx="875677" cy="875677"/>
        </a:xfrm>
        <a:prstGeom prst="ellipse">
          <a:avLst/>
        </a:prstGeom>
        <a:solidFill>
          <a:schemeClr val="accent1">
            <a:lumMod val="20000"/>
            <a:lumOff val="80000"/>
          </a:schemeClr>
        </a:solidFill>
        <a:ln w="12700" cap="flat" cmpd="sng" algn="ctr">
          <a:solidFill>
            <a:schemeClr val="accent2">
              <a:lumMod val="20000"/>
              <a:lumOff val="8000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a:solidFill>
                <a:schemeClr val="tx1"/>
              </a:solidFill>
              <a:latin typeface="+mn-lt"/>
            </a:rPr>
            <a:t>Text Forms or Types</a:t>
          </a:r>
        </a:p>
      </dsp:txBody>
      <dsp:txXfrm>
        <a:off x="1482124" y="1336966"/>
        <a:ext cx="619197" cy="619197"/>
      </dsp:txXfrm>
    </dsp:sp>
    <dsp:sp modelId="{ACA007DB-2704-4718-ACBC-1264CD93DDD1}">
      <dsp:nvSpPr>
        <dsp:cNvPr id="0" name=""/>
        <dsp:cNvSpPr/>
      </dsp:nvSpPr>
      <dsp:spPr>
        <a:xfrm rot="16200000">
          <a:off x="1752762" y="1147921"/>
          <a:ext cx="77921" cy="43689"/>
        </a:xfrm>
        <a:custGeom>
          <a:avLst/>
          <a:gdLst/>
          <a:ahLst/>
          <a:cxnLst/>
          <a:rect l="0" t="0" r="0" b="0"/>
          <a:pathLst>
            <a:path>
              <a:moveTo>
                <a:pt x="0" y="21844"/>
              </a:moveTo>
              <a:lnTo>
                <a:pt x="77921" y="2184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1789774" y="1167817"/>
        <a:ext cx="3896" cy="3896"/>
      </dsp:txXfrm>
    </dsp:sp>
    <dsp:sp modelId="{36569628-F193-4E1E-924C-8DFD7C80C621}">
      <dsp:nvSpPr>
        <dsp:cNvPr id="0" name=""/>
        <dsp:cNvSpPr/>
      </dsp:nvSpPr>
      <dsp:spPr>
        <a:xfrm>
          <a:off x="1080795" y="-117184"/>
          <a:ext cx="1421855" cy="1247989"/>
        </a:xfrm>
        <a:prstGeom prst="ellipse">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a:latin typeface="+mn-lt"/>
            </a:rPr>
            <a:t>Text Structure</a:t>
          </a:r>
        </a:p>
      </dsp:txBody>
      <dsp:txXfrm>
        <a:off x="1289021" y="65580"/>
        <a:ext cx="1005403" cy="882461"/>
      </dsp:txXfrm>
    </dsp:sp>
    <dsp:sp modelId="{539937EB-049B-4F92-960C-44443515D101}">
      <dsp:nvSpPr>
        <dsp:cNvPr id="0" name=""/>
        <dsp:cNvSpPr/>
      </dsp:nvSpPr>
      <dsp:spPr>
        <a:xfrm rot="10540582">
          <a:off x="2166643" y="1594040"/>
          <a:ext cx="61760" cy="43689"/>
        </a:xfrm>
        <a:custGeom>
          <a:avLst/>
          <a:gdLst/>
          <a:ahLst/>
          <a:cxnLst/>
          <a:rect l="0" t="0" r="0" b="0"/>
          <a:pathLst>
            <a:path>
              <a:moveTo>
                <a:pt x="0" y="21844"/>
              </a:moveTo>
              <a:lnTo>
                <a:pt x="61760" y="2184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rot="10800000">
        <a:off x="2195979" y="1614340"/>
        <a:ext cx="3088" cy="3088"/>
      </dsp:txXfrm>
    </dsp:sp>
    <dsp:sp modelId="{F9E873BB-6946-41B6-ADE9-9BAAF50EF0BD}">
      <dsp:nvSpPr>
        <dsp:cNvPr id="0" name=""/>
        <dsp:cNvSpPr/>
      </dsp:nvSpPr>
      <dsp:spPr>
        <a:xfrm>
          <a:off x="2163521" y="927274"/>
          <a:ext cx="1535912" cy="1266238"/>
        </a:xfrm>
        <a:prstGeom prst="ellipse">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latin typeface="+mn-lt"/>
            </a:rPr>
            <a:t>Text Organisation</a:t>
          </a:r>
        </a:p>
      </dsp:txBody>
      <dsp:txXfrm>
        <a:off x="2388450" y="1112710"/>
        <a:ext cx="1086054" cy="895366"/>
      </dsp:txXfrm>
    </dsp:sp>
    <dsp:sp modelId="{40D1A131-3DE7-49F0-B430-8C6468D8D53B}">
      <dsp:nvSpPr>
        <dsp:cNvPr id="0" name=""/>
        <dsp:cNvSpPr/>
      </dsp:nvSpPr>
      <dsp:spPr>
        <a:xfrm rot="5400000">
          <a:off x="1695742" y="2158540"/>
          <a:ext cx="191961" cy="43689"/>
        </a:xfrm>
        <a:custGeom>
          <a:avLst/>
          <a:gdLst/>
          <a:ahLst/>
          <a:cxnLst/>
          <a:rect l="0" t="0" r="0" b="0"/>
          <a:pathLst>
            <a:path>
              <a:moveTo>
                <a:pt x="0" y="21844"/>
              </a:moveTo>
              <a:lnTo>
                <a:pt x="191961" y="2184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1786923" y="2175585"/>
        <a:ext cx="9598" cy="9598"/>
      </dsp:txXfrm>
    </dsp:sp>
    <dsp:sp modelId="{92932DC5-B869-413B-97DA-EA56E7BF9DF6}">
      <dsp:nvSpPr>
        <dsp:cNvPr id="0" name=""/>
        <dsp:cNvSpPr/>
      </dsp:nvSpPr>
      <dsp:spPr>
        <a:xfrm>
          <a:off x="1067515" y="2276365"/>
          <a:ext cx="1448414" cy="1019910"/>
        </a:xfrm>
        <a:prstGeom prst="ellipse">
          <a:avLst/>
        </a:prstGeom>
        <a:solidFill>
          <a:schemeClr val="accent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a:latin typeface="+mn-lt"/>
            </a:rPr>
            <a:t>Language Features</a:t>
          </a:r>
        </a:p>
      </dsp:txBody>
      <dsp:txXfrm>
        <a:off x="1279630" y="2425727"/>
        <a:ext cx="1024184" cy="721186"/>
      </dsp:txXfrm>
    </dsp:sp>
    <dsp:sp modelId="{9F23FFBB-E25A-42A6-A464-1CA9C4F34EF5}">
      <dsp:nvSpPr>
        <dsp:cNvPr id="0" name=""/>
        <dsp:cNvSpPr/>
      </dsp:nvSpPr>
      <dsp:spPr>
        <a:xfrm rot="47331">
          <a:off x="1353922" y="1619202"/>
          <a:ext cx="74028" cy="43689"/>
        </a:xfrm>
        <a:custGeom>
          <a:avLst/>
          <a:gdLst/>
          <a:ahLst/>
          <a:cxnLst/>
          <a:rect l="0" t="0" r="0" b="0"/>
          <a:pathLst>
            <a:path>
              <a:moveTo>
                <a:pt x="0" y="21844"/>
              </a:moveTo>
              <a:lnTo>
                <a:pt x="74028" y="2184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dirty="0"/>
        </a:p>
      </dsp:txBody>
      <dsp:txXfrm>
        <a:off x="1389085" y="1639196"/>
        <a:ext cx="3701" cy="3701"/>
      </dsp:txXfrm>
    </dsp:sp>
    <dsp:sp modelId="{E1426140-4D9A-449F-9921-D6FBD42AAA79}">
      <dsp:nvSpPr>
        <dsp:cNvPr id="0" name=""/>
        <dsp:cNvSpPr/>
      </dsp:nvSpPr>
      <dsp:spPr>
        <a:xfrm>
          <a:off x="-59111" y="1102975"/>
          <a:ext cx="1487198" cy="1056689"/>
        </a:xfrm>
        <a:prstGeom prst="ellipse">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GB" sz="1600" kern="1200" dirty="0">
              <a:latin typeface="+mn-lt"/>
            </a:rPr>
            <a:t>Purpose</a:t>
          </a:r>
          <a:endParaRPr lang="en-GB" sz="900" kern="1200" dirty="0">
            <a:latin typeface="+mn-lt"/>
          </a:endParaRPr>
        </a:p>
      </dsp:txBody>
      <dsp:txXfrm>
        <a:off x="158684" y="1257724"/>
        <a:ext cx="1051608" cy="747191"/>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119" cy="484754"/>
          </a:xfrm>
          <a:prstGeom prst="rect">
            <a:avLst/>
          </a:prstGeom>
        </p:spPr>
        <p:txBody>
          <a:bodyPr vert="horz" lIns="94531" tIns="47265" rIns="94531" bIns="47265" rtlCol="0"/>
          <a:lstStyle>
            <a:lvl1pPr algn="l">
              <a:defRPr sz="1200"/>
            </a:lvl1pPr>
          </a:lstStyle>
          <a:p>
            <a:endParaRPr lang="en-GB" dirty="0"/>
          </a:p>
        </p:txBody>
      </p:sp>
      <p:sp>
        <p:nvSpPr>
          <p:cNvPr id="3" name="Date Placeholder 2"/>
          <p:cNvSpPr>
            <a:spLocks noGrp="1"/>
          </p:cNvSpPr>
          <p:nvPr>
            <p:ph type="dt" idx="1"/>
          </p:nvPr>
        </p:nvSpPr>
        <p:spPr>
          <a:xfrm>
            <a:off x="3898102" y="0"/>
            <a:ext cx="2982119" cy="484754"/>
          </a:xfrm>
          <a:prstGeom prst="rect">
            <a:avLst/>
          </a:prstGeom>
        </p:spPr>
        <p:txBody>
          <a:bodyPr vert="horz" lIns="94531" tIns="47265" rIns="94531" bIns="47265" rtlCol="0"/>
          <a:lstStyle>
            <a:lvl1pPr algn="r">
              <a:defRPr sz="1200"/>
            </a:lvl1pPr>
          </a:lstStyle>
          <a:p>
            <a:fld id="{3E8E49DF-1C5C-4900-983A-3FA48D68C8D4}" type="datetimeFigureOut">
              <a:rPr lang="en-GB" smtClean="0"/>
              <a:t>29/10/2018</a:t>
            </a:fld>
            <a:endParaRPr lang="en-GB" dirty="0"/>
          </a:p>
        </p:txBody>
      </p:sp>
      <p:sp>
        <p:nvSpPr>
          <p:cNvPr id="4" name="Slide Image Placeholder 3"/>
          <p:cNvSpPr>
            <a:spLocks noGrp="1" noRot="1" noChangeAspect="1"/>
          </p:cNvSpPr>
          <p:nvPr>
            <p:ph type="sldImg" idx="2"/>
          </p:nvPr>
        </p:nvSpPr>
        <p:spPr>
          <a:xfrm>
            <a:off x="544513" y="1208088"/>
            <a:ext cx="5794375" cy="3260725"/>
          </a:xfrm>
          <a:prstGeom prst="rect">
            <a:avLst/>
          </a:prstGeom>
          <a:noFill/>
          <a:ln w="12700">
            <a:solidFill>
              <a:prstClr val="black"/>
            </a:solidFill>
          </a:ln>
        </p:spPr>
        <p:txBody>
          <a:bodyPr vert="horz" lIns="94531" tIns="47265" rIns="94531" bIns="47265" rtlCol="0" anchor="ctr"/>
          <a:lstStyle/>
          <a:p>
            <a:endParaRPr lang="en-GB" dirty="0"/>
          </a:p>
        </p:txBody>
      </p:sp>
      <p:sp>
        <p:nvSpPr>
          <p:cNvPr id="5" name="Notes Placeholder 4"/>
          <p:cNvSpPr>
            <a:spLocks noGrp="1"/>
          </p:cNvSpPr>
          <p:nvPr>
            <p:ph type="body" sz="quarter" idx="3"/>
          </p:nvPr>
        </p:nvSpPr>
        <p:spPr>
          <a:xfrm>
            <a:off x="688182" y="4649609"/>
            <a:ext cx="5505450" cy="3804225"/>
          </a:xfrm>
          <a:prstGeom prst="rect">
            <a:avLst/>
          </a:prstGeom>
        </p:spPr>
        <p:txBody>
          <a:bodyPr vert="horz" lIns="94531" tIns="47265" rIns="94531" bIns="47265"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176772"/>
            <a:ext cx="2982119" cy="484753"/>
          </a:xfrm>
          <a:prstGeom prst="rect">
            <a:avLst/>
          </a:prstGeom>
        </p:spPr>
        <p:txBody>
          <a:bodyPr vert="horz" lIns="94531" tIns="47265" rIns="94531" bIns="47265"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98102" y="9176772"/>
            <a:ext cx="2982119" cy="484753"/>
          </a:xfrm>
          <a:prstGeom prst="rect">
            <a:avLst/>
          </a:prstGeom>
        </p:spPr>
        <p:txBody>
          <a:bodyPr vert="horz" lIns="94531" tIns="47265" rIns="94531" bIns="47265" rtlCol="0" anchor="b"/>
          <a:lstStyle>
            <a:lvl1pPr algn="r">
              <a:defRPr sz="1200"/>
            </a:lvl1pPr>
          </a:lstStyle>
          <a:p>
            <a:fld id="{E36F7B34-9CE1-4313-98BF-F0516A542275}" type="slidenum">
              <a:rPr lang="en-GB" smtClean="0"/>
              <a:t>‹#›</a:t>
            </a:fld>
            <a:endParaRPr lang="en-GB" dirty="0"/>
          </a:p>
        </p:txBody>
      </p:sp>
    </p:spTree>
    <p:extLst>
      <p:ext uri="{BB962C8B-B14F-4D97-AF65-F5344CB8AC3E}">
        <p14:creationId xmlns:p14="http://schemas.microsoft.com/office/powerpoint/2010/main" val="788285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Register</a:t>
            </a:r>
          </a:p>
        </p:txBody>
      </p:sp>
      <p:sp>
        <p:nvSpPr>
          <p:cNvPr id="4" name="Slide Number Placeholder 3"/>
          <p:cNvSpPr>
            <a:spLocks noGrp="1"/>
          </p:cNvSpPr>
          <p:nvPr>
            <p:ph type="sldNum" sz="quarter" idx="10"/>
          </p:nvPr>
        </p:nvSpPr>
        <p:spPr/>
        <p:txBody>
          <a:bodyPr/>
          <a:lstStyle/>
          <a:p>
            <a:fld id="{E36F7B34-9CE1-4313-98BF-F0516A542275}" type="slidenum">
              <a:rPr lang="en-GB" smtClean="0"/>
              <a:t>1</a:t>
            </a:fld>
            <a:endParaRPr lang="en-GB" dirty="0"/>
          </a:p>
        </p:txBody>
      </p:sp>
    </p:spTree>
    <p:extLst>
      <p:ext uri="{BB962C8B-B14F-4D97-AF65-F5344CB8AC3E}">
        <p14:creationId xmlns:p14="http://schemas.microsoft.com/office/powerpoint/2010/main" val="2847611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 to try out some games</a:t>
            </a:r>
          </a:p>
        </p:txBody>
      </p:sp>
      <p:sp>
        <p:nvSpPr>
          <p:cNvPr id="4" name="Slide Number Placeholder 3"/>
          <p:cNvSpPr>
            <a:spLocks noGrp="1"/>
          </p:cNvSpPr>
          <p:nvPr>
            <p:ph type="sldNum" sz="quarter" idx="10"/>
          </p:nvPr>
        </p:nvSpPr>
        <p:spPr/>
        <p:txBody>
          <a:bodyPr/>
          <a:lstStyle/>
          <a:p>
            <a:fld id="{34363F00-7F05-4888-870A-A771EB1772FD}" type="slidenum">
              <a:rPr lang="en-GB" smtClean="0"/>
              <a:t>2</a:t>
            </a:fld>
            <a:endParaRPr lang="en-GB" dirty="0"/>
          </a:p>
        </p:txBody>
      </p:sp>
    </p:spTree>
    <p:extLst>
      <p:ext uri="{BB962C8B-B14F-4D97-AF65-F5344CB8AC3E}">
        <p14:creationId xmlns:p14="http://schemas.microsoft.com/office/powerpoint/2010/main" val="562606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3</a:t>
            </a:fld>
            <a:endParaRPr lang="en-GB" dirty="0"/>
          </a:p>
        </p:txBody>
      </p:sp>
    </p:spTree>
    <p:extLst>
      <p:ext uri="{BB962C8B-B14F-4D97-AF65-F5344CB8AC3E}">
        <p14:creationId xmlns:p14="http://schemas.microsoft.com/office/powerpoint/2010/main" val="12695671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
            </a:r>
            <a:r>
              <a:rPr lang="en-GB" baseline="0" dirty="0"/>
              <a:t> these points, especially the reasons why we write. </a:t>
            </a:r>
            <a:r>
              <a:rPr lang="en-GB" b="1" baseline="0" dirty="0"/>
              <a:t>We write because we have something to say.</a:t>
            </a:r>
          </a:p>
          <a:p>
            <a:r>
              <a:rPr lang="en-GB" baseline="0" dirty="0"/>
              <a:t>Emphasize that children’s writing needs to be purposeful</a:t>
            </a:r>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4</a:t>
            </a:fld>
            <a:endParaRPr lang="en-GB" dirty="0"/>
          </a:p>
        </p:txBody>
      </p:sp>
    </p:spTree>
    <p:extLst>
      <p:ext uri="{BB962C8B-B14F-4D97-AF65-F5344CB8AC3E}">
        <p14:creationId xmlns:p14="http://schemas.microsoft.com/office/powerpoint/2010/main" val="2433624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dirty="0">
                <a:latin typeface="Arial" panose="020B0604020202020204" pitchFamily="34" charset="0"/>
                <a:ea typeface="ＭＳ Ｐゴシック" panose="020B0600070205080204" pitchFamily="34" charset="-128"/>
              </a:rPr>
              <a:t>Talk through this slide and provide the following background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Story-making is based upon how children learn language – through </a:t>
            </a:r>
            <a:r>
              <a:rPr lang="en-GB" altLang="en-US" b="1" dirty="0">
                <a:latin typeface="Arial" panose="020B0604020202020204" pitchFamily="34" charset="0"/>
                <a:ea typeface="ＭＳ Ｐゴシック" panose="020B0600070205080204" pitchFamily="34" charset="-128"/>
              </a:rPr>
              <a:t>imitation, innovation and invention</a:t>
            </a:r>
            <a:r>
              <a:rPr lang="en-GB" altLang="en-US" dirty="0">
                <a:latin typeface="Arial" panose="020B0604020202020204" pitchFamily="34" charset="0"/>
                <a:ea typeface="ＭＳ Ｐゴシック" panose="020B0600070205080204" pitchFamily="34" charset="-128"/>
              </a:rPr>
              <a:t> of language.</a:t>
            </a:r>
          </a:p>
          <a:p>
            <a:pPr eaLnBrk="1" hangingPunct="1">
              <a:lnSpc>
                <a:spcPct val="80000"/>
              </a:lnSpc>
            </a:pPr>
            <a:r>
              <a:rPr lang="en-GB" altLang="en-US" dirty="0">
                <a:latin typeface="Arial" panose="020B0604020202020204" pitchFamily="34" charset="0"/>
                <a:ea typeface="ＭＳ Ｐゴシック" panose="020B0600070205080204" pitchFamily="34" charset="-128"/>
              </a:rPr>
              <a:t>It draws upon international research that universally highlights the importance of stories as the key mode in which the human mind thinks.</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Stories are essential to cognitive development. They are not just a frivolity to end the day – they are central.</a:t>
            </a:r>
          </a:p>
          <a:p>
            <a:pPr eaLnBrk="1" hangingPunct="1">
              <a:lnSpc>
                <a:spcPct val="80000"/>
              </a:lnSpc>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Research shows that are important because they develop:</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composition/writing</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comprehension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abstract, critical and logical thought</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memory and concentration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a sense of belonging, confidence and motivation</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the ability to learn information that is communicated in story form</a:t>
            </a:r>
          </a:p>
          <a:p>
            <a:pPr eaLnBrk="1" hangingPunct="1">
              <a:lnSpc>
                <a:spcPct val="80000"/>
              </a:lnSpc>
              <a:buFontTx/>
              <a:buChar char="•"/>
            </a:pPr>
            <a:r>
              <a:rPr lang="en-GB" altLang="en-US" dirty="0">
                <a:latin typeface="Arial" panose="020B0604020202020204" pitchFamily="34" charset="0"/>
                <a:ea typeface="ＭＳ Ｐゴシック" panose="020B0600070205080204" pitchFamily="34" charset="-128"/>
              </a:rPr>
              <a:t>language (listening, speaking, writing and reading)</a:t>
            </a:r>
          </a:p>
          <a:p>
            <a:pPr eaLnBrk="1" hangingPunct="1">
              <a:lnSpc>
                <a:spcPct val="80000"/>
              </a:lnSpc>
              <a:buFontTx/>
              <a:buChar char="•"/>
            </a:pPr>
            <a:endParaRPr lang="en-GB" altLang="en-US" dirty="0">
              <a:latin typeface="Arial" panose="020B0604020202020204" pitchFamily="34" charset="0"/>
              <a:ea typeface="ＭＳ Ｐゴシック" panose="020B0600070205080204" pitchFamily="34" charset="-128"/>
            </a:endParaRPr>
          </a:p>
          <a:p>
            <a:pPr eaLnBrk="1" hangingPunct="1">
              <a:lnSpc>
                <a:spcPct val="80000"/>
              </a:lnSpc>
            </a:pPr>
            <a:r>
              <a:rPr lang="en-GB" altLang="en-US" dirty="0">
                <a:latin typeface="Arial" panose="020B0604020202020204" pitchFamily="34" charset="0"/>
                <a:ea typeface="ＭＳ Ｐゴシック" panose="020B0600070205080204" pitchFamily="34" charset="-128"/>
              </a:rPr>
              <a:t>More information…</a:t>
            </a:r>
          </a:p>
          <a:p>
            <a:pPr eaLnBrk="1" hangingPunct="1">
              <a:lnSpc>
                <a:spcPct val="80000"/>
              </a:lnSpc>
            </a:pPr>
            <a:r>
              <a:rPr lang="en-GB" altLang="en-US" dirty="0">
                <a:latin typeface="Arial" panose="020B0604020202020204" pitchFamily="34" charset="0"/>
                <a:ea typeface="ＭＳ Ｐゴシック" panose="020B0600070205080204" pitchFamily="34" charset="-128"/>
              </a:rPr>
              <a:t>Neuroscientists and psychologists agree that the mind actually uses story architecture to help us to understand the world.</a:t>
            </a:r>
          </a:p>
          <a:p>
            <a:pPr eaLnBrk="1" hangingPunct="1">
              <a:lnSpc>
                <a:spcPct val="80000"/>
              </a:lnSpc>
            </a:pPr>
            <a:r>
              <a:rPr lang="en-GB" altLang="en-US" dirty="0">
                <a:latin typeface="Arial" panose="020B0604020202020204" pitchFamily="34" charset="0"/>
                <a:ea typeface="ＭＳ Ｐゴシック" panose="020B0600070205080204" pitchFamily="34" charset="-128"/>
              </a:rPr>
              <a:t>Our brains operate as neural story maps, using story as a template to explain and cope with experience.</a:t>
            </a:r>
          </a:p>
          <a:p>
            <a:pPr eaLnBrk="1" hangingPunct="1">
              <a:lnSpc>
                <a:spcPct val="80000"/>
              </a:lnSpc>
            </a:pPr>
            <a:r>
              <a:rPr lang="en-GB" altLang="en-US" dirty="0">
                <a:latin typeface="Arial" panose="020B0604020202020204" pitchFamily="34" charset="0"/>
                <a:ea typeface="ＭＳ Ｐゴシック" panose="020B0600070205080204" pitchFamily="34" charset="-128"/>
              </a:rPr>
              <a:t>Story is the key method of internal processing used by the mind</a:t>
            </a:r>
            <a:r>
              <a:rPr lang="en-GB" altLang="en-US" dirty="0" smtClean="0">
                <a:latin typeface="Arial" panose="020B0604020202020204" pitchFamily="34" charset="0"/>
                <a:ea typeface="ＭＳ Ｐゴシック" panose="020B0600070205080204" pitchFamily="34" charset="-128"/>
              </a:rPr>
              <a:t>.</a:t>
            </a: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endParaRPr lang="en-GB" altLang="en-US" dirty="0" smtClean="0">
              <a:latin typeface="Arial" panose="020B0604020202020204" pitchFamily="34" charset="0"/>
              <a:ea typeface="ＭＳ Ｐゴシック" panose="020B0600070205080204" pitchFamily="34" charset="-128"/>
            </a:endParaRPr>
          </a:p>
          <a:p>
            <a:pPr eaLnBrk="1" hangingPunct="1">
              <a:lnSpc>
                <a:spcPct val="80000"/>
              </a:lnSpc>
            </a:pPr>
            <a:r>
              <a:rPr lang="en-GB" altLang="en-US" b="1" dirty="0" smtClean="0">
                <a:latin typeface="Arial" panose="020B0604020202020204" pitchFamily="34" charset="0"/>
                <a:ea typeface="ＭＳ Ｐゴシック" panose="020B0600070205080204" pitchFamily="34" charset="-128"/>
              </a:rPr>
              <a:t>This leads into a review of the DS task</a:t>
            </a:r>
            <a:endParaRPr lang="en-GB" altLang="en-US" b="1"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5</a:t>
            </a:fld>
            <a:endParaRPr lang="en-GB" dirty="0"/>
          </a:p>
        </p:txBody>
      </p:sp>
    </p:spTree>
    <p:extLst>
      <p:ext uri="{BB962C8B-B14F-4D97-AF65-F5344CB8AC3E}">
        <p14:creationId xmlns:p14="http://schemas.microsoft.com/office/powerpoint/2010/main" val="713813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smtClean="0">
                <a:ea typeface="ＭＳ Ｐゴシック" panose="020B0600070205080204" pitchFamily="34" charset="-128"/>
              </a:rPr>
              <a:t>Activity</a:t>
            </a:r>
          </a:p>
          <a:p>
            <a:r>
              <a:rPr lang="en-GB" altLang="en-US" dirty="0" smtClean="0">
                <a:ea typeface="ＭＳ Ｐゴシック" panose="020B0600070205080204" pitchFamily="34" charset="-128"/>
              </a:rPr>
              <a:t>Students to recount what they saw on the video and explain what was happening in terms of the 4 points below:</a:t>
            </a: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endParaRPr lang="en-GB" altLang="en-US" dirty="0" smtClean="0">
              <a:ea typeface="ＭＳ Ｐゴシック" panose="020B0600070205080204" pitchFamily="34" charset="-128"/>
            </a:endParaRPr>
          </a:p>
          <a:p>
            <a:r>
              <a:rPr lang="en-GB" altLang="en-US" dirty="0" smtClean="0">
                <a:ea typeface="ＭＳ Ｐゴシック" panose="020B0600070205080204" pitchFamily="34" charset="-128"/>
              </a:rPr>
              <a:t>We </a:t>
            </a:r>
            <a:r>
              <a:rPr lang="en-GB" altLang="en-US" dirty="0">
                <a:ea typeface="ＭＳ Ｐゴシック" panose="020B0600070205080204" pitchFamily="34" charset="-128"/>
              </a:rPr>
              <a:t>often start story writing with this model and it forms the basis of Talk4writing</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But this model is how children initially develop language – give students time to think about this</a:t>
            </a:r>
            <a:br>
              <a:rPr lang="en-GB" altLang="en-US" dirty="0">
                <a:ea typeface="ＭＳ Ｐゴシック" panose="020B0600070205080204" pitchFamily="34" charset="-128"/>
              </a:rPr>
            </a:br>
            <a:endParaRPr lang="en-GB" altLang="en-US" dirty="0">
              <a:ea typeface="ＭＳ Ｐゴシック" panose="020B0600070205080204" pitchFamily="34" charset="-128"/>
            </a:endParaRPr>
          </a:p>
          <a:p>
            <a:r>
              <a:rPr lang="en-US" sz="1400" b="1" dirty="0">
                <a:solidFill>
                  <a:schemeClr val="tx2"/>
                </a:solidFill>
                <a:latin typeface="Comic Sans MS" panose="030F0702030302020204" pitchFamily="66" charset="0"/>
              </a:rPr>
              <a:t>SECURING SUBJECT MATTER </a:t>
            </a:r>
            <a:r>
              <a:rPr lang="en-US" sz="1400" dirty="0">
                <a:latin typeface="Comic Sans MS" panose="030F0702030302020204" pitchFamily="66" charset="0"/>
              </a:rPr>
              <a:t>– </a:t>
            </a:r>
            <a:r>
              <a:rPr lang="en-US" dirty="0">
                <a:latin typeface="Comic Sans MS" panose="030F0702030302020204" pitchFamily="66" charset="0"/>
              </a:rPr>
              <a:t>ensuring children become experts and enthusiasts in the topic</a:t>
            </a:r>
          </a:p>
          <a:p>
            <a:r>
              <a:rPr lang="en-US" sz="1000" dirty="0">
                <a:latin typeface="Comic Sans MS" panose="030F0702030302020204" pitchFamily="66" charset="0"/>
              </a:rPr>
              <a:t/>
            </a:r>
            <a:br>
              <a:rPr lang="en-US" sz="1000" dirty="0">
                <a:latin typeface="Comic Sans MS" panose="030F0702030302020204" pitchFamily="66" charset="0"/>
              </a:rPr>
            </a:br>
            <a:r>
              <a:rPr lang="en-US" sz="1400" b="1" dirty="0">
                <a:solidFill>
                  <a:schemeClr val="tx2"/>
                </a:solidFill>
                <a:latin typeface="Comic Sans MS" panose="030F0702030302020204" pitchFamily="66" charset="0"/>
              </a:rPr>
              <a:t>IMITATION</a:t>
            </a:r>
            <a:r>
              <a:rPr lang="en-US" sz="1400" dirty="0">
                <a:latin typeface="Comic Sans MS" panose="030F0702030302020204" pitchFamily="66" charset="0"/>
              </a:rPr>
              <a:t> - </a:t>
            </a:r>
            <a:r>
              <a:rPr lang="en-US" dirty="0">
                <a:latin typeface="Comic Sans MS" panose="030F0702030302020204" pitchFamily="66" charset="0"/>
              </a:rPr>
              <a:t>using a strong shared text as a model from which children internalize the key language features </a:t>
            </a:r>
          </a:p>
          <a:p>
            <a:endParaRPr lang="en-US" sz="800" dirty="0">
              <a:latin typeface="Comic Sans MS" panose="030F0702030302020204" pitchFamily="66" charset="0"/>
            </a:endParaRPr>
          </a:p>
          <a:p>
            <a:r>
              <a:rPr lang="en-US" sz="1400" b="1" dirty="0">
                <a:solidFill>
                  <a:schemeClr val="tx2"/>
                </a:solidFill>
                <a:latin typeface="Comic Sans MS" panose="030F0702030302020204" pitchFamily="66" charset="0"/>
              </a:rPr>
              <a:t>INNOVATION</a:t>
            </a:r>
            <a:r>
              <a:rPr lang="en-US" sz="1400" dirty="0">
                <a:latin typeface="Comic Sans MS" panose="030F0702030302020204" pitchFamily="66" charset="0"/>
              </a:rPr>
              <a:t> –</a:t>
            </a:r>
            <a:r>
              <a:rPr lang="en-US" dirty="0">
                <a:latin typeface="Comic Sans MS" panose="030F0702030302020204" pitchFamily="66" charset="0"/>
              </a:rPr>
              <a:t>using the structure and language patterns of the model text for shared planning and writing in a new, but closely related, context,</a:t>
            </a:r>
          </a:p>
          <a:p>
            <a:r>
              <a:rPr lang="en-US" sz="1000" dirty="0">
                <a:latin typeface="Comic Sans MS" panose="030F0702030302020204" pitchFamily="66" charset="0"/>
              </a:rPr>
              <a:t/>
            </a:r>
            <a:br>
              <a:rPr lang="en-US" sz="1000" dirty="0">
                <a:latin typeface="Comic Sans MS" panose="030F0702030302020204" pitchFamily="66" charset="0"/>
              </a:rPr>
            </a:br>
            <a:r>
              <a:rPr lang="en-US" sz="1400" b="1" dirty="0">
                <a:solidFill>
                  <a:schemeClr val="tx2"/>
                </a:solidFill>
                <a:latin typeface="Comic Sans MS" panose="030F0702030302020204" pitchFamily="66" charset="0"/>
              </a:rPr>
              <a:t>INDEPENDENT APPLICATION </a:t>
            </a:r>
            <a:r>
              <a:rPr lang="en-US" sz="1400" dirty="0">
                <a:latin typeface="Comic Sans MS" panose="030F0702030302020204" pitchFamily="66" charset="0"/>
              </a:rPr>
              <a:t>–</a:t>
            </a:r>
            <a:r>
              <a:rPr lang="en-US" dirty="0">
                <a:latin typeface="Comic Sans MS" panose="030F0702030302020204" pitchFamily="66" charset="0"/>
              </a:rPr>
              <a:t> children independently writing that text type in literacy lessons and across the </a:t>
            </a:r>
          </a:p>
          <a:p>
            <a:r>
              <a:rPr lang="en-US" dirty="0">
                <a:latin typeface="Comic Sans MS" panose="030F0702030302020204" pitchFamily="66" charset="0"/>
              </a:rPr>
              <a:t>curriculum </a:t>
            </a: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9009">
              <a:defRPr>
                <a:solidFill>
                  <a:schemeClr val="tx1"/>
                </a:solidFill>
                <a:latin typeface="Arial" panose="020B0604020202020204" pitchFamily="34" charset="0"/>
                <a:ea typeface="ＭＳ Ｐゴシック" panose="020B0600070205080204" pitchFamily="34" charset="-128"/>
              </a:defRPr>
            </a:lvl1pPr>
            <a:lvl2pPr marL="767974" indent="-295375" defTabSz="489009">
              <a:defRPr>
                <a:solidFill>
                  <a:schemeClr val="tx1"/>
                </a:solidFill>
                <a:latin typeface="Arial" panose="020B0604020202020204" pitchFamily="34" charset="0"/>
                <a:ea typeface="ＭＳ Ｐゴシック" panose="020B0600070205080204" pitchFamily="34" charset="-128"/>
              </a:defRPr>
            </a:lvl2pPr>
            <a:lvl3pPr marL="1181498" indent="-236300" defTabSz="489009">
              <a:defRPr>
                <a:solidFill>
                  <a:schemeClr val="tx1"/>
                </a:solidFill>
                <a:latin typeface="Arial" panose="020B0604020202020204" pitchFamily="34" charset="0"/>
                <a:ea typeface="ＭＳ Ｐゴシック" panose="020B0600070205080204" pitchFamily="34" charset="-128"/>
              </a:defRPr>
            </a:lvl3pPr>
            <a:lvl4pPr marL="1654098" indent="-236300" defTabSz="489009">
              <a:defRPr>
                <a:solidFill>
                  <a:schemeClr val="tx1"/>
                </a:solidFill>
                <a:latin typeface="Arial" panose="020B0604020202020204" pitchFamily="34" charset="0"/>
                <a:ea typeface="ＭＳ Ｐゴシック" panose="020B0600070205080204" pitchFamily="34" charset="-128"/>
              </a:defRPr>
            </a:lvl4pPr>
            <a:lvl5pPr marL="2126697" indent="-236300" defTabSz="489009">
              <a:defRPr>
                <a:solidFill>
                  <a:schemeClr val="tx1"/>
                </a:solidFill>
                <a:latin typeface="Arial" panose="020B0604020202020204" pitchFamily="34" charset="0"/>
                <a:ea typeface="ＭＳ Ｐゴシック" panose="020B0600070205080204" pitchFamily="34" charset="-128"/>
              </a:defRPr>
            </a:lvl5pPr>
            <a:lvl6pPr marL="2599297"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718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5444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17095"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6</a:t>
            </a:fld>
            <a:endParaRPr lang="en-GB" altLang="en-US" dirty="0">
              <a:latin typeface="Calibri" panose="020F0502020204030204" pitchFamily="34" charset="0"/>
            </a:endParaRPr>
          </a:p>
        </p:txBody>
      </p:sp>
    </p:spTree>
    <p:extLst>
      <p:ext uri="{BB962C8B-B14F-4D97-AF65-F5344CB8AC3E}">
        <p14:creationId xmlns:p14="http://schemas.microsoft.com/office/powerpoint/2010/main" val="589442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2A42665-0C2F-40AF-BAB2-079F53019CB6}"/>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EFF40A5D-0717-475A-88B8-1F27D4EA876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ea typeface="ＭＳ Ｐゴシック" panose="020B0600070205080204" pitchFamily="34" charset="-128"/>
              </a:rPr>
              <a:t>Pie Corbett – some quotation</a:t>
            </a:r>
          </a:p>
          <a:p>
            <a:endParaRPr lang="en-GB" altLang="en-US" dirty="0" smtClean="0">
              <a:ea typeface="ＭＳ Ｐゴシック" panose="020B0600070205080204" pitchFamily="34" charset="-128"/>
            </a:endParaRPr>
          </a:p>
          <a:p>
            <a:r>
              <a:rPr lang="en-US" altLang="x-none" sz="1200" kern="1200" dirty="0" smtClean="0">
                <a:solidFill>
                  <a:schemeClr val="tx1"/>
                </a:solidFill>
                <a:latin typeface="+mn-lt"/>
                <a:ea typeface="Comic Sans MS" charset="0"/>
                <a:cs typeface="Comic Sans MS" charset="0"/>
              </a:rPr>
              <a:t>Children’s writing does not arise spontaneously. It is a direct reflection of the talk, teaching, and most importantly, reading that the child is exposed to.</a:t>
            </a:r>
          </a:p>
          <a:p>
            <a:endParaRPr lang="en-US" altLang="x-none" sz="1200" kern="1200" dirty="0" smtClean="0">
              <a:solidFill>
                <a:schemeClr val="tx1"/>
              </a:solidFill>
              <a:latin typeface="+mn-lt"/>
              <a:ea typeface="Comic Sans MS" charset="0"/>
              <a:cs typeface="Comic Sans MS" charset="0"/>
            </a:endParaRPr>
          </a:p>
          <a:p>
            <a:r>
              <a:rPr lang="en-US" altLang="x-none" sz="1200" i="1" kern="1200" dirty="0" smtClean="0">
                <a:solidFill>
                  <a:schemeClr val="tx1"/>
                </a:solidFill>
                <a:latin typeface="+mn-lt"/>
                <a:ea typeface="Comic Sans MS" charset="0"/>
                <a:cs typeface="Comic Sans MS" charset="0"/>
              </a:rPr>
              <a:t>“Your best writers are always readers. They are the children who consume books greedily. That it why they can write - they have read so much that they have internalized the patterns, the flow of language, and are able to draw upon this storehouse of stories.”                  Pie Corbett</a:t>
            </a:r>
          </a:p>
          <a:p>
            <a:endParaRPr lang="en-US" altLang="x-none" sz="1200" i="1" kern="1200" dirty="0" smtClean="0">
              <a:solidFill>
                <a:schemeClr val="tx1"/>
              </a:solidFill>
              <a:latin typeface="+mn-lt"/>
              <a:ea typeface="+mn-ea"/>
              <a:cs typeface="+mn-cs"/>
            </a:endParaRPr>
          </a:p>
          <a:p>
            <a:endParaRPr lang="en-GB" altLang="en-US" dirty="0">
              <a:ea typeface="ＭＳ Ｐゴシック" panose="020B0600070205080204" pitchFamily="34" charset="-128"/>
            </a:endParaRPr>
          </a:p>
        </p:txBody>
      </p:sp>
      <p:sp>
        <p:nvSpPr>
          <p:cNvPr id="16388" name="Slide Number Placeholder 3">
            <a:extLst>
              <a:ext uri="{FF2B5EF4-FFF2-40B4-BE49-F238E27FC236}">
                <a16:creationId xmlns:a16="http://schemas.microsoft.com/office/drawing/2014/main" id="{6199541C-2A27-416F-8A87-EA23E083503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9009">
              <a:defRPr>
                <a:solidFill>
                  <a:schemeClr val="tx1"/>
                </a:solidFill>
                <a:latin typeface="Arial" panose="020B0604020202020204" pitchFamily="34" charset="0"/>
                <a:ea typeface="ＭＳ Ｐゴシック" panose="020B0600070205080204" pitchFamily="34" charset="-128"/>
              </a:defRPr>
            </a:lvl1pPr>
            <a:lvl2pPr marL="767974" indent="-295375" defTabSz="489009">
              <a:defRPr>
                <a:solidFill>
                  <a:schemeClr val="tx1"/>
                </a:solidFill>
                <a:latin typeface="Arial" panose="020B0604020202020204" pitchFamily="34" charset="0"/>
                <a:ea typeface="ＭＳ Ｐゴシック" panose="020B0600070205080204" pitchFamily="34" charset="-128"/>
              </a:defRPr>
            </a:lvl2pPr>
            <a:lvl3pPr marL="1181498" indent="-236300" defTabSz="489009">
              <a:defRPr>
                <a:solidFill>
                  <a:schemeClr val="tx1"/>
                </a:solidFill>
                <a:latin typeface="Arial" panose="020B0604020202020204" pitchFamily="34" charset="0"/>
                <a:ea typeface="ＭＳ Ｐゴシック" panose="020B0600070205080204" pitchFamily="34" charset="-128"/>
              </a:defRPr>
            </a:lvl3pPr>
            <a:lvl4pPr marL="1654098" indent="-236300" defTabSz="489009">
              <a:defRPr>
                <a:solidFill>
                  <a:schemeClr val="tx1"/>
                </a:solidFill>
                <a:latin typeface="Arial" panose="020B0604020202020204" pitchFamily="34" charset="0"/>
                <a:ea typeface="ＭＳ Ｐゴシック" panose="020B0600070205080204" pitchFamily="34" charset="-128"/>
              </a:defRPr>
            </a:lvl4pPr>
            <a:lvl5pPr marL="2126697" indent="-236300" defTabSz="489009">
              <a:defRPr>
                <a:solidFill>
                  <a:schemeClr val="tx1"/>
                </a:solidFill>
                <a:latin typeface="Arial" panose="020B0604020202020204" pitchFamily="34" charset="0"/>
                <a:ea typeface="ＭＳ Ｐゴシック" panose="020B0600070205080204" pitchFamily="34" charset="-128"/>
              </a:defRPr>
            </a:lvl5pPr>
            <a:lvl6pPr marL="2599297"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718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5444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17095"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41A467-216B-449C-8A59-3234FEC3110D}" type="slidenum">
              <a:rPr lang="en-GB" altLang="en-US" smtClean="0">
                <a:latin typeface="Calibri" panose="020F0502020204030204" pitchFamily="34" charset="0"/>
              </a:rPr>
              <a:pPr/>
              <a:t>7</a:t>
            </a:fld>
            <a:endParaRPr lang="en-GB" altLang="en-US" dirty="0">
              <a:latin typeface="Calibri" panose="020F0502020204030204" pitchFamily="34" charset="0"/>
            </a:endParaRPr>
          </a:p>
        </p:txBody>
      </p:sp>
    </p:spTree>
    <p:extLst>
      <p:ext uri="{BB962C8B-B14F-4D97-AF65-F5344CB8AC3E}">
        <p14:creationId xmlns:p14="http://schemas.microsoft.com/office/powerpoint/2010/main" val="2353817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Allow</a:t>
            </a:r>
            <a:r>
              <a:rPr lang="en-GB" baseline="0" dirty="0" smtClean="0"/>
              <a:t> students to read and think</a:t>
            </a:r>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8</a:t>
            </a:fld>
            <a:endParaRPr lang="en-GB" dirty="0"/>
          </a:p>
        </p:txBody>
      </p:sp>
    </p:spTree>
    <p:extLst>
      <p:ext uri="{BB962C8B-B14F-4D97-AF65-F5344CB8AC3E}">
        <p14:creationId xmlns:p14="http://schemas.microsoft.com/office/powerpoint/2010/main" val="1052444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slide is mainly for information</a:t>
            </a:r>
            <a:endParaRPr lang="en-GB" dirty="0"/>
          </a:p>
        </p:txBody>
      </p:sp>
      <p:sp>
        <p:nvSpPr>
          <p:cNvPr id="4" name="Slide Number Placeholder 3"/>
          <p:cNvSpPr>
            <a:spLocks noGrp="1"/>
          </p:cNvSpPr>
          <p:nvPr>
            <p:ph type="sldNum" sz="quarter" idx="10"/>
          </p:nvPr>
        </p:nvSpPr>
        <p:spPr/>
        <p:txBody>
          <a:bodyPr/>
          <a:lstStyle/>
          <a:p>
            <a:fld id="{E36F7B34-9CE1-4313-98BF-F0516A542275}" type="slidenum">
              <a:rPr lang="en-GB" smtClean="0"/>
              <a:t>9</a:t>
            </a:fld>
            <a:endParaRPr lang="en-GB" dirty="0"/>
          </a:p>
        </p:txBody>
      </p:sp>
    </p:spTree>
    <p:extLst>
      <p:ext uri="{BB962C8B-B14F-4D97-AF65-F5344CB8AC3E}">
        <p14:creationId xmlns:p14="http://schemas.microsoft.com/office/powerpoint/2010/main" val="146934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0" dirty="0" smtClean="0">
                <a:ea typeface="ＭＳ Ｐゴシック" panose="020B0600070205080204" pitchFamily="34" charset="-128"/>
              </a:rPr>
              <a:t>Story writing is where children usually start</a:t>
            </a:r>
            <a:endParaRPr lang="en-US" altLang="en-US" b="1" dirty="0" smtClean="0">
              <a:ea typeface="ＭＳ Ｐゴシック" panose="020B0600070205080204" pitchFamily="34" charset="-128"/>
            </a:endParaRPr>
          </a:p>
          <a:p>
            <a:endParaRPr lang="en-US" altLang="en-US" b="1" dirty="0" smtClean="0">
              <a:ea typeface="ＭＳ Ｐゴシック" panose="020B0600070205080204" pitchFamily="34" charset="-128"/>
            </a:endParaRPr>
          </a:p>
          <a:p>
            <a:r>
              <a:rPr lang="en-US" altLang="en-US" b="1" dirty="0" smtClean="0">
                <a:ea typeface="ＭＳ Ｐゴシック" panose="020B0600070205080204" pitchFamily="34" charset="-128"/>
              </a:rPr>
              <a:t>Activity</a:t>
            </a:r>
          </a:p>
          <a:p>
            <a:endParaRPr lang="en-US" altLang="en-US" b="1" baseline="0" dirty="0" smtClean="0">
              <a:ea typeface="ＭＳ Ｐゴシック" panose="020B0600070205080204" pitchFamily="34" charset="-128"/>
            </a:endParaRPr>
          </a:p>
          <a:p>
            <a:r>
              <a:rPr lang="en-US" altLang="en-US" b="0" baseline="0" dirty="0" smtClean="0">
                <a:ea typeface="ＭＳ Ｐゴシック" panose="020B0600070205080204" pitchFamily="34" charset="-128"/>
              </a:rPr>
              <a:t>Students to plot “The Three Bears” on one of the sheets</a:t>
            </a:r>
          </a:p>
          <a:p>
            <a:endParaRPr lang="en-US" altLang="en-US" baseline="0" dirty="0">
              <a:ea typeface="ＭＳ Ｐゴシック" panose="020B0600070205080204" pitchFamily="34" charset="-128"/>
            </a:endParaRPr>
          </a:p>
          <a:p>
            <a:r>
              <a:rPr lang="en-US" altLang="en-US" b="1" baseline="0" dirty="0">
                <a:ea typeface="ＭＳ Ｐゴシック" panose="020B0600070205080204" pitchFamily="34" charset="-128"/>
              </a:rPr>
              <a:t>Question</a:t>
            </a:r>
            <a:r>
              <a:rPr lang="en-US" altLang="en-US" baseline="0" dirty="0">
                <a:ea typeface="ＭＳ Ｐゴシック" panose="020B0600070205080204" pitchFamily="34" charset="-128"/>
              </a:rPr>
              <a:t>: are these templates easy to use? Is it easy to break stories down into these parts</a:t>
            </a:r>
            <a:r>
              <a:rPr lang="en-US" altLang="en-US" baseline="0" dirty="0" smtClean="0">
                <a:ea typeface="ＭＳ Ｐゴシック" panose="020B0600070205080204" pitchFamily="34" charset="-128"/>
              </a:rPr>
              <a:t>?</a:t>
            </a:r>
          </a:p>
          <a:p>
            <a:endParaRPr lang="en-US" altLang="en-US" baseline="0" dirty="0" smtClean="0">
              <a:ea typeface="ＭＳ Ｐゴシック" panose="020B0600070205080204" pitchFamily="34" charset="-128"/>
            </a:endParaRPr>
          </a:p>
          <a:p>
            <a:endParaRPr lang="en-US" altLang="en-US" baseline="0" dirty="0" smtClean="0">
              <a:ea typeface="ＭＳ Ｐゴシック" panose="020B0600070205080204" pitchFamily="34" charset="-128"/>
            </a:endParaRPr>
          </a:p>
          <a:p>
            <a:r>
              <a:rPr lang="en-US" altLang="en-US" baseline="0" dirty="0" smtClean="0">
                <a:ea typeface="ＭＳ Ｐゴシック" panose="020B0600070205080204" pitchFamily="34" charset="-128"/>
              </a:rPr>
              <a:t>Mention using videos as a stimulus for writing.</a:t>
            </a:r>
          </a:p>
          <a:p>
            <a:endParaRPr lang="en-US" altLang="en-US" baseline="0"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307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89009">
              <a:defRPr>
                <a:solidFill>
                  <a:schemeClr val="tx1"/>
                </a:solidFill>
                <a:latin typeface="Arial" panose="020B0604020202020204" pitchFamily="34" charset="0"/>
                <a:ea typeface="ＭＳ Ｐゴシック" panose="020B0600070205080204" pitchFamily="34" charset="-128"/>
              </a:defRPr>
            </a:lvl1pPr>
            <a:lvl2pPr marL="767974" indent="-295375" defTabSz="489009">
              <a:defRPr>
                <a:solidFill>
                  <a:schemeClr val="tx1"/>
                </a:solidFill>
                <a:latin typeface="Arial" panose="020B0604020202020204" pitchFamily="34" charset="0"/>
                <a:ea typeface="ＭＳ Ｐゴシック" panose="020B0600070205080204" pitchFamily="34" charset="-128"/>
              </a:defRPr>
            </a:lvl2pPr>
            <a:lvl3pPr marL="1181498" indent="-236300" defTabSz="489009">
              <a:defRPr>
                <a:solidFill>
                  <a:schemeClr val="tx1"/>
                </a:solidFill>
                <a:latin typeface="Arial" panose="020B0604020202020204" pitchFamily="34" charset="0"/>
                <a:ea typeface="ＭＳ Ｐゴシック" panose="020B0600070205080204" pitchFamily="34" charset="-128"/>
              </a:defRPr>
            </a:lvl3pPr>
            <a:lvl4pPr marL="1654098" indent="-236300" defTabSz="489009">
              <a:defRPr>
                <a:solidFill>
                  <a:schemeClr val="tx1"/>
                </a:solidFill>
                <a:latin typeface="Arial" panose="020B0604020202020204" pitchFamily="34" charset="0"/>
                <a:ea typeface="ＭＳ Ｐゴシック" panose="020B0600070205080204" pitchFamily="34" charset="-128"/>
              </a:defRPr>
            </a:lvl4pPr>
            <a:lvl5pPr marL="2126697" indent="-236300" defTabSz="489009">
              <a:defRPr>
                <a:solidFill>
                  <a:schemeClr val="tx1"/>
                </a:solidFill>
                <a:latin typeface="Arial" panose="020B0604020202020204" pitchFamily="34" charset="0"/>
                <a:ea typeface="ＭＳ Ｐゴシック" panose="020B0600070205080204" pitchFamily="34" charset="-128"/>
              </a:defRPr>
            </a:lvl5pPr>
            <a:lvl6pPr marL="2599297"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30718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544496"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4017095" indent="-236300" defTabSz="489009"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4885DA5-CA20-47B6-A17E-280A127C440C}" type="slidenum">
              <a:rPr lang="en-GB" altLang="en-US" smtClean="0">
                <a:latin typeface="Calibri" panose="020F0502020204030204" pitchFamily="34" charset="0"/>
              </a:rPr>
              <a:pPr/>
              <a:t>10</a:t>
            </a:fld>
            <a:endParaRPr lang="en-GB" altLang="en-US" dirty="0">
              <a:latin typeface="Calibri" panose="020F0502020204030204" pitchFamily="34" charset="0"/>
            </a:endParaRPr>
          </a:p>
        </p:txBody>
      </p:sp>
    </p:spTree>
    <p:extLst>
      <p:ext uri="{BB962C8B-B14F-4D97-AF65-F5344CB8AC3E}">
        <p14:creationId xmlns:p14="http://schemas.microsoft.com/office/powerpoint/2010/main" val="38146860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Revising can overcome the problem the children have in trying to compose and transcribe at the same time</a:t>
            </a:r>
          </a:p>
          <a:p>
            <a:r>
              <a:rPr lang="en-GB" altLang="en-US" dirty="0">
                <a:ea typeface="ＭＳ Ｐゴシック" panose="020B0600070205080204" pitchFamily="34" charset="-128"/>
              </a:rPr>
              <a:t>“Final draft” can be added to this list of a good copy is required.</a:t>
            </a:r>
          </a:p>
        </p:txBody>
      </p:sp>
      <p:sp>
        <p:nvSpPr>
          <p:cNvPr id="327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473075">
              <a:defRPr>
                <a:solidFill>
                  <a:schemeClr val="tx1"/>
                </a:solidFill>
                <a:latin typeface="Arial" panose="020B0604020202020204" pitchFamily="34" charset="0"/>
                <a:ea typeface="ＭＳ Ｐゴシック" panose="020B0600070205080204" pitchFamily="34" charset="-128"/>
              </a:defRPr>
            </a:lvl1pPr>
            <a:lvl2pPr marL="742950" indent="-285750" defTabSz="473075">
              <a:defRPr>
                <a:solidFill>
                  <a:schemeClr val="tx1"/>
                </a:solidFill>
                <a:latin typeface="Arial" panose="020B0604020202020204" pitchFamily="34" charset="0"/>
                <a:ea typeface="ＭＳ Ｐゴシック" panose="020B0600070205080204" pitchFamily="34" charset="-128"/>
              </a:defRPr>
            </a:lvl2pPr>
            <a:lvl3pPr marL="1143000" indent="-228600" defTabSz="473075">
              <a:defRPr>
                <a:solidFill>
                  <a:schemeClr val="tx1"/>
                </a:solidFill>
                <a:latin typeface="Arial" panose="020B0604020202020204" pitchFamily="34" charset="0"/>
                <a:ea typeface="ＭＳ Ｐゴシック" panose="020B0600070205080204" pitchFamily="34" charset="-128"/>
              </a:defRPr>
            </a:lvl3pPr>
            <a:lvl4pPr marL="1600200" indent="-228600" defTabSz="473075">
              <a:defRPr>
                <a:solidFill>
                  <a:schemeClr val="tx1"/>
                </a:solidFill>
                <a:latin typeface="Arial" panose="020B0604020202020204" pitchFamily="34" charset="0"/>
                <a:ea typeface="ＭＳ Ｐゴシック" panose="020B0600070205080204" pitchFamily="34" charset="-128"/>
              </a:defRPr>
            </a:lvl4pPr>
            <a:lvl5pPr marL="2057400" indent="-228600" defTabSz="473075">
              <a:defRPr>
                <a:solidFill>
                  <a:schemeClr val="tx1"/>
                </a:solidFill>
                <a:latin typeface="Arial" panose="020B0604020202020204" pitchFamily="34" charset="0"/>
                <a:ea typeface="ＭＳ Ｐゴシック" panose="020B0600070205080204" pitchFamily="34" charset="-128"/>
              </a:defRPr>
            </a:lvl5pPr>
            <a:lvl6pPr marL="25146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defTabSz="47307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73D99CE-4952-4F5E-9D4C-2B59A761CD6F}" type="slidenum">
              <a:rPr lang="en-GB" altLang="en-US" smtClean="0">
                <a:latin typeface="Calibri" panose="020F0502020204030204" pitchFamily="34" charset="0"/>
              </a:rPr>
              <a:pPr/>
              <a:t>11</a:t>
            </a:fld>
            <a:endParaRPr lang="en-GB" altLang="en-US" dirty="0">
              <a:latin typeface="Calibri" panose="020F0502020204030204" pitchFamily="34" charset="0"/>
            </a:endParaRPr>
          </a:p>
        </p:txBody>
      </p:sp>
    </p:spTree>
    <p:extLst>
      <p:ext uri="{BB962C8B-B14F-4D97-AF65-F5344CB8AC3E}">
        <p14:creationId xmlns:p14="http://schemas.microsoft.com/office/powerpoint/2010/main" val="3525270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Compare with the Pie Corbett handout from last week</a:t>
            </a:r>
          </a:p>
          <a:p>
            <a:r>
              <a:rPr lang="en-GB" dirty="0"/>
              <a:t>This is actually easier to </a:t>
            </a:r>
            <a:r>
              <a:rPr lang="en-GB" dirty="0" smtClean="0"/>
              <a:t>follow</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12</a:t>
            </a:fld>
            <a:endParaRPr lang="en-GB" dirty="0"/>
          </a:p>
        </p:txBody>
      </p:sp>
    </p:spTree>
    <p:extLst>
      <p:ext uri="{BB962C8B-B14F-4D97-AF65-F5344CB8AC3E}">
        <p14:creationId xmlns:p14="http://schemas.microsoft.com/office/powerpoint/2010/main" val="178350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dirty="0" smtClean="0">
                <a:latin typeface="Arial" panose="020B0604020202020204" pitchFamily="34" charset="0"/>
                <a:cs typeface="Arial" panose="020B0604020202020204" pitchFamily="34" charset="0"/>
              </a:rPr>
              <a:t>Build up your own subject knowledge. </a:t>
            </a:r>
            <a:r>
              <a:rPr lang="en-GB" sz="1200" dirty="0" smtClean="0">
                <a:latin typeface="Arial" panose="020B0604020202020204" pitchFamily="34" charset="0"/>
                <a:cs typeface="Arial" panose="020B0604020202020204" pitchFamily="34" charset="0"/>
              </a:rPr>
              <a:t>To teach grammar you need explicit as well as implicit knowledge, so that you are confident about using the correct terms and explaining these. Don’t just learn the next term you are teaching. It is important to be able to relate new learning to other features and the text as a whole. </a:t>
            </a:r>
          </a:p>
          <a:p>
            <a:pPr lvl="0"/>
            <a:r>
              <a:rPr lang="en-GB" sz="1200" b="1" dirty="0" smtClean="0">
                <a:latin typeface="Arial" panose="020B0604020202020204" pitchFamily="34" charset="0"/>
                <a:cs typeface="Arial" panose="020B0604020202020204" pitchFamily="34" charset="0"/>
              </a:rPr>
              <a:t>Give talk a high priority in your classroom. </a:t>
            </a:r>
            <a:r>
              <a:rPr lang="en-GB" sz="1200" dirty="0" smtClean="0">
                <a:latin typeface="Arial" panose="020B0604020202020204" pitchFamily="34" charset="0"/>
                <a:cs typeface="Arial" panose="020B0604020202020204" pitchFamily="34" charset="0"/>
              </a:rPr>
              <a:t>Children need to be able to select from a wardrobe of voices that includes Standard English.  </a:t>
            </a:r>
          </a:p>
          <a:p>
            <a:pPr lvl="0"/>
            <a:r>
              <a:rPr lang="en-GB" sz="1200" b="1" dirty="0" smtClean="0">
                <a:latin typeface="Arial" panose="020B0604020202020204" pitchFamily="34" charset="0"/>
                <a:cs typeface="Arial" panose="020B0604020202020204" pitchFamily="34" charset="0"/>
              </a:rPr>
              <a:t>Remember the purpose of teaching grammar</a:t>
            </a:r>
            <a:r>
              <a:rPr lang="en-GB" sz="1200" dirty="0" smtClean="0">
                <a:latin typeface="Arial" panose="020B0604020202020204" pitchFamily="34" charset="0"/>
                <a:cs typeface="Arial" panose="020B0604020202020204" pitchFamily="34" charset="0"/>
              </a:rPr>
              <a:t>. Grammar is not simply the naming of parts of speech or for teaching the rules of English. It needs to be strongly embedded in classroom talk, reading and writing. </a:t>
            </a:r>
          </a:p>
          <a:p>
            <a:pPr lvl="0"/>
            <a:r>
              <a:rPr lang="en-GB" sz="1200" b="1" dirty="0" smtClean="0">
                <a:latin typeface="Arial" panose="020B0604020202020204" pitchFamily="34" charset="0"/>
                <a:cs typeface="Arial" panose="020B0604020202020204" pitchFamily="34" charset="0"/>
              </a:rPr>
              <a:t>Teach grammar in context. </a:t>
            </a:r>
            <a:r>
              <a:rPr lang="en-GB" sz="1200" dirty="0" smtClean="0">
                <a:latin typeface="Arial" panose="020B0604020202020204" pitchFamily="34" charset="0"/>
                <a:cs typeface="Arial" panose="020B0604020202020204" pitchFamily="34" charset="0"/>
              </a:rPr>
              <a:t>By introducing children to grammatical features and language in context, you will be helping them to internalise these principles.</a:t>
            </a:r>
            <a:r>
              <a:rPr lang="en-GB" sz="1200" i="1" dirty="0" smtClean="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Try not to go for the ready-made solution by using a worksheet in a book. It will make very little difference to children’s use of language and will be meaningless for those learners who are not yet able to think in abstract ways. </a:t>
            </a:r>
          </a:p>
          <a:p>
            <a:pPr lvl="0"/>
            <a:r>
              <a:rPr lang="en-GB" sz="1200" b="1" dirty="0" smtClean="0">
                <a:latin typeface="Arial" panose="020B0604020202020204" pitchFamily="34" charset="0"/>
                <a:cs typeface="Arial" panose="020B0604020202020204" pitchFamily="34" charset="0"/>
              </a:rPr>
              <a:t>Read aloud and discuss how authors use grammar</a:t>
            </a:r>
            <a:r>
              <a:rPr lang="en-GB" sz="1200" dirty="0" smtClean="0">
                <a:latin typeface="Arial" panose="020B0604020202020204" pitchFamily="34" charset="0"/>
                <a:cs typeface="Arial" panose="020B0604020202020204" pitchFamily="34" charset="0"/>
              </a:rPr>
              <a:t>. Children who read extensively and are read to will have a ‘toolbox’ of structures, patterns and rhythms to draw on. </a:t>
            </a:r>
          </a:p>
          <a:p>
            <a:pPr lvl="0"/>
            <a:r>
              <a:rPr lang="en-GB" sz="1200" b="1" dirty="0" smtClean="0">
                <a:latin typeface="Arial" panose="020B0604020202020204" pitchFamily="34" charset="0"/>
                <a:cs typeface="Arial" panose="020B0604020202020204" pitchFamily="34" charset="0"/>
              </a:rPr>
              <a:t>Be systematic</a:t>
            </a:r>
            <a:r>
              <a:rPr lang="en-GB" sz="1200" dirty="0" smtClean="0">
                <a:latin typeface="Arial" panose="020B0604020202020204" pitchFamily="34" charset="0"/>
                <a:cs typeface="Arial" panose="020B0604020202020204" pitchFamily="34" charset="0"/>
              </a:rPr>
              <a:t>. Make sure you know what the class you are working with have already learned and what they need to learn now. Link new learning with their prior knowledge.</a:t>
            </a:r>
          </a:p>
          <a:p>
            <a:pPr lvl="0"/>
            <a:r>
              <a:rPr lang="en-GB" sz="1200" b="1" dirty="0" smtClean="0">
                <a:latin typeface="Arial" panose="020B0604020202020204" pitchFamily="34" charset="0"/>
                <a:cs typeface="Arial" panose="020B0604020202020204" pitchFamily="34" charset="0"/>
              </a:rPr>
              <a:t>Make learning grammar fun. </a:t>
            </a:r>
            <a:r>
              <a:rPr lang="en-GB" sz="1200" dirty="0" smtClean="0">
                <a:latin typeface="Arial" panose="020B0604020202020204" pitchFamily="34" charset="0"/>
                <a:cs typeface="Arial" panose="020B0604020202020204" pitchFamily="34" charset="0"/>
              </a:rPr>
              <a:t>Teaching grammar can involve investigation, problem-solving and language play as part of developing children’s awareness of and interest in how language works. </a:t>
            </a:r>
          </a:p>
          <a:p>
            <a:endParaRPr lang="en-GB" dirty="0" smtClean="0"/>
          </a:p>
          <a:p>
            <a:endParaRPr lang="en-GB" dirty="0" smtClean="0"/>
          </a:p>
          <a:p>
            <a:endParaRPr lang="en-US" dirty="0"/>
          </a:p>
        </p:txBody>
      </p:sp>
      <p:sp>
        <p:nvSpPr>
          <p:cNvPr id="4" name="Slide Number Placeholder 3"/>
          <p:cNvSpPr>
            <a:spLocks noGrp="1"/>
          </p:cNvSpPr>
          <p:nvPr>
            <p:ph type="sldNum" sz="quarter" idx="10"/>
          </p:nvPr>
        </p:nvSpPr>
        <p:spPr/>
        <p:txBody>
          <a:bodyPr/>
          <a:lstStyle/>
          <a:p>
            <a:fld id="{34363F00-7F05-4888-870A-A771EB1772FD}" type="slidenum">
              <a:rPr lang="en-GB" smtClean="0"/>
              <a:t>13</a:t>
            </a:fld>
            <a:endParaRPr lang="en-GB" dirty="0"/>
          </a:p>
        </p:txBody>
      </p:sp>
    </p:spTree>
    <p:extLst>
      <p:ext uri="{BB962C8B-B14F-4D97-AF65-F5344CB8AC3E}">
        <p14:creationId xmlns:p14="http://schemas.microsoft.com/office/powerpoint/2010/main" val="32469117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34363F00-7F05-4888-870A-A771EB1772FD}" type="slidenum">
              <a:rPr lang="en-GB" smtClean="0"/>
              <a:t>14</a:t>
            </a:fld>
            <a:endParaRPr lang="en-GB" dirty="0"/>
          </a:p>
        </p:txBody>
      </p:sp>
    </p:spTree>
    <p:extLst>
      <p:ext uri="{BB962C8B-B14F-4D97-AF65-F5344CB8AC3E}">
        <p14:creationId xmlns:p14="http://schemas.microsoft.com/office/powerpoint/2010/main" val="688935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cy-GB" altLang="en-US" b="1" dirty="0"/>
              <a:t>Activity: </a:t>
            </a:r>
          </a:p>
          <a:p>
            <a:pPr eaLnBrk="1" hangingPunct="1"/>
            <a:r>
              <a:rPr lang="cy-GB" altLang="en-US" b="0" dirty="0"/>
              <a:t>make a list of as many forms of non-fiction writing as you can</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68062" indent="-295408">
              <a:defRPr>
                <a:solidFill>
                  <a:schemeClr val="tx1"/>
                </a:solidFill>
                <a:latin typeface="Calibri" panose="020F0502020204030204" pitchFamily="34" charset="0"/>
              </a:defRPr>
            </a:lvl2pPr>
            <a:lvl3pPr marL="1181633" indent="-236327">
              <a:defRPr>
                <a:solidFill>
                  <a:schemeClr val="tx1"/>
                </a:solidFill>
                <a:latin typeface="Calibri" panose="020F0502020204030204" pitchFamily="34" charset="0"/>
              </a:defRPr>
            </a:lvl3pPr>
            <a:lvl4pPr marL="1654287" indent="-236327">
              <a:defRPr>
                <a:solidFill>
                  <a:schemeClr val="tx1"/>
                </a:solidFill>
                <a:latin typeface="Calibri" panose="020F0502020204030204" pitchFamily="34" charset="0"/>
              </a:defRPr>
            </a:lvl4pPr>
            <a:lvl5pPr marL="2126940" indent="-236327">
              <a:defRPr>
                <a:solidFill>
                  <a:schemeClr val="tx1"/>
                </a:solidFill>
                <a:latin typeface="Calibri" panose="020F0502020204030204" pitchFamily="34" charset="0"/>
              </a:defRPr>
            </a:lvl5pPr>
            <a:lvl6pPr marL="2599593" indent="-236327" eaLnBrk="0" fontAlgn="base" hangingPunct="0">
              <a:spcBef>
                <a:spcPct val="0"/>
              </a:spcBef>
              <a:spcAft>
                <a:spcPct val="0"/>
              </a:spcAft>
              <a:defRPr>
                <a:solidFill>
                  <a:schemeClr val="tx1"/>
                </a:solidFill>
                <a:latin typeface="Calibri" panose="020F0502020204030204" pitchFamily="34" charset="0"/>
              </a:defRPr>
            </a:lvl6pPr>
            <a:lvl7pPr marL="3072247" indent="-236327" eaLnBrk="0" fontAlgn="base" hangingPunct="0">
              <a:spcBef>
                <a:spcPct val="0"/>
              </a:spcBef>
              <a:spcAft>
                <a:spcPct val="0"/>
              </a:spcAft>
              <a:defRPr>
                <a:solidFill>
                  <a:schemeClr val="tx1"/>
                </a:solidFill>
                <a:latin typeface="Calibri" panose="020F0502020204030204" pitchFamily="34" charset="0"/>
              </a:defRPr>
            </a:lvl7pPr>
            <a:lvl8pPr marL="3544900" indent="-236327" eaLnBrk="0" fontAlgn="base" hangingPunct="0">
              <a:spcBef>
                <a:spcPct val="0"/>
              </a:spcBef>
              <a:spcAft>
                <a:spcPct val="0"/>
              </a:spcAft>
              <a:defRPr>
                <a:solidFill>
                  <a:schemeClr val="tx1"/>
                </a:solidFill>
                <a:latin typeface="Calibri" panose="020F0502020204030204" pitchFamily="34" charset="0"/>
              </a:defRPr>
            </a:lvl8pPr>
            <a:lvl9pPr marL="4017554" indent="-236327" eaLnBrk="0" fontAlgn="base" hangingPunct="0">
              <a:spcBef>
                <a:spcPct val="0"/>
              </a:spcBef>
              <a:spcAft>
                <a:spcPct val="0"/>
              </a:spcAft>
              <a:defRPr>
                <a:solidFill>
                  <a:schemeClr val="tx1"/>
                </a:solidFill>
                <a:latin typeface="Calibri" panose="020F0502020204030204" pitchFamily="34" charset="0"/>
              </a:defRPr>
            </a:lvl9pPr>
          </a:lstStyle>
          <a:p>
            <a:fld id="{FE2247E0-5B50-412A-83A0-819FC9900AF5}" type="slidenum">
              <a:rPr lang="en-GB" altLang="cy-GB" smtClean="0"/>
              <a:pPr/>
              <a:t>15</a:t>
            </a:fld>
            <a:endParaRPr lang="en-GB" altLang="cy-GB" dirty="0"/>
          </a:p>
        </p:txBody>
      </p:sp>
    </p:spTree>
    <p:extLst>
      <p:ext uri="{BB962C8B-B14F-4D97-AF65-F5344CB8AC3E}">
        <p14:creationId xmlns:p14="http://schemas.microsoft.com/office/powerpoint/2010/main" val="2196365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smtClean="0"/>
              <a:t>Talk through this slide with students</a:t>
            </a:r>
          </a:p>
          <a:p>
            <a:endParaRPr lang="en-GB" b="1" baseline="0" dirty="0" smtClean="0"/>
          </a:p>
          <a:p>
            <a:r>
              <a:rPr lang="en-GB" b="1" baseline="0" dirty="0" smtClean="0"/>
              <a:t>Activity</a:t>
            </a:r>
          </a:p>
          <a:p>
            <a:r>
              <a:rPr lang="en-GB" b="0" baseline="0" dirty="0" smtClean="0"/>
              <a:t>Looking at “text type”</a:t>
            </a:r>
            <a:endParaRPr lang="en-GB" b="0"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16</a:t>
            </a:fld>
            <a:endParaRPr lang="en-GB" dirty="0"/>
          </a:p>
        </p:txBody>
      </p:sp>
    </p:spTree>
    <p:extLst>
      <p:ext uri="{BB962C8B-B14F-4D97-AF65-F5344CB8AC3E}">
        <p14:creationId xmlns:p14="http://schemas.microsoft.com/office/powerpoint/2010/main" val="17963544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a:t>
            </a:r>
            <a:r>
              <a:rPr lang="en-GB" baseline="0" dirty="0"/>
              <a:t> that this useful resource has been provided in the folder.</a:t>
            </a:r>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17</a:t>
            </a:fld>
            <a:endParaRPr lang="en-GB" dirty="0"/>
          </a:p>
        </p:txBody>
      </p:sp>
    </p:spTree>
    <p:extLst>
      <p:ext uri="{BB962C8B-B14F-4D97-AF65-F5344CB8AC3E}">
        <p14:creationId xmlns:p14="http://schemas.microsoft.com/office/powerpoint/2010/main" val="1242716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Model how you would use  “Little Red Riding Hood” over a week to teach literacy, </a:t>
            </a:r>
            <a:r>
              <a:rPr lang="en-GB" b="1" baseline="0" dirty="0"/>
              <a:t>include learning objectives</a:t>
            </a:r>
          </a:p>
          <a:p>
            <a:r>
              <a:rPr lang="en-GB" baseline="0" dirty="0"/>
              <a:t>WHAT ABOUT CROSS_CURRICULAR LINKS???</a:t>
            </a:r>
          </a:p>
          <a:p>
            <a:r>
              <a:rPr lang="en-GB" b="1" baseline="0" dirty="0"/>
              <a:t>Activity: </a:t>
            </a:r>
          </a:p>
          <a:p>
            <a:r>
              <a:rPr lang="en-GB" baseline="0" dirty="0"/>
              <a:t>Each group to choose a fairy story and plan for a week using their imaginations and the curriculum documents.</a:t>
            </a:r>
            <a:endParaRPr lang="en-GB" dirty="0"/>
          </a:p>
        </p:txBody>
      </p:sp>
      <p:sp>
        <p:nvSpPr>
          <p:cNvPr id="4" name="Slide Number Placeholder 3"/>
          <p:cNvSpPr>
            <a:spLocks noGrp="1"/>
          </p:cNvSpPr>
          <p:nvPr>
            <p:ph type="sldNum" sz="quarter" idx="10"/>
          </p:nvPr>
        </p:nvSpPr>
        <p:spPr/>
        <p:txBody>
          <a:bodyPr/>
          <a:lstStyle/>
          <a:p>
            <a:fld id="{7C5B0F83-95FE-4690-BED0-5E8A9AD7FE61}" type="slidenum">
              <a:rPr lang="en-GB" smtClean="0"/>
              <a:t>20</a:t>
            </a:fld>
            <a:endParaRPr lang="en-GB" dirty="0"/>
          </a:p>
        </p:txBody>
      </p:sp>
    </p:spTree>
    <p:extLst>
      <p:ext uri="{BB962C8B-B14F-4D97-AF65-F5344CB8AC3E}">
        <p14:creationId xmlns:p14="http://schemas.microsoft.com/office/powerpoint/2010/main" val="6613618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29/10/2018</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wdUpDiag">
          <a:fgClr>
            <a:srgbClr val="EDBC33"/>
          </a:fgClr>
          <a:bgClr>
            <a:srgbClr val="FFC000"/>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29/10/2018</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Warm%20up%20games.doc"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3" Type="http://schemas.openxmlformats.org/officeDocument/2006/relationships/image" Target="../media/image6.png&amp;ehk=TzEPW8ngNInAXd2MGfo4TA&amp;r=0&amp;pid=OfficeInsert"/><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JdvJZD-cplg" TargetMode="External"/><Relationship Id="rId7"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hyperlink" Target="http://mwcnews.net/focus/politics/29585-red-hen.html" TargetMode="External"/><Relationship Id="rId5" Type="http://schemas.openxmlformats.org/officeDocument/2006/relationships/image" Target="../media/image7.jpg"/><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JdvJZD-cplg"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image" Target="../media/image1.jpg"/><Relationship Id="rId5" Type="http://schemas.openxmlformats.org/officeDocument/2006/relationships/image" Target="../media/image8.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3.png"/><Relationship Id="rId7" Type="http://schemas.openxmlformats.org/officeDocument/2006/relationships/diagramQuickStyle" Target="../diagrams/quickStyle2.xml"/><Relationship Id="rId12" Type="http://schemas.openxmlformats.org/officeDocument/2006/relationships/image" Target="../media/image1.jp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Layout" Target="../diagrams/layout2.xml"/><Relationship Id="rId11" Type="http://schemas.openxmlformats.org/officeDocument/2006/relationships/hyperlink" Target="Different%20Types%20of%20Text.doc" TargetMode="External"/><Relationship Id="rId5" Type="http://schemas.openxmlformats.org/officeDocument/2006/relationships/diagramData" Target="../diagrams/data2.xml"/><Relationship Id="rId10" Type="http://schemas.openxmlformats.org/officeDocument/2006/relationships/image" Target="../media/image24.png"/><Relationship Id="rId4" Type="http://schemas.openxmlformats.org/officeDocument/2006/relationships/hyperlink" Target="Text%20Features.pptx" TargetMode="External"/><Relationship Id="rId9" Type="http://schemas.microsoft.com/office/2007/relationships/diagramDrawing" Target="../diagrams/drawing2.xml"/></Relationships>
</file>

<file path=ppt/slides/_rels/slide17.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10" Type="http://schemas.openxmlformats.org/officeDocument/2006/relationships/image" Target="../media/image19.png"/><Relationship Id="rId4" Type="http://schemas.openxmlformats.org/officeDocument/2006/relationships/image" Target="../media/image26.png"/><Relationship Id="rId9" Type="http://schemas.openxmlformats.org/officeDocument/2006/relationships/image" Target="../media/image1.jp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7" Type="http://schemas.openxmlformats.org/officeDocument/2006/relationships/image" Target="../media/image1.jp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hyperlink" Target="Another%20version%20of%20Alan%20Peat's%20Ideas.pdf" TargetMode="External"/><Relationship Id="rId4" Type="http://schemas.openxmlformats.org/officeDocument/2006/relationships/hyperlink" Target="Writing%20using%203Is.docx"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a:xfrm>
            <a:off x="132522" y="1553883"/>
            <a:ext cx="9144000" cy="2387600"/>
          </a:xfrm>
        </p:spPr>
        <p:txBody>
          <a:bodyPr>
            <a:noAutofit/>
          </a:bodyPr>
          <a:lstStyle/>
          <a:p>
            <a:r>
              <a:rPr lang="en-GB" sz="8800" b="1" dirty="0"/>
              <a:t>Developing Pupils’ Writing</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1371600" y="4373003"/>
            <a:ext cx="9144000" cy="1655762"/>
          </a:xfrm>
          <a:solidFill>
            <a:srgbClr val="5BD4FF"/>
          </a:solidFill>
          <a:ln w="38100">
            <a:solidFill>
              <a:schemeClr val="accent1">
                <a:lumMod val="50000"/>
              </a:schemeClr>
            </a:solidFill>
          </a:ln>
        </p:spPr>
        <p:txBody>
          <a:bodyPr>
            <a:normAutofit lnSpcReduction="10000"/>
          </a:bodyPr>
          <a:lstStyle/>
          <a:p>
            <a:r>
              <a:rPr lang="en-GB" dirty="0">
                <a:solidFill>
                  <a:schemeClr val="bg1"/>
                </a:solidFill>
              </a:rPr>
              <a:t>Learning and Teaching in the Primary School</a:t>
            </a:r>
          </a:p>
          <a:p>
            <a:r>
              <a:rPr lang="en-GB" dirty="0">
                <a:solidFill>
                  <a:schemeClr val="bg1"/>
                </a:solidFill>
              </a:rPr>
              <a:t>Language, Literacy &amp; Communication</a:t>
            </a:r>
          </a:p>
          <a:p>
            <a:r>
              <a:rPr lang="en-GB" dirty="0">
                <a:solidFill>
                  <a:schemeClr val="bg1"/>
                </a:solidFill>
              </a:rPr>
              <a:t> Session 7</a:t>
            </a:r>
          </a:p>
          <a:p>
            <a:r>
              <a:rPr lang="en-GB" dirty="0">
                <a:solidFill>
                  <a:schemeClr val="bg1"/>
                </a:solidFill>
              </a:rPr>
              <a:t>2018-2019</a:t>
            </a:r>
            <a:endParaRPr lang="en-GB" dirty="0"/>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64368" y="1674533"/>
            <a:ext cx="2019300" cy="2266950"/>
          </a:xfrm>
          <a:prstGeom prst="rect">
            <a:avLst/>
          </a:prstGeom>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10369" y="3107317"/>
            <a:ext cx="3009584" cy="2473564"/>
          </a:xfrm>
          <a:prstGeom prst="rect">
            <a:avLst/>
          </a:prstGeom>
          <a:ln>
            <a:solidFill>
              <a:srgbClr val="7093D2"/>
            </a:solidFill>
          </a:ln>
        </p:spPr>
      </p:pic>
      <p:sp>
        <p:nvSpPr>
          <p:cNvPr id="2" name="Title 1"/>
          <p:cNvSpPr>
            <a:spLocks noGrp="1"/>
          </p:cNvSpPr>
          <p:nvPr>
            <p:ph type="title"/>
          </p:nvPr>
        </p:nvSpPr>
        <p:spPr>
          <a:xfrm>
            <a:off x="1972869" y="188640"/>
            <a:ext cx="5579837" cy="1143000"/>
          </a:xfrm>
          <a:noFill/>
          <a:ln>
            <a:solidFill>
              <a:srgbClr val="7093D2"/>
            </a:solidFill>
          </a:ln>
        </p:spPr>
        <p:txBody>
          <a:bodyPr/>
          <a:lstStyle/>
          <a:p>
            <a:r>
              <a:rPr lang="en-GB" dirty="0"/>
              <a:t>Warming up for writing</a:t>
            </a:r>
          </a:p>
        </p:txBody>
      </p:sp>
      <p:sp>
        <p:nvSpPr>
          <p:cNvPr id="4" name="TextBox 3"/>
          <p:cNvSpPr txBox="1"/>
          <p:nvPr/>
        </p:nvSpPr>
        <p:spPr>
          <a:xfrm>
            <a:off x="2135560" y="1484785"/>
            <a:ext cx="7776864" cy="646331"/>
          </a:xfrm>
          <a:prstGeom prst="rect">
            <a:avLst/>
          </a:prstGeom>
          <a:noFill/>
        </p:spPr>
        <p:txBody>
          <a:bodyPr wrap="square" rtlCol="0">
            <a:spAutoFit/>
          </a:bodyPr>
          <a:lstStyle/>
          <a:p>
            <a:r>
              <a:rPr lang="en-GB" dirty="0"/>
              <a:t>Warming up the word games work on the same principle as the practise that musicians or sports people put in daily in order to play at their peak</a:t>
            </a:r>
          </a:p>
        </p:txBody>
      </p:sp>
      <p:sp>
        <p:nvSpPr>
          <p:cNvPr id="5" name="TextBox 4"/>
          <p:cNvSpPr txBox="1"/>
          <p:nvPr/>
        </p:nvSpPr>
        <p:spPr>
          <a:xfrm>
            <a:off x="7703028" y="2599487"/>
            <a:ext cx="4096479" cy="830997"/>
          </a:xfrm>
          <a:prstGeom prst="rect">
            <a:avLst/>
          </a:prstGeom>
          <a:noFill/>
        </p:spPr>
        <p:txBody>
          <a:bodyPr wrap="square" rtlCol="0">
            <a:spAutoFit/>
          </a:bodyPr>
          <a:lstStyle/>
          <a:p>
            <a:pPr lvl="0"/>
            <a:r>
              <a:rPr lang="en-GB" sz="1200" b="1" dirty="0"/>
              <a:t>developing vocabulary</a:t>
            </a:r>
            <a:r>
              <a:rPr lang="en-GB" sz="1200" dirty="0"/>
              <a:t> – usually tapping into dormant vocabulary.  We use only a small proportion of the words that we know daily.  In order to tap into the words that children know but don’t use we need games that help them to do this.</a:t>
            </a:r>
          </a:p>
        </p:txBody>
      </p:sp>
      <p:sp>
        <p:nvSpPr>
          <p:cNvPr id="6" name="TextBox 5"/>
          <p:cNvSpPr txBox="1"/>
          <p:nvPr/>
        </p:nvSpPr>
        <p:spPr>
          <a:xfrm>
            <a:off x="7703029" y="5073050"/>
            <a:ext cx="3528392" cy="1015663"/>
          </a:xfrm>
          <a:prstGeom prst="rect">
            <a:avLst/>
          </a:prstGeom>
          <a:noFill/>
        </p:spPr>
        <p:txBody>
          <a:bodyPr wrap="square" rtlCol="0">
            <a:spAutoFit/>
          </a:bodyPr>
          <a:lstStyle/>
          <a:p>
            <a:pPr lvl="0"/>
            <a:r>
              <a:rPr lang="en-GB" sz="1200" b="1" dirty="0"/>
              <a:t>usual words in unusual combinations.</a:t>
            </a:r>
            <a:r>
              <a:rPr lang="en-GB" sz="1200" dirty="0"/>
              <a:t>  Great writing is not about the most unusual, biggest words being used but putting usual words together in unusual combinations.  These games help children to combine words in different ways.</a:t>
            </a:r>
          </a:p>
        </p:txBody>
      </p:sp>
      <p:sp>
        <p:nvSpPr>
          <p:cNvPr id="7" name="TextBox 6"/>
          <p:cNvSpPr txBox="1"/>
          <p:nvPr/>
        </p:nvSpPr>
        <p:spPr>
          <a:xfrm>
            <a:off x="830950" y="2585613"/>
            <a:ext cx="3096344" cy="1200329"/>
          </a:xfrm>
          <a:prstGeom prst="rect">
            <a:avLst/>
          </a:prstGeom>
          <a:noFill/>
        </p:spPr>
        <p:txBody>
          <a:bodyPr wrap="square" rtlCol="0">
            <a:spAutoFit/>
          </a:bodyPr>
          <a:lstStyle/>
          <a:p>
            <a:pPr lvl="0" algn="r"/>
            <a:r>
              <a:rPr lang="en-GB" sz="1200" b="1" dirty="0"/>
              <a:t>expanding an idea.</a:t>
            </a:r>
            <a:r>
              <a:rPr lang="en-GB" sz="1200" dirty="0"/>
              <a:t>  This is one of the key skills of a writer.  To take the seed of an idea and to expand it.  So often children find this challenging and write what is basically a list of events with a few details added in.  These games help children to build upon an idea.</a:t>
            </a:r>
          </a:p>
        </p:txBody>
      </p:sp>
      <p:sp>
        <p:nvSpPr>
          <p:cNvPr id="8" name="TextBox 7"/>
          <p:cNvSpPr txBox="1"/>
          <p:nvPr/>
        </p:nvSpPr>
        <p:spPr>
          <a:xfrm>
            <a:off x="470910" y="4726885"/>
            <a:ext cx="3456384" cy="1569660"/>
          </a:xfrm>
          <a:prstGeom prst="rect">
            <a:avLst/>
          </a:prstGeom>
          <a:noFill/>
        </p:spPr>
        <p:txBody>
          <a:bodyPr wrap="square" rtlCol="0">
            <a:spAutoFit/>
          </a:bodyPr>
          <a:lstStyle/>
          <a:p>
            <a:pPr lvl="0" algn="r"/>
            <a:r>
              <a:rPr lang="en-GB" sz="1200" b="1" dirty="0"/>
              <a:t>developing imagination and imaging.</a:t>
            </a:r>
            <a:r>
              <a:rPr lang="en-GB" sz="1200" dirty="0"/>
              <a:t>  It is frequently said that if children haven’t had any experience of something that they can’t write about it.  Although children do need first-hand experiences, they also need to learn how to imagine how something might be drawing on what they do know.  It also helps if they can see images in their head and describe these.</a:t>
            </a:r>
          </a:p>
        </p:txBody>
      </p:sp>
      <p:sp>
        <p:nvSpPr>
          <p:cNvPr id="11" name="TextBox 10">
            <a:hlinkClick r:id="rId4" action="ppaction://hlinkfile"/>
          </p:cNvPr>
          <p:cNvSpPr txBox="1"/>
          <p:nvPr/>
        </p:nvSpPr>
        <p:spPr>
          <a:xfrm>
            <a:off x="6240017" y="5013176"/>
            <a:ext cx="2045975" cy="369332"/>
          </a:xfrm>
          <a:prstGeom prst="rect">
            <a:avLst/>
          </a:prstGeom>
          <a:noFill/>
        </p:spPr>
        <p:txBody>
          <a:bodyPr wrap="square" rtlCol="0">
            <a:spAutoFit/>
          </a:bodyPr>
          <a:lstStyle/>
          <a:p>
            <a:endParaRPr lang="en-GB" dirty="0"/>
          </a:p>
        </p:txBody>
      </p:sp>
      <p:pic>
        <p:nvPicPr>
          <p:cNvPr id="12" name="Picture 11">
            <a:extLst>
              <a:ext uri="{FF2B5EF4-FFF2-40B4-BE49-F238E27FC236}">
                <a16:creationId xmlns:a16="http://schemas.microsoft.com/office/drawing/2014/main" id="{B2920E67-567C-4FB5-B489-1AD799B219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2782396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8377052" cy="1325563"/>
          </a:xfrm>
          <a:ln>
            <a:solidFill>
              <a:srgbClr val="7093D2"/>
            </a:solidFill>
          </a:ln>
        </p:spPr>
        <p:txBody>
          <a:bodyPr>
            <a:noAutofit/>
          </a:bodyPr>
          <a:lstStyle/>
          <a:p>
            <a:pPr algn="ctr"/>
            <a:r>
              <a:rPr lang="en-US" sz="2800" dirty="0">
                <a:ea typeface="Comic Sans MS" charset="0"/>
                <a:cs typeface="Comic Sans MS" charset="0"/>
              </a:rPr>
              <a:t>Let’s recap</a:t>
            </a:r>
            <a:r>
              <a:rPr lang="mr-IN" sz="2800" dirty="0">
                <a:ea typeface="Comic Sans MS" charset="0"/>
                <a:cs typeface="Comic Sans MS" charset="0"/>
              </a:rPr>
              <a:t>…</a:t>
            </a:r>
            <a:r>
              <a:rPr lang="en-US" sz="2800" dirty="0">
                <a:ea typeface="Comic Sans MS" charset="0"/>
                <a:cs typeface="Comic Sans MS" charset="0"/>
              </a:rPr>
              <a:t>..What do you understand to be the difference between</a:t>
            </a:r>
            <a:r>
              <a:rPr lang="mr-IN" sz="2800" dirty="0">
                <a:ea typeface="Comic Sans MS" charset="0"/>
                <a:cs typeface="Comic Sans MS" charset="0"/>
              </a:rPr>
              <a:t>……</a:t>
            </a:r>
            <a:r>
              <a:rPr lang="en-US" sz="2800" dirty="0">
                <a:ea typeface="Comic Sans MS" charset="0"/>
                <a:cs typeface="Comic Sans MS" charset="0"/>
              </a:rPr>
              <a:t>?</a:t>
            </a:r>
          </a:p>
        </p:txBody>
      </p:sp>
      <p:sp>
        <p:nvSpPr>
          <p:cNvPr id="3" name="Content Placeholder 2"/>
          <p:cNvSpPr>
            <a:spLocks noGrp="1"/>
          </p:cNvSpPr>
          <p:nvPr>
            <p:ph idx="1"/>
          </p:nvPr>
        </p:nvSpPr>
        <p:spPr>
          <a:xfrm>
            <a:off x="966747" y="2653267"/>
            <a:ext cx="10515600" cy="4351338"/>
          </a:xfrm>
        </p:spPr>
        <p:txBody>
          <a:bodyPr/>
          <a:lstStyle/>
          <a:p>
            <a:r>
              <a:rPr lang="en-US" b="1" dirty="0">
                <a:latin typeface="+mj-lt"/>
                <a:ea typeface="Comic Sans MS" charset="0"/>
                <a:cs typeface="Comic Sans MS" charset="0"/>
              </a:rPr>
              <a:t>Composition</a:t>
            </a:r>
          </a:p>
          <a:p>
            <a:endParaRPr lang="en-US" b="1" dirty="0">
              <a:latin typeface="+mj-lt"/>
              <a:ea typeface="Comic Sans MS" charset="0"/>
              <a:cs typeface="Comic Sans MS" charset="0"/>
            </a:endParaRPr>
          </a:p>
          <a:p>
            <a:pPr marL="0" indent="0">
              <a:buNone/>
            </a:pPr>
            <a:endParaRPr lang="en-US" b="1" dirty="0">
              <a:latin typeface="+mj-lt"/>
              <a:ea typeface="Comic Sans MS" charset="0"/>
              <a:cs typeface="Comic Sans MS" charset="0"/>
            </a:endParaRPr>
          </a:p>
          <a:p>
            <a:pPr marL="0" indent="0">
              <a:buNone/>
            </a:pPr>
            <a:endParaRPr lang="en-US" b="1" dirty="0">
              <a:latin typeface="+mj-lt"/>
              <a:ea typeface="Comic Sans MS" charset="0"/>
              <a:cs typeface="Comic Sans MS" charset="0"/>
            </a:endParaRPr>
          </a:p>
          <a:p>
            <a:r>
              <a:rPr lang="en-US" b="1" dirty="0">
                <a:latin typeface="+mj-lt"/>
                <a:ea typeface="Comic Sans MS" charset="0"/>
                <a:cs typeface="Comic Sans MS" charset="0"/>
              </a:rPr>
              <a:t>Transcription</a:t>
            </a:r>
          </a:p>
        </p:txBody>
      </p:sp>
      <p:sp>
        <p:nvSpPr>
          <p:cNvPr id="4" name="Text Box 2">
            <a:extLst>
              <a:ext uri="{FF2B5EF4-FFF2-40B4-BE49-F238E27FC236}">
                <a16:creationId xmlns:a16="http://schemas.microsoft.com/office/drawing/2014/main" id="{D8BC073B-5A38-483A-A9FD-215447AF50D1}"/>
              </a:ext>
            </a:extLst>
          </p:cNvPr>
          <p:cNvSpPr txBox="1">
            <a:spLocks noChangeArrowheads="1"/>
          </p:cNvSpPr>
          <p:nvPr/>
        </p:nvSpPr>
        <p:spPr bwMode="auto">
          <a:xfrm>
            <a:off x="5923135" y="2653267"/>
            <a:ext cx="4464496"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r>
              <a:rPr lang="en-GB" b="1" dirty="0">
                <a:latin typeface="Comic Sans MS" charset="0"/>
                <a:ea typeface="Comic Sans MS" charset="0"/>
                <a:cs typeface="Comic Sans MS" charset="0"/>
              </a:rPr>
              <a:t> </a:t>
            </a:r>
            <a:r>
              <a:rPr lang="en-GB" sz="2000" b="1" dirty="0">
                <a:solidFill>
                  <a:srgbClr val="C00000"/>
                </a:solidFill>
                <a:latin typeface="+mj-lt"/>
                <a:ea typeface="Comic Sans MS" charset="0"/>
                <a:cs typeface="Comic Sans MS" charset="0"/>
              </a:rPr>
              <a:t>Composition</a:t>
            </a:r>
            <a:r>
              <a:rPr lang="en-GB" sz="1800" dirty="0">
                <a:solidFill>
                  <a:srgbClr val="C00000"/>
                </a:solidFill>
                <a:latin typeface="+mj-lt"/>
                <a:ea typeface="Comic Sans MS" charset="0"/>
                <a:cs typeface="Comic Sans MS" charset="0"/>
              </a:rPr>
              <a:t>  (</a:t>
            </a:r>
            <a:r>
              <a:rPr lang="en-GB" sz="1800" b="1" dirty="0">
                <a:solidFill>
                  <a:srgbClr val="C00000"/>
                </a:solidFill>
                <a:latin typeface="+mj-lt"/>
                <a:ea typeface="Comic Sans MS" charset="0"/>
                <a:cs typeface="Comic Sans MS" charset="0"/>
              </a:rPr>
              <a:t>the message</a:t>
            </a:r>
            <a:r>
              <a:rPr lang="en-GB" sz="1800" dirty="0">
                <a:solidFill>
                  <a:srgbClr val="C00000"/>
                </a:solidFill>
                <a:latin typeface="+mj-lt"/>
                <a:ea typeface="Comic Sans MS" charset="0"/>
                <a:cs typeface="Comic Sans MS" charset="0"/>
              </a:rPr>
              <a:t>)      </a:t>
            </a:r>
            <a:r>
              <a:rPr lang="en-GB" sz="1800" b="1" dirty="0">
                <a:solidFill>
                  <a:srgbClr val="C00000"/>
                </a:solidFill>
                <a:latin typeface="+mj-lt"/>
                <a:ea typeface="Comic Sans MS" charset="0"/>
                <a:cs typeface="Comic Sans MS" charset="0"/>
              </a:rPr>
              <a:t>(author)</a:t>
            </a:r>
          </a:p>
          <a:p>
            <a:pPr eaLnBrk="1" hangingPunct="1"/>
            <a:r>
              <a:rPr lang="en-GB" sz="1800" b="1" dirty="0">
                <a:latin typeface="+mj-lt"/>
                <a:ea typeface="Comic Sans MS" charset="0"/>
                <a:cs typeface="Comic Sans MS" charset="0"/>
              </a:rPr>
              <a:t>    </a:t>
            </a:r>
            <a:r>
              <a:rPr lang="en-GB" sz="1800" dirty="0">
                <a:latin typeface="+mj-lt"/>
                <a:ea typeface="Comic Sans MS" charset="0"/>
                <a:cs typeface="Comic Sans MS" charset="0"/>
              </a:rPr>
              <a:t>Getting ideas</a:t>
            </a:r>
          </a:p>
          <a:p>
            <a:pPr eaLnBrk="1" hangingPunct="1"/>
            <a:r>
              <a:rPr lang="en-GB" sz="1800" dirty="0">
                <a:latin typeface="+mj-lt"/>
                <a:ea typeface="Comic Sans MS" charset="0"/>
                <a:cs typeface="Comic Sans MS" charset="0"/>
              </a:rPr>
              <a:t>     Selecting words</a:t>
            </a:r>
          </a:p>
          <a:p>
            <a:pPr eaLnBrk="1" hangingPunct="1"/>
            <a:r>
              <a:rPr lang="en-GB" sz="1800" dirty="0">
                <a:latin typeface="+mj-lt"/>
                <a:ea typeface="Comic Sans MS" charset="0"/>
                <a:cs typeface="Comic Sans MS" charset="0"/>
              </a:rPr>
              <a:t>     Grammar</a:t>
            </a:r>
          </a:p>
          <a:p>
            <a:pPr eaLnBrk="1" hangingPunct="1"/>
            <a:endParaRPr lang="en-GB" sz="1800" dirty="0">
              <a:latin typeface="+mj-lt"/>
              <a:ea typeface="Comic Sans MS" charset="0"/>
              <a:cs typeface="Comic Sans MS" charset="0"/>
            </a:endParaRPr>
          </a:p>
          <a:p>
            <a:pPr eaLnBrk="1" hangingPunct="1"/>
            <a:endParaRPr lang="en-GB" sz="1800" dirty="0">
              <a:latin typeface="+mj-lt"/>
              <a:ea typeface="Comic Sans MS" charset="0"/>
              <a:cs typeface="Comic Sans MS" charset="0"/>
            </a:endParaRPr>
          </a:p>
          <a:p>
            <a:pPr eaLnBrk="1" hangingPunct="1"/>
            <a:r>
              <a:rPr lang="en-GB" sz="2000" b="1" dirty="0">
                <a:solidFill>
                  <a:srgbClr val="C00000"/>
                </a:solidFill>
                <a:latin typeface="+mj-lt"/>
                <a:ea typeface="Comic Sans MS" charset="0"/>
                <a:cs typeface="Comic Sans MS" charset="0"/>
              </a:rPr>
              <a:t>Transcription   (secretary)</a:t>
            </a:r>
          </a:p>
          <a:p>
            <a:pPr eaLnBrk="1" hangingPunct="1"/>
            <a:r>
              <a:rPr lang="en-GB" sz="1800" b="1" dirty="0">
                <a:latin typeface="+mj-lt"/>
                <a:ea typeface="Comic Sans MS" charset="0"/>
                <a:cs typeface="Comic Sans MS" charset="0"/>
              </a:rPr>
              <a:t>    </a:t>
            </a:r>
            <a:r>
              <a:rPr lang="en-GB" sz="1800" dirty="0">
                <a:latin typeface="+mj-lt"/>
                <a:ea typeface="Comic Sans MS" charset="0"/>
                <a:cs typeface="Comic Sans MS" charset="0"/>
              </a:rPr>
              <a:t>Physical effort of writing</a:t>
            </a:r>
          </a:p>
          <a:p>
            <a:pPr eaLnBrk="1" hangingPunct="1"/>
            <a:r>
              <a:rPr lang="en-GB" sz="1800" dirty="0">
                <a:latin typeface="+mj-lt"/>
                <a:ea typeface="Comic Sans MS" charset="0"/>
                <a:cs typeface="Comic Sans MS" charset="0"/>
              </a:rPr>
              <a:t>     Spelling</a:t>
            </a:r>
          </a:p>
          <a:p>
            <a:pPr eaLnBrk="1" hangingPunct="1"/>
            <a:r>
              <a:rPr lang="en-GB" sz="1800" dirty="0">
                <a:latin typeface="+mj-lt"/>
                <a:ea typeface="Comic Sans MS" charset="0"/>
                <a:cs typeface="Comic Sans MS" charset="0"/>
              </a:rPr>
              <a:t>     Capitalisation</a:t>
            </a:r>
          </a:p>
          <a:p>
            <a:pPr eaLnBrk="1" hangingPunct="1"/>
            <a:r>
              <a:rPr lang="en-GB" sz="1800" dirty="0">
                <a:latin typeface="+mj-lt"/>
                <a:ea typeface="Comic Sans MS" charset="0"/>
                <a:cs typeface="Comic Sans MS" charset="0"/>
              </a:rPr>
              <a:t>     Punctuation</a:t>
            </a:r>
          </a:p>
          <a:p>
            <a:pPr eaLnBrk="1" hangingPunct="1"/>
            <a:r>
              <a:rPr lang="en-GB" sz="1800" dirty="0">
                <a:latin typeface="+mj-lt"/>
                <a:ea typeface="Comic Sans MS" charset="0"/>
                <a:cs typeface="Comic Sans MS" charset="0"/>
              </a:rPr>
              <a:t>     Paragraphs</a:t>
            </a:r>
          </a:p>
          <a:p>
            <a:pPr eaLnBrk="1" hangingPunct="1"/>
            <a:r>
              <a:rPr lang="en-GB" sz="1800" dirty="0">
                <a:latin typeface="+mj-lt"/>
                <a:ea typeface="Comic Sans MS" charset="0"/>
                <a:cs typeface="Comic Sans MS" charset="0"/>
              </a:rPr>
              <a:t>     Legibility</a:t>
            </a:r>
          </a:p>
          <a:p>
            <a:pPr eaLnBrk="1" hangingPunct="1"/>
            <a:endParaRPr lang="en-GB" sz="1800" dirty="0">
              <a:latin typeface="+mn-lt"/>
            </a:endParaRPr>
          </a:p>
        </p:txBody>
      </p:sp>
      <p:pic>
        <p:nvPicPr>
          <p:cNvPr id="5" name="Picture 4">
            <a:extLst>
              <a:ext uri="{FF2B5EF4-FFF2-40B4-BE49-F238E27FC236}">
                <a16:creationId xmlns:a16="http://schemas.microsoft.com/office/drawing/2014/main" id="{0F10E578-07A9-4E25-A54A-5F7912BAEAC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10498" y="4162425"/>
            <a:ext cx="2085975" cy="2190750"/>
          </a:xfrm>
          <a:prstGeom prst="rect">
            <a:avLst/>
          </a:prstGeom>
        </p:spPr>
      </p:pic>
    </p:spTree>
    <p:extLst>
      <p:ext uri="{BB962C8B-B14F-4D97-AF65-F5344CB8AC3E}">
        <p14:creationId xmlns:p14="http://schemas.microsoft.com/office/powerpoint/2010/main" val="1181443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377" y="640780"/>
            <a:ext cx="8229600" cy="1066130"/>
          </a:xfrm>
          <a:ln>
            <a:solidFill>
              <a:srgbClr val="7093D2"/>
            </a:solidFill>
          </a:ln>
        </p:spPr>
        <p:txBody>
          <a:bodyPr>
            <a:normAutofit fontScale="90000"/>
          </a:bodyPr>
          <a:lstStyle/>
          <a:p>
            <a:r>
              <a:rPr lang="en-GB" dirty="0"/>
              <a:t>The writing process: why do we write?</a:t>
            </a:r>
          </a:p>
        </p:txBody>
      </p:sp>
      <p:sp>
        <p:nvSpPr>
          <p:cNvPr id="3" name="Content Placeholder 2"/>
          <p:cNvSpPr>
            <a:spLocks noGrp="1"/>
          </p:cNvSpPr>
          <p:nvPr>
            <p:ph idx="1"/>
          </p:nvPr>
        </p:nvSpPr>
        <p:spPr>
          <a:xfrm>
            <a:off x="909377" y="2131946"/>
            <a:ext cx="4227617" cy="1727535"/>
          </a:xfrm>
        </p:spPr>
        <p:txBody>
          <a:bodyPr>
            <a:normAutofit/>
          </a:bodyPr>
          <a:lstStyle/>
          <a:p>
            <a:pPr marL="0" indent="0">
              <a:buNone/>
            </a:pPr>
            <a:r>
              <a:rPr lang="en-GB" sz="2400" i="1" dirty="0"/>
              <a:t>“</a:t>
            </a:r>
            <a:r>
              <a:rPr lang="en-GB" sz="1800" i="1" dirty="0"/>
              <a:t>What is the writing process like? </a:t>
            </a:r>
            <a:r>
              <a:rPr lang="en-GB" sz="1800" i="1" dirty="0" smtClean="0"/>
              <a:t>We </a:t>
            </a:r>
            <a:r>
              <a:rPr lang="en-GB" sz="1800" i="1" dirty="0"/>
              <a:t>tend to focus on the ideas </a:t>
            </a:r>
            <a:r>
              <a:rPr lang="en-GB" sz="1800" i="1" dirty="0" smtClean="0"/>
              <a:t>when we talk  </a:t>
            </a:r>
            <a:r>
              <a:rPr lang="en-GB" sz="1800" i="1" dirty="0"/>
              <a:t>about this but the transfer of ideas via writing to other people is the main process” </a:t>
            </a:r>
          </a:p>
          <a:p>
            <a:pPr marL="0" indent="0">
              <a:buNone/>
            </a:pPr>
            <a:r>
              <a:rPr lang="en-GB" sz="1800" i="1" dirty="0"/>
              <a:t> Medwell et al. (2014)</a:t>
            </a:r>
          </a:p>
          <a:p>
            <a:pPr marL="0" indent="0">
              <a:buNone/>
            </a:pPr>
            <a:endParaRPr lang="en-GB" sz="1200" dirty="0">
              <a:latin typeface="Comic Sans MS" panose="030F0702030302020204" pitchFamily="66" charset="0"/>
            </a:endParaRPr>
          </a:p>
        </p:txBody>
      </p:sp>
      <p:sp>
        <p:nvSpPr>
          <p:cNvPr id="5" name="Slide Number Placeholder 4"/>
          <p:cNvSpPr>
            <a:spLocks noGrp="1"/>
          </p:cNvSpPr>
          <p:nvPr>
            <p:ph type="sldNum" sz="quarter" idx="12"/>
          </p:nvPr>
        </p:nvSpPr>
        <p:spPr/>
        <p:txBody>
          <a:bodyPr/>
          <a:lstStyle/>
          <a:p>
            <a:fld id="{7FDB172A-3B2E-4F28-A550-4C24EC61D255}" type="slidenum">
              <a:rPr lang="en-GB" smtClean="0"/>
              <a:t>4</a:t>
            </a:fld>
            <a:endParaRPr lang="en-GB" dirty="0"/>
          </a:p>
        </p:txBody>
      </p:sp>
      <p:sp>
        <p:nvSpPr>
          <p:cNvPr id="6" name="TextBox 5"/>
          <p:cNvSpPr txBox="1"/>
          <p:nvPr/>
        </p:nvSpPr>
        <p:spPr>
          <a:xfrm>
            <a:off x="6143329" y="1850713"/>
            <a:ext cx="5616624" cy="4708981"/>
          </a:xfrm>
          <a:prstGeom prst="rect">
            <a:avLst/>
          </a:prstGeom>
          <a:noFill/>
        </p:spPr>
        <p:txBody>
          <a:bodyPr wrap="square" rtlCol="0">
            <a:spAutoFit/>
          </a:bodyPr>
          <a:lstStyle/>
          <a:p>
            <a:r>
              <a:rPr lang="en-GB" sz="2000" dirty="0"/>
              <a:t>Have something worth saying;</a:t>
            </a:r>
          </a:p>
          <a:p>
            <a:endParaRPr lang="en-GB" sz="2000" dirty="0"/>
          </a:p>
          <a:p>
            <a:r>
              <a:rPr lang="en-GB" sz="2000" dirty="0"/>
              <a:t>Decide that writing is the most important medium for saying it;</a:t>
            </a:r>
          </a:p>
          <a:p>
            <a:endParaRPr lang="en-GB" sz="2000" dirty="0"/>
          </a:p>
          <a:p>
            <a:r>
              <a:rPr lang="en-GB" sz="2000" dirty="0"/>
              <a:t>Have an audience in mind for what is written;</a:t>
            </a:r>
          </a:p>
          <a:p>
            <a:endParaRPr lang="en-GB" sz="2000" dirty="0"/>
          </a:p>
          <a:p>
            <a:r>
              <a:rPr lang="en-GB" sz="2000" dirty="0"/>
              <a:t>Think about how the ideas will be expressed;</a:t>
            </a:r>
          </a:p>
          <a:p>
            <a:endParaRPr lang="en-GB" sz="2000" dirty="0"/>
          </a:p>
          <a:p>
            <a:r>
              <a:rPr lang="en-GB" sz="2000" dirty="0"/>
              <a:t>Put these expressions down on paper;</a:t>
            </a:r>
          </a:p>
          <a:p>
            <a:endParaRPr lang="en-GB" sz="2000" dirty="0"/>
          </a:p>
          <a:p>
            <a:r>
              <a:rPr lang="en-GB" sz="2000" dirty="0"/>
              <a:t>Reconsider what has been written, and perhaps make alterations;</a:t>
            </a:r>
          </a:p>
          <a:p>
            <a:endParaRPr lang="en-GB" sz="2000" dirty="0"/>
          </a:p>
          <a:p>
            <a:r>
              <a:rPr lang="en-GB" sz="2000" dirty="0"/>
              <a:t>Pass on the writing to where it is intended to go.</a:t>
            </a: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5083" y="3990109"/>
            <a:ext cx="2268082" cy="2054703"/>
          </a:xfrm>
          <a:prstGeom prst="rect">
            <a:avLst/>
          </a:prstGeom>
          <a:ln>
            <a:solidFill>
              <a:srgbClr val="7093D2"/>
            </a:solidFill>
          </a:ln>
          <a:effectLst>
            <a:outerShdw blurRad="114300" dist="50800" dir="5400000" algn="ctr" rotWithShape="0">
              <a:srgbClr val="000000">
                <a:alpha val="53000"/>
              </a:srgbClr>
            </a:outerShdw>
          </a:effectLst>
        </p:spPr>
      </p:pic>
      <p:pic>
        <p:nvPicPr>
          <p:cNvPr id="9" name="Picture 8">
            <a:extLst>
              <a:ext uri="{FF2B5EF4-FFF2-40B4-BE49-F238E27FC236}">
                <a16:creationId xmlns:a16="http://schemas.microsoft.com/office/drawing/2014/main" id="{5FB3C413-8115-47DA-8651-078019526EE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78284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E20961C-990F-4FD4-95C8-BFF80F12FD16}"/>
              </a:ext>
            </a:extLst>
          </p:cNvPr>
          <p:cNvSpPr txBox="1"/>
          <p:nvPr/>
        </p:nvSpPr>
        <p:spPr>
          <a:xfrm>
            <a:off x="535156" y="1674725"/>
            <a:ext cx="3518084" cy="1200329"/>
          </a:xfrm>
          <a:prstGeom prst="rect">
            <a:avLst/>
          </a:prstGeom>
          <a:noFill/>
          <a:ln w="28575">
            <a:solidFill>
              <a:srgbClr val="7093D2"/>
            </a:solidFill>
          </a:ln>
        </p:spPr>
        <p:txBody>
          <a:bodyPr wrap="square" rtlCol="0">
            <a:spAutoFit/>
          </a:bodyPr>
          <a:lstStyle/>
          <a:p>
            <a:r>
              <a:rPr lang="en-GB" altLang="en-US" sz="2400" dirty="0">
                <a:ea typeface="ＭＳ Ｐゴシック" panose="020B0600070205080204" pitchFamily="34" charset="-128"/>
              </a:rPr>
              <a:t>Using stories in the classroom is important because storytelling …..</a:t>
            </a:r>
            <a:endParaRPr lang="en-GB" sz="2400" dirty="0"/>
          </a:p>
        </p:txBody>
      </p:sp>
      <p:sp>
        <p:nvSpPr>
          <p:cNvPr id="5" name="TextBox 4">
            <a:extLst>
              <a:ext uri="{FF2B5EF4-FFF2-40B4-BE49-F238E27FC236}">
                <a16:creationId xmlns:a16="http://schemas.microsoft.com/office/drawing/2014/main" id="{5ECDB336-9870-4797-B73A-3DF312DF20E4}"/>
              </a:ext>
            </a:extLst>
          </p:cNvPr>
          <p:cNvSpPr txBox="1"/>
          <p:nvPr/>
        </p:nvSpPr>
        <p:spPr>
          <a:xfrm>
            <a:off x="778889" y="3078440"/>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involves</a:t>
            </a:r>
            <a:r>
              <a:rPr lang="en-GB" altLang="en-US" dirty="0">
                <a:ea typeface="ＭＳ Ｐゴシック" panose="020B0600070205080204" pitchFamily="34" charset="-128"/>
              </a:rPr>
              <a:t> the learning and repeating of oral stories</a:t>
            </a:r>
          </a:p>
          <a:p>
            <a:endParaRPr lang="en-GB" dirty="0"/>
          </a:p>
        </p:txBody>
      </p:sp>
      <p:sp>
        <p:nvSpPr>
          <p:cNvPr id="6" name="TextBox 5">
            <a:extLst>
              <a:ext uri="{FF2B5EF4-FFF2-40B4-BE49-F238E27FC236}">
                <a16:creationId xmlns:a16="http://schemas.microsoft.com/office/drawing/2014/main" id="{020A686F-34AB-44E4-9FCE-6C9A25EC8965}"/>
              </a:ext>
            </a:extLst>
          </p:cNvPr>
          <p:cNvSpPr txBox="1"/>
          <p:nvPr/>
        </p:nvSpPr>
        <p:spPr>
          <a:xfrm>
            <a:off x="741088" y="3817436"/>
            <a:ext cx="2952328" cy="923330"/>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builds</a:t>
            </a:r>
            <a:r>
              <a:rPr lang="en-GB" altLang="en-US" dirty="0">
                <a:ea typeface="ＭＳ Ｐゴシック" panose="020B0600070205080204" pitchFamily="34" charset="-128"/>
              </a:rPr>
              <a:t> children’s confidence in storytelling  </a:t>
            </a:r>
          </a:p>
          <a:p>
            <a:endParaRPr lang="en-GB" dirty="0"/>
          </a:p>
        </p:txBody>
      </p:sp>
      <p:sp>
        <p:nvSpPr>
          <p:cNvPr id="7" name="TextBox 6">
            <a:extLst>
              <a:ext uri="{FF2B5EF4-FFF2-40B4-BE49-F238E27FC236}">
                <a16:creationId xmlns:a16="http://schemas.microsoft.com/office/drawing/2014/main" id="{DFC5FD5A-CBDE-41C5-BFF3-5EA9105FD956}"/>
              </a:ext>
            </a:extLst>
          </p:cNvPr>
          <p:cNvSpPr txBox="1"/>
          <p:nvPr/>
        </p:nvSpPr>
        <p:spPr>
          <a:xfrm>
            <a:off x="691750" y="4719289"/>
            <a:ext cx="2952328" cy="646331"/>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extends</a:t>
            </a:r>
            <a:r>
              <a:rPr lang="en-GB" altLang="en-US" dirty="0">
                <a:ea typeface="ＭＳ Ｐゴシック" panose="020B0600070205080204" pitchFamily="34" charset="-128"/>
              </a:rPr>
              <a:t> storytelling into writing</a:t>
            </a:r>
          </a:p>
        </p:txBody>
      </p:sp>
      <p:sp>
        <p:nvSpPr>
          <p:cNvPr id="8" name="TextBox 7">
            <a:extLst>
              <a:ext uri="{FF2B5EF4-FFF2-40B4-BE49-F238E27FC236}">
                <a16:creationId xmlns:a16="http://schemas.microsoft.com/office/drawing/2014/main" id="{05372CAF-F5A7-4B3F-8028-6962B41363E4}"/>
              </a:ext>
            </a:extLst>
          </p:cNvPr>
          <p:cNvSpPr txBox="1"/>
          <p:nvPr/>
        </p:nvSpPr>
        <p:spPr>
          <a:xfrm>
            <a:off x="741088" y="5479762"/>
            <a:ext cx="2952328" cy="1200329"/>
          </a:xfrm>
          <a:prstGeom prst="rect">
            <a:avLst/>
          </a:prstGeom>
          <a:noFill/>
        </p:spPr>
        <p:txBody>
          <a:bodyPr wrap="square" rtlCol="0">
            <a:spAutoFit/>
          </a:bodyPr>
          <a:lstStyle/>
          <a:p>
            <a:r>
              <a:rPr lang="en-GB" altLang="en-US" dirty="0">
                <a:solidFill>
                  <a:srgbClr val="FF0000"/>
                </a:solidFill>
                <a:ea typeface="ＭＳ Ｐゴシック" panose="020B0600070205080204" pitchFamily="34" charset="-128"/>
              </a:rPr>
              <a:t>results</a:t>
            </a:r>
            <a:r>
              <a:rPr lang="en-GB" altLang="en-US" dirty="0">
                <a:ea typeface="ＭＳ Ｐゴシック" panose="020B0600070205080204" pitchFamily="34" charset="-128"/>
              </a:rPr>
              <a:t> in new stories being prepared and rehearsed prior to writing</a:t>
            </a:r>
          </a:p>
          <a:p>
            <a:endParaRPr lang="en-GB" dirty="0"/>
          </a:p>
        </p:txBody>
      </p:sp>
      <p:sp>
        <p:nvSpPr>
          <p:cNvPr id="9" name="Rectangle 2">
            <a:extLst>
              <a:ext uri="{FF2B5EF4-FFF2-40B4-BE49-F238E27FC236}">
                <a16:creationId xmlns:a16="http://schemas.microsoft.com/office/drawing/2014/main" id="{9B04E68F-D549-41A1-BED7-C87091564FCB}"/>
              </a:ext>
            </a:extLst>
          </p:cNvPr>
          <p:cNvSpPr>
            <a:spLocks noGrp="1"/>
          </p:cNvSpPr>
          <p:nvPr>
            <p:ph type="title"/>
          </p:nvPr>
        </p:nvSpPr>
        <p:spPr>
          <a:xfrm>
            <a:off x="7330317" y="1676838"/>
            <a:ext cx="3333765" cy="1143000"/>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Children internalise…</a:t>
            </a:r>
          </a:p>
        </p:txBody>
      </p:sp>
      <p:sp>
        <p:nvSpPr>
          <p:cNvPr id="10" name="Rectangle 3">
            <a:extLst>
              <a:ext uri="{FF2B5EF4-FFF2-40B4-BE49-F238E27FC236}">
                <a16:creationId xmlns:a16="http://schemas.microsoft.com/office/drawing/2014/main" id="{51BFDE82-EABD-4684-B505-7DF606F383C3}"/>
              </a:ext>
            </a:extLst>
          </p:cNvPr>
          <p:cNvSpPr>
            <a:spLocks noGrp="1"/>
          </p:cNvSpPr>
          <p:nvPr>
            <p:ph idx="1"/>
          </p:nvPr>
        </p:nvSpPr>
        <p:spPr>
          <a:xfrm>
            <a:off x="7663878" y="2890071"/>
            <a:ext cx="3713582" cy="624265"/>
          </a:xfrm>
        </p:spPr>
        <p:txBody>
          <a:bodyPr>
            <a:normAutofit/>
          </a:bodyPr>
          <a:lstStyle/>
          <a:p>
            <a:pPr eaLnBrk="1" hangingPunct="1"/>
            <a:r>
              <a:rPr lang="en-GB" altLang="en-US" sz="1800" dirty="0">
                <a:ea typeface="ＭＳ Ｐゴシック" panose="020B0600070205080204" pitchFamily="34" charset="-128"/>
              </a:rPr>
              <a:t>basic plot structures </a:t>
            </a:r>
          </a:p>
          <a:p>
            <a:pPr eaLnBrk="1" hangingPunct="1"/>
            <a:endParaRPr lang="en-GB" altLang="en-US" dirty="0">
              <a:ea typeface="ＭＳ Ｐゴシック" panose="020B0600070205080204" pitchFamily="34" charset="-128"/>
            </a:endParaRPr>
          </a:p>
        </p:txBody>
      </p:sp>
      <p:sp>
        <p:nvSpPr>
          <p:cNvPr id="11" name="Rectangle 3">
            <a:extLst>
              <a:ext uri="{FF2B5EF4-FFF2-40B4-BE49-F238E27FC236}">
                <a16:creationId xmlns:a16="http://schemas.microsoft.com/office/drawing/2014/main" id="{399D00F4-FD95-418A-A966-7180070072D5}"/>
              </a:ext>
            </a:extLst>
          </p:cNvPr>
          <p:cNvSpPr txBox="1">
            <a:spLocks/>
          </p:cNvSpPr>
          <p:nvPr/>
        </p:nvSpPr>
        <p:spPr>
          <a:xfrm>
            <a:off x="7499566" y="3355771"/>
            <a:ext cx="3329084" cy="136351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900" dirty="0">
                <a:ea typeface="ＭＳ Ｐゴシック" panose="020B0600070205080204" pitchFamily="34" charset="-128"/>
              </a:rPr>
              <a:t>the building blocks of narrative (common characters, settings, events narrative patterning)</a:t>
            </a:r>
          </a:p>
          <a:p>
            <a:endParaRPr lang="en-GB" altLang="en-US" dirty="0">
              <a:ea typeface="ＭＳ Ｐゴシック" panose="020B0600070205080204" pitchFamily="34" charset="-128"/>
            </a:endParaRPr>
          </a:p>
        </p:txBody>
      </p:sp>
      <p:sp>
        <p:nvSpPr>
          <p:cNvPr id="12" name="Rectangle 3">
            <a:extLst>
              <a:ext uri="{FF2B5EF4-FFF2-40B4-BE49-F238E27FC236}">
                <a16:creationId xmlns:a16="http://schemas.microsoft.com/office/drawing/2014/main" id="{69DA6F7E-B348-44A3-A857-63936209B449}"/>
              </a:ext>
            </a:extLst>
          </p:cNvPr>
          <p:cNvSpPr txBox="1">
            <a:spLocks/>
          </p:cNvSpPr>
          <p:nvPr/>
        </p:nvSpPr>
        <p:spPr>
          <a:xfrm>
            <a:off x="7521036" y="4550551"/>
            <a:ext cx="2952328" cy="76669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flow of language/sentences</a:t>
            </a:r>
          </a:p>
          <a:p>
            <a:endParaRPr lang="en-GB" altLang="en-US" dirty="0">
              <a:ea typeface="ＭＳ Ｐゴシック" panose="020B0600070205080204" pitchFamily="34" charset="-128"/>
            </a:endParaRPr>
          </a:p>
        </p:txBody>
      </p:sp>
      <p:sp>
        <p:nvSpPr>
          <p:cNvPr id="13" name="Rectangle 3">
            <a:extLst>
              <a:ext uri="{FF2B5EF4-FFF2-40B4-BE49-F238E27FC236}">
                <a16:creationId xmlns:a16="http://schemas.microsoft.com/office/drawing/2014/main" id="{4C769AFB-3462-4DEB-9DB9-B308DA42E713}"/>
              </a:ext>
            </a:extLst>
          </p:cNvPr>
          <p:cNvSpPr txBox="1">
            <a:spLocks/>
          </p:cNvSpPr>
          <p:nvPr/>
        </p:nvSpPr>
        <p:spPr>
          <a:xfrm>
            <a:off x="7521036" y="5479762"/>
            <a:ext cx="2952328" cy="106968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1800" dirty="0">
                <a:ea typeface="ＭＳ Ｐゴシック" panose="020B0600070205080204" pitchFamily="34" charset="-128"/>
              </a:rPr>
              <a:t>the vocabulary – especially connectives e.g. so, next, but, then</a:t>
            </a:r>
          </a:p>
          <a:p>
            <a:endParaRPr lang="en-GB" altLang="en-US" dirty="0">
              <a:ea typeface="ＭＳ Ｐゴシック" panose="020B0600070205080204" pitchFamily="34" charset="-128"/>
            </a:endParaRPr>
          </a:p>
        </p:txBody>
      </p:sp>
      <p:pic>
        <p:nvPicPr>
          <p:cNvPr id="15" name="Picture 14">
            <a:extLst>
              <a:ext uri="{FF2B5EF4-FFF2-40B4-BE49-F238E27FC236}">
                <a16:creationId xmlns:a16="http://schemas.microsoft.com/office/drawing/2014/main" id="{43D8E240-D2BB-4957-AFF4-E0BD196564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364137">
            <a:off x="4193777" y="2179037"/>
            <a:ext cx="2920402" cy="4200128"/>
          </a:xfrm>
          <a:prstGeom prst="rect">
            <a:avLst/>
          </a:prstGeom>
        </p:spPr>
      </p:pic>
      <p:pic>
        <p:nvPicPr>
          <p:cNvPr id="14" name="Picture 13">
            <a:extLst>
              <a:ext uri="{FF2B5EF4-FFF2-40B4-BE49-F238E27FC236}">
                <a16:creationId xmlns:a16="http://schemas.microsoft.com/office/drawing/2014/main" id="{CFEB34E6-15EC-4C8D-8517-759B6C8635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16" name="Title 1"/>
          <p:cNvSpPr txBox="1">
            <a:spLocks/>
          </p:cNvSpPr>
          <p:nvPr/>
        </p:nvSpPr>
        <p:spPr>
          <a:xfrm>
            <a:off x="934508" y="247027"/>
            <a:ext cx="8229600" cy="1066130"/>
          </a:xfrm>
          <a:prstGeom prst="rect">
            <a:avLst/>
          </a:prstGeom>
          <a:ln>
            <a:solidFill>
              <a:srgbClr val="7093D2"/>
            </a:solidFill>
          </a:ln>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smtClean="0"/>
              <a:t>Stories are a great stimulus for children’s writing</a:t>
            </a:r>
            <a:endParaRPr lang="en-GB" sz="3200" dirty="0"/>
          </a:p>
        </p:txBody>
      </p:sp>
    </p:spTree>
    <p:extLst>
      <p:ext uri="{BB962C8B-B14F-4D97-AF65-F5344CB8AC3E}">
        <p14:creationId xmlns:p14="http://schemas.microsoft.com/office/powerpoint/2010/main" val="185414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P spid="6" grpId="0"/>
      <p:bldP spid="7" grpId="0"/>
      <p:bldP spid="8" grpId="0"/>
      <p:bldP spid="9" grpId="0" animBg="1"/>
      <p:bldP spid="10" grpId="0" build="p"/>
      <p:bldP spid="11"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7828136" y="4961893"/>
            <a:ext cx="414337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a:p>
            <a:pPr>
              <a:defRPr/>
            </a:pPr>
            <a:endParaRPr lang="en-GB" sz="2400" dirty="0">
              <a:latin typeface="Comic Sans MS" panose="030F0702030302020204" pitchFamily="66" charset="0"/>
            </a:endParaRPr>
          </a:p>
        </p:txBody>
      </p:sp>
      <p:pic>
        <p:nvPicPr>
          <p:cNvPr id="13" name="Picture 12">
            <a:extLst>
              <a:ext uri="{FF2B5EF4-FFF2-40B4-BE49-F238E27FC236}">
                <a16:creationId xmlns:a16="http://schemas.microsoft.com/office/drawing/2014/main" id="{2EAEA76A-54F2-488A-B1B7-AB531D819D2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15" name="Rectangle 2">
            <a:extLst>
              <a:ext uri="{FF2B5EF4-FFF2-40B4-BE49-F238E27FC236}">
                <a16:creationId xmlns:a16="http://schemas.microsoft.com/office/drawing/2014/main" id="{230700A3-4A40-4DE1-A425-953107EECE1A}"/>
              </a:ext>
            </a:extLst>
          </p:cNvPr>
          <p:cNvSpPr>
            <a:spLocks noGrp="1"/>
          </p:cNvSpPr>
          <p:nvPr>
            <p:ph type="title"/>
          </p:nvPr>
        </p:nvSpPr>
        <p:spPr>
          <a:xfrm>
            <a:off x="839788" y="365125"/>
            <a:ext cx="4143376" cy="1325563"/>
          </a:xfrm>
          <a:noFill/>
          <a:ln w="28575">
            <a:solidFill>
              <a:srgbClr val="7093D2"/>
            </a:solidFill>
          </a:ln>
        </p:spPr>
        <p:txBody>
          <a:bodyPr>
            <a:noAutofit/>
          </a:bodyPr>
          <a:lstStyle/>
          <a:p>
            <a:pPr algn="ctr" eaLnBrk="1" hangingPunct="1"/>
            <a:r>
              <a:rPr lang="en-GB" altLang="en-US" sz="2800" dirty="0">
                <a:ea typeface="ＭＳ Ｐゴシック" panose="020B0600070205080204" pitchFamily="34" charset="-128"/>
              </a:rPr>
              <a:t>Directed study</a:t>
            </a:r>
          </a:p>
        </p:txBody>
      </p:sp>
      <p:sp>
        <p:nvSpPr>
          <p:cNvPr id="4" name="TextBox 3">
            <a:extLst>
              <a:ext uri="{FF2B5EF4-FFF2-40B4-BE49-F238E27FC236}">
                <a16:creationId xmlns:a16="http://schemas.microsoft.com/office/drawing/2014/main" id="{855334E5-DDA2-4803-AE0A-FCD2FD2146F8}"/>
              </a:ext>
            </a:extLst>
          </p:cNvPr>
          <p:cNvSpPr txBox="1"/>
          <p:nvPr/>
        </p:nvSpPr>
        <p:spPr>
          <a:xfrm>
            <a:off x="7828136" y="2564238"/>
            <a:ext cx="3836697" cy="1569660"/>
          </a:xfrm>
          <a:prstGeom prst="rect">
            <a:avLst/>
          </a:prstGeom>
          <a:noFill/>
          <a:ln>
            <a:solidFill>
              <a:srgbClr val="7093D2"/>
            </a:solidFill>
          </a:ln>
        </p:spPr>
        <p:txBody>
          <a:bodyPr wrap="square" rtlCol="0">
            <a:spAutoFit/>
          </a:bodyPr>
          <a:lstStyle/>
          <a:p>
            <a:pPr algn="ctr"/>
            <a:r>
              <a:rPr lang="en-GB" sz="3200" dirty="0" smtClean="0"/>
              <a:t>So …. </a:t>
            </a:r>
          </a:p>
          <a:p>
            <a:pPr algn="ctr"/>
            <a:r>
              <a:rPr lang="en-GB" sz="3200" dirty="0" smtClean="0"/>
              <a:t>What did you</a:t>
            </a:r>
          </a:p>
          <a:p>
            <a:pPr algn="ctr"/>
            <a:r>
              <a:rPr lang="en-GB" sz="3200" dirty="0" smtClean="0"/>
              <a:t>see?</a:t>
            </a:r>
            <a:endParaRPr lang="en-GB" sz="3200" dirty="0"/>
          </a:p>
        </p:txBody>
      </p:sp>
      <p:pic>
        <p:nvPicPr>
          <p:cNvPr id="6" name="Picture 5">
            <a:extLst>
              <a:ext uri="{FF2B5EF4-FFF2-40B4-BE49-F238E27FC236}">
                <a16:creationId xmlns:a16="http://schemas.microsoft.com/office/drawing/2014/main" id="{F150400B-CE91-4BCE-8C31-548B7FDF10B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xmlns="" r:id="rId6"/>
              </a:ext>
            </a:extLst>
          </a:blip>
          <a:stretch>
            <a:fillRect/>
          </a:stretch>
        </p:blipFill>
        <p:spPr>
          <a:xfrm>
            <a:off x="1005840" y="2564238"/>
            <a:ext cx="5805275" cy="3851396"/>
          </a:xfrm>
          <a:prstGeom prst="rect">
            <a:avLst/>
          </a:prstGeom>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944237">
            <a:off x="6060459" y="2070869"/>
            <a:ext cx="1012554" cy="773832"/>
          </a:xfrm>
          <a:prstGeom prst="rect">
            <a:avLst/>
          </a:prstGeom>
        </p:spPr>
      </p:pic>
    </p:spTree>
    <p:extLst>
      <p:ext uri="{BB962C8B-B14F-4D97-AF65-F5344CB8AC3E}">
        <p14:creationId xmlns:p14="http://schemas.microsoft.com/office/powerpoint/2010/main" val="77242134"/>
      </p:ext>
    </p:extLst>
  </p:cSld>
  <p:clrMapOvr>
    <a:masterClrMapping/>
  </p:clrMapOvr>
  <p:transition spd="med">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5E79105-A4DB-4A0B-A06C-530B64417FD1}"/>
              </a:ext>
            </a:extLst>
          </p:cNvPr>
          <p:cNvSpPr>
            <a:spLocks noGrp="1"/>
          </p:cNvSpPr>
          <p:nvPr>
            <p:ph type="title"/>
          </p:nvPr>
        </p:nvSpPr>
        <p:spPr>
          <a:xfrm>
            <a:off x="2515590" y="360301"/>
            <a:ext cx="6428355" cy="1143000"/>
          </a:xfrm>
          <a:noFill/>
          <a:ln>
            <a:solidFill>
              <a:srgbClr val="7093D2"/>
            </a:solidFill>
          </a:ln>
        </p:spPr>
        <p:txBody>
          <a:bodyPr>
            <a:normAutofit fontScale="90000"/>
          </a:bodyPr>
          <a:lstStyle/>
          <a:p>
            <a:r>
              <a:rPr lang="en-US" altLang="en-US" dirty="0">
                <a:ea typeface="ＭＳ Ｐゴシック" panose="020B0600070205080204" pitchFamily="34" charset="-128"/>
              </a:rPr>
              <a:t>A popular model for teaching</a:t>
            </a:r>
            <a:endParaRPr lang="en-US" altLang="en-US" i="1" dirty="0">
              <a:ea typeface="ＭＳ Ｐゴシック" panose="020B0600070205080204" pitchFamily="34" charset="-128"/>
            </a:endParaRPr>
          </a:p>
        </p:txBody>
      </p:sp>
      <p:sp>
        <p:nvSpPr>
          <p:cNvPr id="15363" name="Rectangle 2">
            <a:extLst>
              <a:ext uri="{FF2B5EF4-FFF2-40B4-BE49-F238E27FC236}">
                <a16:creationId xmlns:a16="http://schemas.microsoft.com/office/drawing/2014/main" id="{B83C4F52-D25E-4343-BD93-36911CB1FAB5}"/>
              </a:ext>
            </a:extLst>
          </p:cNvPr>
          <p:cNvSpPr>
            <a:spLocks noChangeArrowheads="1"/>
          </p:cNvSpPr>
          <p:nvPr/>
        </p:nvSpPr>
        <p:spPr bwMode="auto">
          <a:xfrm>
            <a:off x="1204914" y="1870365"/>
            <a:ext cx="4143375" cy="4524315"/>
          </a:xfrm>
          <a:prstGeom prst="rect">
            <a:avLst/>
          </a:prstGeom>
          <a:noFill/>
          <a:ln w="38100">
            <a:solidFill>
              <a:srgbClr val="7093D2"/>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r>
              <a:rPr lang="en-GB" altLang="en-US" sz="1800" b="1" dirty="0">
                <a:latin typeface="Arial" panose="020B0604020202020204" pitchFamily="34" charset="0"/>
              </a:rPr>
              <a:t>Imitate</a:t>
            </a:r>
          </a:p>
          <a:p>
            <a:pPr>
              <a:spcBef>
                <a:spcPct val="0"/>
              </a:spcBef>
              <a:buFontTx/>
              <a:buNone/>
            </a:pPr>
            <a:r>
              <a:rPr lang="en-GB" altLang="en-US" sz="1800" dirty="0">
                <a:latin typeface="Arial" panose="020B0604020202020204" pitchFamily="34" charset="0"/>
              </a:rPr>
              <a:t>	This is the ability to retell so that the child has a bank of tales by heart…they have become part of the long term working memory, embedded into their linguistic competence</a:t>
            </a:r>
          </a:p>
          <a:p>
            <a:pPr>
              <a:spcBef>
                <a:spcPct val="0"/>
              </a:spcBef>
              <a:buFontTx/>
              <a:buNone/>
            </a:pPr>
            <a:endParaRPr lang="en-GB" altLang="en-US" sz="1800" dirty="0">
              <a:latin typeface="Arial" panose="020B0604020202020204" pitchFamily="34" charset="0"/>
            </a:endParaRPr>
          </a:p>
          <a:p>
            <a:pPr>
              <a:spcBef>
                <a:spcPct val="0"/>
              </a:spcBef>
              <a:buFontTx/>
              <a:buNone/>
            </a:pPr>
            <a:r>
              <a:rPr lang="en-GB" altLang="en-US" sz="1800" b="1" dirty="0">
                <a:latin typeface="Arial" panose="020B0604020202020204" pitchFamily="34" charset="0"/>
              </a:rPr>
              <a:t>Innovate</a:t>
            </a:r>
          </a:p>
          <a:p>
            <a:pPr>
              <a:spcBef>
                <a:spcPct val="0"/>
              </a:spcBef>
              <a:buFontTx/>
              <a:buNone/>
            </a:pPr>
            <a:r>
              <a:rPr lang="en-GB" altLang="en-US" sz="1800" dirty="0">
                <a:latin typeface="Arial" panose="020B0604020202020204" pitchFamily="34" charset="0"/>
              </a:rPr>
              <a:t>	This is the ability to adapt a well-known story in order to create a new story.</a:t>
            </a:r>
          </a:p>
          <a:p>
            <a:pPr>
              <a:spcBef>
                <a:spcPct val="0"/>
              </a:spcBef>
              <a:buFontTx/>
              <a:buNone/>
            </a:pPr>
            <a:endParaRPr lang="en-GB" altLang="en-US" sz="1800" dirty="0">
              <a:latin typeface="Arial" panose="020B0604020202020204" pitchFamily="34" charset="0"/>
            </a:endParaRPr>
          </a:p>
          <a:p>
            <a:pPr>
              <a:spcBef>
                <a:spcPct val="0"/>
              </a:spcBef>
              <a:buFontTx/>
              <a:buNone/>
            </a:pPr>
            <a:r>
              <a:rPr lang="en-GB" altLang="en-US" sz="1800" b="1" dirty="0">
                <a:latin typeface="Arial" panose="020B0604020202020204" pitchFamily="34" charset="0"/>
              </a:rPr>
              <a:t>Invent</a:t>
            </a:r>
          </a:p>
          <a:p>
            <a:pPr>
              <a:spcBef>
                <a:spcPct val="0"/>
              </a:spcBef>
              <a:buFontTx/>
              <a:buNone/>
            </a:pPr>
            <a:r>
              <a:rPr lang="en-GB" altLang="en-US" sz="1800" dirty="0">
                <a:latin typeface="Arial" panose="020B0604020202020204" pitchFamily="34" charset="0"/>
              </a:rPr>
              <a:t>	This is the ability to draw upon the full range of stories, and one’s life, to create something new.</a:t>
            </a:r>
          </a:p>
        </p:txBody>
      </p:sp>
      <p:sp>
        <p:nvSpPr>
          <p:cNvPr id="15364" name="Text Box 5">
            <a:extLst>
              <a:ext uri="{FF2B5EF4-FFF2-40B4-BE49-F238E27FC236}">
                <a16:creationId xmlns:a16="http://schemas.microsoft.com/office/drawing/2014/main" id="{BA3D7376-8BAC-4676-9456-B62D156058AB}"/>
              </a:ext>
            </a:extLst>
          </p:cNvPr>
          <p:cNvSpPr txBox="1">
            <a:spLocks noChangeArrowheads="1"/>
          </p:cNvSpPr>
          <p:nvPr/>
        </p:nvSpPr>
        <p:spPr bwMode="auto">
          <a:xfrm>
            <a:off x="6694449" y="1882852"/>
            <a:ext cx="3986212" cy="476250"/>
          </a:xfrm>
          <a:prstGeom prst="rect">
            <a:avLst/>
          </a:prstGeom>
          <a:solidFill>
            <a:srgbClr val="E824DA"/>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E824DA"/>
            </a:extrusionClr>
            <a:contourClr>
              <a:srgbClr val="E824DA"/>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imitate</a:t>
            </a:r>
          </a:p>
        </p:txBody>
      </p:sp>
      <p:sp>
        <p:nvSpPr>
          <p:cNvPr id="15365" name="Text Box 7">
            <a:extLst>
              <a:ext uri="{FF2B5EF4-FFF2-40B4-BE49-F238E27FC236}">
                <a16:creationId xmlns:a16="http://schemas.microsoft.com/office/drawing/2014/main" id="{C258BE0D-7F2D-49E2-9556-7AAA98716538}"/>
              </a:ext>
            </a:extLst>
          </p:cNvPr>
          <p:cNvSpPr txBox="1">
            <a:spLocks noChangeArrowheads="1"/>
          </p:cNvSpPr>
          <p:nvPr/>
        </p:nvSpPr>
        <p:spPr bwMode="auto">
          <a:xfrm>
            <a:off x="6694449" y="3394152"/>
            <a:ext cx="3986212" cy="476250"/>
          </a:xfrm>
          <a:prstGeom prst="rect">
            <a:avLst/>
          </a:prstGeom>
          <a:solidFill>
            <a:srgbClr val="00FFFF"/>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FF"/>
            </a:extrusionClr>
            <a:contourClr>
              <a:srgbClr val="00FFFF"/>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innovate</a:t>
            </a:r>
          </a:p>
        </p:txBody>
      </p:sp>
      <p:sp>
        <p:nvSpPr>
          <p:cNvPr id="15366" name="Text Box 8">
            <a:extLst>
              <a:ext uri="{FF2B5EF4-FFF2-40B4-BE49-F238E27FC236}">
                <a16:creationId xmlns:a16="http://schemas.microsoft.com/office/drawing/2014/main" id="{7428A0D6-1EC5-4D9F-B98D-A080F72FA6C7}"/>
              </a:ext>
            </a:extLst>
          </p:cNvPr>
          <p:cNvSpPr txBox="1">
            <a:spLocks noChangeArrowheads="1"/>
          </p:cNvSpPr>
          <p:nvPr/>
        </p:nvSpPr>
        <p:spPr bwMode="auto">
          <a:xfrm>
            <a:off x="6694449" y="4834015"/>
            <a:ext cx="3986212" cy="476250"/>
          </a:xfrm>
          <a:prstGeom prst="rect">
            <a:avLst/>
          </a:prstGeom>
          <a:solidFill>
            <a:srgbClr val="00FF00"/>
          </a:solidFill>
          <a:ln w="9525">
            <a:miter lim="800000"/>
            <a:headEnd/>
            <a:tailEnd/>
          </a:ln>
          <a:scene3d>
            <a:camera prst="legacyPerspectiveTopRight"/>
            <a:lightRig rig="legacyFlat3" dir="b"/>
          </a:scene3d>
          <a:sp3d extrusionH="887400" prstMaterial="legacyMatte">
            <a:bevelT w="13500" h="13500" prst="angle"/>
            <a:bevelB w="13500" h="13500" prst="angle"/>
            <a:extrusionClr>
              <a:srgbClr val="00FF00"/>
            </a:extrusionClr>
            <a:contourClr>
              <a:srgbClr val="00FF00"/>
            </a:contourClr>
          </a:sp3d>
        </p:spPr>
        <p:txBody>
          <a:bodyPr>
            <a:spAutoFit/>
            <a:flatTx/>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lgn="ctr" eaLnBrk="1" hangingPunct="1">
              <a:spcBef>
                <a:spcPct val="50000"/>
              </a:spcBef>
              <a:buFontTx/>
              <a:buNone/>
            </a:pPr>
            <a:r>
              <a:rPr lang="en-GB" altLang="en-US" sz="2400" b="1" dirty="0">
                <a:solidFill>
                  <a:schemeClr val="bg1"/>
                </a:solidFill>
                <a:latin typeface="Arial" panose="020B0604020202020204" pitchFamily="34" charset="0"/>
              </a:rPr>
              <a:t>invent</a:t>
            </a:r>
          </a:p>
        </p:txBody>
      </p:sp>
      <p:sp>
        <p:nvSpPr>
          <p:cNvPr id="15367" name="AutoShape 12">
            <a:extLst>
              <a:ext uri="{FF2B5EF4-FFF2-40B4-BE49-F238E27FC236}">
                <a16:creationId xmlns:a16="http://schemas.microsoft.com/office/drawing/2014/main" id="{CCC64804-BCB9-4586-8C4A-353F1890568E}"/>
              </a:ext>
            </a:extLst>
          </p:cNvPr>
          <p:cNvSpPr>
            <a:spLocks noChangeArrowheads="1"/>
          </p:cNvSpPr>
          <p:nvPr/>
        </p:nvSpPr>
        <p:spPr bwMode="auto">
          <a:xfrm>
            <a:off x="8469275" y="2417841"/>
            <a:ext cx="314325" cy="795337"/>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sp>
        <p:nvSpPr>
          <p:cNvPr id="15368" name="AutoShape 13">
            <a:extLst>
              <a:ext uri="{FF2B5EF4-FFF2-40B4-BE49-F238E27FC236}">
                <a16:creationId xmlns:a16="http://schemas.microsoft.com/office/drawing/2014/main" id="{77E07AA1-9624-4698-8CEE-B4EC7B96855C}"/>
              </a:ext>
            </a:extLst>
          </p:cNvPr>
          <p:cNvSpPr>
            <a:spLocks noChangeArrowheads="1"/>
          </p:cNvSpPr>
          <p:nvPr/>
        </p:nvSpPr>
        <p:spPr bwMode="auto">
          <a:xfrm>
            <a:off x="8494675" y="3933902"/>
            <a:ext cx="314325" cy="795338"/>
          </a:xfrm>
          <a:prstGeom prst="downArrow">
            <a:avLst>
              <a:gd name="adj1" fmla="val 50000"/>
              <a:gd name="adj2" fmla="val 63258"/>
            </a:avLst>
          </a:prstGeom>
          <a:gradFill rotWithShape="1">
            <a:gsLst>
              <a:gs pos="0">
                <a:srgbClr val="E824DA"/>
              </a:gs>
              <a:gs pos="50000">
                <a:srgbClr val="6B1165"/>
              </a:gs>
              <a:gs pos="100000">
                <a:srgbClr val="E824DA"/>
              </a:gs>
            </a:gsLst>
            <a:lin ang="5400000" scaled="1"/>
          </a:gra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37931725" indent="-37474525">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eaLnBrk="1" hangingPunct="1">
              <a:spcBef>
                <a:spcPct val="0"/>
              </a:spcBef>
              <a:buFontTx/>
              <a:buNone/>
            </a:pPr>
            <a:endParaRPr lang="en-US" altLang="en-US" sz="1800" dirty="0">
              <a:latin typeface="Arial" panose="020B0604020202020204" pitchFamily="34" charset="0"/>
            </a:endParaRPr>
          </a:p>
        </p:txBody>
      </p:sp>
      <p:sp>
        <p:nvSpPr>
          <p:cNvPr id="10" name="Content Placeholder 2">
            <a:extLst>
              <a:ext uri="{FF2B5EF4-FFF2-40B4-BE49-F238E27FC236}">
                <a16:creationId xmlns:a16="http://schemas.microsoft.com/office/drawing/2014/main" id="{1EBC59A2-5BFD-44F1-95A7-41D3D9BD165C}"/>
              </a:ext>
            </a:extLst>
          </p:cNvPr>
          <p:cNvSpPr txBox="1">
            <a:spLocks/>
          </p:cNvSpPr>
          <p:nvPr/>
        </p:nvSpPr>
        <p:spPr bwMode="auto">
          <a:xfrm flipH="1">
            <a:off x="6537285" y="5772505"/>
            <a:ext cx="414337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itchFamily="1" charset="-128"/>
                <a:cs typeface="ＭＳ Ｐゴシック" pitchFamily="1" charset="-128"/>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itchFamily="-100"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itchFamily="-100"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itchFamily="-100"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endParaRPr lang="en-GB" sz="2400" dirty="0">
              <a:latin typeface="Comic Sans MS" panose="030F0702030302020204" pitchFamily="66" charset="0"/>
            </a:endParaRPr>
          </a:p>
          <a:p>
            <a:pPr marL="0" indent="0">
              <a:buNone/>
              <a:defRPr/>
            </a:pPr>
            <a:r>
              <a:rPr lang="en-GB" sz="1300" dirty="0">
                <a:latin typeface="Comic Sans MS" panose="030F0702030302020204" pitchFamily="66" charset="0"/>
                <a:hlinkClick r:id="rId3"/>
              </a:rPr>
              <a:t>https://www.youtube.com/watch?v=JdvJZD-cplg</a:t>
            </a:r>
            <a:endParaRPr lang="en-GB" sz="1300" dirty="0">
              <a:latin typeface="Comic Sans MS" panose="030F0702030302020204" pitchFamily="66" charset="0"/>
            </a:endParaRPr>
          </a:p>
        </p:txBody>
      </p:sp>
      <p:pic>
        <p:nvPicPr>
          <p:cNvPr id="11" name="Picture 10">
            <a:extLst>
              <a:ext uri="{FF2B5EF4-FFF2-40B4-BE49-F238E27FC236}">
                <a16:creationId xmlns:a16="http://schemas.microsoft.com/office/drawing/2014/main" id="{C8B96EFC-7206-4998-844B-39845002891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0308" y="463320"/>
            <a:ext cx="1620529" cy="903919"/>
          </a:xfrm>
          <a:prstGeom prst="rect">
            <a:avLst/>
          </a:prstGeom>
          <a:solidFill>
            <a:schemeClr val="tx2">
              <a:lumMod val="60000"/>
              <a:lumOff val="40000"/>
            </a:schemeClr>
          </a:solidFill>
          <a:ln w="38100">
            <a:solidFill>
              <a:srgbClr val="7093D2"/>
            </a:solidFill>
          </a:ln>
        </p:spPr>
      </p:pic>
      <p:pic>
        <p:nvPicPr>
          <p:cNvPr id="3" name="Picture 2">
            <a:extLst>
              <a:ext uri="{FF2B5EF4-FFF2-40B4-BE49-F238E27FC236}">
                <a16:creationId xmlns:a16="http://schemas.microsoft.com/office/drawing/2014/main" id="{DD8C9798-F730-4792-8149-1B5D66E6C0F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944237">
            <a:off x="10284721" y="5730092"/>
            <a:ext cx="986762" cy="773832"/>
          </a:xfrm>
          <a:prstGeom prst="rect">
            <a:avLst/>
          </a:prstGeom>
        </p:spPr>
      </p:pic>
      <p:pic>
        <p:nvPicPr>
          <p:cNvPr id="13" name="Picture 12">
            <a:extLst>
              <a:ext uri="{FF2B5EF4-FFF2-40B4-BE49-F238E27FC236}">
                <a16:creationId xmlns:a16="http://schemas.microsoft.com/office/drawing/2014/main" id="{2EAEA76A-54F2-488A-B1B7-AB531D819D2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211724359"/>
      </p:ext>
    </p:extLst>
  </p:cSld>
  <p:clrMapOvr>
    <a:masterClrMapping/>
  </p:clrMapOvr>
  <p:transition spd="med">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748048" y="2184690"/>
            <a:ext cx="10515600" cy="4351338"/>
          </a:xfrm>
        </p:spPr>
        <p:txBody>
          <a:bodyPr>
            <a:normAutofit lnSpcReduction="10000"/>
          </a:bodyPr>
          <a:lstStyle/>
          <a:p>
            <a:pPr>
              <a:lnSpc>
                <a:spcPct val="150000"/>
              </a:lnSpc>
            </a:pPr>
            <a:r>
              <a:rPr lang="en-GB" altLang="x-none" dirty="0" smtClean="0">
                <a:latin typeface="+mj-lt"/>
                <a:ea typeface="Comic Sans MS" charset="0"/>
                <a:cs typeface="Comic Sans MS" charset="0"/>
              </a:rPr>
              <a:t>Writing </a:t>
            </a:r>
            <a:r>
              <a:rPr lang="en-GB" altLang="x-none" dirty="0">
                <a:latin typeface="+mj-lt"/>
                <a:ea typeface="Comic Sans MS" charset="0"/>
                <a:cs typeface="Comic Sans MS" charset="0"/>
              </a:rPr>
              <a:t>has to be taught – it does not arise spontaneously;</a:t>
            </a:r>
          </a:p>
          <a:p>
            <a:pPr>
              <a:lnSpc>
                <a:spcPct val="150000"/>
              </a:lnSpc>
            </a:pPr>
            <a:r>
              <a:rPr lang="en-GB" altLang="x-none" dirty="0">
                <a:latin typeface="+mj-lt"/>
                <a:ea typeface="Comic Sans MS" charset="0"/>
                <a:cs typeface="Comic Sans MS" charset="0"/>
              </a:rPr>
              <a:t>Written language is different from spoken language;</a:t>
            </a:r>
          </a:p>
          <a:p>
            <a:pPr>
              <a:lnSpc>
                <a:spcPct val="150000"/>
              </a:lnSpc>
            </a:pPr>
            <a:r>
              <a:rPr lang="en-GB" altLang="x-none" dirty="0">
                <a:latin typeface="+mj-lt"/>
                <a:ea typeface="Comic Sans MS" charset="0"/>
                <a:cs typeface="Comic Sans MS" charset="0"/>
              </a:rPr>
              <a:t>The writer is separated from the reader by time and space;</a:t>
            </a:r>
          </a:p>
          <a:p>
            <a:pPr>
              <a:lnSpc>
                <a:spcPct val="150000"/>
              </a:lnSpc>
            </a:pPr>
            <a:r>
              <a:rPr lang="en-GB" altLang="x-none" dirty="0">
                <a:latin typeface="+mj-lt"/>
                <a:ea typeface="Comic Sans MS" charset="0"/>
                <a:cs typeface="Comic Sans MS" charset="0"/>
              </a:rPr>
              <a:t>Writing is more concise and explicit than speech;</a:t>
            </a:r>
          </a:p>
          <a:p>
            <a:pPr>
              <a:lnSpc>
                <a:spcPct val="150000"/>
              </a:lnSpc>
            </a:pPr>
            <a:r>
              <a:rPr lang="en-GB" altLang="x-none" dirty="0">
                <a:latin typeface="+mj-lt"/>
                <a:ea typeface="Comic Sans MS" charset="0"/>
                <a:cs typeface="Comic Sans MS" charset="0"/>
              </a:rPr>
              <a:t>A wide range of reading is important for building up a knowledge of written language.</a:t>
            </a:r>
          </a:p>
        </p:txBody>
      </p:sp>
      <p:pic>
        <p:nvPicPr>
          <p:cNvPr id="20484" name="Picture 4" descr="G0414677"/>
          <p:cNvPicPr>
            <a:picLocks noChangeAspect="1" noChangeArrowheads="1"/>
          </p:cNvPicPr>
          <p:nvPr/>
        </p:nvPicPr>
        <p:blipFill>
          <a:blip r:embed="rId3" cstate="hqprint">
            <a:extLst>
              <a:ext uri="{28A0092B-C50C-407E-A947-70E740481C1C}">
                <a14:useLocalDpi xmlns:a14="http://schemas.microsoft.com/office/drawing/2010/main" val="0"/>
              </a:ext>
            </a:extLst>
          </a:blip>
          <a:srcRect/>
          <a:stretch>
            <a:fillRect/>
          </a:stretch>
        </p:blipFill>
        <p:spPr bwMode="auto">
          <a:xfrm>
            <a:off x="9805647" y="2825246"/>
            <a:ext cx="1943100" cy="1535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CCCCCC">
                      <a:alpha val="74998"/>
                    </a:srgbClr>
                  </a:outerShdw>
                </a:effectLst>
              </a14:hiddenEffects>
            </a:ext>
          </a:extLst>
        </p:spPr>
      </p:pic>
      <p:pic>
        <p:nvPicPr>
          <p:cNvPr id="5" name="Picture 4">
            <a:extLst>
              <a:ext uri="{FF2B5EF4-FFF2-40B4-BE49-F238E27FC236}">
                <a16:creationId xmlns:a16="http://schemas.microsoft.com/office/drawing/2014/main" id="{87539310-9497-4978-A4B4-1EA5D547D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7" name="Title 1">
            <a:extLst>
              <a:ext uri="{FF2B5EF4-FFF2-40B4-BE49-F238E27FC236}">
                <a16:creationId xmlns:a16="http://schemas.microsoft.com/office/drawing/2014/main" id="{D5E79105-A4DB-4A0B-A06C-530B64417FD1}"/>
              </a:ext>
            </a:extLst>
          </p:cNvPr>
          <p:cNvSpPr txBox="1">
            <a:spLocks/>
          </p:cNvSpPr>
          <p:nvPr/>
        </p:nvSpPr>
        <p:spPr>
          <a:xfrm>
            <a:off x="838200" y="456406"/>
            <a:ext cx="6428355" cy="1143000"/>
          </a:xfrm>
          <a:prstGeom prst="rect">
            <a:avLst/>
          </a:prstGeom>
          <a:noFill/>
          <a:ln>
            <a:solidFill>
              <a:srgbClr val="7093D2"/>
            </a:solid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dirty="0" smtClean="0">
                <a:ea typeface="ＭＳ Ｐゴシック" panose="020B0600070205080204" pitchFamily="34" charset="-128"/>
              </a:rPr>
              <a:t>Key message about writing</a:t>
            </a:r>
            <a:endParaRPr lang="en-US" altLang="en-US" i="1" dirty="0">
              <a:ea typeface="ＭＳ Ｐゴシック" panose="020B0600070205080204" pitchFamily="34" charset="-128"/>
            </a:endParaRPr>
          </a:p>
        </p:txBody>
      </p:sp>
    </p:spTree>
    <p:extLst>
      <p:ext uri="{BB962C8B-B14F-4D97-AF65-F5344CB8AC3E}">
        <p14:creationId xmlns:p14="http://schemas.microsoft.com/office/powerpoint/2010/main" val="8738498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405274"/>
            <a:ext cx="8377719" cy="714474"/>
          </a:xfrm>
          <a:ln>
            <a:solidFill>
              <a:schemeClr val="accent1"/>
            </a:solidFill>
          </a:ln>
        </p:spPr>
        <p:txBody>
          <a:bodyPr>
            <a:noAutofit/>
          </a:bodyPr>
          <a:lstStyle/>
          <a:p>
            <a:pPr algn="ctr"/>
            <a:r>
              <a:rPr lang="en-US" sz="3200" dirty="0"/>
              <a:t>Four key components of Talk for Writing across the curriculum are : </a:t>
            </a:r>
            <a:endParaRPr lang="en-US" sz="4800" dirty="0"/>
          </a:p>
        </p:txBody>
      </p:sp>
      <p:sp>
        <p:nvSpPr>
          <p:cNvPr id="3" name="Content Placeholder 2"/>
          <p:cNvSpPr>
            <a:spLocks noGrp="1"/>
          </p:cNvSpPr>
          <p:nvPr>
            <p:ph idx="1"/>
          </p:nvPr>
        </p:nvSpPr>
        <p:spPr>
          <a:xfrm>
            <a:off x="683659" y="1789146"/>
            <a:ext cx="8229600" cy="4411662"/>
          </a:xfrm>
        </p:spPr>
        <p:txBody>
          <a:bodyPr>
            <a:normAutofit lnSpcReduction="10000"/>
          </a:bodyPr>
          <a:lstStyle/>
          <a:p>
            <a:pPr marL="0" indent="0">
              <a:buNone/>
            </a:pPr>
            <a:r>
              <a:rPr lang="en-US" sz="2600" b="1" dirty="0">
                <a:solidFill>
                  <a:schemeClr val="tx2"/>
                </a:solidFill>
                <a:latin typeface="+mj-lt"/>
              </a:rPr>
              <a:t>SECURING SUBJECT MATTER </a:t>
            </a:r>
            <a:r>
              <a:rPr lang="en-US" sz="2600" dirty="0">
                <a:latin typeface="+mj-lt"/>
              </a:rPr>
              <a:t>– </a:t>
            </a:r>
            <a:r>
              <a:rPr lang="en-US" sz="2400" dirty="0">
                <a:latin typeface="+mj-lt"/>
              </a:rPr>
              <a:t>ensuring children become experts and enthusiasts in the topic</a:t>
            </a:r>
          </a:p>
          <a:p>
            <a:pPr marL="0" indent="0">
              <a:buNone/>
            </a:pPr>
            <a:r>
              <a:rPr lang="en-US" sz="1600" dirty="0">
                <a:latin typeface="+mj-lt"/>
              </a:rPr>
              <a:t/>
            </a:r>
            <a:br>
              <a:rPr lang="en-US" sz="1600" dirty="0">
                <a:latin typeface="+mj-lt"/>
              </a:rPr>
            </a:br>
            <a:r>
              <a:rPr lang="en-US" sz="2600" b="1" dirty="0">
                <a:solidFill>
                  <a:schemeClr val="tx2"/>
                </a:solidFill>
                <a:latin typeface="+mj-lt"/>
              </a:rPr>
              <a:t>IMITATION</a:t>
            </a:r>
            <a:r>
              <a:rPr lang="en-US" sz="2600" dirty="0">
                <a:latin typeface="+mj-lt"/>
              </a:rPr>
              <a:t> - </a:t>
            </a:r>
            <a:r>
              <a:rPr lang="en-US" sz="2400" dirty="0">
                <a:latin typeface="+mj-lt"/>
              </a:rPr>
              <a:t>using a strong shared text as a model from which children internalise the key language features </a:t>
            </a:r>
          </a:p>
          <a:p>
            <a:pPr marL="0" indent="0">
              <a:buNone/>
            </a:pPr>
            <a:endParaRPr lang="en-US" sz="1050" dirty="0">
              <a:latin typeface="+mj-lt"/>
            </a:endParaRPr>
          </a:p>
          <a:p>
            <a:pPr marL="0" indent="0">
              <a:buNone/>
            </a:pPr>
            <a:r>
              <a:rPr lang="en-US" sz="2600" b="1" dirty="0">
                <a:solidFill>
                  <a:schemeClr val="tx2"/>
                </a:solidFill>
                <a:latin typeface="+mj-lt"/>
              </a:rPr>
              <a:t>INNOVATION</a:t>
            </a:r>
            <a:r>
              <a:rPr lang="en-US" sz="2600" dirty="0">
                <a:latin typeface="+mj-lt"/>
              </a:rPr>
              <a:t> –</a:t>
            </a:r>
            <a:r>
              <a:rPr lang="en-US" sz="2400" dirty="0">
                <a:latin typeface="+mj-lt"/>
              </a:rPr>
              <a:t>using the structure and language patterns of the model text for shared planning and writing in a new, but closely related, context,</a:t>
            </a:r>
          </a:p>
          <a:p>
            <a:pPr marL="0" indent="0">
              <a:buNone/>
            </a:pPr>
            <a:r>
              <a:rPr lang="en-US" sz="1600" dirty="0">
                <a:latin typeface="+mj-lt"/>
              </a:rPr>
              <a:t/>
            </a:r>
            <a:br>
              <a:rPr lang="en-US" sz="1600" dirty="0">
                <a:latin typeface="+mj-lt"/>
              </a:rPr>
            </a:br>
            <a:r>
              <a:rPr lang="en-US" sz="2600" b="1" dirty="0">
                <a:solidFill>
                  <a:schemeClr val="tx2"/>
                </a:solidFill>
                <a:latin typeface="+mj-lt"/>
              </a:rPr>
              <a:t>INDEPENDENT APPLICATION </a:t>
            </a:r>
            <a:r>
              <a:rPr lang="en-US" sz="2600" dirty="0">
                <a:latin typeface="+mj-lt"/>
              </a:rPr>
              <a:t>–</a:t>
            </a:r>
            <a:r>
              <a:rPr lang="en-US" sz="2400" dirty="0">
                <a:latin typeface="+mj-lt"/>
              </a:rPr>
              <a:t> children independently writing that text type in literacy lessons and across the </a:t>
            </a:r>
          </a:p>
          <a:p>
            <a:pPr marL="0" indent="0">
              <a:buNone/>
            </a:pPr>
            <a:r>
              <a:rPr lang="en-US" sz="2400" dirty="0">
                <a:latin typeface="+mj-lt"/>
              </a:rPr>
              <a:t>curriculum </a:t>
            </a:r>
          </a:p>
        </p:txBody>
      </p:sp>
      <p:sp>
        <p:nvSpPr>
          <p:cNvPr id="4" name="Slide Number Placeholder 3"/>
          <p:cNvSpPr>
            <a:spLocks noGrp="1"/>
          </p:cNvSpPr>
          <p:nvPr>
            <p:ph type="sldNum" sz="quarter" idx="12"/>
          </p:nvPr>
        </p:nvSpPr>
        <p:spPr/>
        <p:txBody>
          <a:bodyPr/>
          <a:lstStyle/>
          <a:p>
            <a:pPr>
              <a:defRPr/>
            </a:pPr>
            <a:endParaRPr lang="en-GB" altLang="en-US" dirty="0">
              <a:solidFill>
                <a:srgbClr val="000000"/>
              </a:solidFill>
            </a:endParaRPr>
          </a:p>
        </p:txBody>
      </p:sp>
      <p:pic>
        <p:nvPicPr>
          <p:cNvPr id="6" name="Picture 5"/>
          <p:cNvPicPr>
            <a:picLocks noChangeAspect="1"/>
          </p:cNvPicPr>
          <p:nvPr/>
        </p:nvPicPr>
        <p:blipFill>
          <a:blip r:embed="rId3"/>
          <a:stretch>
            <a:fillRect/>
          </a:stretch>
        </p:blipFill>
        <p:spPr>
          <a:xfrm>
            <a:off x="9625935" y="5904110"/>
            <a:ext cx="2530624" cy="748939"/>
          </a:xfrm>
          <a:prstGeom prst="rect">
            <a:avLst/>
          </a:prstGeom>
        </p:spPr>
      </p:pic>
      <p:sp>
        <p:nvSpPr>
          <p:cNvPr id="7" name="TextBox 6"/>
          <p:cNvSpPr txBox="1"/>
          <p:nvPr/>
        </p:nvSpPr>
        <p:spPr>
          <a:xfrm>
            <a:off x="838200" y="6266890"/>
            <a:ext cx="3816424" cy="369332"/>
          </a:xfrm>
          <a:prstGeom prst="rect">
            <a:avLst/>
          </a:prstGeom>
          <a:noFill/>
        </p:spPr>
        <p:txBody>
          <a:bodyPr wrap="square" rtlCol="0">
            <a:spAutoFit/>
          </a:bodyPr>
          <a:lstStyle/>
          <a:p>
            <a:r>
              <a:rPr lang="en-US" dirty="0"/>
              <a:t>http://www.talk4writing.co.uk</a:t>
            </a:r>
          </a:p>
        </p:txBody>
      </p:sp>
      <p:pic>
        <p:nvPicPr>
          <p:cNvPr id="8" name="Picture 7">
            <a:extLst>
              <a:ext uri="{FF2B5EF4-FFF2-40B4-BE49-F238E27FC236}">
                <a16:creationId xmlns:a16="http://schemas.microsoft.com/office/drawing/2014/main" id="{9A922AE6-59C9-4FD2-9307-E85F2DE0BF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70092" y="2405947"/>
            <a:ext cx="2076450" cy="2200275"/>
          </a:xfrm>
          <a:prstGeom prst="rect">
            <a:avLst/>
          </a:prstGeom>
        </p:spPr>
      </p:pic>
    </p:spTree>
    <p:extLst>
      <p:ext uri="{BB962C8B-B14F-4D97-AF65-F5344CB8AC3E}">
        <p14:creationId xmlns:p14="http://schemas.microsoft.com/office/powerpoint/2010/main" val="246667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1742458" y="397692"/>
            <a:ext cx="4856305" cy="839615"/>
          </a:xfrm>
          <a:noFill/>
          <a:ln>
            <a:solidFill>
              <a:schemeClr val="accent1"/>
            </a:solidFill>
          </a:ln>
        </p:spPr>
        <p:txBody>
          <a:bodyPr/>
          <a:lstStyle/>
          <a:p>
            <a:pPr algn="ctr"/>
            <a:r>
              <a:rPr lang="en-GB" altLang="en-US" dirty="0" smtClean="0">
                <a:ea typeface="ＭＳ Ｐゴシック" panose="020B0600070205080204" pitchFamily="34" charset="-128"/>
              </a:rPr>
              <a:t>Story writing</a:t>
            </a:r>
            <a:endParaRPr lang="en-GB" altLang="en-US" dirty="0">
              <a:ea typeface="ＭＳ Ｐゴシック" panose="020B0600070205080204" pitchFamily="34" charset="-128"/>
            </a:endParaRPr>
          </a:p>
        </p:txBody>
      </p:sp>
      <p:pic>
        <p:nvPicPr>
          <p:cNvPr id="296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rot="20749634">
            <a:off x="658054" y="1994368"/>
            <a:ext cx="3066773" cy="2171750"/>
          </a:xfrm>
          <a:ln w="28575">
            <a:solidFill>
              <a:schemeClr val="accent1">
                <a:lumMod val="50000"/>
              </a:schemeClr>
            </a:solidFill>
          </a:ln>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303045">
            <a:off x="8472028" y="1851646"/>
            <a:ext cx="3137178" cy="2213184"/>
          </a:xfrm>
          <a:prstGeom prst="rect">
            <a:avLst/>
          </a:prstGeom>
          <a:ln w="28575">
            <a:solidFill>
              <a:schemeClr val="accent1">
                <a:lumMod val="50000"/>
              </a:schemeClr>
            </a:solidFill>
          </a:ln>
        </p:spPr>
      </p:pic>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375037" y="4370131"/>
            <a:ext cx="3137979" cy="2387886"/>
          </a:xfrm>
          <a:prstGeom prst="rect">
            <a:avLst/>
          </a:prstGeom>
          <a:ln w="28575">
            <a:solidFill>
              <a:schemeClr val="accent1">
                <a:lumMod val="50000"/>
              </a:schemeClr>
            </a:solidFill>
          </a:ln>
        </p:spPr>
      </p:pic>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191657" y="4421194"/>
            <a:ext cx="2808800" cy="2285759"/>
          </a:xfrm>
          <a:prstGeom prst="rect">
            <a:avLst/>
          </a:prstGeom>
          <a:ln w="28575">
            <a:solidFill>
              <a:schemeClr val="accent1">
                <a:lumMod val="75000"/>
              </a:schemeClr>
            </a:solidFill>
          </a:ln>
        </p:spPr>
      </p:pic>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647911" y="1946469"/>
            <a:ext cx="2657475" cy="1714500"/>
          </a:xfrm>
          <a:prstGeom prst="rect">
            <a:avLst/>
          </a:prstGeom>
          <a:ln w="19050">
            <a:solidFill>
              <a:schemeClr val="accent1"/>
            </a:solidFill>
          </a:ln>
        </p:spPr>
      </p:pic>
      <p:pic>
        <p:nvPicPr>
          <p:cNvPr id="9" name="Picture 8">
            <a:extLst>
              <a:ext uri="{FF2B5EF4-FFF2-40B4-BE49-F238E27FC236}">
                <a16:creationId xmlns:a16="http://schemas.microsoft.com/office/drawing/2014/main" id="{7176F297-F900-40CF-8364-5E299B6981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5"/>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025022" y="5184742"/>
            <a:ext cx="1956586" cy="1420943"/>
          </a:xfrm>
          <a:prstGeom prst="rect">
            <a:avLst/>
          </a:prstGeom>
          <a:ln>
            <a:solidFill>
              <a:schemeClr val="accent1"/>
            </a:solidFill>
          </a:ln>
        </p:spPr>
      </p:pic>
    </p:spTree>
    <p:extLst>
      <p:ext uri="{BB962C8B-B14F-4D97-AF65-F5344CB8AC3E}">
        <p14:creationId xmlns:p14="http://schemas.microsoft.com/office/powerpoint/2010/main" val="32241902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3412489" y="581159"/>
            <a:ext cx="5626968" cy="1143000"/>
          </a:xfrm>
          <a:noFill/>
          <a:ln>
            <a:solidFill>
              <a:schemeClr val="accent1"/>
            </a:solidFill>
          </a:ln>
        </p:spPr>
        <p:txBody>
          <a:bodyPr/>
          <a:lstStyle/>
          <a:p>
            <a:pPr algn="ctr"/>
            <a:r>
              <a:rPr lang="en-GB" altLang="en-US" dirty="0">
                <a:ea typeface="ＭＳ Ｐゴシック" panose="020B0600070205080204" pitchFamily="34" charset="-128"/>
              </a:rPr>
              <a:t>The writing process</a:t>
            </a:r>
          </a:p>
        </p:txBody>
      </p:sp>
      <p:sp>
        <p:nvSpPr>
          <p:cNvPr id="4" name="Footer Placeholder 3"/>
          <p:cNvSpPr>
            <a:spLocks noGrp="1"/>
          </p:cNvSpPr>
          <p:nvPr>
            <p:ph type="ftr" sz="quarter" idx="11"/>
          </p:nvPr>
        </p:nvSpPr>
        <p:spPr/>
        <p:txBody>
          <a:bodyPr/>
          <a:lstStyle/>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p:txBody>
      </p:sp>
      <p:sp>
        <p:nvSpPr>
          <p:cNvPr id="3174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1"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1"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1"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Myriad Pro" pitchFamily="1" charset="0"/>
                <a:ea typeface="ＭＳ Ｐゴシック" panose="020B0600070205080204" pitchFamily="34" charset="-128"/>
              </a:defRPr>
            </a:lvl9pPr>
          </a:lstStyle>
          <a:p>
            <a:pPr>
              <a:spcBef>
                <a:spcPct val="0"/>
              </a:spcBef>
              <a:buFontTx/>
              <a:buNone/>
            </a:pPr>
            <a:fld id="{B116CBDA-90D6-4DFD-ABC7-4DB9CEF54DFD}" type="slidenum">
              <a:rPr lang="en-GB" altLang="en-US" sz="1200">
                <a:solidFill>
                  <a:srgbClr val="898989"/>
                </a:solidFill>
                <a:latin typeface="Arial" panose="020B0604020202020204" pitchFamily="34" charset="0"/>
              </a:rPr>
              <a:pPr>
                <a:spcBef>
                  <a:spcPct val="0"/>
                </a:spcBef>
                <a:buFontTx/>
                <a:buNone/>
              </a:pPr>
              <a:t>11</a:t>
            </a:fld>
            <a:endParaRPr lang="en-GB" altLang="en-US" sz="1200" dirty="0">
              <a:solidFill>
                <a:srgbClr val="898989"/>
              </a:solidFill>
              <a:latin typeface="Arial" panose="020B0604020202020204" pitchFamily="34" charset="0"/>
            </a:endParaRPr>
          </a:p>
        </p:txBody>
      </p:sp>
      <p:graphicFrame>
        <p:nvGraphicFramePr>
          <p:cNvPr id="18" name="Diagram 17"/>
          <p:cNvGraphicFramePr/>
          <p:nvPr>
            <p:extLst>
              <p:ext uri="{D42A27DB-BD31-4B8C-83A1-F6EECF244321}">
                <p14:modId xmlns:p14="http://schemas.microsoft.com/office/powerpoint/2010/main" val="585080024"/>
              </p:ext>
            </p:extLst>
          </p:nvPr>
        </p:nvGraphicFramePr>
        <p:xfrm>
          <a:off x="4038600" y="2474912"/>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7176F297-F900-40CF-8364-5E299B69814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2" name="Picture 1"/>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46087" y="4013200"/>
            <a:ext cx="1952625" cy="2343150"/>
          </a:xfrm>
          <a:prstGeom prst="rect">
            <a:avLst/>
          </a:prstGeom>
        </p:spPr>
      </p:pic>
    </p:spTree>
    <p:extLst>
      <p:ext uri="{BB962C8B-B14F-4D97-AF65-F5344CB8AC3E}">
        <p14:creationId xmlns:p14="http://schemas.microsoft.com/office/powerpoint/2010/main" val="35571799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AA0DD-ACB0-428E-9295-82BF629C10C7}"/>
              </a:ext>
            </a:extLst>
          </p:cNvPr>
          <p:cNvSpPr>
            <a:spLocks noGrp="1"/>
          </p:cNvSpPr>
          <p:nvPr>
            <p:ph type="title"/>
          </p:nvPr>
        </p:nvSpPr>
        <p:spPr>
          <a:xfrm>
            <a:off x="2803417" y="458788"/>
            <a:ext cx="6419056" cy="1143000"/>
          </a:xfrm>
          <a:noFill/>
          <a:ln>
            <a:solidFill>
              <a:schemeClr val="accent1"/>
            </a:solidFill>
          </a:ln>
        </p:spPr>
        <p:txBody>
          <a:bodyPr>
            <a:normAutofit fontScale="90000"/>
          </a:bodyPr>
          <a:lstStyle/>
          <a:p>
            <a:pPr algn="ctr"/>
            <a:r>
              <a:rPr lang="en-GB" dirty="0"/>
              <a:t>An alternative to the 3Is - Gradual Release Model</a:t>
            </a:r>
          </a:p>
        </p:txBody>
      </p:sp>
      <p:pic>
        <p:nvPicPr>
          <p:cNvPr id="5" name="Content Placeholder 4">
            <a:extLst>
              <a:ext uri="{FF2B5EF4-FFF2-40B4-BE49-F238E27FC236}">
                <a16:creationId xmlns:a16="http://schemas.microsoft.com/office/drawing/2014/main" id="{2142C354-5697-4DA8-AE71-75D7DE3F5AC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126066" y="2203516"/>
            <a:ext cx="7773758" cy="3916363"/>
          </a:xfrm>
          <a:ln>
            <a:solidFill>
              <a:schemeClr val="accent1"/>
            </a:solidFill>
          </a:ln>
        </p:spPr>
      </p:pic>
      <p:pic>
        <p:nvPicPr>
          <p:cNvPr id="4" name="Picture 3">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70274804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6259" y="2411166"/>
            <a:ext cx="10215906" cy="918102"/>
          </a:xfrm>
        </p:spPr>
        <p:txBody>
          <a:bodyPr>
            <a:noAutofit/>
          </a:bodyPr>
          <a:lstStyle/>
          <a:p>
            <a:r>
              <a:rPr lang="en-GB" sz="2000" b="1" dirty="0"/>
              <a:t>Knowledge about grammar can make a significance difference to children’s literacy development, but it is important to bear in mind seven key principles.</a:t>
            </a:r>
            <a:r>
              <a:rPr lang="en-GB" sz="4800" b="1" dirty="0"/>
              <a:t/>
            </a:r>
            <a:br>
              <a:rPr lang="en-GB" sz="4800" b="1" dirty="0"/>
            </a:br>
            <a:endParaRPr lang="en-GB" sz="4800" b="1" dirty="0"/>
          </a:p>
        </p:txBody>
      </p:sp>
      <p:sp>
        <p:nvSpPr>
          <p:cNvPr id="3" name="Content Placeholder 2"/>
          <p:cNvSpPr>
            <a:spLocks noGrp="1"/>
          </p:cNvSpPr>
          <p:nvPr>
            <p:ph idx="1"/>
          </p:nvPr>
        </p:nvSpPr>
        <p:spPr>
          <a:xfrm>
            <a:off x="2920037" y="3018184"/>
            <a:ext cx="5840406" cy="2700300"/>
          </a:xfrm>
        </p:spPr>
        <p:txBody>
          <a:bodyPr>
            <a:noAutofit/>
          </a:bodyPr>
          <a:lstStyle/>
          <a:p>
            <a:pPr marL="0" indent="0">
              <a:lnSpc>
                <a:spcPct val="160000"/>
              </a:lnSpc>
              <a:buNone/>
            </a:pPr>
            <a:r>
              <a:rPr lang="en-GB" sz="1600" dirty="0">
                <a:latin typeface="Comic Sans MS" charset="0"/>
                <a:ea typeface="Comic Sans MS" charset="0"/>
                <a:cs typeface="Comic Sans MS" charset="0"/>
              </a:rPr>
              <a:t>~</a:t>
            </a:r>
            <a:r>
              <a:rPr lang="en-GB" sz="1600" dirty="0">
                <a:latin typeface="+mj-lt"/>
                <a:ea typeface="Comic Sans MS" charset="0"/>
                <a:cs typeface="Comic Sans MS" charset="0"/>
              </a:rPr>
              <a:t> Build up your own subject knowledge. </a:t>
            </a:r>
          </a:p>
          <a:p>
            <a:pPr marL="0" indent="0">
              <a:lnSpc>
                <a:spcPct val="160000"/>
              </a:lnSpc>
              <a:buNone/>
            </a:pPr>
            <a:r>
              <a:rPr lang="en-GB" sz="1600" dirty="0">
                <a:latin typeface="+mj-lt"/>
                <a:ea typeface="Comic Sans MS" charset="0"/>
                <a:cs typeface="Comic Sans MS" charset="0"/>
              </a:rPr>
              <a:t>~ Give talk a high priority in your classroom.</a:t>
            </a:r>
          </a:p>
          <a:p>
            <a:pPr marL="0" indent="0">
              <a:lnSpc>
                <a:spcPct val="160000"/>
              </a:lnSpc>
              <a:buNone/>
            </a:pPr>
            <a:r>
              <a:rPr lang="en-GB" sz="1600" dirty="0">
                <a:latin typeface="+mj-lt"/>
                <a:ea typeface="Comic Sans MS" charset="0"/>
                <a:cs typeface="Comic Sans MS" charset="0"/>
              </a:rPr>
              <a:t>~ Remember the purpose of teaching grammar.</a:t>
            </a:r>
          </a:p>
          <a:p>
            <a:pPr marL="0" indent="0">
              <a:lnSpc>
                <a:spcPct val="160000"/>
              </a:lnSpc>
              <a:buNone/>
            </a:pPr>
            <a:r>
              <a:rPr lang="en-GB" sz="1600" dirty="0">
                <a:latin typeface="+mj-lt"/>
                <a:ea typeface="Comic Sans MS" charset="0"/>
                <a:cs typeface="Comic Sans MS" charset="0"/>
              </a:rPr>
              <a:t>~ Teach grammar in context.</a:t>
            </a:r>
          </a:p>
          <a:p>
            <a:pPr marL="0" indent="0">
              <a:lnSpc>
                <a:spcPct val="160000"/>
              </a:lnSpc>
              <a:buNone/>
            </a:pPr>
            <a:r>
              <a:rPr lang="en-GB" sz="1600" dirty="0">
                <a:latin typeface="+mj-lt"/>
                <a:ea typeface="Comic Sans MS" charset="0"/>
                <a:cs typeface="Comic Sans MS" charset="0"/>
              </a:rPr>
              <a:t>~ Read aloud and discuss how authors use grammar.</a:t>
            </a:r>
          </a:p>
          <a:p>
            <a:pPr marL="0" indent="0">
              <a:lnSpc>
                <a:spcPct val="160000"/>
              </a:lnSpc>
              <a:buNone/>
            </a:pPr>
            <a:r>
              <a:rPr lang="en-GB" sz="1600" dirty="0">
                <a:latin typeface="+mj-lt"/>
                <a:ea typeface="Comic Sans MS" charset="0"/>
                <a:cs typeface="Comic Sans MS" charset="0"/>
              </a:rPr>
              <a:t>~ Be systematic.</a:t>
            </a:r>
          </a:p>
          <a:p>
            <a:pPr marL="0" indent="0">
              <a:lnSpc>
                <a:spcPct val="160000"/>
              </a:lnSpc>
              <a:buNone/>
            </a:pPr>
            <a:r>
              <a:rPr lang="en-GB" sz="1600" dirty="0">
                <a:latin typeface="+mj-lt"/>
                <a:ea typeface="Comic Sans MS" charset="0"/>
                <a:cs typeface="Comic Sans MS" charset="0"/>
              </a:rPr>
              <a:t>~ Make learning grammar fun. </a:t>
            </a:r>
          </a:p>
        </p:txBody>
      </p:sp>
      <p:pic>
        <p:nvPicPr>
          <p:cNvPr id="4" name="Picture 3"/>
          <p:cNvPicPr>
            <a:picLocks noChangeAspect="1"/>
          </p:cNvPicPr>
          <p:nvPr/>
        </p:nvPicPr>
        <p:blipFill>
          <a:blip r:embed="rId3"/>
          <a:stretch>
            <a:fillRect/>
          </a:stretch>
        </p:blipFill>
        <p:spPr>
          <a:xfrm>
            <a:off x="9313682" y="2884913"/>
            <a:ext cx="2479643" cy="3385380"/>
          </a:xfrm>
          <a:prstGeom prst="rect">
            <a:avLst/>
          </a:prstGeom>
        </p:spPr>
      </p:pic>
      <p:sp>
        <p:nvSpPr>
          <p:cNvPr id="5" name="Title 1">
            <a:extLst>
              <a:ext uri="{FF2B5EF4-FFF2-40B4-BE49-F238E27FC236}">
                <a16:creationId xmlns:a16="http://schemas.microsoft.com/office/drawing/2014/main" id="{84AAA0DD-ACB0-428E-9295-82BF629C10C7}"/>
              </a:ext>
            </a:extLst>
          </p:cNvPr>
          <p:cNvSpPr txBox="1">
            <a:spLocks/>
          </p:cNvSpPr>
          <p:nvPr/>
        </p:nvSpPr>
        <p:spPr>
          <a:xfrm>
            <a:off x="4025245" y="458788"/>
            <a:ext cx="3340147" cy="1143000"/>
          </a:xfrm>
          <a:prstGeom prst="rect">
            <a:avLst/>
          </a:prstGeom>
          <a:noFill/>
          <a:ln>
            <a:solidFill>
              <a:schemeClr val="accent1"/>
            </a:solidFill>
          </a:ln>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t>Grammar</a:t>
            </a:r>
            <a:endParaRPr lang="en-GB" dirty="0"/>
          </a:p>
        </p:txBody>
      </p:sp>
      <p:pic>
        <p:nvPicPr>
          <p:cNvPr id="6" name="Picture 5">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497565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332656"/>
            <a:ext cx="7920880" cy="1152128"/>
          </a:xfrm>
          <a:ln>
            <a:solidFill>
              <a:schemeClr val="accent1"/>
            </a:solidFill>
          </a:ln>
        </p:spPr>
        <p:txBody>
          <a:bodyPr>
            <a:normAutofit/>
          </a:bodyPr>
          <a:lstStyle/>
          <a:p>
            <a:r>
              <a:rPr lang="en-GB" dirty="0" smtClean="0"/>
              <a:t>What should we teach and share?</a:t>
            </a:r>
            <a:endParaRPr lang="en-GB" dirty="0"/>
          </a:p>
        </p:txBody>
      </p:sp>
      <p:sp>
        <p:nvSpPr>
          <p:cNvPr id="3" name="Content Placeholder 2"/>
          <p:cNvSpPr>
            <a:spLocks noGrp="1"/>
          </p:cNvSpPr>
          <p:nvPr>
            <p:ph idx="1"/>
          </p:nvPr>
        </p:nvSpPr>
        <p:spPr>
          <a:xfrm>
            <a:off x="339365" y="1767588"/>
            <a:ext cx="5324587" cy="4752528"/>
          </a:xfrm>
        </p:spPr>
        <p:txBody>
          <a:bodyPr>
            <a:normAutofit fontScale="77500" lnSpcReduction="20000"/>
          </a:bodyPr>
          <a:lstStyle/>
          <a:p>
            <a:pPr marL="0">
              <a:lnSpc>
                <a:spcPct val="150000"/>
              </a:lnSpc>
              <a:spcBef>
                <a:spcPts val="0"/>
              </a:spcBef>
            </a:pPr>
            <a:r>
              <a:rPr lang="en-GB" sz="2100" dirty="0">
                <a:latin typeface="+mj-lt"/>
                <a:ea typeface="Comic Sans MS" charset="0"/>
                <a:cs typeface="Comic Sans MS" charset="0"/>
              </a:rPr>
              <a:t>Discuss </a:t>
            </a:r>
            <a:r>
              <a:rPr lang="en-GB" sz="2100" dirty="0">
                <a:solidFill>
                  <a:srgbClr val="FF0000"/>
                </a:solidFill>
                <a:latin typeface="+mj-lt"/>
                <a:ea typeface="Comic Sans MS" charset="0"/>
                <a:cs typeface="Comic Sans MS" charset="0"/>
              </a:rPr>
              <a:t>words </a:t>
            </a:r>
            <a:r>
              <a:rPr lang="en-GB" sz="2100" dirty="0">
                <a:latin typeface="+mj-lt"/>
                <a:ea typeface="Comic Sans MS" charset="0"/>
                <a:cs typeface="Comic Sans MS" charset="0"/>
              </a:rPr>
              <a:t>and their </a:t>
            </a:r>
            <a:r>
              <a:rPr lang="en-GB" sz="2100" dirty="0">
                <a:solidFill>
                  <a:srgbClr val="FF0000"/>
                </a:solidFill>
                <a:latin typeface="+mj-lt"/>
                <a:ea typeface="Comic Sans MS" charset="0"/>
                <a:cs typeface="Comic Sans MS" charset="0"/>
              </a:rPr>
              <a:t>meanings</a:t>
            </a:r>
            <a:r>
              <a:rPr lang="en-GB" sz="2100" dirty="0">
                <a:latin typeface="+mj-lt"/>
                <a:ea typeface="Comic Sans MS" charset="0"/>
                <a:cs typeface="Comic Sans MS" charset="0"/>
              </a:rPr>
              <a:t> and </a:t>
            </a:r>
            <a:r>
              <a:rPr lang="en-GB" sz="2100" dirty="0">
                <a:solidFill>
                  <a:srgbClr val="FF0000"/>
                </a:solidFill>
                <a:latin typeface="+mj-lt"/>
                <a:ea typeface="Comic Sans MS" charset="0"/>
                <a:cs typeface="Comic Sans MS" charset="0"/>
              </a:rPr>
              <a:t>origins</a:t>
            </a:r>
            <a:r>
              <a:rPr lang="en-GB" sz="2100" dirty="0">
                <a:latin typeface="+mj-lt"/>
                <a:ea typeface="Comic Sans MS" charset="0"/>
                <a:cs typeface="Comic Sans MS" charset="0"/>
              </a:rPr>
              <a:t>.</a:t>
            </a:r>
          </a:p>
          <a:p>
            <a:pPr marL="0">
              <a:lnSpc>
                <a:spcPct val="150000"/>
              </a:lnSpc>
              <a:spcBef>
                <a:spcPts val="0"/>
              </a:spcBef>
            </a:pPr>
            <a:r>
              <a:rPr lang="en-GB" sz="2100" dirty="0">
                <a:latin typeface="+mj-lt"/>
                <a:ea typeface="Comic Sans MS" charset="0"/>
                <a:cs typeface="Comic Sans MS" charset="0"/>
              </a:rPr>
              <a:t>Talk about </a:t>
            </a:r>
            <a:r>
              <a:rPr lang="en-GB" sz="2100" dirty="0">
                <a:solidFill>
                  <a:srgbClr val="FF0000"/>
                </a:solidFill>
                <a:latin typeface="+mj-lt"/>
                <a:ea typeface="Comic Sans MS" charset="0"/>
                <a:cs typeface="Comic Sans MS" charset="0"/>
              </a:rPr>
              <a:t>morphemes </a:t>
            </a:r>
            <a:r>
              <a:rPr lang="en-GB" sz="2100" dirty="0">
                <a:latin typeface="+mj-lt"/>
                <a:ea typeface="Comic Sans MS" charset="0"/>
                <a:cs typeface="Comic Sans MS" charset="0"/>
              </a:rPr>
              <a:t>and how words are put together.</a:t>
            </a:r>
          </a:p>
          <a:p>
            <a:pPr marL="0">
              <a:lnSpc>
                <a:spcPct val="150000"/>
              </a:lnSpc>
              <a:spcBef>
                <a:spcPts val="0"/>
              </a:spcBef>
            </a:pPr>
            <a:r>
              <a:rPr lang="en-GB" sz="2100" dirty="0">
                <a:solidFill>
                  <a:srgbClr val="FF0000"/>
                </a:solidFill>
                <a:latin typeface="+mj-lt"/>
                <a:ea typeface="Comic Sans MS" charset="0"/>
                <a:cs typeface="Comic Sans MS" charset="0"/>
              </a:rPr>
              <a:t>Make collections of words</a:t>
            </a:r>
            <a:r>
              <a:rPr lang="en-GB" sz="2100" dirty="0">
                <a:latin typeface="+mj-lt"/>
                <a:ea typeface="Comic Sans MS" charset="0"/>
                <a:cs typeface="Comic Sans MS" charset="0"/>
              </a:rPr>
              <a:t>, for example, homonyms, antonyms, synonyms, loan words, homographs and homophones.</a:t>
            </a:r>
          </a:p>
          <a:p>
            <a:pPr marL="0">
              <a:lnSpc>
                <a:spcPct val="150000"/>
              </a:lnSpc>
              <a:spcBef>
                <a:spcPts val="0"/>
              </a:spcBef>
            </a:pPr>
            <a:r>
              <a:rPr lang="en-GB" sz="2100" dirty="0">
                <a:solidFill>
                  <a:srgbClr val="FF0000"/>
                </a:solidFill>
                <a:latin typeface="+mj-lt"/>
                <a:ea typeface="Comic Sans MS" charset="0"/>
                <a:cs typeface="Comic Sans MS" charset="0"/>
              </a:rPr>
              <a:t>Read to children regularly </a:t>
            </a:r>
            <a:r>
              <a:rPr lang="en-GB" sz="2100" dirty="0">
                <a:latin typeface="+mj-lt"/>
                <a:ea typeface="Comic Sans MS" charset="0"/>
                <a:cs typeface="Comic Sans MS" charset="0"/>
              </a:rPr>
              <a:t>from a range of genres and be prepared to discuss authors’ use of language.</a:t>
            </a:r>
          </a:p>
          <a:p>
            <a:pPr marL="0">
              <a:lnSpc>
                <a:spcPct val="150000"/>
              </a:lnSpc>
              <a:spcBef>
                <a:spcPts val="0"/>
              </a:spcBef>
            </a:pPr>
            <a:r>
              <a:rPr lang="en-GB" sz="2100" dirty="0">
                <a:latin typeface="+mj-lt"/>
                <a:ea typeface="Comic Sans MS" charset="0"/>
                <a:cs typeface="Comic Sans MS" charset="0"/>
              </a:rPr>
              <a:t>Discuss </a:t>
            </a:r>
            <a:r>
              <a:rPr lang="en-GB" sz="2100" dirty="0">
                <a:solidFill>
                  <a:srgbClr val="FF0000"/>
                </a:solidFill>
                <a:latin typeface="+mj-lt"/>
                <a:ea typeface="Comic Sans MS" charset="0"/>
                <a:cs typeface="Comic Sans MS" charset="0"/>
              </a:rPr>
              <a:t>phrasing</a:t>
            </a:r>
            <a:r>
              <a:rPr lang="en-GB" sz="2100" dirty="0">
                <a:latin typeface="+mj-lt"/>
                <a:ea typeface="Comic Sans MS" charset="0"/>
                <a:cs typeface="Comic Sans MS" charset="0"/>
              </a:rPr>
              <a:t>, </a:t>
            </a:r>
            <a:r>
              <a:rPr lang="en-GB" sz="2100" dirty="0">
                <a:solidFill>
                  <a:srgbClr val="FF0000"/>
                </a:solidFill>
                <a:latin typeface="+mj-lt"/>
                <a:ea typeface="Comic Sans MS" charset="0"/>
                <a:cs typeface="Comic Sans MS" charset="0"/>
              </a:rPr>
              <a:t>words</a:t>
            </a:r>
            <a:r>
              <a:rPr lang="en-GB" sz="2100" dirty="0">
                <a:latin typeface="+mj-lt"/>
                <a:ea typeface="Comic Sans MS" charset="0"/>
                <a:cs typeface="Comic Sans MS" charset="0"/>
              </a:rPr>
              <a:t> and </a:t>
            </a:r>
            <a:r>
              <a:rPr lang="en-GB" sz="2100" dirty="0">
                <a:solidFill>
                  <a:srgbClr val="FF0000"/>
                </a:solidFill>
                <a:latin typeface="+mj-lt"/>
                <a:ea typeface="Comic Sans MS" charset="0"/>
                <a:cs typeface="Comic Sans MS" charset="0"/>
              </a:rPr>
              <a:t>punctuation</a:t>
            </a:r>
            <a:r>
              <a:rPr lang="en-GB" sz="2100" dirty="0">
                <a:latin typeface="+mj-lt"/>
                <a:ea typeface="Comic Sans MS" charset="0"/>
                <a:cs typeface="Comic Sans MS" charset="0"/>
              </a:rPr>
              <a:t> in the whole texts.</a:t>
            </a:r>
          </a:p>
          <a:p>
            <a:pPr marL="0">
              <a:lnSpc>
                <a:spcPct val="150000"/>
              </a:lnSpc>
              <a:spcBef>
                <a:spcPts val="0"/>
              </a:spcBef>
            </a:pPr>
            <a:r>
              <a:rPr lang="en-GB" sz="2100" dirty="0">
                <a:latin typeface="+mj-lt"/>
                <a:ea typeface="Comic Sans MS" charset="0"/>
                <a:cs typeface="Comic Sans MS" charset="0"/>
              </a:rPr>
              <a:t>Make use of </a:t>
            </a:r>
            <a:r>
              <a:rPr lang="en-GB" sz="2100" dirty="0">
                <a:solidFill>
                  <a:srgbClr val="FF0000"/>
                </a:solidFill>
                <a:latin typeface="+mj-lt"/>
                <a:ea typeface="Comic Sans MS" charset="0"/>
                <a:cs typeface="Comic Sans MS" charset="0"/>
              </a:rPr>
              <a:t>children’s writing as a resource </a:t>
            </a:r>
            <a:r>
              <a:rPr lang="en-GB" sz="2100" dirty="0">
                <a:latin typeface="+mj-lt"/>
                <a:ea typeface="Comic Sans MS" charset="0"/>
                <a:cs typeface="Comic Sans MS" charset="0"/>
              </a:rPr>
              <a:t>for discussing grammar and punctuation.</a:t>
            </a:r>
          </a:p>
          <a:p>
            <a:pPr marL="0">
              <a:lnSpc>
                <a:spcPct val="150000"/>
              </a:lnSpc>
              <a:spcBef>
                <a:spcPts val="0"/>
              </a:spcBef>
            </a:pPr>
            <a:r>
              <a:rPr lang="en-GB" sz="2100" dirty="0">
                <a:latin typeface="+mj-lt"/>
                <a:ea typeface="Comic Sans MS" charset="0"/>
                <a:cs typeface="Comic Sans MS" charset="0"/>
              </a:rPr>
              <a:t>Develop a </a:t>
            </a:r>
            <a:r>
              <a:rPr lang="en-GB" sz="2100" dirty="0">
                <a:solidFill>
                  <a:srgbClr val="FF0000"/>
                </a:solidFill>
                <a:latin typeface="+mj-lt"/>
                <a:ea typeface="Comic Sans MS" charset="0"/>
                <a:cs typeface="Comic Sans MS" charset="0"/>
              </a:rPr>
              <a:t>vocabulary</a:t>
            </a:r>
            <a:r>
              <a:rPr lang="en-GB" sz="2100" dirty="0">
                <a:latin typeface="+mj-lt"/>
                <a:ea typeface="Comic Sans MS" charset="0"/>
                <a:cs typeface="Comic Sans MS" charset="0"/>
              </a:rPr>
              <a:t> for discussing writing and do not be afraid to use </a:t>
            </a:r>
            <a:r>
              <a:rPr lang="en-GB" sz="2100" dirty="0">
                <a:solidFill>
                  <a:srgbClr val="FF0000"/>
                </a:solidFill>
                <a:latin typeface="+mj-lt"/>
                <a:ea typeface="Comic Sans MS" charset="0"/>
                <a:cs typeface="Comic Sans MS" charset="0"/>
              </a:rPr>
              <a:t>correct terminology </a:t>
            </a:r>
            <a:r>
              <a:rPr lang="en-GB" sz="2100" dirty="0">
                <a:latin typeface="+mj-lt"/>
                <a:ea typeface="Comic Sans MS" charset="0"/>
                <a:cs typeface="Comic Sans MS" charset="0"/>
              </a:rPr>
              <a:t>– if children can differentiate between a diplodocus and a brontosaurus, they can distinguish between an adjective and an adverb!</a:t>
            </a:r>
          </a:p>
          <a:p>
            <a:endParaRPr lang="en-GB" dirty="0"/>
          </a:p>
        </p:txBody>
      </p:sp>
      <p:sp>
        <p:nvSpPr>
          <p:cNvPr id="4" name="Content Placeholder 2"/>
          <p:cNvSpPr txBox="1">
            <a:spLocks/>
          </p:cNvSpPr>
          <p:nvPr/>
        </p:nvSpPr>
        <p:spPr>
          <a:xfrm>
            <a:off x="5976593" y="1564848"/>
            <a:ext cx="5627664" cy="36004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spcBef>
                <a:spcPts val="0"/>
              </a:spcBef>
            </a:pPr>
            <a:r>
              <a:rPr lang="en-GB" sz="1600" dirty="0" smtClean="0">
                <a:latin typeface="+mj-lt"/>
                <a:ea typeface="Comic Sans MS" charset="0"/>
                <a:cs typeface="Comic Sans MS" charset="0"/>
              </a:rPr>
              <a:t>Use </a:t>
            </a:r>
            <a:r>
              <a:rPr lang="en-GB" sz="1600" dirty="0" smtClean="0">
                <a:solidFill>
                  <a:srgbClr val="FF0000"/>
                </a:solidFill>
                <a:latin typeface="+mj-lt"/>
                <a:ea typeface="Comic Sans MS" charset="0"/>
                <a:cs typeface="Comic Sans MS" charset="0"/>
              </a:rPr>
              <a:t>shared</a:t>
            </a:r>
            <a:r>
              <a:rPr lang="en-GB" sz="1600" dirty="0" smtClean="0">
                <a:latin typeface="+mj-lt"/>
                <a:ea typeface="Comic Sans MS" charset="0"/>
                <a:cs typeface="Comic Sans MS" charset="0"/>
              </a:rPr>
              <a:t> and </a:t>
            </a:r>
            <a:r>
              <a:rPr lang="en-GB" sz="1600" dirty="0" smtClean="0">
                <a:solidFill>
                  <a:srgbClr val="FF0000"/>
                </a:solidFill>
                <a:latin typeface="+mj-lt"/>
                <a:ea typeface="Comic Sans MS" charset="0"/>
                <a:cs typeface="Comic Sans MS" charset="0"/>
              </a:rPr>
              <a:t>guided</a:t>
            </a:r>
            <a:r>
              <a:rPr lang="en-GB" sz="1600" dirty="0" smtClean="0">
                <a:latin typeface="+mj-lt"/>
                <a:ea typeface="Comic Sans MS" charset="0"/>
                <a:cs typeface="Comic Sans MS" charset="0"/>
              </a:rPr>
              <a:t> writing to </a:t>
            </a:r>
            <a:r>
              <a:rPr lang="en-GB" sz="1600" dirty="0" smtClean="0">
                <a:solidFill>
                  <a:srgbClr val="FF0000"/>
                </a:solidFill>
                <a:latin typeface="+mj-lt"/>
                <a:ea typeface="Comic Sans MS" charset="0"/>
                <a:cs typeface="Comic Sans MS" charset="0"/>
              </a:rPr>
              <a:t>model</a:t>
            </a:r>
            <a:r>
              <a:rPr lang="en-GB" sz="1600" dirty="0" smtClean="0">
                <a:latin typeface="+mj-lt"/>
                <a:ea typeface="Comic Sans MS" charset="0"/>
                <a:cs typeface="Comic Sans MS" charset="0"/>
              </a:rPr>
              <a:t> and to discuss ways in which language can be presented.</a:t>
            </a:r>
          </a:p>
          <a:p>
            <a:pPr>
              <a:lnSpc>
                <a:spcPct val="150000"/>
              </a:lnSpc>
              <a:spcBef>
                <a:spcPts val="0"/>
              </a:spcBef>
            </a:pPr>
            <a:r>
              <a:rPr lang="en-GB" sz="1600" dirty="0" smtClean="0">
                <a:latin typeface="+mj-lt"/>
                <a:ea typeface="Comic Sans MS" charset="0"/>
                <a:cs typeface="Comic Sans MS" charset="0"/>
              </a:rPr>
              <a:t>Make use of </a:t>
            </a:r>
            <a:r>
              <a:rPr lang="en-GB" sz="1600" dirty="0" smtClean="0">
                <a:solidFill>
                  <a:srgbClr val="FF0000"/>
                </a:solidFill>
                <a:latin typeface="+mj-lt"/>
                <a:ea typeface="Comic Sans MS" charset="0"/>
                <a:cs typeface="Comic Sans MS" charset="0"/>
              </a:rPr>
              <a:t>investigations</a:t>
            </a:r>
            <a:r>
              <a:rPr lang="en-GB" sz="1600" dirty="0" smtClean="0">
                <a:latin typeface="+mj-lt"/>
                <a:ea typeface="Comic Sans MS" charset="0"/>
                <a:cs typeface="Comic Sans MS" charset="0"/>
              </a:rPr>
              <a:t> into spelling </a:t>
            </a:r>
            <a:r>
              <a:rPr lang="en-GB" sz="1600" dirty="0" smtClean="0">
                <a:solidFill>
                  <a:srgbClr val="FF0000"/>
                </a:solidFill>
                <a:latin typeface="+mj-lt"/>
                <a:ea typeface="Comic Sans MS" charset="0"/>
                <a:cs typeface="Comic Sans MS" charset="0"/>
              </a:rPr>
              <a:t>patterns</a:t>
            </a:r>
            <a:r>
              <a:rPr lang="en-GB" sz="1600" dirty="0" smtClean="0">
                <a:latin typeface="+mj-lt"/>
                <a:ea typeface="Comic Sans MS" charset="0"/>
                <a:cs typeface="Comic Sans MS" charset="0"/>
              </a:rPr>
              <a:t> etc. to help develop and reinforce learning.</a:t>
            </a:r>
          </a:p>
          <a:p>
            <a:pPr>
              <a:lnSpc>
                <a:spcPct val="150000"/>
              </a:lnSpc>
              <a:spcBef>
                <a:spcPts val="0"/>
              </a:spcBef>
            </a:pPr>
            <a:r>
              <a:rPr lang="en-GB" sz="1600" dirty="0" smtClean="0">
                <a:solidFill>
                  <a:srgbClr val="FF0000"/>
                </a:solidFill>
                <a:latin typeface="+mj-lt"/>
                <a:ea typeface="Comic Sans MS" charset="0"/>
                <a:cs typeface="Comic Sans MS" charset="0"/>
              </a:rPr>
              <a:t>Talk with children </a:t>
            </a:r>
            <a:r>
              <a:rPr lang="en-GB" sz="1600" dirty="0" smtClean="0">
                <a:latin typeface="+mj-lt"/>
                <a:ea typeface="Comic Sans MS" charset="0"/>
                <a:cs typeface="Comic Sans MS" charset="0"/>
              </a:rPr>
              <a:t>about why it is useful to develop a good knowledge about language.</a:t>
            </a:r>
          </a:p>
          <a:p>
            <a:pPr>
              <a:lnSpc>
                <a:spcPct val="150000"/>
              </a:lnSpc>
              <a:spcBef>
                <a:spcPts val="0"/>
              </a:spcBef>
            </a:pPr>
            <a:r>
              <a:rPr lang="en-GB" sz="1600" dirty="0" smtClean="0">
                <a:latin typeface="+mj-lt"/>
                <a:ea typeface="Comic Sans MS" charset="0"/>
                <a:cs typeface="Comic Sans MS" charset="0"/>
              </a:rPr>
              <a:t>Develop your own knowledge and understanding of language and </a:t>
            </a:r>
            <a:r>
              <a:rPr lang="en-GB" sz="1600" dirty="0" smtClean="0">
                <a:solidFill>
                  <a:srgbClr val="FF0000"/>
                </a:solidFill>
                <a:latin typeface="+mj-lt"/>
                <a:ea typeface="Comic Sans MS" charset="0"/>
                <a:cs typeface="Comic Sans MS" charset="0"/>
              </a:rPr>
              <a:t>show that your enthusiasm</a:t>
            </a:r>
          </a:p>
          <a:p>
            <a:pPr>
              <a:lnSpc>
                <a:spcPct val="150000"/>
              </a:lnSpc>
              <a:spcBef>
                <a:spcPts val="0"/>
              </a:spcBef>
            </a:pPr>
            <a:r>
              <a:rPr lang="en-GB" sz="1600" dirty="0" smtClean="0">
                <a:solidFill>
                  <a:srgbClr val="FF0000"/>
                </a:solidFill>
                <a:latin typeface="+mj-lt"/>
                <a:ea typeface="Comic Sans MS" charset="0"/>
                <a:cs typeface="Comic Sans MS" charset="0"/>
              </a:rPr>
              <a:t>Read about language. </a:t>
            </a:r>
            <a:r>
              <a:rPr lang="en-GB" sz="1600" dirty="0" smtClean="0">
                <a:latin typeface="+mj-lt"/>
                <a:ea typeface="Comic Sans MS" charset="0"/>
                <a:cs typeface="Comic Sans MS" charset="0"/>
              </a:rPr>
              <a:t>(e.g. Bryson, Crystal and websites which offer simple guidance on such issues as using apostrophes and the etymology [</a:t>
            </a:r>
            <a:r>
              <a:rPr lang="en-GB" sz="1600" dirty="0" smtClean="0">
                <a:latin typeface="+mj-lt"/>
              </a:rPr>
              <a:t>the study of the origin of words and the way in which their meanings have changed throughout history] </a:t>
            </a:r>
            <a:r>
              <a:rPr lang="en-GB" sz="1600" dirty="0" smtClean="0">
                <a:latin typeface="+mj-lt"/>
                <a:ea typeface="Comic Sans MS" charset="0"/>
                <a:cs typeface="Comic Sans MS" charset="0"/>
              </a:rPr>
              <a:t> of our words.)</a:t>
            </a:r>
            <a:endParaRPr lang="en-GB" sz="1600" dirty="0">
              <a:latin typeface="+mj-lt"/>
              <a:ea typeface="Comic Sans MS" charset="0"/>
              <a:cs typeface="Comic Sans MS"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149" y="332656"/>
            <a:ext cx="675646" cy="1264775"/>
          </a:xfrm>
          <a:prstGeom prst="rect">
            <a:avLst/>
          </a:prstGeom>
          <a:ln>
            <a:solidFill>
              <a:schemeClr val="accent1"/>
            </a:solidFill>
          </a:ln>
        </p:spPr>
      </p:pic>
      <p:pic>
        <p:nvPicPr>
          <p:cNvPr id="6" name="Picture 5">
            <a:extLst>
              <a:ext uri="{FF2B5EF4-FFF2-40B4-BE49-F238E27FC236}">
                <a16:creationId xmlns:a16="http://schemas.microsoft.com/office/drawing/2014/main" id="{B98575AC-981D-42FF-A7E4-F872EFF16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89412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445637" y="4203978"/>
            <a:ext cx="1334019" cy="769441"/>
          </a:xfrm>
          <a:prstGeom prst="rect">
            <a:avLst/>
          </a:prstGeom>
          <a:noFill/>
        </p:spPr>
        <p:txBody>
          <a:bodyPr wrap="none">
            <a:spAutoFit/>
          </a:bodyPr>
          <a:lstStyle/>
          <a:p>
            <a:pPr algn="ctr">
              <a:defRPr/>
            </a:pPr>
            <a:r>
              <a:rPr lang="en-US" sz="4400" b="1" dirty="0">
                <a:ln w="18000">
                  <a:solidFill>
                    <a:schemeClr val="accent2">
                      <a:satMod val="140000"/>
                    </a:schemeClr>
                  </a:solidFill>
                  <a:prstDash val="solid"/>
                  <a:miter lim="800000"/>
                </a:ln>
                <a:noFill/>
                <a:effectLst>
                  <a:outerShdw blurRad="25500" dist="23000" dir="7020000" algn="tl">
                    <a:srgbClr val="000000">
                      <a:alpha val="50000"/>
                    </a:srgbClr>
                  </a:outerShdw>
                </a:effectLst>
              </a:rPr>
              <a:t>rules</a:t>
            </a:r>
          </a:p>
        </p:txBody>
      </p:sp>
      <p:sp>
        <p:nvSpPr>
          <p:cNvPr id="5" name="Rectangle 4"/>
          <p:cNvSpPr/>
          <p:nvPr/>
        </p:nvSpPr>
        <p:spPr>
          <a:xfrm rot="545376">
            <a:off x="6605930" y="3431696"/>
            <a:ext cx="2882584" cy="769441"/>
          </a:xfrm>
          <a:prstGeom prst="rect">
            <a:avLst/>
          </a:prstGeom>
          <a:noFill/>
        </p:spPr>
        <p:txBody>
          <a:bodyPr wrap="none">
            <a:spAutoFit/>
          </a:bodyPr>
          <a:lstStyle/>
          <a:p>
            <a:pPr algn="ctr">
              <a:defRPr/>
            </a:pPr>
            <a:r>
              <a:rPr lang="en-US" sz="4400" dirty="0">
                <a:ln w="10160">
                  <a:solidFill>
                    <a:schemeClr val="accent1"/>
                  </a:solidFill>
                  <a:prstDash val="solid"/>
                </a:ln>
                <a:solidFill>
                  <a:srgbClr val="FFFFFF"/>
                </a:solidFill>
                <a:effectLst>
                  <a:outerShdw blurRad="38100" dist="32000" dir="5400000" algn="tl">
                    <a:srgbClr val="000000">
                      <a:alpha val="30000"/>
                    </a:srgbClr>
                  </a:outerShdw>
                </a:effectLst>
              </a:rPr>
              <a:t>instructions</a:t>
            </a:r>
          </a:p>
        </p:txBody>
      </p:sp>
      <p:sp>
        <p:nvSpPr>
          <p:cNvPr id="6" name="Rectangle 5"/>
          <p:cNvSpPr/>
          <p:nvPr/>
        </p:nvSpPr>
        <p:spPr>
          <a:xfrm>
            <a:off x="4072908" y="1749246"/>
            <a:ext cx="1654619" cy="769441"/>
          </a:xfrm>
          <a:prstGeom prst="rect">
            <a:avLst/>
          </a:prstGeom>
          <a:noFill/>
        </p:spPr>
        <p:txBody>
          <a:bodyPr wrap="none">
            <a:spAutoFit/>
          </a:bodyPr>
          <a:lstStyle/>
          <a:p>
            <a:pPr algn="ctr">
              <a:defRPr/>
            </a:pPr>
            <a:r>
              <a:rPr lang="en-US" sz="44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e-mail</a:t>
            </a:r>
          </a:p>
        </p:txBody>
      </p:sp>
      <p:sp>
        <p:nvSpPr>
          <p:cNvPr id="7" name="Rectangle 6"/>
          <p:cNvSpPr/>
          <p:nvPr/>
        </p:nvSpPr>
        <p:spPr>
          <a:xfrm rot="21388605">
            <a:off x="2361231" y="5759047"/>
            <a:ext cx="2554353" cy="769441"/>
          </a:xfrm>
          <a:prstGeom prst="rect">
            <a:avLst/>
          </a:prstGeom>
          <a:noFill/>
        </p:spPr>
        <p:txBody>
          <a:bodyPr wrap="none">
            <a:spAutoFit/>
          </a:bodyPr>
          <a:lstStyle/>
          <a:p>
            <a:pPr algn="ctr">
              <a:defRPr/>
            </a:pPr>
            <a:r>
              <a:rPr lang="en-US" sz="4400" b="1" spc="100" dirty="0">
                <a:ln w="18000">
                  <a:solidFill>
                    <a:schemeClr val="accent1">
                      <a:satMod val="200000"/>
                      <a:tint val="72000"/>
                    </a:schemeClr>
                  </a:solidFill>
                  <a:prstDash val="solid"/>
                </a:ln>
                <a:solidFill>
                  <a:schemeClr val="accent1">
                    <a:satMod val="280000"/>
                    <a:tint val="100000"/>
                    <a:alpha val="5700"/>
                  </a:schemeClr>
                </a:solidFill>
                <a:effectLst>
                  <a:outerShdw blurRad="25000" dist="20000" dir="16020000" algn="tl">
                    <a:schemeClr val="accent1">
                      <a:satMod val="200000"/>
                      <a:shade val="1000"/>
                      <a:alpha val="60000"/>
                    </a:schemeClr>
                  </a:outerShdw>
                </a:effectLst>
              </a:rPr>
              <a:t>invitation</a:t>
            </a:r>
          </a:p>
        </p:txBody>
      </p:sp>
      <p:sp>
        <p:nvSpPr>
          <p:cNvPr id="8" name="Rectangle 7"/>
          <p:cNvSpPr/>
          <p:nvPr/>
        </p:nvSpPr>
        <p:spPr>
          <a:xfrm rot="21175871">
            <a:off x="691252" y="2029856"/>
            <a:ext cx="3037242" cy="769441"/>
          </a:xfrm>
          <a:prstGeom prst="rect">
            <a:avLst/>
          </a:prstGeom>
          <a:noFill/>
        </p:spPr>
        <p:txBody>
          <a:bodyPr wrap="none">
            <a:spAutoFit/>
          </a:bodyPr>
          <a:lstStyle/>
          <a:p>
            <a:pPr algn="ctr">
              <a:defRPr/>
            </a:pPr>
            <a:r>
              <a:rPr lang="en-US" sz="4400" b="1"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information</a:t>
            </a:r>
          </a:p>
        </p:txBody>
      </p:sp>
      <p:sp>
        <p:nvSpPr>
          <p:cNvPr id="9" name="Rectangle 8"/>
          <p:cNvSpPr/>
          <p:nvPr/>
        </p:nvSpPr>
        <p:spPr>
          <a:xfrm rot="582636">
            <a:off x="822035" y="1084511"/>
            <a:ext cx="1681486" cy="769441"/>
          </a:xfrm>
          <a:prstGeom prst="rect">
            <a:avLst/>
          </a:prstGeom>
          <a:noFill/>
        </p:spPr>
        <p:txBody>
          <a:bodyPr wrap="none">
            <a:spAutoFit/>
          </a:bodyPr>
          <a:lstStyle/>
          <a:p>
            <a:pPr algn="ctr">
              <a:defRPr/>
            </a:pPr>
            <a:r>
              <a:rPr lang="en-US" sz="4400" b="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poster</a:t>
            </a:r>
          </a:p>
        </p:txBody>
      </p:sp>
      <p:sp>
        <p:nvSpPr>
          <p:cNvPr id="10" name="Rectangle 9"/>
          <p:cNvSpPr/>
          <p:nvPr/>
        </p:nvSpPr>
        <p:spPr>
          <a:xfrm rot="625995">
            <a:off x="4489224" y="5025869"/>
            <a:ext cx="1818190" cy="769441"/>
          </a:xfrm>
          <a:prstGeom prst="rect">
            <a:avLst/>
          </a:prstGeom>
          <a:noFill/>
        </p:spPr>
        <p:txBody>
          <a:bodyPr wrap="none">
            <a:spAutoFit/>
          </a:bodyPr>
          <a:lstStyle/>
          <a:p>
            <a:pPr algn="ctr">
              <a:defRPr/>
            </a:pPr>
            <a:r>
              <a:rPr lang="en-US" sz="4400" b="1" spc="200" dirty="0">
                <a:ln w="29210">
                  <a:solidFill>
                    <a:schemeClr val="accent3">
                      <a:tint val="10000"/>
                    </a:schemeClr>
                  </a:solidFill>
                </a:ln>
                <a:solidFill>
                  <a:schemeClr val="accent3">
                    <a:satMod val="200000"/>
                    <a:alpha val="50000"/>
                  </a:schemeClr>
                </a:solidFill>
                <a:effectLst>
                  <a:innerShdw blurRad="50800" dist="50800" dir="8100000">
                    <a:srgbClr val="7D7D7D">
                      <a:alpha val="73000"/>
                    </a:srgbClr>
                  </a:innerShdw>
                </a:effectLst>
              </a:rPr>
              <a:t>report</a:t>
            </a:r>
          </a:p>
        </p:txBody>
      </p:sp>
      <p:sp>
        <p:nvSpPr>
          <p:cNvPr id="11" name="Rectangle 10"/>
          <p:cNvSpPr/>
          <p:nvPr/>
        </p:nvSpPr>
        <p:spPr>
          <a:xfrm rot="706795">
            <a:off x="7758177" y="5659525"/>
            <a:ext cx="1982594"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bulletin</a:t>
            </a:r>
          </a:p>
        </p:txBody>
      </p:sp>
      <p:sp>
        <p:nvSpPr>
          <p:cNvPr id="12" name="Rectangle 11"/>
          <p:cNvSpPr/>
          <p:nvPr/>
        </p:nvSpPr>
        <p:spPr>
          <a:xfrm rot="440583">
            <a:off x="7642448" y="2922119"/>
            <a:ext cx="3158429" cy="769441"/>
          </a:xfrm>
          <a:prstGeom prst="rect">
            <a:avLst/>
          </a:prstGeom>
          <a:noFill/>
        </p:spPr>
        <p:txBody>
          <a:bodyPr wrap="none">
            <a:spAutoFit/>
          </a:bodyPr>
          <a:lstStyle/>
          <a:p>
            <a:pPr algn="ctr">
              <a:defRPr/>
            </a:pPr>
            <a:r>
              <a:rPr lang="en-US" sz="4400" b="1"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commentary</a:t>
            </a:r>
          </a:p>
        </p:txBody>
      </p:sp>
      <p:sp>
        <p:nvSpPr>
          <p:cNvPr id="13" name="Rectangle 12"/>
          <p:cNvSpPr/>
          <p:nvPr/>
        </p:nvSpPr>
        <p:spPr>
          <a:xfrm rot="21070564">
            <a:off x="2155060" y="4588699"/>
            <a:ext cx="1464182" cy="769441"/>
          </a:xfrm>
          <a:prstGeom prst="rect">
            <a:avLst/>
          </a:prstGeom>
          <a:noFill/>
        </p:spPr>
        <p:txBody>
          <a:bodyPr wrap="none">
            <a:spAutoFit/>
          </a:bodyPr>
          <a:lstStyle/>
          <a:p>
            <a:pPr algn="ctr">
              <a:defRPr/>
            </a:pPr>
            <a:r>
              <a:rPr lang="en-US" sz="4400" b="1" dirty="0">
                <a:ln w="10541" cmpd="sng">
                  <a:solidFill>
                    <a:srgbClr val="7D7D7D">
                      <a:tint val="100000"/>
                      <a:shade val="100000"/>
                      <a:satMod val="110000"/>
                    </a:srgbClr>
                  </a:solidFill>
                  <a:prstDash val="solid"/>
                </a:ln>
                <a:gradFill>
                  <a:gsLst>
                    <a:gs pos="0">
                      <a:srgbClr val="FFFFFF">
                        <a:tint val="40000"/>
                        <a:satMod val="250000"/>
                      </a:srgbClr>
                    </a:gs>
                    <a:gs pos="9000">
                      <a:srgbClr val="FFFFFF">
                        <a:tint val="52000"/>
                        <a:satMod val="300000"/>
                      </a:srgbClr>
                    </a:gs>
                    <a:gs pos="50000">
                      <a:srgbClr val="FFFFFF">
                        <a:shade val="20000"/>
                        <a:satMod val="300000"/>
                      </a:srgbClr>
                    </a:gs>
                    <a:gs pos="79000">
                      <a:srgbClr val="FFFFFF">
                        <a:tint val="52000"/>
                        <a:satMod val="300000"/>
                      </a:srgbClr>
                    </a:gs>
                    <a:gs pos="100000">
                      <a:srgbClr val="FFFFFF">
                        <a:tint val="40000"/>
                        <a:satMod val="250000"/>
                      </a:srgbClr>
                    </a:gs>
                  </a:gsLst>
                  <a:lin ang="5400000"/>
                </a:gradFill>
              </a:rPr>
              <a:t>letter</a:t>
            </a:r>
          </a:p>
        </p:txBody>
      </p:sp>
      <p:sp>
        <p:nvSpPr>
          <p:cNvPr id="14" name="Rectangle 13"/>
          <p:cNvSpPr/>
          <p:nvPr/>
        </p:nvSpPr>
        <p:spPr>
          <a:xfrm>
            <a:off x="7432188" y="1560832"/>
            <a:ext cx="4034695" cy="769441"/>
          </a:xfrm>
          <a:prstGeom prst="rect">
            <a:avLst/>
          </a:prstGeom>
          <a:noFill/>
        </p:spPr>
        <p:txBody>
          <a:bodyPr wrap="square">
            <a:spAutoFit/>
          </a:bodyPr>
          <a:lstStyle/>
          <a:p>
            <a:pPr algn="ctr">
              <a:defRPr/>
            </a:pPr>
            <a:r>
              <a:rPr lang="en-US" sz="4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express opinion</a:t>
            </a:r>
          </a:p>
        </p:txBody>
      </p:sp>
      <p:sp>
        <p:nvSpPr>
          <p:cNvPr id="15" name="Rectangle 14"/>
          <p:cNvSpPr/>
          <p:nvPr/>
        </p:nvSpPr>
        <p:spPr>
          <a:xfrm>
            <a:off x="1918850" y="5206671"/>
            <a:ext cx="2199961" cy="769441"/>
          </a:xfrm>
          <a:prstGeom prst="rect">
            <a:avLst/>
          </a:prstGeom>
          <a:noFill/>
        </p:spPr>
        <p:txBody>
          <a:bodyPr wrap="none">
            <a:spAutoFit/>
          </a:bodyPr>
          <a:lstStyle/>
          <a:p>
            <a:pPr algn="ctr">
              <a:defRPr/>
            </a:pPr>
            <a:r>
              <a:rPr lang="en-US" sz="44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message</a:t>
            </a:r>
          </a:p>
        </p:txBody>
      </p:sp>
      <p:sp>
        <p:nvSpPr>
          <p:cNvPr id="16" name="Rectangle 15"/>
          <p:cNvSpPr/>
          <p:nvPr/>
        </p:nvSpPr>
        <p:spPr>
          <a:xfrm rot="21126280">
            <a:off x="2085423" y="3253368"/>
            <a:ext cx="1728357" cy="769441"/>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US" sz="4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slogan</a:t>
            </a:r>
          </a:p>
        </p:txBody>
      </p:sp>
      <p:sp>
        <p:nvSpPr>
          <p:cNvPr id="17" name="Rectangle 16"/>
          <p:cNvSpPr/>
          <p:nvPr/>
        </p:nvSpPr>
        <p:spPr>
          <a:xfrm>
            <a:off x="3764295" y="3107979"/>
            <a:ext cx="1818126"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speech</a:t>
            </a:r>
          </a:p>
        </p:txBody>
      </p:sp>
      <p:sp>
        <p:nvSpPr>
          <p:cNvPr id="18" name="Rectangle 17"/>
          <p:cNvSpPr/>
          <p:nvPr/>
        </p:nvSpPr>
        <p:spPr>
          <a:xfrm rot="1270782">
            <a:off x="679363" y="3889885"/>
            <a:ext cx="2463495" cy="769441"/>
          </a:xfrm>
          <a:prstGeom prst="rect">
            <a:avLst/>
          </a:prstGeom>
          <a:noFill/>
        </p:spPr>
        <p:txBody>
          <a:bodyPr wrap="none">
            <a:spAutoFit/>
            <a:scene3d>
              <a:camera prst="orthographicFront"/>
              <a:lightRig rig="glow" dir="tl">
                <a:rot lat="0" lon="0" rev="5400000"/>
              </a:lightRig>
            </a:scene3d>
            <a:sp3d contourW="12700">
              <a:bevelT w="25400" h="25400"/>
              <a:contourClr>
                <a:schemeClr val="accent6">
                  <a:shade val="73000"/>
                </a:schemeClr>
              </a:contourClr>
            </a:sp3d>
          </a:bodyPr>
          <a:lstStyle/>
          <a:p>
            <a:pPr algn="ctr">
              <a:defRPr/>
            </a:pPr>
            <a:r>
              <a:rPr lang="en-US" sz="4400" b="1"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argument</a:t>
            </a:r>
          </a:p>
        </p:txBody>
      </p:sp>
      <p:sp>
        <p:nvSpPr>
          <p:cNvPr id="19" name="Rectangle 18"/>
          <p:cNvSpPr/>
          <p:nvPr/>
        </p:nvSpPr>
        <p:spPr>
          <a:xfrm rot="473022">
            <a:off x="8114075" y="4595721"/>
            <a:ext cx="1627369" cy="923330"/>
          </a:xfrm>
          <a:prstGeom prst="rect">
            <a:avLst/>
          </a:prstGeom>
          <a:noFill/>
        </p:spPr>
        <p:txBody>
          <a:bodyPr wrap="none">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defRPr/>
            </a:pPr>
            <a:r>
              <a:rPr lang="en-US" sz="5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 </a:t>
            </a:r>
            <a:r>
              <a:rPr lang="en-US" sz="44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blurb</a:t>
            </a:r>
          </a:p>
        </p:txBody>
      </p:sp>
      <p:sp>
        <p:nvSpPr>
          <p:cNvPr id="20" name="Rectangle 19"/>
          <p:cNvSpPr/>
          <p:nvPr/>
        </p:nvSpPr>
        <p:spPr>
          <a:xfrm>
            <a:off x="5888270" y="4474340"/>
            <a:ext cx="1766188" cy="769441"/>
          </a:xfrm>
          <a:prstGeom prst="rect">
            <a:avLst/>
          </a:prstGeom>
          <a:noFill/>
        </p:spPr>
        <p:txBody>
          <a:bodyPr wrap="none">
            <a:spAutoFit/>
          </a:bodyPr>
          <a:lstStyle/>
          <a:p>
            <a:pPr algn="ctr">
              <a:defRPr/>
            </a:pPr>
            <a:r>
              <a:rPr lang="en-US" sz="4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review</a:t>
            </a:r>
          </a:p>
        </p:txBody>
      </p:sp>
      <p:sp>
        <p:nvSpPr>
          <p:cNvPr id="22" name="Rectangle 21"/>
          <p:cNvSpPr/>
          <p:nvPr/>
        </p:nvSpPr>
        <p:spPr>
          <a:xfrm>
            <a:off x="5807252" y="5819983"/>
            <a:ext cx="1374992"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diary</a:t>
            </a:r>
          </a:p>
        </p:txBody>
      </p:sp>
      <p:sp>
        <p:nvSpPr>
          <p:cNvPr id="23" name="Rectangle 22"/>
          <p:cNvSpPr/>
          <p:nvPr/>
        </p:nvSpPr>
        <p:spPr>
          <a:xfrm>
            <a:off x="1466212" y="2419208"/>
            <a:ext cx="2561599" cy="923330"/>
          </a:xfrm>
          <a:prstGeom prst="rect">
            <a:avLst/>
          </a:prstGeom>
          <a:noFill/>
        </p:spPr>
        <p:txBody>
          <a:bodyPr wrap="none">
            <a:spAutoFit/>
          </a:bodyPr>
          <a:lstStyle/>
          <a:p>
            <a:pPr algn="ctr">
              <a:defRPr/>
            </a:pPr>
            <a:r>
              <a:rPr lang="en-US" sz="5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 </a:t>
            </a:r>
            <a:r>
              <a:rPr lang="en-US" sz="4400" b="1"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interview</a:t>
            </a:r>
          </a:p>
        </p:txBody>
      </p:sp>
      <p:sp>
        <p:nvSpPr>
          <p:cNvPr id="26" name="Rectangle 25"/>
          <p:cNvSpPr/>
          <p:nvPr/>
        </p:nvSpPr>
        <p:spPr>
          <a:xfrm rot="21354316">
            <a:off x="6335580" y="2522733"/>
            <a:ext cx="1487458" cy="769441"/>
          </a:xfrm>
          <a:prstGeom prst="rect">
            <a:avLst/>
          </a:prstGeom>
          <a:noFill/>
        </p:spPr>
        <p:txBody>
          <a:bodyPr wrap="none">
            <a:spAutoFit/>
          </a:bodyPr>
          <a:lstStyle/>
          <a:p>
            <a:pPr algn="ctr">
              <a:defRPr/>
            </a:pPr>
            <a:r>
              <a:rPr lang="en-US" sz="4400" b="1" dirty="0">
                <a:ln w="19050">
                  <a:solidFill>
                    <a:schemeClr val="tx2">
                      <a:tint val="1000"/>
                    </a:schemeClr>
                  </a:solidFill>
                  <a:prstDash val="solid"/>
                </a:ln>
                <a:solidFill>
                  <a:schemeClr val="accent3"/>
                </a:solidFill>
                <a:effectLst>
                  <a:outerShdw blurRad="50000" dist="50800" dir="7500000" algn="tl">
                    <a:srgbClr val="000000">
                      <a:shade val="5000"/>
                      <a:alpha val="35000"/>
                    </a:srgbClr>
                  </a:outerShdw>
                </a:effectLst>
              </a:rPr>
              <a:t>notes</a:t>
            </a:r>
          </a:p>
        </p:txBody>
      </p:sp>
      <p:sp>
        <p:nvSpPr>
          <p:cNvPr id="27" name="Rectangle 26"/>
          <p:cNvSpPr/>
          <p:nvPr/>
        </p:nvSpPr>
        <p:spPr>
          <a:xfrm rot="795954">
            <a:off x="5687406" y="1956827"/>
            <a:ext cx="3429272" cy="769441"/>
          </a:xfrm>
          <a:prstGeom prst="rect">
            <a:avLst/>
          </a:prstGeom>
          <a:noFill/>
        </p:spPr>
        <p:txBody>
          <a:bodyPr wrap="none">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defRPr/>
            </a:pPr>
            <a:r>
              <a:rPr lang="en-US" sz="4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questionnaire</a:t>
            </a:r>
          </a:p>
        </p:txBody>
      </p:sp>
      <p:sp>
        <p:nvSpPr>
          <p:cNvPr id="31" name="Rectangle 30"/>
          <p:cNvSpPr/>
          <p:nvPr/>
        </p:nvSpPr>
        <p:spPr>
          <a:xfrm>
            <a:off x="3471189" y="3847034"/>
            <a:ext cx="1654619"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article</a:t>
            </a:r>
          </a:p>
        </p:txBody>
      </p:sp>
      <p:sp>
        <p:nvSpPr>
          <p:cNvPr id="32" name="Rectangle 31"/>
          <p:cNvSpPr/>
          <p:nvPr/>
        </p:nvSpPr>
        <p:spPr>
          <a:xfrm rot="899145">
            <a:off x="5535951" y="3806984"/>
            <a:ext cx="1196161" cy="769441"/>
          </a:xfrm>
          <a:prstGeom prst="rect">
            <a:avLst/>
          </a:prstGeom>
          <a:noFill/>
        </p:spPr>
        <p:txBody>
          <a:bodyPr wrap="none">
            <a:spAutoFit/>
          </a:bodyPr>
          <a:lstStyle/>
          <a:p>
            <a:pPr algn="ctr">
              <a:defRPr/>
            </a:pPr>
            <a:r>
              <a:rPr lang="en-US" sz="4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blog</a:t>
            </a:r>
          </a:p>
        </p:txBody>
      </p:sp>
      <p:sp>
        <p:nvSpPr>
          <p:cNvPr id="28" name="Title 1"/>
          <p:cNvSpPr txBox="1">
            <a:spLocks/>
          </p:cNvSpPr>
          <p:nvPr/>
        </p:nvSpPr>
        <p:spPr>
          <a:xfrm>
            <a:off x="3301027" y="345796"/>
            <a:ext cx="5012449" cy="1143000"/>
          </a:xfrm>
          <a:prstGeom prst="rect">
            <a:avLst/>
          </a:prstGeom>
          <a:ln>
            <a:solidFill>
              <a:srgbClr val="7093D2"/>
            </a:solidFill>
          </a:ln>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What do we write?</a:t>
            </a:r>
          </a:p>
        </p:txBody>
      </p:sp>
      <p:pic>
        <p:nvPicPr>
          <p:cNvPr id="30" name="Picture 29">
            <a:extLst>
              <a:ext uri="{FF2B5EF4-FFF2-40B4-BE49-F238E27FC236}">
                <a16:creationId xmlns:a16="http://schemas.microsoft.com/office/drawing/2014/main" id="{A2E006DB-BE9B-4663-A6B8-7DA706F5A6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57348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7"/>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2"/>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1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11"/>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20"/>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presetID="1" presetClass="entr" presetSubtype="0" fill="hold" grpId="0" nodeType="clickEffect">
                                  <p:stCondLst>
                                    <p:cond delay="0"/>
                                  </p:stCondLst>
                                  <p:childTnLst>
                                    <p:set>
                                      <p:cBhvr>
                                        <p:cTn id="9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2" grpId="0"/>
      <p:bldP spid="23" grpId="0"/>
      <p:bldP spid="26" grpId="0"/>
      <p:bldP spid="27" grpId="0"/>
      <p:bldP spid="31" grpId="0"/>
      <p:bldP spid="3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09952" y="1678770"/>
            <a:ext cx="5180440" cy="954107"/>
          </a:xfrm>
          <a:prstGeom prst="rect">
            <a:avLst/>
          </a:prstGeom>
          <a:noFill/>
          <a:ln>
            <a:solidFill>
              <a:srgbClr val="7093D2"/>
            </a:solidFill>
          </a:ln>
        </p:spPr>
        <p:txBody>
          <a:bodyPr wrap="square" rtlCol="0">
            <a:spAutoFit/>
          </a:bodyPr>
          <a:lstStyle/>
          <a:p>
            <a:pPr algn="just"/>
            <a:r>
              <a:rPr lang="en-GB" sz="1400" dirty="0"/>
              <a:t>Text organization refers to the way a text is laid out and the order in which the information is presented.</a:t>
            </a:r>
          </a:p>
          <a:p>
            <a:pPr algn="just"/>
            <a:r>
              <a:rPr lang="en-GB" sz="1400" dirty="0"/>
              <a:t>Most texts start with an introduction of some kind. However this will vary according to the text type.</a:t>
            </a:r>
          </a:p>
        </p:txBody>
      </p:sp>
      <p:sp>
        <p:nvSpPr>
          <p:cNvPr id="6" name="TextBox 5"/>
          <p:cNvSpPr txBox="1"/>
          <p:nvPr/>
        </p:nvSpPr>
        <p:spPr>
          <a:xfrm>
            <a:off x="5034228" y="2911299"/>
            <a:ext cx="5180439" cy="1384995"/>
          </a:xfrm>
          <a:prstGeom prst="rect">
            <a:avLst/>
          </a:prstGeom>
          <a:noFill/>
          <a:ln>
            <a:solidFill>
              <a:srgbClr val="7093D2"/>
            </a:solidFill>
          </a:ln>
        </p:spPr>
        <p:txBody>
          <a:bodyPr wrap="square" rtlCol="0">
            <a:spAutoFit/>
          </a:bodyPr>
          <a:lstStyle/>
          <a:p>
            <a:r>
              <a:rPr lang="en-GB" sz="1400" dirty="0"/>
              <a:t>The structure refers to the way ideas, feelings and information are linked within a text. Types of patters that are used to link and organize information include:</a:t>
            </a:r>
          </a:p>
          <a:p>
            <a:pPr marL="285750" indent="-285750">
              <a:buFont typeface="Arial" panose="020B0604020202020204" pitchFamily="34" charset="0"/>
              <a:buChar char="•"/>
            </a:pPr>
            <a:r>
              <a:rPr lang="en-GB" sz="1400" dirty="0"/>
              <a:t>Compare and contrast</a:t>
            </a:r>
          </a:p>
          <a:p>
            <a:pPr marL="285750" indent="-285750">
              <a:buFont typeface="Arial" panose="020B0604020202020204" pitchFamily="34" charset="0"/>
              <a:buChar char="•"/>
            </a:pPr>
            <a:r>
              <a:rPr lang="en-GB" sz="1400" dirty="0"/>
              <a:t>Problem and solution</a:t>
            </a:r>
          </a:p>
          <a:p>
            <a:pPr marL="285750" indent="-285750">
              <a:buFont typeface="Arial" panose="020B0604020202020204" pitchFamily="34" charset="0"/>
              <a:buChar char="•"/>
            </a:pPr>
            <a:r>
              <a:rPr lang="en-GB" sz="1400" dirty="0"/>
              <a:t>Listing  things logically or chronologically</a:t>
            </a:r>
          </a:p>
        </p:txBody>
      </p:sp>
      <p:pic>
        <p:nvPicPr>
          <p:cNvPr id="8" name="Picture 7"/>
          <p:cNvPicPr/>
          <p:nvPr/>
        </p:nvPicPr>
        <p:blipFill rotWithShape="1">
          <a:blip r:embed="rId3"/>
          <a:srcRect l="3154" t="21122" r="73654" b="21122"/>
          <a:stretch/>
        </p:blipFill>
        <p:spPr bwMode="auto">
          <a:xfrm rot="21099720">
            <a:off x="994022" y="4855118"/>
            <a:ext cx="1306527" cy="1104612"/>
          </a:xfrm>
          <a:prstGeom prst="rect">
            <a:avLst/>
          </a:prstGeom>
          <a:ln>
            <a:noFill/>
          </a:ln>
          <a:extLst>
            <a:ext uri="{53640926-AAD7-44D8-BBD7-CCE9431645EC}">
              <a14:shadowObscured xmlns:a14="http://schemas.microsoft.com/office/drawing/2010/main"/>
            </a:ext>
          </a:extLst>
        </p:spPr>
      </p:pic>
      <p:sp>
        <p:nvSpPr>
          <p:cNvPr id="7" name="TextBox 6"/>
          <p:cNvSpPr txBox="1"/>
          <p:nvPr/>
        </p:nvSpPr>
        <p:spPr>
          <a:xfrm>
            <a:off x="5091705" y="4497627"/>
            <a:ext cx="5180439" cy="738664"/>
          </a:xfrm>
          <a:prstGeom prst="rect">
            <a:avLst/>
          </a:prstGeom>
          <a:noFill/>
          <a:ln>
            <a:solidFill>
              <a:srgbClr val="7093D2"/>
            </a:solidFill>
          </a:ln>
        </p:spPr>
        <p:txBody>
          <a:bodyPr wrap="square" rtlCol="0">
            <a:spAutoFit/>
          </a:bodyPr>
          <a:lstStyle/>
          <a:p>
            <a:r>
              <a:rPr lang="en-GB" sz="1400" dirty="0"/>
              <a:t>Language features refers to the type of vocabulary and grammatical structures used in a text. Each text type or form has specific language features that are appropriate to that form</a:t>
            </a:r>
          </a:p>
        </p:txBody>
      </p:sp>
      <p:sp>
        <p:nvSpPr>
          <p:cNvPr id="2" name="TextBox 1"/>
          <p:cNvSpPr txBox="1"/>
          <p:nvPr/>
        </p:nvSpPr>
        <p:spPr>
          <a:xfrm>
            <a:off x="511811" y="6156345"/>
            <a:ext cx="2065595" cy="369332"/>
          </a:xfrm>
          <a:prstGeom prst="rect">
            <a:avLst/>
          </a:prstGeom>
          <a:noFill/>
        </p:spPr>
        <p:txBody>
          <a:bodyPr wrap="square" rtlCol="0">
            <a:spAutoFit/>
          </a:bodyPr>
          <a:lstStyle/>
          <a:p>
            <a:r>
              <a:rPr lang="en-US" dirty="0">
                <a:hlinkClick r:id="rId4" action="ppaction://hlinkpres?slideindex=1&amp;slidetitle="/>
              </a:rPr>
              <a:t>Text Features.pptx</a:t>
            </a:r>
            <a:endParaRPr lang="en-US" dirty="0"/>
          </a:p>
        </p:txBody>
      </p:sp>
      <p:graphicFrame>
        <p:nvGraphicFramePr>
          <p:cNvPr id="9" name="Diagram 8">
            <a:extLst>
              <a:ext uri="{FF2B5EF4-FFF2-40B4-BE49-F238E27FC236}">
                <a16:creationId xmlns:a16="http://schemas.microsoft.com/office/drawing/2014/main" id="{A1FE1C8E-575E-4B86-BB08-CC154599F7D3}"/>
              </a:ext>
            </a:extLst>
          </p:cNvPr>
          <p:cNvGraphicFramePr/>
          <p:nvPr>
            <p:extLst>
              <p:ext uri="{D42A27DB-BD31-4B8C-83A1-F6EECF244321}">
                <p14:modId xmlns:p14="http://schemas.microsoft.com/office/powerpoint/2010/main" val="3833036746"/>
              </p:ext>
            </p:extLst>
          </p:nvPr>
        </p:nvGraphicFramePr>
        <p:xfrm>
          <a:off x="919428" y="1550489"/>
          <a:ext cx="3607803" cy="31790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94E8F1D9-DE6F-48D8-9071-831EB3472AC6}"/>
              </a:ext>
            </a:extLst>
          </p:cNvPr>
          <p:cNvSpPr txBox="1"/>
          <p:nvPr/>
        </p:nvSpPr>
        <p:spPr>
          <a:xfrm>
            <a:off x="5469459" y="5571570"/>
            <a:ext cx="5706689" cy="954107"/>
          </a:xfrm>
          <a:prstGeom prst="rect">
            <a:avLst/>
          </a:prstGeom>
          <a:noFill/>
          <a:ln>
            <a:solidFill>
              <a:srgbClr val="7093D2"/>
            </a:solidFill>
          </a:ln>
        </p:spPr>
        <p:txBody>
          <a:bodyPr wrap="square" rtlCol="0">
            <a:spAutoFit/>
          </a:bodyPr>
          <a:lstStyle/>
          <a:p>
            <a:r>
              <a:rPr lang="en-GB" sz="1400" dirty="0">
                <a:latin typeface="+mj-lt"/>
              </a:rPr>
              <a:t>Children need to understand the purpose of what they are doing.:</a:t>
            </a:r>
          </a:p>
          <a:p>
            <a:r>
              <a:rPr lang="en-GB" sz="1400" dirty="0">
                <a:latin typeface="+mj-lt"/>
              </a:rPr>
              <a:t>They need to have something worth saying;</a:t>
            </a:r>
          </a:p>
          <a:p>
            <a:r>
              <a:rPr lang="en-GB" sz="1400" dirty="0">
                <a:latin typeface="+mj-lt"/>
              </a:rPr>
              <a:t>Decide that writing is the most important medium for saying it, and </a:t>
            </a:r>
          </a:p>
          <a:p>
            <a:r>
              <a:rPr lang="en-GB" sz="1400" dirty="0">
                <a:latin typeface="+mj-lt"/>
              </a:rPr>
              <a:t>Have an audience in mind for what is written.</a:t>
            </a:r>
          </a:p>
        </p:txBody>
      </p:sp>
      <p:pic>
        <p:nvPicPr>
          <p:cNvPr id="10" name="Picture 9">
            <a:extLst>
              <a:ext uri="{FF2B5EF4-FFF2-40B4-BE49-F238E27FC236}">
                <a16:creationId xmlns:a16="http://schemas.microsoft.com/office/drawing/2014/main" id="{4DE41F46-F088-479A-9FBB-8FDAE658CF26}"/>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2492074" y="5191468"/>
            <a:ext cx="1006626" cy="842513"/>
          </a:xfrm>
          <a:prstGeom prst="rect">
            <a:avLst/>
          </a:prstGeom>
        </p:spPr>
      </p:pic>
      <p:sp>
        <p:nvSpPr>
          <p:cNvPr id="11" name="TextBox 10">
            <a:extLst>
              <a:ext uri="{FF2B5EF4-FFF2-40B4-BE49-F238E27FC236}">
                <a16:creationId xmlns:a16="http://schemas.microsoft.com/office/drawing/2014/main" id="{2582DE22-998F-4BFB-ADE5-516D084A50FF}"/>
              </a:ext>
            </a:extLst>
          </p:cNvPr>
          <p:cNvSpPr txBox="1"/>
          <p:nvPr/>
        </p:nvSpPr>
        <p:spPr>
          <a:xfrm>
            <a:off x="3218288" y="6299931"/>
            <a:ext cx="1944216" cy="253916"/>
          </a:xfrm>
          <a:prstGeom prst="rect">
            <a:avLst/>
          </a:prstGeom>
          <a:noFill/>
        </p:spPr>
        <p:txBody>
          <a:bodyPr wrap="square" rtlCol="0">
            <a:spAutoFit/>
          </a:bodyPr>
          <a:lstStyle/>
          <a:p>
            <a:r>
              <a:rPr lang="en-GB" sz="1050" dirty="0">
                <a:hlinkClick r:id="rId11" action="ppaction://hlinkfile"/>
              </a:rPr>
              <a:t>Different Types of Text.doc</a:t>
            </a:r>
            <a:endParaRPr lang="en-GB" sz="1050" dirty="0"/>
          </a:p>
        </p:txBody>
      </p:sp>
      <p:pic>
        <p:nvPicPr>
          <p:cNvPr id="12" name="Picture 11">
            <a:extLst>
              <a:ext uri="{FF2B5EF4-FFF2-40B4-BE49-F238E27FC236}">
                <a16:creationId xmlns:a16="http://schemas.microsoft.com/office/drawing/2014/main" id="{5C8DBBB0-C486-486E-AA4E-C871D0AFFE5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3" name="Title 1">
            <a:extLst>
              <a:ext uri="{FF2B5EF4-FFF2-40B4-BE49-F238E27FC236}">
                <a16:creationId xmlns:a16="http://schemas.microsoft.com/office/drawing/2014/main" id="{1C349BA7-F821-4436-83C7-A0BB18AF6821}"/>
              </a:ext>
            </a:extLst>
          </p:cNvPr>
          <p:cNvSpPr txBox="1">
            <a:spLocks/>
          </p:cNvSpPr>
          <p:nvPr/>
        </p:nvSpPr>
        <p:spPr>
          <a:xfrm>
            <a:off x="919428" y="353629"/>
            <a:ext cx="8229600" cy="676659"/>
          </a:xfrm>
          <a:prstGeom prst="rect">
            <a:avLst/>
          </a:prstGeom>
          <a:ln>
            <a:solidFill>
              <a:srgbClr val="7093D2"/>
            </a:solidFill>
          </a:ln>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800" dirty="0"/>
              <a:t>You need a knowledge of text types or forms</a:t>
            </a:r>
          </a:p>
        </p:txBody>
      </p:sp>
    </p:spTree>
    <p:extLst>
      <p:ext uri="{BB962C8B-B14F-4D97-AF65-F5344CB8AC3E}">
        <p14:creationId xmlns:p14="http://schemas.microsoft.com/office/powerpoint/2010/main" val="84133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531" y="274836"/>
            <a:ext cx="3701160" cy="838136"/>
          </a:xfrm>
        </p:spPr>
        <p:txBody>
          <a:bodyPr/>
          <a:lstStyle/>
          <a:p>
            <a:pPr algn="ctr"/>
            <a:r>
              <a:rPr lang="en-GB" dirty="0"/>
              <a:t>Useful resource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919536" y="1268760"/>
            <a:ext cx="2619825" cy="1872208"/>
          </a:xfrm>
          <a:ln>
            <a:solidFill>
              <a:schemeClr val="accent1"/>
            </a:solidFill>
          </a:ln>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19536" y="3715824"/>
            <a:ext cx="2619824" cy="1873118"/>
          </a:xfrm>
          <a:prstGeom prst="rect">
            <a:avLst/>
          </a:prstGeom>
          <a:ln>
            <a:solidFill>
              <a:schemeClr val="accent1"/>
            </a:solidFill>
          </a:ln>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22198" y="1268760"/>
            <a:ext cx="2659915" cy="1872208"/>
          </a:xfrm>
          <a:prstGeom prst="rect">
            <a:avLst/>
          </a:prstGeom>
          <a:ln>
            <a:solidFill>
              <a:schemeClr val="accent1"/>
            </a:solidFill>
          </a:ln>
        </p:spPr>
      </p:pic>
      <p:pic>
        <p:nvPicPr>
          <p:cNvPr id="9" name="Picture 8"/>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59228" y="3715824"/>
            <a:ext cx="2683934" cy="1873118"/>
          </a:xfrm>
          <a:prstGeom prst="rect">
            <a:avLst/>
          </a:prstGeom>
          <a:ln>
            <a:solidFill>
              <a:schemeClr val="accent1"/>
            </a:solidFill>
          </a:ln>
        </p:spPr>
      </p:pic>
      <p:pic>
        <p:nvPicPr>
          <p:cNvPr id="10" name="Picture 9"/>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604210" y="1203261"/>
            <a:ext cx="2580812" cy="2009715"/>
          </a:xfrm>
          <a:prstGeom prst="rect">
            <a:avLst/>
          </a:prstGeom>
          <a:ln>
            <a:solidFill>
              <a:schemeClr val="accent1"/>
            </a:solidFill>
          </a:ln>
        </p:spPr>
      </p:pic>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604211" y="3675194"/>
            <a:ext cx="2727299" cy="1913749"/>
          </a:xfrm>
          <a:prstGeom prst="rect">
            <a:avLst/>
          </a:prstGeom>
          <a:ln>
            <a:solidFill>
              <a:schemeClr val="accent1"/>
            </a:solidFill>
          </a:ln>
        </p:spPr>
      </p:pic>
      <p:sp>
        <p:nvSpPr>
          <p:cNvPr id="3" name="TextBox 2"/>
          <p:cNvSpPr txBox="1"/>
          <p:nvPr/>
        </p:nvSpPr>
        <p:spPr>
          <a:xfrm>
            <a:off x="485147" y="5836622"/>
            <a:ext cx="2088232" cy="1200329"/>
          </a:xfrm>
          <a:prstGeom prst="rect">
            <a:avLst/>
          </a:prstGeom>
          <a:noFill/>
        </p:spPr>
        <p:txBody>
          <a:bodyPr wrap="square" rtlCol="0">
            <a:spAutoFit/>
          </a:bodyPr>
          <a:lstStyle/>
          <a:p>
            <a:r>
              <a:rPr lang="en-GB"/>
              <a:t>http://displays.tpet.co.uk/?resource=672#/ViewResource/id672</a:t>
            </a:r>
            <a:endParaRPr lang="en-GB" dirty="0"/>
          </a:p>
        </p:txBody>
      </p:sp>
      <p:pic>
        <p:nvPicPr>
          <p:cNvPr id="13" name="Picture 12">
            <a:extLst>
              <a:ext uri="{FF2B5EF4-FFF2-40B4-BE49-F238E27FC236}">
                <a16:creationId xmlns:a16="http://schemas.microsoft.com/office/drawing/2014/main" id="{5C8DBBB0-C486-486E-AA4E-C871D0AFFE5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453609" y="4926917"/>
            <a:ext cx="1528000" cy="1833600"/>
          </a:xfrm>
          <a:prstGeom prst="rect">
            <a:avLst/>
          </a:prstGeom>
          <a:ln>
            <a:solidFill>
              <a:schemeClr val="accent1"/>
            </a:solidFill>
          </a:ln>
        </p:spPr>
      </p:pic>
    </p:spTree>
    <p:extLst>
      <p:ext uri="{BB962C8B-B14F-4D97-AF65-F5344CB8AC3E}">
        <p14:creationId xmlns:p14="http://schemas.microsoft.com/office/powerpoint/2010/main" val="3982763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48ED9209-4F09-4101-ADE4-E1CDEB4B4584}" type="slidenum">
              <a:rPr lang="en-GB" altLang="en-US" smtClean="0">
                <a:solidFill>
                  <a:srgbClr val="000000"/>
                </a:solidFill>
              </a:rPr>
              <a:pPr>
                <a:defRPr/>
              </a:pPr>
              <a:t>18</a:t>
            </a:fld>
            <a:endParaRPr lang="en-GB" altLang="en-US" dirty="0">
              <a:solidFill>
                <a:srgbClr val="000000"/>
              </a:solidFill>
            </a:endParaRPr>
          </a:p>
        </p:txBody>
      </p:sp>
      <p:pic>
        <p:nvPicPr>
          <p:cNvPr id="6" name="Picture 5">
            <a:extLst>
              <a:ext uri="{FF2B5EF4-FFF2-40B4-BE49-F238E27FC236}">
                <a16:creationId xmlns:a16="http://schemas.microsoft.com/office/drawing/2014/main" id="{E44D07CA-329B-4269-B88A-BFCC153B6D8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9876" y="2171257"/>
            <a:ext cx="2894369" cy="2019544"/>
          </a:xfrm>
          <a:prstGeom prst="rect">
            <a:avLst/>
          </a:prstGeom>
          <a:ln>
            <a:solidFill>
              <a:schemeClr val="accent1"/>
            </a:solidFill>
          </a:ln>
        </p:spPr>
      </p:pic>
      <p:pic>
        <p:nvPicPr>
          <p:cNvPr id="10" name="Picture 9">
            <a:extLst>
              <a:ext uri="{FF2B5EF4-FFF2-40B4-BE49-F238E27FC236}">
                <a16:creationId xmlns:a16="http://schemas.microsoft.com/office/drawing/2014/main" id="{C76EEE35-8F28-4238-886A-37BACD3FF6C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80260" y="2460919"/>
            <a:ext cx="3923928" cy="2505641"/>
          </a:xfrm>
          <a:prstGeom prst="rect">
            <a:avLst/>
          </a:prstGeom>
          <a:ln>
            <a:solidFill>
              <a:schemeClr val="accent1"/>
            </a:solidFill>
          </a:ln>
        </p:spPr>
      </p:pic>
      <p:sp>
        <p:nvSpPr>
          <p:cNvPr id="12" name="Title 1">
            <a:extLst>
              <a:ext uri="{FF2B5EF4-FFF2-40B4-BE49-F238E27FC236}">
                <a16:creationId xmlns:a16="http://schemas.microsoft.com/office/drawing/2014/main" id="{3251F98F-D53D-4BAE-A337-5B72B0AE6794}"/>
              </a:ext>
            </a:extLst>
          </p:cNvPr>
          <p:cNvSpPr>
            <a:spLocks noGrp="1"/>
          </p:cNvSpPr>
          <p:nvPr>
            <p:ph type="title"/>
          </p:nvPr>
        </p:nvSpPr>
        <p:spPr>
          <a:xfrm>
            <a:off x="514302" y="632524"/>
            <a:ext cx="7998101" cy="1143000"/>
          </a:xfrm>
          <a:noFill/>
          <a:ln>
            <a:solidFill>
              <a:schemeClr val="accent1"/>
            </a:solidFill>
          </a:ln>
        </p:spPr>
        <p:txBody>
          <a:bodyPr>
            <a:noAutofit/>
          </a:bodyPr>
          <a:lstStyle/>
          <a:p>
            <a:pPr algn="ctr"/>
            <a:r>
              <a:rPr lang="en-GB" altLang="en-US" sz="3600" dirty="0">
                <a:ea typeface="ＭＳ Ｐゴシック" panose="020B0600070205080204" pitchFamily="34" charset="-128"/>
              </a:rPr>
              <a:t>Other useful resources for you to look at</a:t>
            </a:r>
          </a:p>
        </p:txBody>
      </p:sp>
      <p:sp>
        <p:nvSpPr>
          <p:cNvPr id="13" name="TextBox 12">
            <a:extLst>
              <a:ext uri="{FF2B5EF4-FFF2-40B4-BE49-F238E27FC236}">
                <a16:creationId xmlns:a16="http://schemas.microsoft.com/office/drawing/2014/main" id="{CC6345E4-458B-4E96-9C18-C5D5EFD1ADFF}"/>
              </a:ext>
            </a:extLst>
          </p:cNvPr>
          <p:cNvSpPr txBox="1"/>
          <p:nvPr/>
        </p:nvSpPr>
        <p:spPr>
          <a:xfrm>
            <a:off x="5225369" y="5467289"/>
            <a:ext cx="3168352" cy="369332"/>
          </a:xfrm>
          <a:prstGeom prst="rect">
            <a:avLst/>
          </a:prstGeom>
          <a:noFill/>
        </p:spPr>
        <p:txBody>
          <a:bodyPr wrap="square" rtlCol="0">
            <a:spAutoFit/>
          </a:bodyPr>
          <a:lstStyle/>
          <a:p>
            <a:r>
              <a:rPr lang="en-GB" dirty="0">
                <a:hlinkClick r:id="rId4" action="ppaction://hlinkfile"/>
              </a:rPr>
              <a:t>Writing using 3Is.docx</a:t>
            </a:r>
            <a:endParaRPr lang="en-GB" dirty="0"/>
          </a:p>
        </p:txBody>
      </p:sp>
      <p:sp>
        <p:nvSpPr>
          <p:cNvPr id="14" name="TextBox 13">
            <a:extLst>
              <a:ext uri="{FF2B5EF4-FFF2-40B4-BE49-F238E27FC236}">
                <a16:creationId xmlns:a16="http://schemas.microsoft.com/office/drawing/2014/main" id="{15C4D301-3B2F-4081-AB9F-7708EE85BF77}"/>
              </a:ext>
            </a:extLst>
          </p:cNvPr>
          <p:cNvSpPr txBox="1"/>
          <p:nvPr/>
        </p:nvSpPr>
        <p:spPr>
          <a:xfrm>
            <a:off x="9671775" y="4729811"/>
            <a:ext cx="1008112" cy="1384995"/>
          </a:xfrm>
          <a:prstGeom prst="rect">
            <a:avLst/>
          </a:prstGeom>
          <a:noFill/>
        </p:spPr>
        <p:txBody>
          <a:bodyPr wrap="square" rtlCol="0">
            <a:spAutoFit/>
          </a:bodyPr>
          <a:lstStyle/>
          <a:p>
            <a:r>
              <a:rPr lang="en-GB" sz="1400"/>
              <a:t>http://www.brendenisteaching.com/downloads/7-vcop.php</a:t>
            </a:r>
            <a:endParaRPr lang="en-GB" sz="1400" dirty="0"/>
          </a:p>
        </p:txBody>
      </p:sp>
      <p:sp>
        <p:nvSpPr>
          <p:cNvPr id="15" name="TextBox 14">
            <a:extLst>
              <a:ext uri="{FF2B5EF4-FFF2-40B4-BE49-F238E27FC236}">
                <a16:creationId xmlns:a16="http://schemas.microsoft.com/office/drawing/2014/main" id="{8819B0FF-885B-40F3-82AD-354F933932C0}"/>
              </a:ext>
            </a:extLst>
          </p:cNvPr>
          <p:cNvSpPr txBox="1"/>
          <p:nvPr/>
        </p:nvSpPr>
        <p:spPr>
          <a:xfrm>
            <a:off x="1016816" y="4756741"/>
            <a:ext cx="3168352" cy="253916"/>
          </a:xfrm>
          <a:prstGeom prst="rect">
            <a:avLst/>
          </a:prstGeom>
          <a:noFill/>
        </p:spPr>
        <p:txBody>
          <a:bodyPr wrap="square" rtlCol="0">
            <a:spAutoFit/>
          </a:bodyPr>
          <a:lstStyle/>
          <a:p>
            <a:r>
              <a:rPr lang="en-GB" sz="1050" dirty="0">
                <a:hlinkClick r:id="rId5" action="ppaction://hlinkfile"/>
              </a:rPr>
              <a:t>Another version of Alan Peat's Ideas.pdf</a:t>
            </a:r>
            <a:endParaRPr lang="en-GB" sz="1050" dirty="0"/>
          </a:p>
        </p:txBody>
      </p:sp>
      <p:pic>
        <p:nvPicPr>
          <p:cNvPr id="17" name="Picture 16">
            <a:extLst>
              <a:ext uri="{FF2B5EF4-FFF2-40B4-BE49-F238E27FC236}">
                <a16:creationId xmlns:a16="http://schemas.microsoft.com/office/drawing/2014/main" id="{B6EDBD4F-AFCF-4C87-BF26-D37A4713BB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86664" y="2093948"/>
            <a:ext cx="2855764" cy="2021496"/>
          </a:xfrm>
          <a:prstGeom prst="rect">
            <a:avLst/>
          </a:prstGeom>
          <a:ln>
            <a:solidFill>
              <a:schemeClr val="accent1"/>
            </a:solidFill>
          </a:ln>
        </p:spPr>
      </p:pic>
      <p:pic>
        <p:nvPicPr>
          <p:cNvPr id="11" name="Picture 10">
            <a:extLst>
              <a:ext uri="{FF2B5EF4-FFF2-40B4-BE49-F238E27FC236}">
                <a16:creationId xmlns:a16="http://schemas.microsoft.com/office/drawing/2014/main" id="{C2F1A9DB-092A-41F4-9D6B-847565E8E90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164280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355" y="458788"/>
            <a:ext cx="5806245" cy="1143000"/>
          </a:xfrm>
          <a:ln>
            <a:solidFill>
              <a:schemeClr val="accent1"/>
            </a:solidFill>
          </a:ln>
        </p:spPr>
        <p:txBody>
          <a:bodyPr>
            <a:normAutofit/>
          </a:bodyPr>
          <a:lstStyle/>
          <a:p>
            <a:pPr algn="ctr"/>
            <a:r>
              <a:rPr lang="en-GB" sz="3200" dirty="0"/>
              <a:t>Non-fiction </a:t>
            </a:r>
            <a:r>
              <a:rPr lang="en-GB" sz="3200" dirty="0" smtClean="0"/>
              <a:t>across </a:t>
            </a:r>
            <a:r>
              <a:rPr lang="en-GB" sz="3200" dirty="0"/>
              <a:t>the </a:t>
            </a:r>
            <a:r>
              <a:rPr lang="en-GB" sz="3200" dirty="0" smtClean="0"/>
              <a:t>curriculum</a:t>
            </a:r>
            <a:endParaRPr lang="en-GB" sz="3200" dirty="0"/>
          </a:p>
        </p:txBody>
      </p:sp>
      <p:sp>
        <p:nvSpPr>
          <p:cNvPr id="3" name="Content Placeholder 2"/>
          <p:cNvSpPr>
            <a:spLocks noGrp="1"/>
          </p:cNvSpPr>
          <p:nvPr>
            <p:ph idx="1"/>
          </p:nvPr>
        </p:nvSpPr>
        <p:spPr>
          <a:xfrm>
            <a:off x="1449050" y="1853306"/>
            <a:ext cx="9382348" cy="4393196"/>
          </a:xfrm>
        </p:spPr>
        <p:txBody>
          <a:bodyPr>
            <a:noAutofit/>
          </a:bodyPr>
          <a:lstStyle/>
          <a:p>
            <a:pPr marL="400050" indent="-285750">
              <a:lnSpc>
                <a:spcPct val="150000"/>
              </a:lnSpc>
            </a:pPr>
            <a:r>
              <a:rPr lang="en-GB" sz="1800" dirty="0">
                <a:latin typeface="+mj-lt"/>
                <a:ea typeface="Comic Sans MS" charset="0"/>
                <a:cs typeface="Comic Sans MS" charset="0"/>
              </a:rPr>
              <a:t>Children should be encouraged to use the writing skills that they learn in Literacy lessons across the </a:t>
            </a:r>
            <a:r>
              <a:rPr lang="en-GB" sz="1800" dirty="0" smtClean="0">
                <a:latin typeface="+mj-lt"/>
                <a:ea typeface="Comic Sans MS" charset="0"/>
                <a:cs typeface="Comic Sans MS" charset="0"/>
              </a:rPr>
              <a:t>curriculum.</a:t>
            </a:r>
            <a:endParaRPr lang="en-GB" sz="1800" dirty="0">
              <a:latin typeface="+mj-lt"/>
              <a:ea typeface="Comic Sans MS" charset="0"/>
              <a:cs typeface="Comic Sans MS" charset="0"/>
            </a:endParaRPr>
          </a:p>
          <a:p>
            <a:pPr marL="400050" indent="-285750">
              <a:lnSpc>
                <a:spcPct val="150000"/>
              </a:lnSpc>
            </a:pPr>
            <a:r>
              <a:rPr lang="en-GB" sz="1800" dirty="0" smtClean="0">
                <a:latin typeface="+mj-lt"/>
                <a:ea typeface="Comic Sans MS" charset="0"/>
                <a:cs typeface="Comic Sans MS" charset="0"/>
              </a:rPr>
              <a:t>Any </a:t>
            </a:r>
            <a:r>
              <a:rPr lang="en-GB" sz="1800" dirty="0">
                <a:latin typeface="+mj-lt"/>
                <a:ea typeface="Comic Sans MS" charset="0"/>
                <a:cs typeface="Comic Sans MS" charset="0"/>
              </a:rPr>
              <a:t>curriculum subject can offer opportunities to practise writing one of the text types </a:t>
            </a:r>
          </a:p>
          <a:p>
            <a:pPr>
              <a:lnSpc>
                <a:spcPct val="150000"/>
              </a:lnSpc>
            </a:pPr>
            <a:r>
              <a:rPr lang="en-GB" sz="1800" dirty="0" smtClean="0">
                <a:latin typeface="+mj-lt"/>
                <a:ea typeface="Comic Sans MS" charset="0"/>
                <a:cs typeface="Comic Sans MS" charset="0"/>
              </a:rPr>
              <a:t>   </a:t>
            </a:r>
            <a:r>
              <a:rPr lang="en-GB" sz="1800" dirty="0">
                <a:latin typeface="+mj-lt"/>
                <a:ea typeface="Comic Sans MS" charset="0"/>
                <a:cs typeface="Comic Sans MS" charset="0"/>
              </a:rPr>
              <a:t>Thematic work provides great opportunities for children to develop their understanding of the topic.</a:t>
            </a:r>
          </a:p>
          <a:p>
            <a:pPr>
              <a:lnSpc>
                <a:spcPct val="150000"/>
              </a:lnSpc>
            </a:pPr>
            <a:r>
              <a:rPr lang="en-GB" sz="1800" dirty="0">
                <a:latin typeface="+mj-lt"/>
                <a:ea typeface="Comic Sans MS" charset="0"/>
                <a:cs typeface="Comic Sans MS" charset="0"/>
              </a:rPr>
              <a:t>C</a:t>
            </a:r>
            <a:r>
              <a:rPr lang="en-GB" sz="1800" dirty="0" smtClean="0">
                <a:latin typeface="+mj-lt"/>
                <a:ea typeface="Comic Sans MS" charset="0"/>
                <a:cs typeface="Comic Sans MS" charset="0"/>
              </a:rPr>
              <a:t>hildren </a:t>
            </a:r>
            <a:r>
              <a:rPr lang="en-GB" sz="1800" dirty="0">
                <a:latin typeface="+mj-lt"/>
                <a:ea typeface="Comic Sans MS" charset="0"/>
                <a:cs typeface="Comic Sans MS" charset="0"/>
              </a:rPr>
              <a:t>are also able to practise writing different text types in contexts that engage them.</a:t>
            </a:r>
          </a:p>
          <a:p>
            <a:pPr>
              <a:lnSpc>
                <a:spcPct val="150000"/>
              </a:lnSpc>
            </a:pPr>
            <a:r>
              <a:rPr lang="en-GB" sz="1800" dirty="0" smtClean="0">
                <a:latin typeface="+mj-lt"/>
                <a:ea typeface="Comic Sans MS" charset="0"/>
                <a:cs typeface="Comic Sans MS" charset="0"/>
              </a:rPr>
              <a:t>They </a:t>
            </a:r>
            <a:r>
              <a:rPr lang="en-GB" sz="1800" dirty="0">
                <a:latin typeface="+mj-lt"/>
                <a:ea typeface="Comic Sans MS" charset="0"/>
                <a:cs typeface="Comic Sans MS" charset="0"/>
              </a:rPr>
              <a:t>will also have lots of content fresh in their minds and reinforced by resources and displays.</a:t>
            </a:r>
          </a:p>
          <a:p>
            <a:pPr marL="114300" indent="0">
              <a:buNone/>
            </a:pPr>
            <a:endParaRPr lang="en-GB" sz="1600" dirty="0">
              <a:latin typeface="Comic Sans MS" panose="030F0702030302020204" pitchFamily="66" charset="0"/>
            </a:endParaRPr>
          </a:p>
          <a:p>
            <a:pPr marL="114300" indent="0">
              <a:buNone/>
            </a:pPr>
            <a:endParaRPr lang="en-GB" sz="900" b="1" dirty="0"/>
          </a:p>
        </p:txBody>
      </p:sp>
      <p:sp>
        <p:nvSpPr>
          <p:cNvPr id="4" name="Slide Number Placeholder 3"/>
          <p:cNvSpPr>
            <a:spLocks noGrp="1"/>
          </p:cNvSpPr>
          <p:nvPr>
            <p:ph type="sldNum" sz="quarter" idx="12"/>
          </p:nvPr>
        </p:nvSpPr>
        <p:spPr/>
        <p:txBody>
          <a:bodyPr/>
          <a:lstStyle/>
          <a:p>
            <a:pPr>
              <a:defRPr/>
            </a:pPr>
            <a:fld id="{48ED9209-4F09-4101-ADE4-E1CDEB4B4584}" type="slidenum">
              <a:rPr lang="en-GB" altLang="en-US" smtClean="0">
                <a:solidFill>
                  <a:srgbClr val="000000"/>
                </a:solidFill>
              </a:rPr>
              <a:pPr>
                <a:defRPr/>
              </a:pPr>
              <a:t>19</a:t>
            </a:fld>
            <a:endParaRPr lang="en-GB" altLang="en-US" dirty="0">
              <a:solidFill>
                <a:srgbClr val="000000"/>
              </a:solidFill>
            </a:endParaRPr>
          </a:p>
        </p:txBody>
      </p:sp>
      <p:pic>
        <p:nvPicPr>
          <p:cNvPr id="6" name="Picture 5">
            <a:extLst>
              <a:ext uri="{FF2B5EF4-FFF2-40B4-BE49-F238E27FC236}">
                <a16:creationId xmlns:a16="http://schemas.microsoft.com/office/drawing/2014/main" id="{0BE0F01C-76C7-4074-9D14-7F475B669B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462" y="4950283"/>
            <a:ext cx="973832" cy="1406067"/>
          </a:xfrm>
          <a:prstGeom prst="rect">
            <a:avLst/>
          </a:prstGeom>
        </p:spPr>
      </p:pic>
    </p:spTree>
    <p:extLst>
      <p:ext uri="{BB962C8B-B14F-4D97-AF65-F5344CB8AC3E}">
        <p14:creationId xmlns:p14="http://schemas.microsoft.com/office/powerpoint/2010/main" val="20546239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7243" y="420072"/>
            <a:ext cx="8094870" cy="1143000"/>
          </a:xfrm>
          <a:noFill/>
          <a:ln>
            <a:solidFill>
              <a:schemeClr val="accent1"/>
            </a:solidFill>
          </a:ln>
        </p:spPr>
        <p:txBody>
          <a:bodyPr>
            <a:normAutofit fontScale="90000"/>
          </a:bodyPr>
          <a:lstStyle/>
          <a:p>
            <a:pPr algn="ctr"/>
            <a:r>
              <a:rPr lang="en-GB" dirty="0"/>
              <a:t>How could this work in the classroom?</a:t>
            </a:r>
          </a:p>
        </p:txBody>
      </p:sp>
      <p:pic>
        <p:nvPicPr>
          <p:cNvPr id="5"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96669" y="4958498"/>
            <a:ext cx="1949195" cy="1460015"/>
          </a:xfrm>
        </p:spPr>
      </p:pic>
      <p:sp>
        <p:nvSpPr>
          <p:cNvPr id="6" name="Rectangle 5"/>
          <p:cNvSpPr/>
          <p:nvPr/>
        </p:nvSpPr>
        <p:spPr>
          <a:xfrm>
            <a:off x="4212175" y="2985780"/>
            <a:ext cx="3461243" cy="1569660"/>
          </a:xfrm>
          <a:prstGeom prst="rect">
            <a:avLst/>
          </a:prstGeom>
          <a:noFill/>
        </p:spPr>
        <p:txBody>
          <a:bodyPr wrap="square" lIns="91440" tIns="45720" rIns="91440" bIns="45720">
            <a:spAutoFit/>
          </a:bodyPr>
          <a:lstStyle/>
          <a:p>
            <a:pPr algn="ctr"/>
            <a:r>
              <a:rPr lang="en-US" sz="96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Story</a:t>
            </a:r>
          </a:p>
        </p:txBody>
      </p:sp>
      <p:sp>
        <p:nvSpPr>
          <p:cNvPr id="7" name="Rectangle 6"/>
          <p:cNvSpPr/>
          <p:nvPr/>
        </p:nvSpPr>
        <p:spPr>
          <a:xfrm rot="164994">
            <a:off x="2631534" y="4403714"/>
            <a:ext cx="3159725" cy="1015663"/>
          </a:xfrm>
          <a:prstGeom prst="rect">
            <a:avLst/>
          </a:prstGeom>
          <a:noFill/>
        </p:spPr>
        <p:txBody>
          <a:bodyPr wrap="square" lIns="91440" tIns="45720" rIns="91440" bIns="45720">
            <a:spAutoFit/>
          </a:bodyPr>
          <a:lstStyle/>
          <a:p>
            <a:pPr algn="ctr"/>
            <a:r>
              <a:rPr lang="en-US" sz="6000" b="1" spc="50" dirty="0">
                <a:ln w="9525" cmpd="sng">
                  <a:solidFill>
                    <a:schemeClr val="accent1"/>
                  </a:solidFill>
                  <a:prstDash val="solid"/>
                </a:ln>
                <a:solidFill>
                  <a:srgbClr val="70AD47">
                    <a:tint val="1000"/>
                  </a:srgbClr>
                </a:solidFill>
                <a:effectLst>
                  <a:glow rad="38100">
                    <a:schemeClr val="accent1">
                      <a:alpha val="40000"/>
                    </a:schemeClr>
                  </a:glow>
                </a:effectLst>
                <a:latin typeface="Bodoni MT" panose="02070603080606020203" pitchFamily="18" charset="0"/>
              </a:rPr>
              <a:t>Reading</a:t>
            </a:r>
          </a:p>
        </p:txBody>
      </p:sp>
      <p:sp>
        <p:nvSpPr>
          <p:cNvPr id="8" name="Rectangle 7"/>
          <p:cNvSpPr/>
          <p:nvPr/>
        </p:nvSpPr>
        <p:spPr>
          <a:xfrm rot="1039318">
            <a:off x="7455686" y="2069135"/>
            <a:ext cx="2213106" cy="1107996"/>
          </a:xfrm>
          <a:prstGeom prst="rect">
            <a:avLst/>
          </a:prstGeom>
          <a:noFill/>
        </p:spPr>
        <p:txBody>
          <a:bodyPr wrap="none" lIns="91440" tIns="45720" rIns="91440" bIns="45720">
            <a:spAutoFit/>
          </a:bodyPr>
          <a:lstStyle/>
          <a:p>
            <a:pPr algn="ctr"/>
            <a:r>
              <a:rPr lang="en-US" sz="6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Oracy</a:t>
            </a:r>
          </a:p>
        </p:txBody>
      </p:sp>
      <p:sp>
        <p:nvSpPr>
          <p:cNvPr id="9" name="Rectangle 8"/>
          <p:cNvSpPr/>
          <p:nvPr/>
        </p:nvSpPr>
        <p:spPr>
          <a:xfrm rot="21130887">
            <a:off x="1056998" y="2209260"/>
            <a:ext cx="2836152" cy="1015663"/>
          </a:xfrm>
          <a:prstGeom prst="rect">
            <a:avLst/>
          </a:prstGeom>
          <a:noFill/>
        </p:spPr>
        <p:txBody>
          <a:bodyPr wrap="square" lIns="91440" tIns="45720" rIns="91440" bIns="45720">
            <a:spAutoFit/>
          </a:bodyPr>
          <a:lstStyle/>
          <a:p>
            <a:pPr algn="ctr"/>
            <a:r>
              <a:rPr lang="en-US" sz="6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Writing</a:t>
            </a:r>
          </a:p>
        </p:txBody>
      </p:sp>
      <p:sp>
        <p:nvSpPr>
          <p:cNvPr id="10" name="Rectangle 9"/>
          <p:cNvSpPr/>
          <p:nvPr/>
        </p:nvSpPr>
        <p:spPr>
          <a:xfrm rot="20839459">
            <a:off x="5830821" y="4682428"/>
            <a:ext cx="6085272" cy="830997"/>
          </a:xfrm>
          <a:prstGeom prst="rect">
            <a:avLst/>
          </a:prstGeom>
          <a:noFill/>
        </p:spPr>
        <p:txBody>
          <a:bodyPr wrap="square" lIns="91440" tIns="45720" rIns="91440" bIns="45720">
            <a:spAutoFit/>
          </a:bodyPr>
          <a:lstStyle/>
          <a:p>
            <a:pPr algn="ctr"/>
            <a:r>
              <a:rPr lang="en-US" sz="4800" dirty="0">
                <a:ln w="0"/>
                <a:solidFill>
                  <a:schemeClr val="accent1"/>
                </a:solidFill>
                <a:effectLst>
                  <a:outerShdw blurRad="38100" dist="25400" dir="5400000" algn="ctr" rotWithShape="0">
                    <a:srgbClr val="6E747A">
                      <a:alpha val="43000"/>
                    </a:srgbClr>
                  </a:outerShdw>
                </a:effectLst>
              </a:rPr>
              <a:t>Cross-curricular </a:t>
            </a:r>
            <a:r>
              <a:rPr lang="en-US" sz="4800" dirty="0" smtClean="0">
                <a:ln w="0"/>
                <a:solidFill>
                  <a:schemeClr val="accent1"/>
                </a:solidFill>
                <a:effectLst>
                  <a:outerShdw blurRad="38100" dist="25400" dir="5400000" algn="ctr" rotWithShape="0">
                    <a:srgbClr val="6E747A">
                      <a:alpha val="43000"/>
                    </a:srgbClr>
                  </a:outerShdw>
                </a:effectLst>
              </a:rPr>
              <a:t>links</a:t>
            </a:r>
            <a:r>
              <a:rPr lang="en-US" sz="4800" dirty="0">
                <a:ln w="0"/>
                <a:solidFill>
                  <a:schemeClr val="accent1"/>
                </a:solidFill>
                <a:effectLst>
                  <a:outerShdw blurRad="38100" dist="25400" dir="5400000" algn="ctr" rotWithShape="0">
                    <a:srgbClr val="6E747A">
                      <a:alpha val="43000"/>
                    </a:srgbClr>
                  </a:outerShdw>
                </a:effectLst>
              </a:rPr>
              <a:t>?</a:t>
            </a:r>
          </a:p>
        </p:txBody>
      </p:sp>
      <p:pic>
        <p:nvPicPr>
          <p:cNvPr id="11" name="Picture 10">
            <a:extLst>
              <a:ext uri="{FF2B5EF4-FFF2-40B4-BE49-F238E27FC236}">
                <a16:creationId xmlns:a16="http://schemas.microsoft.com/office/drawing/2014/main" id="{09D563D2-D472-4955-A633-06C3B2ECB0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690680" y="5494589"/>
            <a:ext cx="1297375" cy="1085860"/>
          </a:xfrm>
          <a:prstGeom prst="rect">
            <a:avLst/>
          </a:prstGeom>
        </p:spPr>
      </p:pic>
      <p:pic>
        <p:nvPicPr>
          <p:cNvPr id="12" name="Picture 11">
            <a:extLst>
              <a:ext uri="{FF2B5EF4-FFF2-40B4-BE49-F238E27FC236}">
                <a16:creationId xmlns:a16="http://schemas.microsoft.com/office/drawing/2014/main" id="{715A7988-CBBA-437A-B4EC-D694EEF237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9954466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6"/>
            <a:ext cx="4477871"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38B59A2-FB83-452F-8C31-A82B66BA553D}"/>
              </a:ext>
            </a:extLst>
          </p:cNvPr>
          <p:cNvSpPr>
            <a:spLocks noGrp="1"/>
          </p:cNvSpPr>
          <p:nvPr>
            <p:ph idx="1"/>
          </p:nvPr>
        </p:nvSpPr>
        <p:spPr/>
        <p:txBody>
          <a:bodyPr>
            <a:normAutofit lnSpcReduction="10000"/>
          </a:bodyPr>
          <a:lstStyle/>
          <a:p>
            <a:pPr lvl="0"/>
            <a:r>
              <a:rPr lang="en-GB" dirty="0">
                <a:latin typeface="+mj-lt"/>
              </a:rPr>
              <a:t>Department of Education WA (2013) </a:t>
            </a:r>
            <a:r>
              <a:rPr lang="en-GB" i="1" dirty="0">
                <a:latin typeface="+mj-lt"/>
              </a:rPr>
              <a:t>First Steps: Writing Resource Book </a:t>
            </a:r>
            <a:r>
              <a:rPr lang="en-GB" dirty="0">
                <a:latin typeface="+mj-lt"/>
              </a:rPr>
              <a:t>Perth: Government of Western Australia</a:t>
            </a:r>
          </a:p>
          <a:p>
            <a:pPr lvl="0"/>
            <a:r>
              <a:rPr lang="en-GB" dirty="0">
                <a:latin typeface="+mj-lt"/>
              </a:rPr>
              <a:t>Medwell, J.A., Wray, D. and Minns, H. (2014) </a:t>
            </a:r>
            <a:r>
              <a:rPr lang="en-GB" i="1" dirty="0">
                <a:latin typeface="+mj-lt"/>
              </a:rPr>
              <a:t>Primary English: Teaching theory and practice</a:t>
            </a:r>
            <a:r>
              <a:rPr lang="en-GB" dirty="0">
                <a:latin typeface="+mj-lt"/>
              </a:rPr>
              <a:t>. United Kingdom: SAGE Publications.</a:t>
            </a:r>
          </a:p>
          <a:p>
            <a:pPr lvl="0"/>
            <a:r>
              <a:rPr lang="en-GB" dirty="0">
                <a:latin typeface="+mj-lt"/>
              </a:rPr>
              <a:t>Meek, M. (1988) </a:t>
            </a:r>
            <a:r>
              <a:rPr lang="en-GB" i="1" dirty="0">
                <a:latin typeface="+mj-lt"/>
              </a:rPr>
              <a:t>How texts teach what readers learn</a:t>
            </a:r>
            <a:r>
              <a:rPr lang="en-GB" dirty="0">
                <a:latin typeface="+mj-lt"/>
              </a:rPr>
              <a:t>. Stroud, Glos: Thimble Press</a:t>
            </a:r>
          </a:p>
          <a:p>
            <a:pPr lvl="0"/>
            <a:r>
              <a:rPr lang="en-GB" dirty="0">
                <a:latin typeface="+mj-lt"/>
              </a:rPr>
              <a:t>Welsh Assembly Government (2008) English Guidance for Key Stages 2 and 3 Cardiff: Welsh Assembly Government</a:t>
            </a:r>
          </a:p>
          <a:p>
            <a:pPr lvl="0"/>
            <a:r>
              <a:rPr lang="en-US" dirty="0">
                <a:latin typeface="+mj-lt"/>
              </a:rPr>
              <a:t>Welsh Assembly Government (2010) </a:t>
            </a:r>
            <a:r>
              <a:rPr lang="en-US" i="1" dirty="0">
                <a:latin typeface="+mj-lt"/>
              </a:rPr>
              <a:t>Guidance on the teaching of writing skills. </a:t>
            </a:r>
            <a:r>
              <a:rPr lang="en-US" dirty="0">
                <a:latin typeface="+mj-lt"/>
              </a:rPr>
              <a:t>Cardiff: Welsh Government.</a:t>
            </a:r>
            <a:endParaRPr lang="en-GB" dirty="0">
              <a:latin typeface="+mj-lt"/>
            </a:endParaRPr>
          </a:p>
          <a:p>
            <a:endParaRPr lang="en-GB"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359621631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TotalTime>
  <Words>2277</Words>
  <Application>Microsoft Office PowerPoint</Application>
  <PresentationFormat>Widescreen</PresentationFormat>
  <Paragraphs>306</Paragraphs>
  <Slides>21</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ＭＳ Ｐゴシック</vt:lpstr>
      <vt:lpstr>Arial</vt:lpstr>
      <vt:lpstr>Bodoni MT</vt:lpstr>
      <vt:lpstr>Calibri</vt:lpstr>
      <vt:lpstr>Calibri Light</vt:lpstr>
      <vt:lpstr>Comic Sans MS</vt:lpstr>
      <vt:lpstr>Office Theme</vt:lpstr>
      <vt:lpstr>Developing Pupils’ Writing</vt:lpstr>
      <vt:lpstr>Warming up for writing</vt:lpstr>
      <vt:lpstr>Let’s recap…..What do you understand to be the difference between……?</vt:lpstr>
      <vt:lpstr>The writing process: why do we write?</vt:lpstr>
      <vt:lpstr>Children internalise…</vt:lpstr>
      <vt:lpstr>Directed study</vt:lpstr>
      <vt:lpstr>A popular model for teaching</vt:lpstr>
      <vt:lpstr>PowerPoint Presentation</vt:lpstr>
      <vt:lpstr>Four key components of Talk for Writing across the curriculum are : </vt:lpstr>
      <vt:lpstr>Story writing</vt:lpstr>
      <vt:lpstr>The writing process</vt:lpstr>
      <vt:lpstr>An alternative to the 3Is - Gradual Release Model</vt:lpstr>
      <vt:lpstr>Knowledge about grammar can make a significance difference to children’s literacy development, but it is important to bear in mind seven key principles. </vt:lpstr>
      <vt:lpstr>What should we teach and share?</vt:lpstr>
      <vt:lpstr>PowerPoint Presentation</vt:lpstr>
      <vt:lpstr>PowerPoint Presentation</vt:lpstr>
      <vt:lpstr>Useful resource</vt:lpstr>
      <vt:lpstr>Other useful resources for you to look at</vt:lpstr>
      <vt:lpstr>Non-fiction across the curriculum</vt:lpstr>
      <vt:lpstr>How could this work in the classroom?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Angella Cooze</cp:lastModifiedBy>
  <cp:revision>111</cp:revision>
  <cp:lastPrinted>2018-07-11T16:05:04Z</cp:lastPrinted>
  <dcterms:created xsi:type="dcterms:W3CDTF">2018-06-19T15:42:58Z</dcterms:created>
  <dcterms:modified xsi:type="dcterms:W3CDTF">2018-10-29T14:34:54Z</dcterms:modified>
</cp:coreProperties>
</file>