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sldIdLst>
    <p:sldId id="272" r:id="rId2"/>
    <p:sldId id="273" r:id="rId3"/>
    <p:sldId id="274" r:id="rId4"/>
    <p:sldId id="275" r:id="rId5"/>
    <p:sldId id="277" r:id="rId6"/>
    <p:sldId id="278" r:id="rId7"/>
    <p:sldId id="280" r:id="rId8"/>
    <p:sldId id="279" r:id="rId9"/>
    <p:sldId id="281" r:id="rId10"/>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816"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71BD4573-58E7-4156-A133-2731F5F8D1A6}" type="datetimeFigureOut">
              <a:rPr lang="en-US" smtClean="0"/>
              <a:t>10/17/2017</a:t>
            </a:fld>
            <a:endParaRPr lang="en-US"/>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10/17/2017</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10/17/2017</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10/17/2017</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10/17/2017</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10/17/2017</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10/17/2017</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10/17/2017</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10/17/2017</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10/17/2017</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10/17/2017</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10/17/2017</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10/17/2017</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11200" y="2293034"/>
            <a:ext cx="10468864" cy="907365"/>
          </a:xfrm>
        </p:spPr>
        <p:txBody>
          <a:bodyPr/>
          <a:lstStyle/>
          <a:p>
            <a:r>
              <a:rPr lang="en-US" dirty="0">
                <a:latin typeface="Arial" panose="020B0604020202020204" pitchFamily="34" charset="0"/>
                <a:cs typeface="Arial" panose="020B0604020202020204" pitchFamily="34" charset="0"/>
              </a:rPr>
              <a:t>The Reflective Adult</a:t>
            </a:r>
          </a:p>
        </p:txBody>
      </p:sp>
      <p:sp>
        <p:nvSpPr>
          <p:cNvPr id="5" name="Subtitle 4"/>
          <p:cNvSpPr>
            <a:spLocks noGrp="1"/>
          </p:cNvSpPr>
          <p:nvPr>
            <p:ph type="subTitle" idx="1"/>
          </p:nvPr>
        </p:nvSpPr>
        <p:spPr/>
        <p:txBody>
          <a:bodyPr/>
          <a:lstStyle/>
          <a:p>
            <a:r>
              <a:rPr lang="en-US" dirty="0">
                <a:latin typeface="Arial" panose="020B0604020202020204" pitchFamily="34" charset="0"/>
                <a:cs typeface="Arial" panose="020B0604020202020204" pitchFamily="34" charset="0"/>
              </a:rPr>
              <a:t>Rebecca Evans (1402531)</a:t>
            </a:r>
          </a:p>
          <a:p>
            <a:endParaRPr lang="en-US" dirty="0"/>
          </a:p>
        </p:txBody>
      </p:sp>
      <p:sp>
        <p:nvSpPr>
          <p:cNvPr id="2" name="TextBox 1"/>
          <p:cNvSpPr txBox="1"/>
          <p:nvPr/>
        </p:nvSpPr>
        <p:spPr>
          <a:xfrm>
            <a:off x="9031459" y="1401803"/>
            <a:ext cx="2429960" cy="584775"/>
          </a:xfrm>
          <a:prstGeom prst="rect">
            <a:avLst/>
          </a:prstGeom>
          <a:noFill/>
          <a:ln>
            <a:noFill/>
          </a:ln>
        </p:spPr>
        <p:txBody>
          <a:bodyPr wrap="square" rtlCol="0">
            <a:spAutoFit/>
          </a:bodyPr>
          <a:lstStyle/>
          <a:p>
            <a:r>
              <a:rPr lang="en-GB" sz="3200" dirty="0">
                <a:latin typeface="Arial" panose="020B0604020202020204" pitchFamily="34" charset="0"/>
                <a:cs typeface="Arial" panose="020B0604020202020204" pitchFamily="34" charset="0"/>
              </a:rPr>
              <a:t>EAEC6001</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a:t>
            </a:r>
          </a:p>
        </p:txBody>
      </p:sp>
      <p:sp>
        <p:nvSpPr>
          <p:cNvPr id="2" name="Content Placeholder 1"/>
          <p:cNvSpPr>
            <a:spLocks noGrp="1"/>
          </p:cNvSpPr>
          <p:nvPr>
            <p:ph idx="1"/>
          </p:nvPr>
        </p:nvSpPr>
        <p:spPr>
          <a:xfrm>
            <a:off x="609600" y="2287172"/>
            <a:ext cx="10972800" cy="4141763"/>
          </a:xfrm>
        </p:spPr>
        <p:txBody>
          <a:bodyPr>
            <a:normAutofit fontScale="62500" lnSpcReduction="20000"/>
          </a:bodyPr>
          <a:lstStyle/>
          <a:p>
            <a:r>
              <a:rPr lang="en-US" sz="3600" dirty="0">
                <a:latin typeface="Arial" panose="020B0604020202020204" pitchFamily="34" charset="0"/>
                <a:cs typeface="Arial" panose="020B0604020202020204" pitchFamily="34" charset="0"/>
              </a:rPr>
              <a:t>Reflective practice – What is it? Why is it important?</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Theories and Models of reflection</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Partnership working</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Personal &amp; professional development</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Principles of reflection – links to Early Years</a:t>
            </a:r>
          </a:p>
          <a:p>
            <a:endParaRPr lang="en-US" sz="3600" dirty="0">
              <a:latin typeface="Arial" panose="020B0604020202020204" pitchFamily="34" charset="0"/>
              <a:cs typeface="Arial" panose="020B0604020202020204" pitchFamily="34" charset="0"/>
            </a:endParaRPr>
          </a:p>
          <a:p>
            <a:r>
              <a:rPr lang="en-US" sz="3600" dirty="0">
                <a:latin typeface="Arial" panose="020B0604020202020204" pitchFamily="34" charset="0"/>
                <a:cs typeface="Arial" panose="020B0604020202020204" pitchFamily="34" charset="0"/>
              </a:rPr>
              <a:t>Conclusion</a:t>
            </a:r>
          </a:p>
          <a:p>
            <a:pPr marL="0" indent="0">
              <a:buNone/>
            </a:pPr>
            <a:endParaRPr lang="en-US" dirty="0"/>
          </a:p>
          <a:p>
            <a:endParaRPr lang="en-US" dirty="0"/>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Reflective practice</a:t>
            </a:r>
          </a:p>
        </p:txBody>
      </p:sp>
      <p:sp>
        <p:nvSpPr>
          <p:cNvPr id="2" name="Content Placeholder 1"/>
          <p:cNvSpPr>
            <a:spLocks noGrp="1"/>
          </p:cNvSpPr>
          <p:nvPr>
            <p:ph idx="1"/>
          </p:nvPr>
        </p:nvSpPr>
        <p:spPr>
          <a:xfrm>
            <a:off x="738553" y="2096085"/>
            <a:ext cx="10993901" cy="2690213"/>
          </a:xfrm>
        </p:spPr>
        <p:txBody>
          <a:bodyPr>
            <a:normAutofit fontScale="55000" lnSpcReduction="20000"/>
          </a:bodyPr>
          <a:lstStyle/>
          <a:p>
            <a:r>
              <a:rPr lang="en-US" sz="4700" dirty="0"/>
              <a:t>Reflective practice is a continuous process used by professionals to analyse their practice in order to further their development.</a:t>
            </a:r>
          </a:p>
          <a:p>
            <a:pPr marL="0" indent="0">
              <a:buNone/>
            </a:pPr>
            <a:endParaRPr lang="en-US" sz="4700" dirty="0"/>
          </a:p>
          <a:p>
            <a:r>
              <a:rPr lang="en-US" sz="4700" dirty="0"/>
              <a:t>Reflective practice should be part of everyday practice in order to provide quality services. </a:t>
            </a:r>
          </a:p>
          <a:p>
            <a:endParaRPr lang="en-US" sz="4700" dirty="0"/>
          </a:p>
          <a:p>
            <a:pPr marL="0" indent="0">
              <a:buNone/>
            </a:pPr>
            <a:r>
              <a:rPr lang="en-US" sz="4700" dirty="0"/>
              <a:t>   Self awareness can be defined as;</a:t>
            </a:r>
          </a:p>
          <a:p>
            <a:endParaRPr lang="en-US" dirty="0"/>
          </a:p>
          <a:p>
            <a:endParaRPr lang="en-US" dirty="0"/>
          </a:p>
        </p:txBody>
      </p:sp>
      <p:sp>
        <p:nvSpPr>
          <p:cNvPr id="4" name="TextBox 3"/>
          <p:cNvSpPr txBox="1"/>
          <p:nvPr/>
        </p:nvSpPr>
        <p:spPr>
          <a:xfrm>
            <a:off x="2178148" y="4926975"/>
            <a:ext cx="7835704" cy="1477328"/>
          </a:xfrm>
          <a:prstGeom prst="rect">
            <a:avLst/>
          </a:prstGeom>
          <a:noFill/>
          <a:ln>
            <a:noFill/>
          </a:ln>
        </p:spPr>
        <p:txBody>
          <a:bodyPr wrap="square" rtlCol="0">
            <a:spAutoFit/>
          </a:bodyPr>
          <a:lstStyle/>
          <a:p>
            <a:r>
              <a:rPr lang="en-GB" i="1" dirty="0"/>
              <a:t>"…the gradual and continual process of noticing and exploring aspects of the self, whether behavioural, psychological or physical with the intention of developing personal and interpersonal understanding….To become more aware of and to have a deeper understanding of ourselves is to have a sharper and clearer picture of what is happening to others"</a:t>
            </a:r>
            <a:r>
              <a:rPr lang="en-GB" dirty="0"/>
              <a:t> (</a:t>
            </a:r>
            <a:r>
              <a:rPr lang="en-GB" dirty="0" err="1"/>
              <a:t>Burnard</a:t>
            </a:r>
            <a:r>
              <a:rPr lang="en-GB" dirty="0"/>
              <a:t> 2002: 30 - 31).</a:t>
            </a:r>
          </a:p>
        </p:txBody>
      </p:sp>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Arial" panose="020B0604020202020204" pitchFamily="34" charset="0"/>
                <a:cs typeface="Arial" panose="020B0604020202020204" pitchFamily="34" charset="0"/>
              </a:rPr>
              <a:t>Theories &amp; models of reflection</a:t>
            </a:r>
          </a:p>
        </p:txBody>
      </p:sp>
      <p:sp>
        <p:nvSpPr>
          <p:cNvPr id="2" name="Content Placeholder 1"/>
          <p:cNvSpPr>
            <a:spLocks noGrp="1"/>
          </p:cNvSpPr>
          <p:nvPr>
            <p:ph idx="1"/>
          </p:nvPr>
        </p:nvSpPr>
        <p:spPr>
          <a:xfrm>
            <a:off x="609600" y="2244969"/>
            <a:ext cx="10972800" cy="4389120"/>
          </a:xfrm>
        </p:spPr>
        <p:txBody>
          <a:bodyPr/>
          <a:lstStyle/>
          <a:p>
            <a:pPr marL="0" indent="0">
              <a:buNone/>
            </a:pPr>
            <a:r>
              <a:rPr lang="en-US" dirty="0" err="1">
                <a:latin typeface="Arial" panose="020B0604020202020204" pitchFamily="34" charset="0"/>
                <a:cs typeface="Arial" panose="020B0604020202020204" pitchFamily="34" charset="0"/>
              </a:rPr>
              <a:t>Boud’s</a:t>
            </a:r>
            <a:r>
              <a:rPr lang="en-US" dirty="0">
                <a:latin typeface="Arial" panose="020B0604020202020204" pitchFamily="34" charset="0"/>
                <a:cs typeface="Arial" panose="020B0604020202020204" pitchFamily="34" charset="0"/>
              </a:rPr>
              <a:t> triangular model (1985)                Gibbs reflective cycle (1988)                  </a:t>
            </a:r>
          </a:p>
          <a:p>
            <a:pPr marL="0" indent="0">
              <a:buNone/>
            </a:pP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7437" y="2977808"/>
            <a:ext cx="3287761" cy="2923441"/>
          </a:xfrm>
          <a:prstGeom prst="rect">
            <a:avLst/>
          </a:prstGeom>
        </p:spPr>
      </p:pic>
      <p:sp>
        <p:nvSpPr>
          <p:cNvPr id="5" name="TextBox 4"/>
          <p:cNvSpPr txBox="1"/>
          <p:nvPr/>
        </p:nvSpPr>
        <p:spPr>
          <a:xfrm>
            <a:off x="9016132" y="6037520"/>
            <a:ext cx="3066757" cy="261610"/>
          </a:xfrm>
          <a:prstGeom prst="rect">
            <a:avLst/>
          </a:prstGeom>
          <a:noFill/>
          <a:ln>
            <a:solidFill>
              <a:schemeClr val="bg2"/>
            </a:solidFill>
          </a:ln>
        </p:spPr>
        <p:txBody>
          <a:bodyPr wrap="square" rtlCol="0">
            <a:spAutoFit/>
          </a:bodyPr>
          <a:lstStyle/>
          <a:p>
            <a:r>
              <a:rPr lang="en-GB" sz="1100" dirty="0"/>
              <a:t>Pre hospital research (2013)</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253" y="3253262"/>
            <a:ext cx="4721185" cy="2323707"/>
          </a:xfrm>
          <a:prstGeom prst="rect">
            <a:avLst/>
          </a:prstGeom>
        </p:spPr>
      </p:pic>
      <p:sp>
        <p:nvSpPr>
          <p:cNvPr id="7" name="TextBox 6"/>
          <p:cNvSpPr txBox="1"/>
          <p:nvPr/>
        </p:nvSpPr>
        <p:spPr>
          <a:xfrm>
            <a:off x="3167533" y="5770444"/>
            <a:ext cx="2339926" cy="261610"/>
          </a:xfrm>
          <a:prstGeom prst="rect">
            <a:avLst/>
          </a:prstGeom>
          <a:noFill/>
          <a:ln>
            <a:solidFill>
              <a:schemeClr val="bg2"/>
            </a:solidFill>
          </a:ln>
        </p:spPr>
        <p:txBody>
          <a:bodyPr wrap="square" rtlCol="0">
            <a:spAutoFit/>
          </a:bodyPr>
          <a:lstStyle/>
          <a:p>
            <a:r>
              <a:rPr lang="en-GB" sz="1100" dirty="0">
                <a:latin typeface="Arial" panose="020B0604020202020204" pitchFamily="34" charset="0"/>
                <a:cs typeface="Arial" panose="020B0604020202020204" pitchFamily="34" charset="0"/>
              </a:rPr>
              <a:t>Open University (2017)</a:t>
            </a:r>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Partnership working</a:t>
            </a:r>
          </a:p>
        </p:txBody>
      </p:sp>
      <p:sp>
        <p:nvSpPr>
          <p:cNvPr id="2" name="Content Placeholder 1"/>
          <p:cNvSpPr>
            <a:spLocks noGrp="1"/>
          </p:cNvSpPr>
          <p:nvPr>
            <p:ph idx="1"/>
          </p:nvPr>
        </p:nvSpPr>
        <p:spPr>
          <a:xfrm>
            <a:off x="609600" y="1935480"/>
            <a:ext cx="10972800" cy="4521592"/>
          </a:xfrm>
        </p:spPr>
        <p:txBody>
          <a:bodyPr/>
          <a:lstStyle/>
          <a:p>
            <a:pPr marL="0" indent="0">
              <a:buNone/>
            </a:pPr>
            <a:r>
              <a:rPr lang="en-US" dirty="0"/>
              <a:t>Essential skills;</a:t>
            </a:r>
          </a:p>
          <a:p>
            <a:pPr marL="0" indent="0">
              <a:buNone/>
            </a:pPr>
            <a:endParaRPr lang="en-US" dirty="0"/>
          </a:p>
          <a:p>
            <a:r>
              <a:rPr lang="en-US" dirty="0"/>
              <a:t>Respect</a:t>
            </a:r>
          </a:p>
          <a:p>
            <a:r>
              <a:rPr lang="en-US" dirty="0"/>
              <a:t>Listening</a:t>
            </a:r>
          </a:p>
          <a:p>
            <a:r>
              <a:rPr lang="en-US" dirty="0"/>
              <a:t>Understanding</a:t>
            </a:r>
          </a:p>
          <a:p>
            <a:r>
              <a:rPr lang="en-US" dirty="0"/>
              <a:t>Trusting</a:t>
            </a:r>
          </a:p>
          <a:p>
            <a:r>
              <a:rPr lang="en-US" dirty="0"/>
              <a:t>Approachable</a:t>
            </a:r>
          </a:p>
          <a:p>
            <a:r>
              <a:rPr lang="en-US" dirty="0"/>
              <a:t>Supportive</a:t>
            </a:r>
          </a:p>
          <a:p>
            <a:r>
              <a:rPr lang="en-US" dirty="0"/>
              <a:t>Effective communication skills</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Personal &amp; Professional development</a:t>
            </a:r>
          </a:p>
        </p:txBody>
      </p:sp>
      <p:sp>
        <p:nvSpPr>
          <p:cNvPr id="2" name="Content Placeholder 1"/>
          <p:cNvSpPr>
            <a:spLocks noGrp="1"/>
          </p:cNvSpPr>
          <p:nvPr>
            <p:ph idx="1"/>
          </p:nvPr>
        </p:nvSpPr>
        <p:spPr>
          <a:xfrm>
            <a:off x="609600" y="2188699"/>
            <a:ext cx="10972800" cy="2734994"/>
          </a:xfrm>
        </p:spPr>
        <p:txBody>
          <a:bodyPr/>
          <a:lstStyle/>
          <a:p>
            <a:r>
              <a:rPr lang="en-US" dirty="0"/>
              <a:t>Own experiences</a:t>
            </a:r>
          </a:p>
          <a:p>
            <a:pPr marL="0" indent="0">
              <a:buNone/>
            </a:pPr>
            <a:endParaRPr lang="en-US" dirty="0"/>
          </a:p>
          <a:p>
            <a:r>
              <a:rPr lang="en-US" dirty="0"/>
              <a:t>Models of reflection used</a:t>
            </a:r>
          </a:p>
          <a:p>
            <a:pPr marL="0" indent="0">
              <a:buNone/>
            </a:pPr>
            <a:endParaRPr lang="en-US" dirty="0"/>
          </a:p>
          <a:p>
            <a:r>
              <a:rPr lang="en-US" dirty="0"/>
              <a:t>Knowledge and skills acquired from experiences</a:t>
            </a:r>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reflection</a:t>
            </a:r>
          </a:p>
        </p:txBody>
      </p:sp>
      <p:sp>
        <p:nvSpPr>
          <p:cNvPr id="3" name="Content Placeholder 2"/>
          <p:cNvSpPr>
            <a:spLocks noGrp="1"/>
          </p:cNvSpPr>
          <p:nvPr>
            <p:ph idx="1"/>
          </p:nvPr>
        </p:nvSpPr>
        <p:spPr>
          <a:xfrm>
            <a:off x="609600" y="2132428"/>
            <a:ext cx="10972800" cy="4389120"/>
          </a:xfrm>
        </p:spPr>
        <p:txBody>
          <a:bodyPr/>
          <a:lstStyle/>
          <a:p>
            <a:r>
              <a:rPr lang="en-GB" dirty="0"/>
              <a:t>Principles</a:t>
            </a:r>
          </a:p>
          <a:p>
            <a:pPr marL="0" indent="0">
              <a:buNone/>
            </a:pPr>
            <a:endParaRPr lang="en-GB" dirty="0"/>
          </a:p>
          <a:p>
            <a:r>
              <a:rPr lang="en-GB" dirty="0"/>
              <a:t>Links to Foundation Phase</a:t>
            </a:r>
          </a:p>
        </p:txBody>
      </p:sp>
    </p:spTree>
    <p:extLst>
      <p:ext uri="{BB962C8B-B14F-4D97-AF65-F5344CB8AC3E}">
        <p14:creationId xmlns:p14="http://schemas.microsoft.com/office/powerpoint/2010/main" val="330584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36209" y="690020"/>
            <a:ext cx="10972800" cy="1143000"/>
          </a:xfrm>
        </p:spPr>
        <p:txBody>
          <a:bodyPr/>
          <a:lstStyle/>
          <a:p>
            <a:r>
              <a:rPr lang="en-US" dirty="0"/>
              <a:t>Conclusion</a:t>
            </a:r>
          </a:p>
        </p:txBody>
      </p:sp>
      <p:sp>
        <p:nvSpPr>
          <p:cNvPr id="2" name="Content Placeholder 1"/>
          <p:cNvSpPr>
            <a:spLocks noGrp="1"/>
          </p:cNvSpPr>
          <p:nvPr>
            <p:ph idx="1"/>
          </p:nvPr>
        </p:nvSpPr>
        <p:spPr>
          <a:xfrm>
            <a:off x="567397" y="2230901"/>
            <a:ext cx="10972800" cy="4389120"/>
          </a:xfrm>
        </p:spPr>
        <p:txBody>
          <a:bodyPr/>
          <a:lstStyle/>
          <a:p>
            <a:r>
              <a:rPr lang="en-US" dirty="0"/>
              <a:t>Reflective practice</a:t>
            </a:r>
          </a:p>
          <a:p>
            <a:pPr marL="0" indent="0">
              <a:buNone/>
            </a:pPr>
            <a:endParaRPr lang="en-US" dirty="0"/>
          </a:p>
          <a:p>
            <a:r>
              <a:rPr lang="en-US" dirty="0"/>
              <a:t>Own personal &amp; professional development</a:t>
            </a:r>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25000" lnSpcReduction="20000"/>
          </a:bodyPr>
          <a:lstStyle/>
          <a:p>
            <a:pPr marL="0" indent="0">
              <a:buNone/>
            </a:pPr>
            <a:r>
              <a:rPr lang="en-GB" sz="8000" dirty="0">
                <a:latin typeface="Arial" panose="020B0604020202020204" pitchFamily="34" charset="0"/>
                <a:cs typeface="Arial" panose="020B0604020202020204" pitchFamily="34" charset="0"/>
              </a:rPr>
              <a:t>Aubrey, C. (2009) </a:t>
            </a:r>
            <a:r>
              <a:rPr lang="en-GB" sz="8000" i="1" dirty="0">
                <a:latin typeface="Arial" panose="020B0604020202020204" pitchFamily="34" charset="0"/>
                <a:cs typeface="Arial" panose="020B0604020202020204" pitchFamily="34" charset="0"/>
              </a:rPr>
              <a:t>Leading and Working in Multi – agency Teams</a:t>
            </a:r>
            <a:r>
              <a:rPr lang="en-GB" sz="8000" dirty="0">
                <a:latin typeface="Arial" panose="020B0604020202020204" pitchFamily="34" charset="0"/>
                <a:cs typeface="Arial" panose="020B0604020202020204" pitchFamily="34" charset="0"/>
              </a:rPr>
              <a:t>. In G. Pugh and B. Duffy (</a:t>
            </a:r>
            <a:r>
              <a:rPr lang="en-GB" sz="8000" dirty="0" err="1">
                <a:latin typeface="Arial" panose="020B0604020202020204" pitchFamily="34" charset="0"/>
                <a:cs typeface="Arial" panose="020B0604020202020204" pitchFamily="34" charset="0"/>
              </a:rPr>
              <a:t>EDs.</a:t>
            </a:r>
            <a:r>
              <a:rPr lang="en-GB" sz="8000" dirty="0">
                <a:latin typeface="Arial" panose="020B0604020202020204" pitchFamily="34" charset="0"/>
                <a:cs typeface="Arial" panose="020B0604020202020204" pitchFamily="34" charset="0"/>
              </a:rPr>
              <a:t>) Contemporary Issues in the Early Years. London: Sage Publications.</a:t>
            </a:r>
          </a:p>
          <a:p>
            <a:pPr marL="0" indent="0">
              <a:buNone/>
            </a:pPr>
            <a:r>
              <a:rPr lang="en-GB" sz="8000" dirty="0">
                <a:latin typeface="Arial" panose="020B0604020202020204" pitchFamily="34" charset="0"/>
                <a:cs typeface="Arial" panose="020B0604020202020204" pitchFamily="34" charset="0"/>
              </a:rPr>
              <a:t>Baldock, P. (2011) </a:t>
            </a:r>
            <a:r>
              <a:rPr lang="en-GB" sz="8000" i="1" dirty="0">
                <a:latin typeface="Arial" panose="020B0604020202020204" pitchFamily="34" charset="0"/>
                <a:cs typeface="Arial" panose="020B0604020202020204" pitchFamily="34" charset="0"/>
              </a:rPr>
              <a:t>Developing Early Childhood Services: Past, Present and Future</a:t>
            </a:r>
            <a:r>
              <a:rPr lang="en-GB" sz="8000" dirty="0">
                <a:latin typeface="Arial" panose="020B0604020202020204" pitchFamily="34" charset="0"/>
                <a:cs typeface="Arial" panose="020B0604020202020204" pitchFamily="34" charset="0"/>
              </a:rPr>
              <a:t>. 2011.</a:t>
            </a:r>
          </a:p>
          <a:p>
            <a:pPr marL="0" indent="0">
              <a:buNone/>
            </a:pPr>
            <a:r>
              <a:rPr lang="en-GB" sz="8000" dirty="0" err="1">
                <a:latin typeface="Arial" panose="020B0604020202020204" pitchFamily="34" charset="0"/>
                <a:cs typeface="Arial" panose="020B0604020202020204" pitchFamily="34" charset="0"/>
              </a:rPr>
              <a:t>Burnard</a:t>
            </a:r>
            <a:r>
              <a:rPr lang="en-GB" sz="8000" dirty="0">
                <a:latin typeface="Arial" panose="020B0604020202020204" pitchFamily="34" charset="0"/>
                <a:cs typeface="Arial" panose="020B0604020202020204" pitchFamily="34" charset="0"/>
              </a:rPr>
              <a:t>, P. (2002) </a:t>
            </a:r>
            <a:r>
              <a:rPr lang="en-GB" sz="8000" i="1" dirty="0">
                <a:latin typeface="Arial" panose="020B0604020202020204" pitchFamily="34" charset="0"/>
                <a:cs typeface="Arial" panose="020B0604020202020204" pitchFamily="34" charset="0"/>
              </a:rPr>
              <a:t>Learning Human Skills: An Experiential and Reflective Guide for Nurses and Health Care Professionals.</a:t>
            </a:r>
            <a:r>
              <a:rPr lang="en-GB" sz="8000" dirty="0">
                <a:latin typeface="Arial" panose="020B0604020202020204" pitchFamily="34" charset="0"/>
                <a:cs typeface="Arial" panose="020B0604020202020204" pitchFamily="34" charset="0"/>
              </a:rPr>
              <a:t> 4th ed. Oxford, Butterworth Heinemann</a:t>
            </a:r>
          </a:p>
          <a:p>
            <a:pPr marL="0" indent="0">
              <a:buNone/>
            </a:pPr>
            <a:r>
              <a:rPr lang="en-GB" sz="8000" dirty="0" err="1">
                <a:latin typeface="Arial" panose="020B0604020202020204" pitchFamily="34" charset="0"/>
                <a:cs typeface="Arial" panose="020B0604020202020204" pitchFamily="34" charset="0"/>
              </a:rPr>
              <a:t>Hatton,N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Smith,D</a:t>
            </a:r>
            <a:r>
              <a:rPr lang="en-GB" sz="8000" dirty="0">
                <a:latin typeface="Arial" panose="020B0604020202020204" pitchFamily="34" charset="0"/>
                <a:cs typeface="Arial" panose="020B0604020202020204" pitchFamily="34" charset="0"/>
              </a:rPr>
              <a:t>. (1995) </a:t>
            </a:r>
            <a:r>
              <a:rPr lang="en-GB" sz="8000" i="1" dirty="0">
                <a:latin typeface="Arial" panose="020B0604020202020204" pitchFamily="34" charset="0"/>
                <a:cs typeface="Arial" panose="020B0604020202020204" pitchFamily="34" charset="0"/>
              </a:rPr>
              <a:t>Reflection in teacher Education</a:t>
            </a:r>
            <a:r>
              <a:rPr lang="en-GB" sz="8000" dirty="0">
                <a:latin typeface="Arial" panose="020B0604020202020204" pitchFamily="34" charset="0"/>
                <a:cs typeface="Arial" panose="020B0604020202020204" pitchFamily="34" charset="0"/>
              </a:rPr>
              <a:t>. Teaching and Teacher Education. Vol 11 p33 – 49 </a:t>
            </a:r>
          </a:p>
          <a:p>
            <a:pPr marL="0" indent="0">
              <a:buNone/>
            </a:pPr>
            <a:r>
              <a:rPr lang="en-GB" sz="8000" dirty="0">
                <a:latin typeface="Arial" panose="020B0604020202020204" pitchFamily="34" charset="0"/>
                <a:cs typeface="Arial" panose="020B0604020202020204" pitchFamily="34" charset="0"/>
              </a:rPr>
              <a:t>Moon, J. (2006) </a:t>
            </a:r>
            <a:r>
              <a:rPr lang="en-GB" sz="8000" i="1" dirty="0">
                <a:latin typeface="Arial" panose="020B0604020202020204" pitchFamily="34" charset="0"/>
                <a:cs typeface="Arial" panose="020B0604020202020204" pitchFamily="34" charset="0"/>
              </a:rPr>
              <a:t>Learning Journals: A Handbook for Reflective practice and Professional Development</a:t>
            </a:r>
            <a:r>
              <a:rPr lang="en-GB" sz="8000" dirty="0">
                <a:latin typeface="Arial" panose="020B0604020202020204" pitchFamily="34" charset="0"/>
                <a:cs typeface="Arial" panose="020B0604020202020204" pitchFamily="34" charset="0"/>
              </a:rPr>
              <a:t>. London: Routledge</a:t>
            </a:r>
          </a:p>
          <a:p>
            <a:pPr marL="0" indent="0">
              <a:buNone/>
            </a:pPr>
            <a:r>
              <a:rPr lang="en-GB" sz="8000" dirty="0">
                <a:latin typeface="Arial" panose="020B0604020202020204" pitchFamily="34" charset="0"/>
                <a:cs typeface="Arial" panose="020B0604020202020204" pitchFamily="34" charset="0"/>
              </a:rPr>
              <a:t>Miller, S. </a:t>
            </a:r>
            <a:r>
              <a:rPr lang="en-GB" sz="8000" i="1" dirty="0">
                <a:latin typeface="Arial" panose="020B0604020202020204" pitchFamily="34" charset="0"/>
                <a:cs typeface="Arial" panose="020B0604020202020204" pitchFamily="34" charset="0"/>
              </a:rPr>
              <a:t>Supporting Parents: Improving Outcomes for Children, Families and Communities.</a:t>
            </a:r>
            <a:r>
              <a:rPr lang="en-GB" sz="8000" dirty="0">
                <a:latin typeface="Arial" panose="020B0604020202020204" pitchFamily="34" charset="0"/>
                <a:cs typeface="Arial" panose="020B0604020202020204" pitchFamily="34" charset="0"/>
              </a:rPr>
              <a:t> 2010.</a:t>
            </a:r>
          </a:p>
          <a:p>
            <a:pPr marL="0" indent="0">
              <a:buNone/>
            </a:pPr>
            <a:r>
              <a:rPr lang="en-GB" sz="8000" dirty="0" err="1">
                <a:latin typeface="Arial" panose="020B0604020202020204" pitchFamily="34" charset="0"/>
                <a:cs typeface="Arial" panose="020B0604020202020204" pitchFamily="34" charset="0"/>
              </a:rPr>
              <a:t>Moyles</a:t>
            </a:r>
            <a:r>
              <a:rPr lang="en-GB" sz="8000" dirty="0">
                <a:latin typeface="Arial" panose="020B0604020202020204" pitchFamily="34" charset="0"/>
                <a:cs typeface="Arial" panose="020B0604020202020204" pitchFamily="34" charset="0"/>
              </a:rPr>
              <a:t>, J. (2010</a:t>
            </a:r>
            <a:r>
              <a:rPr lang="en-GB" sz="8000" i="1" dirty="0">
                <a:latin typeface="Arial" panose="020B0604020202020204" pitchFamily="34" charset="0"/>
                <a:cs typeface="Arial" panose="020B0604020202020204" pitchFamily="34" charset="0"/>
              </a:rPr>
              <a:t>) Thinking About Play</a:t>
            </a:r>
            <a:r>
              <a:rPr lang="en-GB" sz="8000" dirty="0">
                <a:latin typeface="Arial" panose="020B0604020202020204" pitchFamily="34" charset="0"/>
                <a:cs typeface="Arial" panose="020B0604020202020204" pitchFamily="34" charset="0"/>
              </a:rPr>
              <a:t>: Developing a Reflective Approach. Milton Keynes: Open University Press.</a:t>
            </a:r>
          </a:p>
          <a:p>
            <a:pPr marL="0" indent="0">
              <a:buNone/>
            </a:pPr>
            <a:r>
              <a:rPr lang="en-GB" sz="8000" dirty="0">
                <a:latin typeface="Arial" panose="020B0604020202020204" pitchFamily="34" charset="0"/>
                <a:cs typeface="Arial" panose="020B0604020202020204" pitchFamily="34" charset="0"/>
              </a:rPr>
              <a:t>Reed, M. and Canning, N. (</a:t>
            </a:r>
            <a:r>
              <a:rPr lang="en-GB" sz="8000" dirty="0" err="1">
                <a:latin typeface="Arial" panose="020B0604020202020204" pitchFamily="34" charset="0"/>
                <a:cs typeface="Arial" panose="020B0604020202020204" pitchFamily="34" charset="0"/>
              </a:rPr>
              <a:t>eds</a:t>
            </a:r>
            <a:r>
              <a:rPr lang="en-GB" sz="8000" dirty="0">
                <a:latin typeface="Arial" panose="020B0604020202020204" pitchFamily="34" charset="0"/>
                <a:cs typeface="Arial" panose="020B0604020202020204" pitchFamily="34" charset="0"/>
              </a:rPr>
              <a:t>) (2010) </a:t>
            </a:r>
            <a:r>
              <a:rPr lang="en-GB" sz="8000" i="1" dirty="0">
                <a:latin typeface="Arial" panose="020B0604020202020204" pitchFamily="34" charset="0"/>
                <a:cs typeface="Arial" panose="020B0604020202020204" pitchFamily="34" charset="0"/>
              </a:rPr>
              <a:t>Reflective Practice in the Early Years,</a:t>
            </a:r>
            <a:r>
              <a:rPr lang="en-GB" sz="8000" dirty="0">
                <a:latin typeface="Arial" panose="020B0604020202020204" pitchFamily="34" charset="0"/>
                <a:cs typeface="Arial" panose="020B0604020202020204" pitchFamily="34" charset="0"/>
              </a:rPr>
              <a:t> London: Sage Publications.</a:t>
            </a:r>
          </a:p>
          <a:p>
            <a:pPr marL="0" indent="0">
              <a:buNone/>
            </a:pPr>
            <a:r>
              <a:rPr lang="en-GB" sz="8000" dirty="0">
                <a:latin typeface="Arial" panose="020B0604020202020204" pitchFamily="34" charset="0"/>
                <a:cs typeface="Arial" panose="020B0604020202020204" pitchFamily="34" charset="0"/>
              </a:rPr>
              <a:t>Waller, </a:t>
            </a:r>
            <a:r>
              <a:rPr lang="en-GB" sz="8000" dirty="0" err="1">
                <a:latin typeface="Arial" panose="020B0604020202020204" pitchFamily="34" charset="0"/>
                <a:cs typeface="Arial" panose="020B0604020202020204" pitchFamily="34" charset="0"/>
              </a:rPr>
              <a:t>T.Whitmarsh</a:t>
            </a:r>
            <a:r>
              <a:rPr lang="en-GB" sz="8000" dirty="0">
                <a:latin typeface="Arial" panose="020B0604020202020204" pitchFamily="34" charset="0"/>
                <a:cs typeface="Arial" panose="020B0604020202020204" pitchFamily="34" charset="0"/>
              </a:rPr>
              <a:t>, J. and Clarke, K. (2011) </a:t>
            </a:r>
            <a:r>
              <a:rPr lang="en-GB" sz="8000" i="1" dirty="0">
                <a:latin typeface="Arial" panose="020B0604020202020204" pitchFamily="34" charset="0"/>
                <a:cs typeface="Arial" panose="020B0604020202020204" pitchFamily="34" charset="0"/>
              </a:rPr>
              <a:t>Making Sense of Theory and Practice in Early Childhood: The Power of Ideas.</a:t>
            </a:r>
            <a:r>
              <a:rPr lang="en-GB" sz="8000" dirty="0">
                <a:latin typeface="Arial" panose="020B0604020202020204" pitchFamily="34" charset="0"/>
                <a:cs typeface="Arial" panose="020B0604020202020204" pitchFamily="34" charset="0"/>
              </a:rPr>
              <a:t> Sage Publications.</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2600188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1404</TotalTime>
  <Words>463</Words>
  <Application>Microsoft Office PowerPoint</Application>
  <PresentationFormat>Widescreen</PresentationFormat>
  <Paragraphs>67</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Palatino Linotype</vt:lpstr>
      <vt:lpstr>Wingdings 2</vt:lpstr>
      <vt:lpstr>Presentation on brainstorming</vt:lpstr>
      <vt:lpstr>The Reflective Adult</vt:lpstr>
      <vt:lpstr>Introduction</vt:lpstr>
      <vt:lpstr>Reflective practice</vt:lpstr>
      <vt:lpstr>Theories &amp; models of reflection</vt:lpstr>
      <vt:lpstr>Partnership working</vt:lpstr>
      <vt:lpstr>Personal &amp; Professional development</vt:lpstr>
      <vt:lpstr>Principles of reflection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Reflective Adult</dc:title>
  <dc:creator>Rebecca Evans</dc:creator>
  <cp:lastModifiedBy>Rebecca Evans</cp:lastModifiedBy>
  <cp:revision>28</cp:revision>
  <cp:lastPrinted>2017-10-17T14:34:03Z</cp:lastPrinted>
  <dcterms:created xsi:type="dcterms:W3CDTF">2017-10-13T14:26:17Z</dcterms:created>
  <dcterms:modified xsi:type="dcterms:W3CDTF">2017-10-17T20:05:52Z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