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58" r:id="rId4"/>
    <p:sldId id="259" r:id="rId5"/>
    <p:sldId id="261" r:id="rId6"/>
    <p:sldId id="262" r:id="rId7"/>
    <p:sldId id="260" r:id="rId8"/>
    <p:sldId id="275" r:id="rId9"/>
    <p:sldId id="263" r:id="rId10"/>
    <p:sldId id="272" r:id="rId11"/>
    <p:sldId id="273" r:id="rId12"/>
    <p:sldId id="27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2172" autoAdjust="0"/>
  </p:normalViewPr>
  <p:slideViewPr>
    <p:cSldViewPr snapToGrid="0">
      <p:cViewPr varScale="1">
        <p:scale>
          <a:sx n="59" d="100"/>
          <a:sy n="59" d="100"/>
        </p:scale>
        <p:origin x="1618" y="10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6BD53C-EE04-4D0F-AFDF-5DCFD73B180A}" type="datetimeFigureOut">
              <a:rPr lang="en-US" smtClean="0"/>
              <a:t>3/16/2023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A31501-A367-4570-B69C-1CCFA6E1AEB0}" type="slidenum">
              <a:rPr lang="en-US" smtClean="0"/>
              <a:t>‹#›</a:t>
            </a:fld>
            <a:endParaRPr lang="en-US"/>
          </a:p>
        </p:txBody>
      </p:sp>
    </p:spTree>
    <p:extLst>
      <p:ext uri="{BB962C8B-B14F-4D97-AF65-F5344CB8AC3E}">
        <p14:creationId xmlns:p14="http://schemas.microsoft.com/office/powerpoint/2010/main" val="13690063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0A31501-A367-4570-B69C-1CCFA6E1AEB0}" type="slidenum">
              <a:rPr lang="en-US" smtClean="0"/>
              <a:t>3</a:t>
            </a:fld>
            <a:endParaRPr lang="en-US"/>
          </a:p>
        </p:txBody>
      </p:sp>
    </p:spTree>
    <p:extLst>
      <p:ext uri="{BB962C8B-B14F-4D97-AF65-F5344CB8AC3E}">
        <p14:creationId xmlns:p14="http://schemas.microsoft.com/office/powerpoint/2010/main" val="40668493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Culture is a wide term that is referred to the art, belief and the different institution, codes of manner, language and religion that is passed from generation to generation. It impacts the way  in which the people behave and interacts with other people of the society. Strong culture helps in enhancing trust and cooperation between the people working in the company, it also helps in creating effective decisions and healthy working environment in the organisation.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Here, the </a:t>
            </a:r>
            <a:r>
              <a:rPr lang="en-GB" sz="1200" kern="1200" dirty="0" err="1">
                <a:solidFill>
                  <a:schemeClr val="tx1"/>
                </a:solidFill>
                <a:effectLst/>
                <a:latin typeface="+mn-lt"/>
                <a:ea typeface="+mn-ea"/>
                <a:cs typeface="+mn-cs"/>
              </a:rPr>
              <a:t>Hofstede</a:t>
            </a:r>
            <a:r>
              <a:rPr lang="en-GB" sz="1200" kern="1200" dirty="0">
                <a:solidFill>
                  <a:schemeClr val="tx1"/>
                </a:solidFill>
                <a:effectLst/>
                <a:latin typeface="+mn-lt"/>
                <a:ea typeface="+mn-ea"/>
                <a:cs typeface="+mn-cs"/>
              </a:rPr>
              <a:t> model is used in order to analyse the cultural differences and similarities  between Russia and United States.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Power distance: </a:t>
            </a:r>
            <a:r>
              <a:rPr lang="en-GB" sz="1200" kern="1200" dirty="0">
                <a:solidFill>
                  <a:schemeClr val="tx1"/>
                </a:solidFill>
                <a:effectLst/>
                <a:latin typeface="+mn-lt"/>
                <a:ea typeface="+mn-ea"/>
                <a:cs typeface="+mn-cs"/>
              </a:rPr>
              <a:t>Russia is a country with high power distance level whereas the power distance is low in United States. Due to this the PJSC LUKOIL will require to make changes in the distribution of power for effective merger and acquisition.</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Individualism </a:t>
            </a:r>
            <a:r>
              <a:rPr lang="en-GB" sz="1200" b="1" kern="1200" dirty="0" err="1">
                <a:solidFill>
                  <a:schemeClr val="tx1"/>
                </a:solidFill>
                <a:effectLst/>
                <a:latin typeface="+mn-lt"/>
                <a:ea typeface="+mn-ea"/>
                <a:cs typeface="+mn-cs"/>
              </a:rPr>
              <a:t>vs</a:t>
            </a:r>
            <a:r>
              <a:rPr lang="en-GB" sz="1200" b="1" kern="1200" dirty="0">
                <a:solidFill>
                  <a:schemeClr val="tx1"/>
                </a:solidFill>
                <a:effectLst/>
                <a:latin typeface="+mn-lt"/>
                <a:ea typeface="+mn-ea"/>
                <a:cs typeface="+mn-cs"/>
              </a:rPr>
              <a:t> collectivism: </a:t>
            </a:r>
            <a:r>
              <a:rPr lang="en-GB" sz="1200" kern="1200" dirty="0">
                <a:solidFill>
                  <a:schemeClr val="tx1"/>
                </a:solidFill>
                <a:effectLst/>
                <a:latin typeface="+mn-lt"/>
                <a:ea typeface="+mn-ea"/>
                <a:cs typeface="+mn-cs"/>
              </a:rPr>
              <a:t>Russia is a country where the rate of individualism is low(39) if compared to the United States. They believe in performing and operating in a collective manner(</a:t>
            </a:r>
            <a:r>
              <a:rPr lang="en-GB" sz="1200" kern="1200" dirty="0" err="1">
                <a:solidFill>
                  <a:schemeClr val="tx1"/>
                </a:solidFill>
                <a:effectLst/>
                <a:latin typeface="+mn-lt"/>
                <a:ea typeface="+mn-ea"/>
                <a:cs typeface="+mn-cs"/>
              </a:rPr>
              <a:t>Skerrett</a:t>
            </a:r>
            <a:r>
              <a:rPr lang="en-GB" sz="1200" kern="1200" dirty="0">
                <a:solidFill>
                  <a:schemeClr val="tx1"/>
                </a:solidFill>
                <a:effectLst/>
                <a:latin typeface="+mn-lt"/>
                <a:ea typeface="+mn-ea"/>
                <a:cs typeface="+mn-cs"/>
              </a:rPr>
              <a:t>, 2020) . But in US the people are focused towards themselves as the rate of individualism is 91 and believe for attaining goals for themselves.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Masculinity </a:t>
            </a:r>
            <a:r>
              <a:rPr lang="en-GB" sz="1200" b="1" kern="1200" dirty="0" err="1">
                <a:solidFill>
                  <a:schemeClr val="tx1"/>
                </a:solidFill>
                <a:effectLst/>
                <a:latin typeface="+mn-lt"/>
                <a:ea typeface="+mn-ea"/>
                <a:cs typeface="+mn-cs"/>
              </a:rPr>
              <a:t>vs</a:t>
            </a:r>
            <a:r>
              <a:rPr lang="en-GB" sz="1200" b="1" kern="1200" dirty="0">
                <a:solidFill>
                  <a:schemeClr val="tx1"/>
                </a:solidFill>
                <a:effectLst/>
                <a:latin typeface="+mn-lt"/>
                <a:ea typeface="+mn-ea"/>
                <a:cs typeface="+mn-cs"/>
              </a:rPr>
              <a:t> femininity</a:t>
            </a:r>
            <a:r>
              <a:rPr lang="en-GB" sz="1200" kern="1200" dirty="0">
                <a:solidFill>
                  <a:schemeClr val="tx1"/>
                </a:solidFill>
                <a:effectLst/>
                <a:latin typeface="+mn-lt"/>
                <a:ea typeface="+mn-ea"/>
                <a:cs typeface="+mn-cs"/>
              </a:rPr>
              <a:t>: Russia is less masculine country with the score of 36, here the dominant behaviour of the people is not accepted.  The score of US is 62 which is high and shows that the company is more masculine.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Uncertainty avoidance index </a:t>
            </a:r>
            <a:r>
              <a:rPr lang="en-GB" sz="1200" kern="1200" dirty="0">
                <a:solidFill>
                  <a:schemeClr val="tx1"/>
                </a:solidFill>
                <a:effectLst/>
                <a:latin typeface="+mn-lt"/>
                <a:ea typeface="+mn-ea"/>
                <a:cs typeface="+mn-cs"/>
              </a:rPr>
              <a:t>: the score of United States is low in the uncertainty avoidance, which is 46. Whereas the score of uncertainty avoidance is 95 in the  Russia which shows that they are more concerned about the future uncertainty.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Long term orientation </a:t>
            </a:r>
            <a:r>
              <a:rPr lang="en-GB" sz="1200" b="1" kern="1200" dirty="0" err="1">
                <a:solidFill>
                  <a:schemeClr val="tx1"/>
                </a:solidFill>
                <a:effectLst/>
                <a:latin typeface="+mn-lt"/>
                <a:ea typeface="+mn-ea"/>
                <a:cs typeface="+mn-cs"/>
              </a:rPr>
              <a:t>vs</a:t>
            </a:r>
            <a:r>
              <a:rPr lang="en-GB" sz="1200" b="1" kern="1200" dirty="0">
                <a:solidFill>
                  <a:schemeClr val="tx1"/>
                </a:solidFill>
                <a:effectLst/>
                <a:latin typeface="+mn-lt"/>
                <a:ea typeface="+mn-ea"/>
                <a:cs typeface="+mn-cs"/>
              </a:rPr>
              <a:t> short term orientation</a:t>
            </a:r>
            <a:r>
              <a:rPr lang="en-GB" sz="1200" kern="1200" dirty="0">
                <a:solidFill>
                  <a:schemeClr val="tx1"/>
                </a:solidFill>
                <a:effectLst/>
                <a:latin typeface="+mn-lt"/>
                <a:ea typeface="+mn-ea"/>
                <a:cs typeface="+mn-cs"/>
              </a:rPr>
              <a:t>: Russia is having a high score of 81 in long term uncertainty which shows that the people of the country can adopt  changes in  a quick manner. Whereas the score of the united states is  26,  which shows that the  people of the country are not able to adapt changes quickly and requires time for doing so.</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Indulgence and restraints</a:t>
            </a:r>
            <a:r>
              <a:rPr lang="en-GB" sz="1200" kern="1200" dirty="0">
                <a:solidFill>
                  <a:schemeClr val="tx1"/>
                </a:solidFill>
                <a:effectLst/>
                <a:latin typeface="+mn-lt"/>
                <a:ea typeface="+mn-ea"/>
                <a:cs typeface="+mn-cs"/>
              </a:rPr>
              <a:t>:  the indulgence rates in Russia is low  with the score of  20. the people of this country do not spend their time on leisure and fulfilling their  desires, whereas United States have a high score in the indulgence is 68, which shows  that they work hard and also enjoys and pay attention on fulfilling their desires and ambition.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0A31501-A367-4570-B69C-1CCFA6E1AEB0}" type="slidenum">
              <a:rPr lang="en-US" smtClean="0"/>
              <a:t>4</a:t>
            </a:fld>
            <a:endParaRPr lang="en-US"/>
          </a:p>
        </p:txBody>
      </p:sp>
    </p:spTree>
    <p:extLst>
      <p:ext uri="{BB962C8B-B14F-4D97-AF65-F5344CB8AC3E}">
        <p14:creationId xmlns:p14="http://schemas.microsoft.com/office/powerpoint/2010/main" val="41899837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The international human resources management refers to the different sets of activities, tasks and functions that are required to manage the human resources in the multinational enterprises. The different approaches of the IHRM are:</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Ethnocentric approach: according to this approach, all the key position of the other company are acquired by the people of the parent company. This may happen when the company feels that there is lack qualified people in the other country (</a:t>
            </a:r>
            <a:r>
              <a:rPr lang="en-GB" sz="1200" kern="1200" dirty="0" err="1">
                <a:solidFill>
                  <a:schemeClr val="tx1"/>
                </a:solidFill>
                <a:effectLst/>
                <a:latin typeface="+mn-lt"/>
                <a:ea typeface="+mn-ea"/>
                <a:cs typeface="+mn-cs"/>
              </a:rPr>
              <a:t>Minkov</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Kaasa</a:t>
            </a:r>
            <a:r>
              <a:rPr lang="en-GB" sz="1200" kern="1200" dirty="0">
                <a:solidFill>
                  <a:schemeClr val="tx1"/>
                </a:solidFill>
                <a:effectLst/>
                <a:latin typeface="+mn-lt"/>
                <a:ea typeface="+mn-ea"/>
                <a:cs typeface="+mn-cs"/>
              </a:rPr>
              <a:t>, 2021).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Polycentric approach: according to this approach the PJSC LUKOIL will be required to recruit people from the hosting country for managing the company in the other country  while the parent country people acquire the top and key positions.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Geocentric approach: In this the organisation chooses the best people or candidates whether from any of the countries in order to fill the position with efficient  employees. This will help the company in making best use of its human resources in a effective manner. </a:t>
            </a:r>
            <a:endParaRPr lang="en-US" dirty="0"/>
          </a:p>
        </p:txBody>
      </p:sp>
      <p:sp>
        <p:nvSpPr>
          <p:cNvPr id="4" name="Slide Number Placeholder 3"/>
          <p:cNvSpPr>
            <a:spLocks noGrp="1"/>
          </p:cNvSpPr>
          <p:nvPr>
            <p:ph type="sldNum" sz="quarter" idx="10"/>
          </p:nvPr>
        </p:nvSpPr>
        <p:spPr/>
        <p:txBody>
          <a:bodyPr/>
          <a:lstStyle/>
          <a:p>
            <a:fld id="{60A31501-A367-4570-B69C-1CCFA6E1AEB0}" type="slidenum">
              <a:rPr lang="en-US" smtClean="0"/>
              <a:t>5</a:t>
            </a:fld>
            <a:endParaRPr lang="en-US"/>
          </a:p>
        </p:txBody>
      </p:sp>
    </p:spTree>
    <p:extLst>
      <p:ext uri="{BB962C8B-B14F-4D97-AF65-F5344CB8AC3E}">
        <p14:creationId xmlns:p14="http://schemas.microsoft.com/office/powerpoint/2010/main" val="20872046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Efficient and talented employees and people are another reason for acquiring the other company.   </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 The company wants to expand in the other countries in order to increase their market share and profitability in a effective manner.</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This also allows the company in reducing the number of competitors in the market place.</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Through this the company can effective use the knowledge and research and development strategies in a effective and efficient manner.      </a:t>
            </a: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60A31501-A367-4570-B69C-1CCFA6E1AEB0}" type="slidenum">
              <a:rPr lang="en-US" smtClean="0"/>
              <a:t>7</a:t>
            </a:fld>
            <a:endParaRPr lang="en-US"/>
          </a:p>
        </p:txBody>
      </p:sp>
    </p:spTree>
    <p:extLst>
      <p:ext uri="{BB962C8B-B14F-4D97-AF65-F5344CB8AC3E}">
        <p14:creationId xmlns:p14="http://schemas.microsoft.com/office/powerpoint/2010/main" val="39902679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0A31501-A367-4570-B69C-1CCFA6E1AEB0}" type="slidenum">
              <a:rPr lang="en-US" smtClean="0"/>
              <a:t>8</a:t>
            </a:fld>
            <a:endParaRPr lang="en-US"/>
          </a:p>
        </p:txBody>
      </p:sp>
    </p:spTree>
    <p:extLst>
      <p:ext uri="{BB962C8B-B14F-4D97-AF65-F5344CB8AC3E}">
        <p14:creationId xmlns:p14="http://schemas.microsoft.com/office/powerpoint/2010/main" val="29959874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0A31501-A367-4570-B69C-1CCFA6E1AEB0}" type="slidenum">
              <a:rPr lang="en-US" smtClean="0"/>
              <a:t>9</a:t>
            </a:fld>
            <a:endParaRPr lang="en-US"/>
          </a:p>
        </p:txBody>
      </p:sp>
    </p:spTree>
    <p:extLst>
      <p:ext uri="{BB962C8B-B14F-4D97-AF65-F5344CB8AC3E}">
        <p14:creationId xmlns:p14="http://schemas.microsoft.com/office/powerpoint/2010/main" val="39480601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0A31501-A367-4570-B69C-1CCFA6E1AEB0}" type="slidenum">
              <a:rPr lang="en-US" smtClean="0"/>
              <a:t>11</a:t>
            </a:fld>
            <a:endParaRPr lang="en-US"/>
          </a:p>
        </p:txBody>
      </p:sp>
    </p:spTree>
    <p:extLst>
      <p:ext uri="{BB962C8B-B14F-4D97-AF65-F5344CB8AC3E}">
        <p14:creationId xmlns:p14="http://schemas.microsoft.com/office/powerpoint/2010/main" val="24575357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3/16/2023</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3/16/2023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TextBox 11"/>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3" name="TextBox 12"/>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3/16/2023</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1"/>
            <a:ext cx="12192000" cy="6858001"/>
          </a:xfrm>
          <a:prstGeom prst="rect">
            <a:avLst/>
          </a:prstGeom>
        </p:spPr>
      </p:pic>
      <p:sp>
        <p:nvSpPr>
          <p:cNvPr id="2" name="Title 1"/>
          <p:cNvSpPr>
            <a:spLocks noGrp="1"/>
          </p:cNvSpPr>
          <p:nvPr>
            <p:ph type="ctrTitle"/>
          </p:nvPr>
        </p:nvSpPr>
        <p:spPr>
          <a:xfrm>
            <a:off x="462366" y="-863426"/>
            <a:ext cx="11050292" cy="2611522"/>
          </a:xfrm>
        </p:spPr>
        <p:txBody>
          <a:bodyPr/>
          <a:lstStyle/>
          <a:p>
            <a:pPr algn="ctr"/>
            <a:r>
              <a:rPr lang="en-US" b="1" dirty="0">
                <a:solidFill>
                  <a:schemeClr val="bg1"/>
                </a:solidFill>
                <a:latin typeface="Times New Roman" panose="02020603050405020304" pitchFamily="18" charset="0"/>
                <a:cs typeface="Times New Roman" panose="02020603050405020304" pitchFamily="18" charset="0"/>
              </a:rPr>
              <a:t>Developing Relationships and Workplace Achievement</a:t>
            </a:r>
          </a:p>
        </p:txBody>
      </p:sp>
      <p:sp>
        <p:nvSpPr>
          <p:cNvPr id="3" name="TextBox 2">
            <a:extLst>
              <a:ext uri="{FF2B5EF4-FFF2-40B4-BE49-F238E27FC236}">
                <a16:creationId xmlns:a16="http://schemas.microsoft.com/office/drawing/2014/main" id="{621A7958-A3AD-5A5C-796C-25C7A8EE3157}"/>
              </a:ext>
            </a:extLst>
          </p:cNvPr>
          <p:cNvSpPr txBox="1"/>
          <p:nvPr/>
        </p:nvSpPr>
        <p:spPr>
          <a:xfrm>
            <a:off x="7720149" y="2730137"/>
            <a:ext cx="4193177" cy="923330"/>
          </a:xfrm>
          <a:prstGeom prst="rect">
            <a:avLst/>
          </a:prstGeom>
          <a:noFill/>
        </p:spPr>
        <p:txBody>
          <a:bodyPr wrap="square" rtlCol="0">
            <a:spAutoFit/>
          </a:bodyPr>
          <a:lstStyle/>
          <a:p>
            <a:r>
              <a:rPr lang="en-GB" dirty="0"/>
              <a:t>Student id:2111917</a:t>
            </a:r>
          </a:p>
          <a:p>
            <a:r>
              <a:rPr lang="en-GB" dirty="0" err="1"/>
              <a:t>Name:Vitalie</a:t>
            </a:r>
            <a:r>
              <a:rPr lang="en-GB" dirty="0"/>
              <a:t> Erhan</a:t>
            </a:r>
          </a:p>
          <a:p>
            <a:r>
              <a:rPr lang="en-GB" dirty="0" err="1"/>
              <a:t>Lecture:Zahra</a:t>
            </a:r>
            <a:r>
              <a:rPr lang="en-GB" dirty="0"/>
              <a:t> </a:t>
            </a:r>
            <a:r>
              <a:rPr lang="en-GB" dirty="0" err="1"/>
              <a:t>Mohammadnazari</a:t>
            </a:r>
            <a:endParaRPr lang="en-GB" dirty="0"/>
          </a:p>
        </p:txBody>
      </p:sp>
    </p:spTree>
    <p:extLst>
      <p:ext uri="{BB962C8B-B14F-4D97-AF65-F5344CB8AC3E}">
        <p14:creationId xmlns:p14="http://schemas.microsoft.com/office/powerpoint/2010/main" val="3645547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Table of Contents</a:t>
            </a:r>
            <a:br>
              <a:rPr lang="en-US" b="1" dirty="0"/>
            </a:br>
            <a:endParaRPr lang="en-US" dirty="0"/>
          </a:p>
        </p:txBody>
      </p:sp>
      <p:sp>
        <p:nvSpPr>
          <p:cNvPr id="3" name="Content Placeholder 2"/>
          <p:cNvSpPr>
            <a:spLocks noGrp="1"/>
          </p:cNvSpPr>
          <p:nvPr>
            <p:ph idx="1"/>
          </p:nvPr>
        </p:nvSpPr>
        <p:spPr/>
        <p:txBody>
          <a:bodyPr>
            <a:normAutofit fontScale="92500" lnSpcReduction="20000"/>
          </a:bodyPr>
          <a:lstStyle/>
          <a:p>
            <a:r>
              <a:rPr lang="en-US" b="1" dirty="0"/>
              <a:t>Introduction </a:t>
            </a:r>
          </a:p>
          <a:p>
            <a:r>
              <a:rPr lang="en-US" b="1" dirty="0"/>
              <a:t>Main body </a:t>
            </a:r>
          </a:p>
          <a:p>
            <a:r>
              <a:rPr lang="en-GB" sz="1900" b="1" dirty="0">
                <a:latin typeface="Times New Roman" panose="02020603050405020304" pitchFamily="18" charset="0"/>
                <a:cs typeface="Times New Roman" panose="02020603050405020304" pitchFamily="18" charset="0"/>
              </a:rPr>
              <a:t>Cultural analysis of Russia and United States</a:t>
            </a:r>
            <a:endParaRPr lang="en-US" sz="1900" b="1" dirty="0">
              <a:latin typeface="Times New Roman" panose="02020603050405020304" pitchFamily="18" charset="0"/>
              <a:cs typeface="Times New Roman" panose="02020603050405020304" pitchFamily="18" charset="0"/>
            </a:endParaRPr>
          </a:p>
          <a:p>
            <a:r>
              <a:rPr lang="en-GB" sz="1900" b="1" dirty="0">
                <a:latin typeface="Times New Roman" panose="02020603050405020304" pitchFamily="18" charset="0"/>
                <a:cs typeface="Times New Roman" panose="02020603050405020304" pitchFamily="18" charset="0"/>
              </a:rPr>
              <a:t>Institutional analyses</a:t>
            </a:r>
            <a:endParaRPr lang="en-US" sz="1900" b="1" dirty="0">
              <a:latin typeface="Times New Roman" panose="02020603050405020304" pitchFamily="18" charset="0"/>
              <a:cs typeface="Times New Roman" panose="02020603050405020304" pitchFamily="18" charset="0"/>
            </a:endParaRPr>
          </a:p>
          <a:p>
            <a:r>
              <a:rPr lang="en-GB" sz="1900" b="1" dirty="0">
                <a:latin typeface="Times New Roman" panose="02020603050405020304" pitchFamily="18" charset="0"/>
                <a:cs typeface="Times New Roman" panose="02020603050405020304" pitchFamily="18" charset="0"/>
              </a:rPr>
              <a:t>Political, economic and social institutions </a:t>
            </a:r>
            <a:endParaRPr lang="en-US" sz="1900" b="1" dirty="0">
              <a:latin typeface="Times New Roman" panose="02020603050405020304" pitchFamily="18" charset="0"/>
              <a:cs typeface="Times New Roman" panose="02020603050405020304" pitchFamily="18" charset="0"/>
            </a:endParaRPr>
          </a:p>
          <a:p>
            <a:r>
              <a:rPr lang="en-GB" sz="1900" b="1" dirty="0">
                <a:latin typeface="Times New Roman" panose="02020603050405020304" pitchFamily="18" charset="0"/>
                <a:cs typeface="Times New Roman" panose="02020603050405020304" pitchFamily="18" charset="0"/>
              </a:rPr>
              <a:t>Reasons for acquisition  </a:t>
            </a:r>
            <a:endParaRPr lang="en-US" sz="1900" b="1" dirty="0">
              <a:latin typeface="Times New Roman" panose="02020603050405020304" pitchFamily="18" charset="0"/>
              <a:cs typeface="Times New Roman" panose="02020603050405020304" pitchFamily="18" charset="0"/>
            </a:endParaRPr>
          </a:p>
          <a:p>
            <a:r>
              <a:rPr lang="en-GB" sz="1900" b="1" dirty="0">
                <a:latin typeface="Times New Roman" panose="02020603050405020304" pitchFamily="18" charset="0"/>
                <a:cs typeface="Times New Roman" panose="02020603050405020304" pitchFamily="18" charset="0"/>
              </a:rPr>
              <a:t>HR challenges  faced in M&amp;A</a:t>
            </a:r>
            <a:endParaRPr lang="en-US" sz="1900" b="1" dirty="0">
              <a:latin typeface="Times New Roman" panose="02020603050405020304" pitchFamily="18" charset="0"/>
              <a:cs typeface="Times New Roman" panose="02020603050405020304" pitchFamily="18" charset="0"/>
            </a:endParaRPr>
          </a:p>
          <a:p>
            <a:r>
              <a:rPr lang="en-GB" sz="1900" b="1" dirty="0">
                <a:latin typeface="Times New Roman" panose="02020603050405020304" pitchFamily="18" charset="0"/>
                <a:cs typeface="Times New Roman" panose="02020603050405020304" pitchFamily="18" charset="0"/>
              </a:rPr>
              <a:t>Role of HR in improving the process of the M&amp;A</a:t>
            </a:r>
            <a:endParaRPr lang="en-US" sz="1900" b="1"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Conclusion </a:t>
            </a:r>
            <a:endParaRPr lang="en-US" b="1" dirty="0">
              <a:latin typeface="Times New Roman" panose="02020603050405020304" pitchFamily="18" charset="0"/>
              <a:cs typeface="Times New Roman" panose="02020603050405020304" pitchFamily="18" charset="0"/>
            </a:endParaRPr>
          </a:p>
          <a:p>
            <a:pPr lvl="0"/>
            <a:r>
              <a:rPr lang="en-GB" b="1" dirty="0">
                <a:latin typeface="Times New Roman" panose="02020603050405020304" pitchFamily="18" charset="0"/>
                <a:cs typeface="Times New Roman" panose="02020603050405020304" pitchFamily="18" charset="0"/>
              </a:rPr>
              <a:t>References</a:t>
            </a:r>
            <a:endParaRPr lang="en-US" b="1"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630443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lvl="0" algn="ctr"/>
            <a:r>
              <a:rPr lang="en-GB" b="1" dirty="0">
                <a:latin typeface="Times New Roman" panose="02020603050405020304" pitchFamily="18" charset="0"/>
                <a:cs typeface="Times New Roman" panose="02020603050405020304" pitchFamily="18" charset="0"/>
              </a:rPr>
              <a:t>INTRODUCTION</a:t>
            </a:r>
            <a:br>
              <a:rPr lang="en-US" b="1" dirty="0"/>
            </a:br>
            <a:endParaRPr lang="en-US" dirty="0"/>
          </a:p>
        </p:txBody>
      </p:sp>
      <p:sp>
        <p:nvSpPr>
          <p:cNvPr id="6" name="Content Placeholder 5"/>
          <p:cNvSpPr>
            <a:spLocks noGrp="1"/>
          </p:cNvSpPr>
          <p:nvPr>
            <p:ph idx="1"/>
          </p:nvPr>
        </p:nvSpPr>
        <p:spPr>
          <a:xfrm>
            <a:off x="342901" y="4114800"/>
            <a:ext cx="11506199" cy="2419350"/>
          </a:xfrm>
        </p:spPr>
        <p:txBody>
          <a:bodyPr>
            <a:normAutofit/>
          </a:bodyPr>
          <a:lstStyle/>
          <a:p>
            <a:pPr algn="just"/>
            <a:r>
              <a:rPr lang="en-GB" dirty="0">
                <a:latin typeface="Times New Roman" panose="02020603050405020304" pitchFamily="18" charset="0"/>
                <a:cs typeface="Times New Roman" panose="02020603050405020304" pitchFamily="18" charset="0"/>
              </a:rPr>
              <a:t>This presentation is made in the context of the company PJSC LUKOIL and Murphy oil cooperation. PJSC LUKOIL is one of the largest oil &amp; gas company in the world, it is headquarter in Moscow, Russia. Murphy oil corporation is an organisation that is engaged in hydrocarbon exploration, it is headquarter in Texas, United States. This presentation includes the different institutional and cultural differences that are faced by the companies (</a:t>
            </a:r>
            <a:r>
              <a:rPr lang="en-GB" dirty="0" err="1">
                <a:latin typeface="Times New Roman" panose="02020603050405020304" pitchFamily="18" charset="0"/>
                <a:cs typeface="Times New Roman" panose="02020603050405020304" pitchFamily="18" charset="0"/>
              </a:rPr>
              <a:t>Junni</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Teerikangas</a:t>
            </a:r>
            <a:r>
              <a:rPr lang="en-GB" dirty="0">
                <a:latin typeface="Times New Roman" panose="02020603050405020304" pitchFamily="18" charset="0"/>
                <a:cs typeface="Times New Roman" panose="02020603050405020304" pitchFamily="18" charset="0"/>
              </a:rPr>
              <a:t>, 2019). In addition to this, the pre-merger and post-merger stages of the mergers and acquisition are also included in the  presentation. </a:t>
            </a:r>
            <a:endParaRPr lang="en-US" dirty="0">
              <a:latin typeface="Times New Roman" panose="02020603050405020304" pitchFamily="18" charset="0"/>
              <a:cs typeface="Times New Roman" panose="02020603050405020304" pitchFamily="18" charset="0"/>
            </a:endParaRPr>
          </a:p>
        </p:txBody>
      </p:sp>
      <p:pic>
        <p:nvPicPr>
          <p:cNvPr id="7" name="Picture 6"/>
          <p:cNvPicPr>
            <a:picLocks noChangeAspect="1"/>
          </p:cNvPicPr>
          <p:nvPr/>
        </p:nvPicPr>
        <p:blipFill>
          <a:blip r:embed="rId3"/>
          <a:stretch>
            <a:fillRect/>
          </a:stretch>
        </p:blipFill>
        <p:spPr>
          <a:xfrm>
            <a:off x="6781800" y="1676400"/>
            <a:ext cx="4819651" cy="2438400"/>
          </a:xfrm>
          <a:prstGeom prst="rect">
            <a:avLst/>
          </a:prstGeom>
        </p:spPr>
      </p:pic>
      <p:pic>
        <p:nvPicPr>
          <p:cNvPr id="8" name="Picture 7"/>
          <p:cNvPicPr>
            <a:picLocks noChangeAspect="1"/>
          </p:cNvPicPr>
          <p:nvPr/>
        </p:nvPicPr>
        <p:blipFill>
          <a:blip r:embed="rId4"/>
          <a:stretch>
            <a:fillRect/>
          </a:stretch>
        </p:blipFill>
        <p:spPr>
          <a:xfrm>
            <a:off x="1100137" y="1676400"/>
            <a:ext cx="4897438" cy="2438400"/>
          </a:xfrm>
          <a:prstGeom prst="rect">
            <a:avLst/>
          </a:prstGeom>
        </p:spPr>
      </p:pic>
    </p:spTree>
    <p:extLst>
      <p:ext uri="{BB962C8B-B14F-4D97-AF65-F5344CB8AC3E}">
        <p14:creationId xmlns:p14="http://schemas.microsoft.com/office/powerpoint/2010/main" val="635827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b="1" dirty="0">
                <a:latin typeface="Times New Roman" panose="02020603050405020304" pitchFamily="18" charset="0"/>
                <a:cs typeface="Times New Roman" panose="02020603050405020304" pitchFamily="18" charset="0"/>
              </a:rPr>
              <a:t>Cultural analysis of Russia and United States</a:t>
            </a:r>
            <a:br>
              <a:rPr lang="en-US" b="1" dirty="0">
                <a:latin typeface="Times New Roman" panose="02020603050405020304" pitchFamily="18" charset="0"/>
                <a:cs typeface="Times New Roman" panose="02020603050405020304" pitchFamily="18" charset="0"/>
              </a:rPr>
            </a:br>
            <a:endParaRPr lang="en-US" b="1" dirty="0">
              <a:latin typeface="Times New Roman" panose="02020603050405020304" pitchFamily="18" charset="0"/>
              <a:cs typeface="Times New Roman" panose="02020603050405020304" pitchFamily="18" charset="0"/>
            </a:endParaRPr>
          </a:p>
        </p:txBody>
      </p:sp>
      <p:sp>
        <p:nvSpPr>
          <p:cNvPr id="7" name="Rectangle 6"/>
          <p:cNvSpPr/>
          <p:nvPr/>
        </p:nvSpPr>
        <p:spPr>
          <a:xfrm>
            <a:off x="685801" y="2483738"/>
            <a:ext cx="6096000" cy="3416320"/>
          </a:xfrm>
          <a:prstGeom prst="rect">
            <a:avLst/>
          </a:prstGeom>
        </p:spPr>
        <p:txBody>
          <a:bodyPr>
            <a:spAutoFit/>
          </a:bodyPr>
          <a:lstStyle/>
          <a:p>
            <a:pPr algn="just">
              <a:lnSpc>
                <a:spcPct val="150000"/>
              </a:lnSpc>
            </a:pPr>
            <a:r>
              <a:rPr lang="en-GB" dirty="0">
                <a:latin typeface="Times New Roman" panose="02020603050405020304" pitchFamily="18" charset="0"/>
                <a:ea typeface="Calibri" panose="020F0502020204030204" pitchFamily="34" charset="0"/>
              </a:rPr>
              <a:t>Here, the </a:t>
            </a:r>
            <a:r>
              <a:rPr lang="en-GB" dirty="0" err="1">
                <a:latin typeface="Times New Roman" panose="02020603050405020304" pitchFamily="18" charset="0"/>
                <a:ea typeface="Calibri" panose="020F0502020204030204" pitchFamily="34" charset="0"/>
              </a:rPr>
              <a:t>Hofstede</a:t>
            </a:r>
            <a:r>
              <a:rPr lang="en-GB" dirty="0">
                <a:latin typeface="Times New Roman" panose="02020603050405020304" pitchFamily="18" charset="0"/>
                <a:ea typeface="Calibri" panose="020F0502020204030204" pitchFamily="34" charset="0"/>
              </a:rPr>
              <a:t> model is used in order to analyse the cultural differences and similarities  between Russia and United States.  </a:t>
            </a:r>
            <a:endParaRPr lang="en-US" dirty="0">
              <a:latin typeface="Times New Roman" panose="02020603050405020304" pitchFamily="18" charset="0"/>
              <a:ea typeface="Calibri" panose="020F0502020204030204" pitchFamily="34" charset="0"/>
            </a:endParaRPr>
          </a:p>
          <a:p>
            <a:pPr marL="285750" indent="-285750" algn="just">
              <a:lnSpc>
                <a:spcPct val="150000"/>
              </a:lnSpc>
              <a:buFont typeface="Arial" panose="020B0604020202020204" pitchFamily="34" charset="0"/>
              <a:buChar char="•"/>
            </a:pPr>
            <a:r>
              <a:rPr lang="en-GB" dirty="0">
                <a:latin typeface="Times New Roman" panose="02020603050405020304" pitchFamily="18" charset="0"/>
                <a:ea typeface="Calibri" panose="020F0502020204030204" pitchFamily="34" charset="0"/>
              </a:rPr>
              <a:t>Power distance</a:t>
            </a:r>
            <a:endParaRPr lang="en-US" dirty="0">
              <a:latin typeface="Times New Roman" panose="02020603050405020304" pitchFamily="18" charset="0"/>
              <a:ea typeface="Calibri" panose="020F0502020204030204" pitchFamily="34" charset="0"/>
            </a:endParaRPr>
          </a:p>
          <a:p>
            <a:pPr marL="285750" indent="-285750" algn="just">
              <a:lnSpc>
                <a:spcPct val="150000"/>
              </a:lnSpc>
              <a:buFont typeface="Arial" panose="020B0604020202020204" pitchFamily="34" charset="0"/>
              <a:buChar char="•"/>
            </a:pPr>
            <a:r>
              <a:rPr lang="en-GB" dirty="0">
                <a:latin typeface="Times New Roman" panose="02020603050405020304" pitchFamily="18" charset="0"/>
                <a:ea typeface="Calibri" panose="020F0502020204030204" pitchFamily="34" charset="0"/>
              </a:rPr>
              <a:t>Individualism </a:t>
            </a:r>
            <a:r>
              <a:rPr lang="en-GB" dirty="0" err="1">
                <a:latin typeface="Times New Roman" panose="02020603050405020304" pitchFamily="18" charset="0"/>
                <a:ea typeface="Calibri" panose="020F0502020204030204" pitchFamily="34" charset="0"/>
              </a:rPr>
              <a:t>vs</a:t>
            </a:r>
            <a:r>
              <a:rPr lang="en-GB" dirty="0">
                <a:latin typeface="Times New Roman" panose="02020603050405020304" pitchFamily="18" charset="0"/>
                <a:ea typeface="Calibri" panose="020F0502020204030204" pitchFamily="34" charset="0"/>
              </a:rPr>
              <a:t> collectivism</a:t>
            </a:r>
            <a:endParaRPr lang="en-US" dirty="0">
              <a:latin typeface="Times New Roman" panose="02020603050405020304" pitchFamily="18" charset="0"/>
              <a:ea typeface="Calibri" panose="020F0502020204030204" pitchFamily="34" charset="0"/>
            </a:endParaRPr>
          </a:p>
          <a:p>
            <a:pPr marL="285750" indent="-285750" algn="just">
              <a:lnSpc>
                <a:spcPct val="150000"/>
              </a:lnSpc>
              <a:buFont typeface="Arial" panose="020B0604020202020204" pitchFamily="34" charset="0"/>
              <a:buChar char="•"/>
            </a:pPr>
            <a:r>
              <a:rPr lang="en-GB" dirty="0">
                <a:latin typeface="Times New Roman" panose="02020603050405020304" pitchFamily="18" charset="0"/>
                <a:ea typeface="Calibri" panose="020F0502020204030204" pitchFamily="34" charset="0"/>
              </a:rPr>
              <a:t>Masculinity </a:t>
            </a:r>
            <a:r>
              <a:rPr lang="en-GB" dirty="0" err="1">
                <a:latin typeface="Times New Roman" panose="02020603050405020304" pitchFamily="18" charset="0"/>
                <a:ea typeface="Calibri" panose="020F0502020204030204" pitchFamily="34" charset="0"/>
              </a:rPr>
              <a:t>vs</a:t>
            </a:r>
            <a:r>
              <a:rPr lang="en-GB" dirty="0">
                <a:latin typeface="Times New Roman" panose="02020603050405020304" pitchFamily="18" charset="0"/>
                <a:ea typeface="Calibri" panose="020F0502020204030204" pitchFamily="34" charset="0"/>
              </a:rPr>
              <a:t> femininity</a:t>
            </a:r>
            <a:endParaRPr lang="en-US" dirty="0">
              <a:latin typeface="Times New Roman" panose="02020603050405020304" pitchFamily="18" charset="0"/>
              <a:ea typeface="Calibri" panose="020F0502020204030204" pitchFamily="34" charset="0"/>
            </a:endParaRPr>
          </a:p>
          <a:p>
            <a:pPr marL="285750" indent="-285750" algn="just">
              <a:lnSpc>
                <a:spcPct val="150000"/>
              </a:lnSpc>
              <a:buFont typeface="Arial" panose="020B0604020202020204" pitchFamily="34" charset="0"/>
              <a:buChar char="•"/>
            </a:pPr>
            <a:r>
              <a:rPr lang="en-GB" dirty="0">
                <a:latin typeface="Times New Roman" panose="02020603050405020304" pitchFamily="18" charset="0"/>
                <a:ea typeface="Calibri" panose="020F0502020204030204" pitchFamily="34" charset="0"/>
              </a:rPr>
              <a:t>Uncertainty avoidance index </a:t>
            </a:r>
            <a:endParaRPr lang="en-US" dirty="0">
              <a:latin typeface="Times New Roman" panose="02020603050405020304" pitchFamily="18" charset="0"/>
              <a:ea typeface="Calibri" panose="020F0502020204030204" pitchFamily="34" charset="0"/>
            </a:endParaRPr>
          </a:p>
          <a:p>
            <a:pPr marL="285750" indent="-285750" algn="just">
              <a:lnSpc>
                <a:spcPct val="150000"/>
              </a:lnSpc>
              <a:buFont typeface="Arial" panose="020B0604020202020204" pitchFamily="34" charset="0"/>
              <a:buChar char="•"/>
            </a:pPr>
            <a:r>
              <a:rPr lang="en-GB" dirty="0">
                <a:latin typeface="Times New Roman" panose="02020603050405020304" pitchFamily="18" charset="0"/>
                <a:ea typeface="Calibri" panose="020F0502020204030204" pitchFamily="34" charset="0"/>
              </a:rPr>
              <a:t>Long term orientation </a:t>
            </a:r>
            <a:r>
              <a:rPr lang="en-GB" dirty="0" err="1">
                <a:latin typeface="Times New Roman" panose="02020603050405020304" pitchFamily="18" charset="0"/>
                <a:ea typeface="Calibri" panose="020F0502020204030204" pitchFamily="34" charset="0"/>
              </a:rPr>
              <a:t>vs</a:t>
            </a:r>
            <a:r>
              <a:rPr lang="en-GB" dirty="0">
                <a:latin typeface="Times New Roman" panose="02020603050405020304" pitchFamily="18" charset="0"/>
                <a:ea typeface="Calibri" panose="020F0502020204030204" pitchFamily="34" charset="0"/>
              </a:rPr>
              <a:t> short term orientation</a:t>
            </a:r>
            <a:endParaRPr lang="en-US" dirty="0">
              <a:latin typeface="Times New Roman" panose="02020603050405020304" pitchFamily="18" charset="0"/>
              <a:ea typeface="Calibri" panose="020F0502020204030204" pitchFamily="34" charset="0"/>
            </a:endParaRPr>
          </a:p>
          <a:p>
            <a:pPr marL="285750" indent="-285750" algn="just">
              <a:lnSpc>
                <a:spcPct val="150000"/>
              </a:lnSpc>
              <a:buFont typeface="Arial" panose="020B0604020202020204" pitchFamily="34" charset="0"/>
              <a:buChar char="•"/>
            </a:pPr>
            <a:r>
              <a:rPr lang="en-GB" dirty="0">
                <a:latin typeface="Times New Roman" panose="02020603050405020304" pitchFamily="18" charset="0"/>
                <a:ea typeface="Calibri" panose="020F0502020204030204" pitchFamily="34" charset="0"/>
              </a:rPr>
              <a:t>Indulgence and restraints</a:t>
            </a:r>
            <a:endParaRPr lang="en-US" dirty="0">
              <a:effectLst/>
              <a:latin typeface="Times New Roman" panose="02020603050405020304" pitchFamily="18" charset="0"/>
              <a:ea typeface="Calibri" panose="020F0502020204030204" pitchFamily="34" charset="0"/>
            </a:endParaRPr>
          </a:p>
        </p:txBody>
      </p:sp>
      <p:pic>
        <p:nvPicPr>
          <p:cNvPr id="8" name="Picture 7"/>
          <p:cNvPicPr>
            <a:picLocks noChangeAspect="1"/>
          </p:cNvPicPr>
          <p:nvPr/>
        </p:nvPicPr>
        <p:blipFill>
          <a:blip r:embed="rId3"/>
          <a:stretch>
            <a:fillRect/>
          </a:stretch>
        </p:blipFill>
        <p:spPr>
          <a:xfrm>
            <a:off x="7486650" y="2483738"/>
            <a:ext cx="4419599" cy="3416320"/>
          </a:xfrm>
          <a:prstGeom prst="rect">
            <a:avLst/>
          </a:prstGeom>
        </p:spPr>
      </p:pic>
    </p:spTree>
    <p:extLst>
      <p:ext uri="{BB962C8B-B14F-4D97-AF65-F5344CB8AC3E}">
        <p14:creationId xmlns:p14="http://schemas.microsoft.com/office/powerpoint/2010/main" val="37579848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Institutional analyses</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6" name="Content Placeholder 5"/>
          <p:cNvSpPr>
            <a:spLocks noGrp="1"/>
          </p:cNvSpPr>
          <p:nvPr>
            <p:ph idx="1"/>
          </p:nvPr>
        </p:nvSpPr>
        <p:spPr/>
        <p:txBody>
          <a:bodyPr/>
          <a:lstStyle/>
          <a:p>
            <a:r>
              <a:rPr lang="en-GB" dirty="0"/>
              <a:t>The international human resources management refers to the different sets of activities, tasks and functions that are required to manage the human resources in the multinational enterprises. The different approaches of the IHRM are:</a:t>
            </a:r>
            <a:endParaRPr lang="en-US" dirty="0"/>
          </a:p>
          <a:p>
            <a:r>
              <a:rPr lang="en-GB" dirty="0"/>
              <a:t>Ethnocentric approach</a:t>
            </a:r>
            <a:endParaRPr lang="en-US" dirty="0"/>
          </a:p>
          <a:p>
            <a:r>
              <a:rPr lang="en-GB" dirty="0"/>
              <a:t>Polycentric approach</a:t>
            </a:r>
            <a:endParaRPr lang="en-US" dirty="0"/>
          </a:p>
          <a:p>
            <a:r>
              <a:rPr lang="en-GB" dirty="0"/>
              <a:t>Geocentric approach</a:t>
            </a:r>
            <a:endParaRPr lang="en-US" dirty="0"/>
          </a:p>
          <a:p>
            <a:endParaRPr lang="en-US" dirty="0"/>
          </a:p>
        </p:txBody>
      </p:sp>
    </p:spTree>
    <p:extLst>
      <p:ext uri="{BB962C8B-B14F-4D97-AF65-F5344CB8AC3E}">
        <p14:creationId xmlns:p14="http://schemas.microsoft.com/office/powerpoint/2010/main" val="19728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Political, economic and social institutions</a:t>
            </a:r>
            <a:endParaRPr lang="en-US" dirty="0">
              <a:latin typeface="Times New Roman" panose="02020603050405020304" pitchFamily="18" charset="0"/>
              <a:cs typeface="Times New Roman" panose="02020603050405020304" pitchFamily="18" charset="0"/>
            </a:endParaRPr>
          </a:p>
        </p:txBody>
      </p:sp>
      <p:sp>
        <p:nvSpPr>
          <p:cNvPr id="6" name="Content Placeholder 5"/>
          <p:cNvSpPr>
            <a:spLocks noGrp="1"/>
          </p:cNvSpPr>
          <p:nvPr>
            <p:ph idx="1"/>
          </p:nvPr>
        </p:nvSpPr>
        <p:spPr/>
        <p:txBody>
          <a:bodyPr>
            <a:normAutofit lnSpcReduction="10000"/>
          </a:bodyPr>
          <a:lstStyle/>
          <a:p>
            <a:r>
              <a:rPr lang="en-GB" dirty="0"/>
              <a:t>	 </a:t>
            </a:r>
            <a:endParaRPr lang="en-US" dirty="0"/>
          </a:p>
          <a:p>
            <a:pPr lvl="0"/>
            <a:r>
              <a:rPr lang="en-GB" b="1" dirty="0"/>
              <a:t>political institutions- </a:t>
            </a:r>
            <a:r>
              <a:rPr lang="en-GB" dirty="0"/>
              <a:t>Russia is a demographic , </a:t>
            </a:r>
            <a:r>
              <a:rPr lang="en-GB" dirty="0" err="1"/>
              <a:t>federative,law</a:t>
            </a:r>
            <a:r>
              <a:rPr lang="en-GB" dirty="0"/>
              <a:t> based country. It has a centralised political system in which the main power is with the president and prime minister. US have a  legislative branch that is consist of the house of representatives. </a:t>
            </a:r>
            <a:endParaRPr lang="en-US" dirty="0"/>
          </a:p>
          <a:p>
            <a:pPr lvl="0"/>
            <a:r>
              <a:rPr lang="en-GB" b="1" dirty="0"/>
              <a:t>Economic institution- </a:t>
            </a:r>
            <a:r>
              <a:rPr lang="en-GB" dirty="0"/>
              <a:t> the Russia has a market based economy with high involvement of the state. The GDP of Russia is comprised of the three sectors: agriculture, industry and service. They contribute about 5.6 %, 26.6% and 67.8% respectively (</a:t>
            </a:r>
            <a:r>
              <a:rPr lang="en-GB" dirty="0" err="1"/>
              <a:t>Farndale</a:t>
            </a:r>
            <a:r>
              <a:rPr lang="en-GB" dirty="0"/>
              <a:t> and. et. al.,  2023) . Whereas the internal revenue service, federal reserve, the national bureau of economic research are some of the  economic institution of the US. </a:t>
            </a:r>
            <a:endParaRPr lang="en-US" dirty="0"/>
          </a:p>
          <a:p>
            <a:pPr lvl="0"/>
            <a:r>
              <a:rPr lang="en-GB" b="1" dirty="0"/>
              <a:t>Social institution:</a:t>
            </a:r>
            <a:r>
              <a:rPr lang="en-GB" dirty="0"/>
              <a:t> The social institution of the United States is based on different social needs that are government,  economy, education, healthcare, religion and family. Whereas the Russia  is characterized by the institutions of communitarian ideology  that is focused on dominance of collective values. </a:t>
            </a:r>
            <a:r>
              <a:rPr lang="en-GB" b="1" dirty="0"/>
              <a:t>  </a:t>
            </a:r>
            <a:r>
              <a:rPr lang="en-GB" dirty="0"/>
              <a:t>         </a:t>
            </a:r>
            <a:endParaRPr lang="en-US" dirty="0"/>
          </a:p>
          <a:p>
            <a:endParaRPr lang="en-US" dirty="0"/>
          </a:p>
        </p:txBody>
      </p:sp>
    </p:spTree>
    <p:extLst>
      <p:ext uri="{BB962C8B-B14F-4D97-AF65-F5344CB8AC3E}">
        <p14:creationId xmlns:p14="http://schemas.microsoft.com/office/powerpoint/2010/main" val="41797900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 y="1"/>
            <a:ext cx="12191999" cy="6857999"/>
          </a:xfrm>
          <a:prstGeom prst="rect">
            <a:avLst/>
          </a:prstGeom>
        </p:spPr>
      </p:pic>
      <p:sp>
        <p:nvSpPr>
          <p:cNvPr id="2" name="Title 1"/>
          <p:cNvSpPr>
            <a:spLocks noGrp="1"/>
          </p:cNvSpPr>
          <p:nvPr>
            <p:ph type="title"/>
          </p:nvPr>
        </p:nvSpPr>
        <p:spPr>
          <a:xfrm>
            <a:off x="793880" y="323850"/>
            <a:ext cx="10131425" cy="1456267"/>
          </a:xfrm>
        </p:spPr>
        <p:txBody>
          <a:bodyPr/>
          <a:lstStyle/>
          <a:p>
            <a:pPr algn="ctr"/>
            <a:r>
              <a:rPr lang="en-GB" b="1" dirty="0">
                <a:solidFill>
                  <a:schemeClr val="bg1"/>
                </a:solidFill>
                <a:latin typeface="Times New Roman" panose="02020603050405020304" pitchFamily="18" charset="0"/>
                <a:cs typeface="Times New Roman" panose="02020603050405020304" pitchFamily="18" charset="0"/>
              </a:rPr>
              <a:t>Reasons for acquisition  </a:t>
            </a:r>
            <a:br>
              <a:rPr lang="en-US" dirty="0"/>
            </a:br>
            <a:endParaRPr lang="en-US" b="1"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93880" y="1456267"/>
            <a:ext cx="10604240" cy="3642913"/>
          </a:xfrm>
        </p:spPr>
        <p:txBody>
          <a:bodyPr/>
          <a:lstStyle/>
          <a:p>
            <a:r>
              <a:rPr lang="en-GB" dirty="0">
                <a:solidFill>
                  <a:schemeClr val="bg1"/>
                </a:solidFill>
                <a:latin typeface="Times New Roman" panose="02020603050405020304" pitchFamily="18" charset="0"/>
                <a:cs typeface="Times New Roman" panose="02020603050405020304" pitchFamily="18" charset="0"/>
              </a:rPr>
              <a:t>There are different reasons for which the  PJSC LUKOIL wants to acquire the Murphy oil corporation. These are as follows:</a:t>
            </a:r>
            <a:endParaRPr lang="en-US" dirty="0">
              <a:solidFill>
                <a:schemeClr val="bg1"/>
              </a:solidFill>
              <a:latin typeface="Times New Roman" panose="02020603050405020304" pitchFamily="18" charset="0"/>
              <a:cs typeface="Times New Roman" panose="02020603050405020304" pitchFamily="18" charset="0"/>
            </a:endParaRPr>
          </a:p>
          <a:p>
            <a:pPr lvl="0"/>
            <a:r>
              <a:rPr lang="en-GB" dirty="0">
                <a:solidFill>
                  <a:schemeClr val="bg1"/>
                </a:solidFill>
                <a:latin typeface="Times New Roman" panose="02020603050405020304" pitchFamily="18" charset="0"/>
                <a:cs typeface="Times New Roman" panose="02020603050405020304" pitchFamily="18" charset="0"/>
              </a:rPr>
              <a:t> lower cost of labour is one of the major reason due to which the company focuses on acquiring the other company.</a:t>
            </a:r>
            <a:endParaRPr lang="en-US" dirty="0">
              <a:solidFill>
                <a:schemeClr val="bg1"/>
              </a:solidFill>
              <a:latin typeface="Times New Roman" panose="02020603050405020304" pitchFamily="18" charset="0"/>
              <a:cs typeface="Times New Roman" panose="02020603050405020304" pitchFamily="18" charset="0"/>
            </a:endParaRPr>
          </a:p>
          <a:p>
            <a:pPr lvl="0"/>
            <a:r>
              <a:rPr lang="en-GB" dirty="0">
                <a:solidFill>
                  <a:schemeClr val="bg1"/>
                </a:solidFill>
                <a:latin typeface="Times New Roman" panose="02020603050405020304" pitchFamily="18" charset="0"/>
                <a:cs typeface="Times New Roman" panose="02020603050405020304" pitchFamily="18" charset="0"/>
              </a:rPr>
              <a:t> The  PJSC LUKOIL is planning to the acquire the company in US in order to get oil and gas resources in a cost effective manner.</a:t>
            </a:r>
            <a:endParaRPr lang="en-US" dirty="0">
              <a:solidFill>
                <a:schemeClr val="bg1"/>
              </a:solidFill>
              <a:latin typeface="Times New Roman" panose="02020603050405020304" pitchFamily="18" charset="0"/>
              <a:cs typeface="Times New Roman" panose="02020603050405020304" pitchFamily="18" charset="0"/>
            </a:endParaRPr>
          </a:p>
          <a:p>
            <a:pPr lvl="0"/>
            <a:r>
              <a:rPr lang="en-GB" dirty="0">
                <a:solidFill>
                  <a:schemeClr val="bg1"/>
                </a:solidFill>
                <a:latin typeface="Times New Roman" panose="02020603050405020304" pitchFamily="18" charset="0"/>
                <a:cs typeface="Times New Roman" panose="02020603050405020304" pitchFamily="18" charset="0"/>
              </a:rPr>
              <a:t>Efficient and talented employees and people are another reason for acquiring the other company.   </a:t>
            </a:r>
            <a:endParaRPr lang="en-US" dirty="0">
              <a:solidFill>
                <a:schemeClr val="bg1"/>
              </a:solidFill>
              <a:latin typeface="Times New Roman" panose="02020603050405020304" pitchFamily="18" charset="0"/>
              <a:cs typeface="Times New Roman" panose="02020603050405020304" pitchFamily="18" charset="0"/>
            </a:endParaRPr>
          </a:p>
          <a:p>
            <a:endParaRPr lang="en-US"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9125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solidFill>
                  <a:schemeClr val="bg1"/>
                </a:solidFill>
                <a:latin typeface="Times New Roman" panose="02020603050405020304" pitchFamily="18" charset="0"/>
                <a:cs typeface="Times New Roman" panose="02020603050405020304" pitchFamily="18" charset="0"/>
              </a:rPr>
              <a:t>HR challenges  faced in M&amp;A</a:t>
            </a:r>
            <a:br>
              <a:rPr lang="en-US" b="1" dirty="0">
                <a:solidFill>
                  <a:schemeClr val="bg1"/>
                </a:solidFill>
                <a:latin typeface="Times New Roman" panose="02020603050405020304" pitchFamily="18" charset="0"/>
                <a:cs typeface="Times New Roman" panose="02020603050405020304" pitchFamily="18" charset="0"/>
              </a:rPr>
            </a:br>
            <a:endParaRPr lang="en-US" b="1" dirty="0">
              <a:solidFill>
                <a:schemeClr val="bg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685801" y="2408767"/>
            <a:ext cx="6667499" cy="3649133"/>
          </a:xfrm>
        </p:spPr>
        <p:txBody>
          <a:bodyPr>
            <a:noAutofit/>
          </a:bodyPr>
          <a:lstStyle/>
          <a:p>
            <a:pPr algn="just"/>
            <a:r>
              <a:rPr lang="en-GB" dirty="0">
                <a:latin typeface="Times New Roman" panose="02020603050405020304" pitchFamily="18" charset="0"/>
                <a:cs typeface="Times New Roman" panose="02020603050405020304" pitchFamily="18" charset="0"/>
              </a:rPr>
              <a:t>There are different issues and challenges that are faced by the human resource cultural and institutional analyses. These are :</a:t>
            </a:r>
            <a:endParaRPr lang="en-US" dirty="0">
              <a:latin typeface="Times New Roman" panose="02020603050405020304" pitchFamily="18" charset="0"/>
              <a:cs typeface="Times New Roman" panose="02020603050405020304" pitchFamily="18" charset="0"/>
            </a:endParaRPr>
          </a:p>
          <a:p>
            <a:pPr lvl="0" algn="just"/>
            <a:r>
              <a:rPr lang="en-GB" b="1" dirty="0">
                <a:latin typeface="Times New Roman" panose="02020603050405020304" pitchFamily="18" charset="0"/>
                <a:cs typeface="Times New Roman" panose="02020603050405020304" pitchFamily="18" charset="0"/>
              </a:rPr>
              <a:t>The attitude of the employees: </a:t>
            </a:r>
            <a:r>
              <a:rPr lang="en-GB" dirty="0">
                <a:latin typeface="Times New Roman" panose="02020603050405020304" pitchFamily="18" charset="0"/>
                <a:cs typeface="Times New Roman" panose="02020603050405020304" pitchFamily="18" charset="0"/>
              </a:rPr>
              <a:t>The attitude of the employees of the other company can affect the functioning of the organisation. As the employees may get worried or loose their interest in the company due to acquisition.</a:t>
            </a:r>
            <a:endParaRPr lang="en-US" dirty="0">
              <a:latin typeface="Times New Roman" panose="02020603050405020304" pitchFamily="18" charset="0"/>
              <a:cs typeface="Times New Roman" panose="02020603050405020304" pitchFamily="18" charset="0"/>
            </a:endParaRPr>
          </a:p>
          <a:p>
            <a:pPr lvl="0" algn="just"/>
            <a:r>
              <a:rPr lang="en-GB" b="1" dirty="0">
                <a:latin typeface="Times New Roman" panose="02020603050405020304" pitchFamily="18" charset="0"/>
                <a:cs typeface="Times New Roman" panose="02020603050405020304" pitchFamily="18" charset="0"/>
              </a:rPr>
              <a:t>New norms: </a:t>
            </a:r>
            <a:r>
              <a:rPr lang="en-GB" dirty="0">
                <a:latin typeface="Times New Roman" panose="02020603050405020304" pitchFamily="18" charset="0"/>
                <a:cs typeface="Times New Roman" panose="02020603050405020304" pitchFamily="18" charset="0"/>
              </a:rPr>
              <a:t> the new norms and regulations implemented by the acquiring company impact the function and way of operating of the company.</a:t>
            </a:r>
            <a:endParaRPr lang="en-US" dirty="0">
              <a:latin typeface="Times New Roman" panose="02020603050405020304" pitchFamily="18" charset="0"/>
              <a:cs typeface="Times New Roman" panose="02020603050405020304" pitchFamily="18" charset="0"/>
            </a:endParaRPr>
          </a:p>
          <a:p>
            <a:pPr lvl="0" algn="just"/>
            <a:r>
              <a:rPr lang="en-GB" b="1" dirty="0">
                <a:latin typeface="Times New Roman" panose="02020603050405020304" pitchFamily="18" charset="0"/>
                <a:cs typeface="Times New Roman" panose="02020603050405020304" pitchFamily="18" charset="0"/>
              </a:rPr>
              <a:t>Team building: </a:t>
            </a:r>
            <a:r>
              <a:rPr lang="en-GB" dirty="0">
                <a:latin typeface="Times New Roman" panose="02020603050405020304" pitchFamily="18" charset="0"/>
                <a:cs typeface="Times New Roman" panose="02020603050405020304" pitchFamily="18" charset="0"/>
              </a:rPr>
              <a:t> establishing better and effective relationship with the employees of the acquired company is sometimes difficult for the human resources mangers of the company as they will be required to understand the  culture and </a:t>
            </a:r>
            <a:r>
              <a:rPr lang="en-GB" dirty="0" err="1">
                <a:latin typeface="Times New Roman" panose="02020603050405020304" pitchFamily="18" charset="0"/>
                <a:cs typeface="Times New Roman" panose="02020603050405020304" pitchFamily="18" charset="0"/>
              </a:rPr>
              <a:t>mindset</a:t>
            </a:r>
            <a:r>
              <a:rPr lang="en-GB" dirty="0">
                <a:latin typeface="Times New Roman" panose="02020603050405020304" pitchFamily="18" charset="0"/>
                <a:cs typeface="Times New Roman" panose="02020603050405020304" pitchFamily="18" charset="0"/>
              </a:rPr>
              <a:t> of the people  in the company.        </a:t>
            </a:r>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3"/>
          <a:stretch>
            <a:fillRect/>
          </a:stretch>
        </p:blipFill>
        <p:spPr>
          <a:xfrm>
            <a:off x="7886700" y="1885950"/>
            <a:ext cx="4305299" cy="4171950"/>
          </a:xfrm>
          <a:prstGeom prst="rect">
            <a:avLst/>
          </a:prstGeom>
        </p:spPr>
      </p:pic>
    </p:spTree>
    <p:extLst>
      <p:ext uri="{BB962C8B-B14F-4D97-AF65-F5344CB8AC3E}">
        <p14:creationId xmlns:p14="http://schemas.microsoft.com/office/powerpoint/2010/main" val="28201997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b="1" dirty="0">
                <a:latin typeface="Times New Roman" panose="02020603050405020304" pitchFamily="18" charset="0"/>
                <a:cs typeface="Times New Roman" panose="02020603050405020304" pitchFamily="18" charset="0"/>
              </a:rPr>
              <a:t>Role of HR in improving the process of the M&amp;A</a:t>
            </a:r>
            <a:br>
              <a:rPr lang="en-US" b="1" dirty="0">
                <a:latin typeface="Times New Roman" panose="02020603050405020304" pitchFamily="18" charset="0"/>
                <a:cs typeface="Times New Roman" panose="02020603050405020304" pitchFamily="18" charset="0"/>
              </a:rPr>
            </a:br>
            <a:endParaRPr lang="en-US" b="1" dirty="0">
              <a:latin typeface="Times New Roman" panose="02020603050405020304" pitchFamily="18" charset="0"/>
              <a:cs typeface="Times New Roman" panose="02020603050405020304" pitchFamily="18" charset="0"/>
            </a:endParaRPr>
          </a:p>
        </p:txBody>
      </p:sp>
      <p:sp>
        <p:nvSpPr>
          <p:cNvPr id="6" name="Content Placeholder 5"/>
          <p:cNvSpPr>
            <a:spLocks noGrp="1"/>
          </p:cNvSpPr>
          <p:nvPr>
            <p:ph idx="1"/>
          </p:nvPr>
        </p:nvSpPr>
        <p:spPr>
          <a:xfrm>
            <a:off x="5486400" y="2065867"/>
            <a:ext cx="6207126" cy="3934883"/>
          </a:xfrm>
        </p:spPr>
        <p:txBody>
          <a:bodyPr/>
          <a:lstStyle/>
          <a:p>
            <a:r>
              <a:rPr lang="en-GB" dirty="0">
                <a:latin typeface="Times New Roman" panose="02020603050405020304" pitchFamily="18" charset="0"/>
                <a:cs typeface="Times New Roman" panose="02020603050405020304" pitchFamily="18" charset="0"/>
              </a:rPr>
              <a:t>The human resource mangers of the company are required to form various strategies in order to make the process of the mergers and acquisition more accurate and effective. These strategies helps the company in overcoming the different issues that  many arrive in future(</a:t>
            </a:r>
            <a:r>
              <a:rPr lang="en-GB" dirty="0" err="1">
                <a:latin typeface="Times New Roman" panose="02020603050405020304" pitchFamily="18" charset="0"/>
                <a:cs typeface="Times New Roman" panose="02020603050405020304" pitchFamily="18" charset="0"/>
              </a:rPr>
              <a:t>Ozbilgin</a:t>
            </a:r>
            <a:r>
              <a:rPr lang="en-GB" dirty="0">
                <a:latin typeface="Times New Roman" panose="02020603050405020304" pitchFamily="18" charset="0"/>
                <a:cs typeface="Times New Roman" panose="02020603050405020304" pitchFamily="18" charset="0"/>
              </a:rPr>
              <a:t>, 2020). They focus on appointing and hiring efficient and talented employees that can help in increasing the efficiency of the company resulting in the successful completion of mergers and acquisitions.  The HR manager is required to align different functions in a proper manner for achieving organisational goals.    </a:t>
            </a:r>
            <a:endParaRPr lang="en-US" dirty="0">
              <a:latin typeface="Times New Roman" panose="02020603050405020304" pitchFamily="18" charset="0"/>
              <a:cs typeface="Times New Roman" panose="02020603050405020304" pitchFamily="18" charset="0"/>
            </a:endParaRPr>
          </a:p>
        </p:txBody>
      </p:sp>
      <p:pic>
        <p:nvPicPr>
          <p:cNvPr id="7" name="Picture 6"/>
          <p:cNvPicPr>
            <a:picLocks noChangeAspect="1"/>
          </p:cNvPicPr>
          <p:nvPr/>
        </p:nvPicPr>
        <p:blipFill>
          <a:blip r:embed="rId3"/>
          <a:stretch>
            <a:fillRect/>
          </a:stretch>
        </p:blipFill>
        <p:spPr>
          <a:xfrm>
            <a:off x="842962" y="2676524"/>
            <a:ext cx="3976688" cy="3190875"/>
          </a:xfrm>
          <a:prstGeom prst="rect">
            <a:avLst/>
          </a:prstGeom>
        </p:spPr>
      </p:pic>
    </p:spTree>
    <p:extLst>
      <p:ext uri="{BB962C8B-B14F-4D97-AF65-F5344CB8AC3E}">
        <p14:creationId xmlns:p14="http://schemas.microsoft.com/office/powerpoint/2010/main" val="41061310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CONCLUSION</a:t>
            </a:r>
            <a:br>
              <a:rPr lang="en-US" b="1" dirty="0"/>
            </a:br>
            <a:endParaRPr lang="en-US" dirty="0"/>
          </a:p>
        </p:txBody>
      </p:sp>
      <p:sp>
        <p:nvSpPr>
          <p:cNvPr id="3" name="Content Placeholder 2"/>
          <p:cNvSpPr>
            <a:spLocks noGrp="1"/>
          </p:cNvSpPr>
          <p:nvPr>
            <p:ph idx="1"/>
          </p:nvPr>
        </p:nvSpPr>
        <p:spPr>
          <a:xfrm>
            <a:off x="342900" y="2142067"/>
            <a:ext cx="6470856" cy="3649133"/>
          </a:xfrm>
        </p:spPr>
        <p:txBody>
          <a:bodyPr/>
          <a:lstStyle/>
          <a:p>
            <a:pPr marL="457200" lvl="1" indent="0" algn="just">
              <a:buNone/>
            </a:pPr>
            <a:r>
              <a:rPr lang="en-GB" sz="1800" dirty="0">
                <a:latin typeface="Times New Roman" panose="02020603050405020304" pitchFamily="18" charset="0"/>
                <a:cs typeface="Times New Roman" panose="02020603050405020304" pitchFamily="18" charset="0"/>
              </a:rPr>
              <a:t>This presentation concludes that different reasons for which the merger or acquisition takes place. The various cultural differences and similarities associated with different companies is included in  this report. In addition to this, institutional approaches of the IHRM and the role of human resources managers in making the process of mergers and acquisition successful is also included in the presentation.        </a:t>
            </a:r>
            <a:endParaRPr lang="en-US" sz="1800" u="sng" dirty="0">
              <a:latin typeface="Times New Roman" panose="02020603050405020304" pitchFamily="18" charset="0"/>
              <a:cs typeface="Times New Roman" panose="02020603050405020304" pitchFamily="18" charset="0"/>
            </a:endParaRPr>
          </a:p>
          <a:p>
            <a:pPr lvl="1" algn="just"/>
            <a:r>
              <a:rPr lang="en-GB" sz="1800" dirty="0">
                <a:latin typeface="Times New Roman" panose="02020603050405020304" pitchFamily="18" charset="0"/>
                <a:cs typeface="Times New Roman" panose="02020603050405020304" pitchFamily="18" charset="0"/>
              </a:rPr>
              <a:t> </a:t>
            </a:r>
            <a:endParaRPr lang="en-US" sz="1800" u="sng" dirty="0">
              <a:latin typeface="Times New Roman" panose="02020603050405020304" pitchFamily="18" charset="0"/>
              <a:cs typeface="Times New Roman" panose="02020603050405020304" pitchFamily="18" charset="0"/>
            </a:endParaRPr>
          </a:p>
          <a:p>
            <a:pPr marL="0" indent="0" algn="just">
              <a:buNone/>
            </a:pPr>
            <a:endParaRPr lang="en-US" dirty="0"/>
          </a:p>
        </p:txBody>
      </p:sp>
      <p:pic>
        <p:nvPicPr>
          <p:cNvPr id="4" name="Picture 3"/>
          <p:cNvPicPr>
            <a:picLocks noChangeAspect="1"/>
          </p:cNvPicPr>
          <p:nvPr/>
        </p:nvPicPr>
        <p:blipFill>
          <a:blip r:embed="rId2"/>
          <a:stretch>
            <a:fillRect/>
          </a:stretch>
        </p:blipFill>
        <p:spPr>
          <a:xfrm>
            <a:off x="7386790" y="2507225"/>
            <a:ext cx="4116951" cy="2448232"/>
          </a:xfrm>
          <a:prstGeom prst="rect">
            <a:avLst/>
          </a:prstGeom>
        </p:spPr>
      </p:pic>
    </p:spTree>
    <p:extLst>
      <p:ext uri="{BB962C8B-B14F-4D97-AF65-F5344CB8AC3E}">
        <p14:creationId xmlns:p14="http://schemas.microsoft.com/office/powerpoint/2010/main" val="603733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lgn="ctr"/>
            <a:r>
              <a:rPr lang="en-GB" b="1" dirty="0">
                <a:latin typeface="Times New Roman" panose="02020603050405020304" pitchFamily="18" charset="0"/>
                <a:cs typeface="Times New Roman" panose="02020603050405020304" pitchFamily="18" charset="0"/>
              </a:rPr>
              <a:t>REFERENCES</a:t>
            </a:r>
            <a:br>
              <a:rPr lang="en-US" b="1" dirty="0"/>
            </a:br>
            <a:endParaRPr lang="en-US" dirty="0"/>
          </a:p>
        </p:txBody>
      </p:sp>
      <p:sp>
        <p:nvSpPr>
          <p:cNvPr id="3" name="Content Placeholder 2"/>
          <p:cNvSpPr>
            <a:spLocks noGrp="1"/>
          </p:cNvSpPr>
          <p:nvPr>
            <p:ph idx="1"/>
          </p:nvPr>
        </p:nvSpPr>
        <p:spPr/>
        <p:txBody>
          <a:bodyPr>
            <a:normAutofit/>
          </a:bodyPr>
          <a:lstStyle/>
          <a:p>
            <a:r>
              <a:rPr lang="en-GB" dirty="0" err="1">
                <a:latin typeface="Times New Roman" panose="02020603050405020304" pitchFamily="18" charset="0"/>
                <a:cs typeface="Times New Roman" panose="02020603050405020304" pitchFamily="18" charset="0"/>
              </a:rPr>
              <a:t>Junni</a:t>
            </a:r>
            <a:r>
              <a:rPr lang="en-GB" dirty="0">
                <a:latin typeface="Times New Roman" panose="02020603050405020304" pitchFamily="18" charset="0"/>
                <a:cs typeface="Times New Roman" panose="02020603050405020304" pitchFamily="18" charset="0"/>
              </a:rPr>
              <a:t>, P. and </a:t>
            </a:r>
            <a:r>
              <a:rPr lang="en-GB" dirty="0" err="1">
                <a:latin typeface="Times New Roman" panose="02020603050405020304" pitchFamily="18" charset="0"/>
                <a:cs typeface="Times New Roman" panose="02020603050405020304" pitchFamily="18" charset="0"/>
              </a:rPr>
              <a:t>Teerikangas</a:t>
            </a:r>
            <a:r>
              <a:rPr lang="en-GB" dirty="0">
                <a:latin typeface="Times New Roman" panose="02020603050405020304" pitchFamily="18" charset="0"/>
                <a:cs typeface="Times New Roman" panose="02020603050405020304" pitchFamily="18" charset="0"/>
              </a:rPr>
              <a:t>, S., 2019. Mergers and acquisitions. </a:t>
            </a:r>
            <a:r>
              <a:rPr lang="en-GB" i="1" dirty="0">
                <a:latin typeface="Times New Roman" panose="02020603050405020304" pitchFamily="18" charset="0"/>
                <a:cs typeface="Times New Roman" panose="02020603050405020304" pitchFamily="18" charset="0"/>
              </a:rPr>
              <a:t>Oxford Research </a:t>
            </a:r>
            <a:r>
              <a:rPr lang="en-GB" i="1" dirty="0" err="1">
                <a:latin typeface="Times New Roman" panose="02020603050405020304" pitchFamily="18" charset="0"/>
                <a:cs typeface="Times New Roman" panose="02020603050405020304" pitchFamily="18" charset="0"/>
              </a:rPr>
              <a:t>Encyclopedia</a:t>
            </a:r>
            <a:r>
              <a:rPr lang="en-GB" i="1" dirty="0">
                <a:latin typeface="Times New Roman" panose="02020603050405020304" pitchFamily="18" charset="0"/>
                <a:cs typeface="Times New Roman" panose="02020603050405020304" pitchFamily="18" charset="0"/>
              </a:rPr>
              <a:t> of Business and Management</a:t>
            </a:r>
            <a:r>
              <a:rPr lang="en-GB"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a:p>
            <a:r>
              <a:rPr lang="en-GB" dirty="0" err="1">
                <a:latin typeface="Times New Roman" panose="02020603050405020304" pitchFamily="18" charset="0"/>
                <a:cs typeface="Times New Roman" panose="02020603050405020304" pitchFamily="18" charset="0"/>
              </a:rPr>
              <a:t>Skerrett</a:t>
            </a:r>
            <a:r>
              <a:rPr lang="en-GB" dirty="0">
                <a:latin typeface="Times New Roman" panose="02020603050405020304" pitchFamily="18" charset="0"/>
                <a:cs typeface="Times New Roman" panose="02020603050405020304" pitchFamily="18" charset="0"/>
              </a:rPr>
              <a:t>, A., 2020. Social and cultural differences in reading development: Instructional processes, learning gains, and challenges. </a:t>
            </a:r>
            <a:r>
              <a:rPr lang="en-GB" i="1" dirty="0">
                <a:latin typeface="Times New Roman" panose="02020603050405020304" pitchFamily="18" charset="0"/>
                <a:cs typeface="Times New Roman" panose="02020603050405020304" pitchFamily="18" charset="0"/>
              </a:rPr>
              <a:t>Handbook of Reading Research, Volume V</a:t>
            </a:r>
            <a:r>
              <a:rPr lang="en-GB" dirty="0">
                <a:latin typeface="Times New Roman" panose="02020603050405020304" pitchFamily="18" charset="0"/>
                <a:cs typeface="Times New Roman" panose="02020603050405020304" pitchFamily="18" charset="0"/>
              </a:rPr>
              <a:t>, pp.328-344.</a:t>
            </a:r>
            <a:endParaRPr lang="en-US" dirty="0">
              <a:latin typeface="Times New Roman" panose="02020603050405020304" pitchFamily="18" charset="0"/>
              <a:cs typeface="Times New Roman" panose="02020603050405020304" pitchFamily="18" charset="0"/>
            </a:endParaRPr>
          </a:p>
          <a:p>
            <a:r>
              <a:rPr lang="en-GB" dirty="0" err="1">
                <a:latin typeface="Times New Roman" panose="02020603050405020304" pitchFamily="18" charset="0"/>
                <a:cs typeface="Times New Roman" panose="02020603050405020304" pitchFamily="18" charset="0"/>
              </a:rPr>
              <a:t>Minkov</a:t>
            </a:r>
            <a:r>
              <a:rPr lang="en-GB" dirty="0">
                <a:latin typeface="Times New Roman" panose="02020603050405020304" pitchFamily="18" charset="0"/>
                <a:cs typeface="Times New Roman" panose="02020603050405020304" pitchFamily="18" charset="0"/>
              </a:rPr>
              <a:t>, M. and </a:t>
            </a:r>
            <a:r>
              <a:rPr lang="en-GB" dirty="0" err="1">
                <a:latin typeface="Times New Roman" panose="02020603050405020304" pitchFamily="18" charset="0"/>
                <a:cs typeface="Times New Roman" panose="02020603050405020304" pitchFamily="18" charset="0"/>
              </a:rPr>
              <a:t>Kaasa</a:t>
            </a:r>
            <a:r>
              <a:rPr lang="en-GB" dirty="0">
                <a:latin typeface="Times New Roman" panose="02020603050405020304" pitchFamily="18" charset="0"/>
                <a:cs typeface="Times New Roman" panose="02020603050405020304" pitchFamily="18" charset="0"/>
              </a:rPr>
              <a:t>, A., 2021. A test of </a:t>
            </a:r>
            <a:r>
              <a:rPr lang="en-GB" dirty="0" err="1">
                <a:latin typeface="Times New Roman" panose="02020603050405020304" pitchFamily="18" charset="0"/>
                <a:cs typeface="Times New Roman" panose="02020603050405020304" pitchFamily="18" charset="0"/>
              </a:rPr>
              <a:t>Hofstede's</a:t>
            </a:r>
            <a:r>
              <a:rPr lang="en-GB" dirty="0">
                <a:latin typeface="Times New Roman" panose="02020603050405020304" pitchFamily="18" charset="0"/>
                <a:cs typeface="Times New Roman" panose="02020603050405020304" pitchFamily="18" charset="0"/>
              </a:rPr>
              <a:t> model of culture following his own approach. </a:t>
            </a:r>
            <a:r>
              <a:rPr lang="en-GB" i="1" dirty="0">
                <a:latin typeface="Times New Roman" panose="02020603050405020304" pitchFamily="18" charset="0"/>
                <a:cs typeface="Times New Roman" panose="02020603050405020304" pitchFamily="18" charset="0"/>
              </a:rPr>
              <a:t>Cross Cultural &amp; Strategic Management</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28</a:t>
            </a:r>
            <a:r>
              <a:rPr lang="en-GB" dirty="0">
                <a:latin typeface="Times New Roman" panose="02020603050405020304" pitchFamily="18" charset="0"/>
                <a:cs typeface="Times New Roman" panose="02020603050405020304" pitchFamily="18" charset="0"/>
              </a:rPr>
              <a:t>(2), pp.384-406.</a:t>
            </a:r>
            <a:endParaRPr lang="en-US" dirty="0">
              <a:latin typeface="Times New Roman" panose="02020603050405020304" pitchFamily="18" charset="0"/>
              <a:cs typeface="Times New Roman" panose="02020603050405020304" pitchFamily="18" charset="0"/>
            </a:endParaRPr>
          </a:p>
          <a:p>
            <a:r>
              <a:rPr lang="en-GB" dirty="0" err="1">
                <a:latin typeface="Times New Roman" panose="02020603050405020304" pitchFamily="18" charset="0"/>
                <a:cs typeface="Times New Roman" panose="02020603050405020304" pitchFamily="18" charset="0"/>
              </a:rPr>
              <a:t>Farndale</a:t>
            </a:r>
            <a:r>
              <a:rPr lang="en-GB" dirty="0">
                <a:latin typeface="Times New Roman" panose="02020603050405020304" pitchFamily="18" charset="0"/>
                <a:cs typeface="Times New Roman" panose="02020603050405020304" pitchFamily="18" charset="0"/>
              </a:rPr>
              <a:t> and. et. al.,  2023. Positioning context front and </a:t>
            </a:r>
            <a:r>
              <a:rPr lang="en-GB" dirty="0" err="1">
                <a:latin typeface="Times New Roman" panose="02020603050405020304" pitchFamily="18" charset="0"/>
                <a:cs typeface="Times New Roman" panose="02020603050405020304" pitchFamily="18" charset="0"/>
              </a:rPr>
              <a:t>center</a:t>
            </a:r>
            <a:r>
              <a:rPr lang="en-GB" dirty="0">
                <a:latin typeface="Times New Roman" panose="02020603050405020304" pitchFamily="18" charset="0"/>
                <a:cs typeface="Times New Roman" panose="02020603050405020304" pitchFamily="18" charset="0"/>
              </a:rPr>
              <a:t> in international human resource management research. </a:t>
            </a:r>
            <a:r>
              <a:rPr lang="en-GB" i="1" dirty="0">
                <a:latin typeface="Times New Roman" panose="02020603050405020304" pitchFamily="18" charset="0"/>
                <a:cs typeface="Times New Roman" panose="02020603050405020304" pitchFamily="18" charset="0"/>
              </a:rPr>
              <a:t>Human Resource Management Journal</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33</a:t>
            </a:r>
            <a:r>
              <a:rPr lang="en-GB" dirty="0">
                <a:latin typeface="Times New Roman" panose="02020603050405020304" pitchFamily="18" charset="0"/>
                <a:cs typeface="Times New Roman" panose="02020603050405020304" pitchFamily="18" charset="0"/>
              </a:rPr>
              <a:t>(1), pp.1-16.</a:t>
            </a:r>
            <a:endParaRPr lang="en-US" dirty="0">
              <a:latin typeface="Times New Roman" panose="02020603050405020304" pitchFamily="18" charset="0"/>
              <a:cs typeface="Times New Roman" panose="02020603050405020304" pitchFamily="18" charset="0"/>
            </a:endParaRPr>
          </a:p>
          <a:p>
            <a:r>
              <a:rPr lang="en-GB" dirty="0" err="1">
                <a:latin typeface="Times New Roman" panose="02020603050405020304" pitchFamily="18" charset="0"/>
                <a:cs typeface="Times New Roman" panose="02020603050405020304" pitchFamily="18" charset="0"/>
              </a:rPr>
              <a:t>Ozbilgin</a:t>
            </a:r>
            <a:r>
              <a:rPr lang="en-GB" dirty="0">
                <a:latin typeface="Times New Roman" panose="02020603050405020304" pitchFamily="18" charset="0"/>
                <a:cs typeface="Times New Roman" panose="02020603050405020304" pitchFamily="18" charset="0"/>
              </a:rPr>
              <a:t>, M., 2020. </a:t>
            </a:r>
            <a:r>
              <a:rPr lang="en-GB" i="1" dirty="0">
                <a:latin typeface="Times New Roman" panose="02020603050405020304" pitchFamily="18" charset="0"/>
                <a:cs typeface="Times New Roman" panose="02020603050405020304" pitchFamily="18" charset="0"/>
              </a:rPr>
              <a:t>International human resource management: Theory and practice</a:t>
            </a:r>
            <a:r>
              <a:rPr lang="en-GB" dirty="0">
                <a:latin typeface="Times New Roman" panose="02020603050405020304" pitchFamily="18" charset="0"/>
                <a:cs typeface="Times New Roman" panose="02020603050405020304" pitchFamily="18" charset="0"/>
              </a:rPr>
              <a:t>. Bloomsbury Publishing.</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392279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stretch>
            <a:fillRect/>
          </a:stretch>
        </p:blipFill>
        <p:spPr>
          <a:xfrm>
            <a:off x="0" y="0"/>
            <a:ext cx="12191999" cy="6858000"/>
          </a:xfrm>
          <a:prstGeom prst="rect">
            <a:avLst/>
          </a:prstGeom>
        </p:spPr>
      </p:pic>
    </p:spTree>
    <p:extLst>
      <p:ext uri="{BB962C8B-B14F-4D97-AF65-F5344CB8AC3E}">
        <p14:creationId xmlns:p14="http://schemas.microsoft.com/office/powerpoint/2010/main" val="16093011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6476F"/>
      </a:dk2>
      <a:lt2>
        <a:srgbClr val="EBEBEB"/>
      </a:lt2>
      <a:accent1>
        <a:srgbClr val="E5B458"/>
      </a:accent1>
      <a:accent2>
        <a:srgbClr val="F77754"/>
      </a:accent2>
      <a:accent3>
        <a:srgbClr val="D8507E"/>
      </a:accent3>
      <a:accent4>
        <a:srgbClr val="BC70EE"/>
      </a:accent4>
      <a:accent5>
        <a:srgbClr val="3CA2E2"/>
      </a:accent5>
      <a:accent6>
        <a:srgbClr val="91BF77"/>
      </a:accent6>
      <a:hlink>
        <a:srgbClr val="71DDAB"/>
      </a:hlink>
      <a:folHlink>
        <a:srgbClr val="A6E4C7"/>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B36E0D05-787B-4C61-8268-2D6C1FBEDA3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TM03457452[[fn=Celestial]]</Template>
  <TotalTime>104</TotalTime>
  <Words>1694</Words>
  <Application>Microsoft Office PowerPoint</Application>
  <PresentationFormat>Widescreen</PresentationFormat>
  <Paragraphs>79</Paragraphs>
  <Slides>12</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Celestial</vt:lpstr>
      <vt:lpstr>Developing Relationships and Workplace Achievement</vt:lpstr>
      <vt:lpstr>Table of Contents </vt:lpstr>
      <vt:lpstr>INTRODUCTION </vt:lpstr>
      <vt:lpstr>Cultural analysis of Russia and United States </vt:lpstr>
      <vt:lpstr>Institutional analyses </vt:lpstr>
      <vt:lpstr>Political, economic and social institutions</vt:lpstr>
      <vt:lpstr>Reasons for acquisition   </vt:lpstr>
      <vt:lpstr>HR challenges  faced in M&amp;A </vt:lpstr>
      <vt:lpstr>Role of HR in improving the process of the M&amp;A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Vitalie Erhan (2111917)</cp:lastModifiedBy>
  <cp:revision>137</cp:revision>
  <dcterms:created xsi:type="dcterms:W3CDTF">2022-12-30T12:33:07Z</dcterms:created>
  <dcterms:modified xsi:type="dcterms:W3CDTF">2023-03-16T18:08:51Z</dcterms:modified>
</cp:coreProperties>
</file>