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85" r:id="rId2"/>
    <p:sldId id="305" r:id="rId3"/>
    <p:sldId id="353" r:id="rId4"/>
    <p:sldId id="306" r:id="rId5"/>
    <p:sldId id="307" r:id="rId6"/>
    <p:sldId id="308" r:id="rId7"/>
    <p:sldId id="309" r:id="rId8"/>
    <p:sldId id="310" r:id="rId9"/>
    <p:sldId id="311" r:id="rId10"/>
    <p:sldId id="313" r:id="rId11"/>
    <p:sldId id="312" r:id="rId12"/>
    <p:sldId id="354" r:id="rId13"/>
    <p:sldId id="314" r:id="rId14"/>
    <p:sldId id="315" r:id="rId15"/>
    <p:sldId id="316" r:id="rId16"/>
    <p:sldId id="317" r:id="rId17"/>
    <p:sldId id="357" r:id="rId18"/>
    <p:sldId id="319" r:id="rId19"/>
    <p:sldId id="358" r:id="rId20"/>
    <p:sldId id="352" r:id="rId21"/>
    <p:sldId id="321" r:id="rId22"/>
    <p:sldId id="322" r:id="rId23"/>
    <p:sldId id="323" r:id="rId24"/>
    <p:sldId id="325" r:id="rId25"/>
    <p:sldId id="327" r:id="rId26"/>
    <p:sldId id="328" r:id="rId27"/>
    <p:sldId id="329" r:id="rId28"/>
    <p:sldId id="324" r:id="rId29"/>
    <p:sldId id="331" r:id="rId30"/>
    <p:sldId id="332" r:id="rId31"/>
    <p:sldId id="334" r:id="rId32"/>
    <p:sldId id="335" r:id="rId33"/>
    <p:sldId id="336" r:id="rId34"/>
    <p:sldId id="337" r:id="rId35"/>
    <p:sldId id="340" r:id="rId36"/>
    <p:sldId id="355" r:id="rId37"/>
    <p:sldId id="35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2.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7E061-1B15-4352-B3FC-822F975F67F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13CC4D4-284F-4CE7-8523-2457ADAE4569}">
      <dgm:prSet/>
      <dgm:spPr/>
      <dgm:t>
        <a:bodyPr/>
        <a:lstStyle/>
        <a:p>
          <a:r>
            <a:rPr lang="en-US"/>
            <a:t>Excitability– the ability to respond to a stimulus</a:t>
          </a:r>
        </a:p>
      </dgm:t>
    </dgm:pt>
    <dgm:pt modelId="{55AA3627-2B40-4B09-B2BA-C54F2273F68B}" type="parTrans" cxnId="{D871DD07-38F3-4CCE-BBC1-9F0795CB2CDD}">
      <dgm:prSet/>
      <dgm:spPr/>
      <dgm:t>
        <a:bodyPr/>
        <a:lstStyle/>
        <a:p>
          <a:endParaRPr lang="en-US"/>
        </a:p>
      </dgm:t>
    </dgm:pt>
    <dgm:pt modelId="{E6C48B89-8D60-4F66-8BE3-322305F950AB}" type="sibTrans" cxnId="{D871DD07-38F3-4CCE-BBC1-9F0795CB2CDD}">
      <dgm:prSet/>
      <dgm:spPr/>
      <dgm:t>
        <a:bodyPr/>
        <a:lstStyle/>
        <a:p>
          <a:endParaRPr lang="en-US"/>
        </a:p>
      </dgm:t>
    </dgm:pt>
    <dgm:pt modelId="{61088F88-EC4E-456D-9F81-93B6D74C3EE8}">
      <dgm:prSet/>
      <dgm:spPr/>
      <dgm:t>
        <a:bodyPr/>
        <a:lstStyle/>
        <a:p>
          <a:r>
            <a:rPr lang="en-US"/>
            <a:t>Contractility – the ability to contact and create a tension</a:t>
          </a:r>
        </a:p>
      </dgm:t>
    </dgm:pt>
    <dgm:pt modelId="{F74F663B-8B96-4F72-87B0-796DDC42BD95}" type="parTrans" cxnId="{FA8004AE-3108-420E-96BA-BD608D415A7F}">
      <dgm:prSet/>
      <dgm:spPr/>
      <dgm:t>
        <a:bodyPr/>
        <a:lstStyle/>
        <a:p>
          <a:endParaRPr lang="en-US"/>
        </a:p>
      </dgm:t>
    </dgm:pt>
    <dgm:pt modelId="{FE15AA43-239D-4960-8905-540424118831}" type="sibTrans" cxnId="{FA8004AE-3108-420E-96BA-BD608D415A7F}">
      <dgm:prSet/>
      <dgm:spPr/>
      <dgm:t>
        <a:bodyPr/>
        <a:lstStyle/>
        <a:p>
          <a:endParaRPr lang="en-US"/>
        </a:p>
      </dgm:t>
    </dgm:pt>
    <dgm:pt modelId="{4BB981EB-5B9B-449D-9C8F-374C0B075EA2}">
      <dgm:prSet/>
      <dgm:spPr/>
      <dgm:t>
        <a:bodyPr/>
        <a:lstStyle/>
        <a:p>
          <a:r>
            <a:rPr lang="en-US"/>
            <a:t>Extensibility – the ability to be stretched</a:t>
          </a:r>
        </a:p>
      </dgm:t>
    </dgm:pt>
    <dgm:pt modelId="{819F668D-75AE-4A43-94AD-B000C1A9BEC5}" type="parTrans" cxnId="{C5DCFBB7-BC39-46CB-9EA4-FAF4E91F6172}">
      <dgm:prSet/>
      <dgm:spPr/>
      <dgm:t>
        <a:bodyPr/>
        <a:lstStyle/>
        <a:p>
          <a:endParaRPr lang="en-US"/>
        </a:p>
      </dgm:t>
    </dgm:pt>
    <dgm:pt modelId="{59842AF8-1233-4CFB-A4C5-B290BCA806F1}" type="sibTrans" cxnId="{C5DCFBB7-BC39-46CB-9EA4-FAF4E91F6172}">
      <dgm:prSet/>
      <dgm:spPr/>
      <dgm:t>
        <a:bodyPr/>
        <a:lstStyle/>
        <a:p>
          <a:endParaRPr lang="en-US"/>
        </a:p>
      </dgm:t>
    </dgm:pt>
    <dgm:pt modelId="{EB8C786B-5D45-41D7-8833-F1687C2B9B26}">
      <dgm:prSet/>
      <dgm:spPr/>
      <dgm:t>
        <a:bodyPr/>
        <a:lstStyle/>
        <a:p>
          <a:r>
            <a:rPr lang="en-US"/>
            <a:t>Elasticity – the ability to resume its resting length after it has been stretched or contracted.</a:t>
          </a:r>
        </a:p>
      </dgm:t>
    </dgm:pt>
    <dgm:pt modelId="{144B1472-D0CE-41E8-A857-70D669D3B03F}" type="parTrans" cxnId="{59F8B71A-82AC-4EE8-812A-7EA22CF1C896}">
      <dgm:prSet/>
      <dgm:spPr/>
      <dgm:t>
        <a:bodyPr/>
        <a:lstStyle/>
        <a:p>
          <a:endParaRPr lang="en-US"/>
        </a:p>
      </dgm:t>
    </dgm:pt>
    <dgm:pt modelId="{77C222B8-CEBD-4628-B462-E0B98F8E0D4A}" type="sibTrans" cxnId="{59F8B71A-82AC-4EE8-812A-7EA22CF1C896}">
      <dgm:prSet/>
      <dgm:spPr/>
      <dgm:t>
        <a:bodyPr/>
        <a:lstStyle/>
        <a:p>
          <a:endParaRPr lang="en-US"/>
        </a:p>
      </dgm:t>
    </dgm:pt>
    <dgm:pt modelId="{E371EB93-E8E0-4D8B-AD12-B879206751C9}" type="pres">
      <dgm:prSet presAssocID="{9957E061-1B15-4352-B3FC-822F975F67FF}" presName="linear" presStyleCnt="0">
        <dgm:presLayoutVars>
          <dgm:animLvl val="lvl"/>
          <dgm:resizeHandles val="exact"/>
        </dgm:presLayoutVars>
      </dgm:prSet>
      <dgm:spPr/>
    </dgm:pt>
    <dgm:pt modelId="{AB296D17-3997-472F-9CA2-A36427EC00CC}" type="pres">
      <dgm:prSet presAssocID="{E13CC4D4-284F-4CE7-8523-2457ADAE4569}" presName="parentText" presStyleLbl="node1" presStyleIdx="0" presStyleCnt="4">
        <dgm:presLayoutVars>
          <dgm:chMax val="0"/>
          <dgm:bulletEnabled val="1"/>
        </dgm:presLayoutVars>
      </dgm:prSet>
      <dgm:spPr/>
    </dgm:pt>
    <dgm:pt modelId="{D4AD1EEE-3F5E-46D6-B929-9BEFC817F119}" type="pres">
      <dgm:prSet presAssocID="{E6C48B89-8D60-4F66-8BE3-322305F950AB}" presName="spacer" presStyleCnt="0"/>
      <dgm:spPr/>
    </dgm:pt>
    <dgm:pt modelId="{F52A8465-47DF-43EA-BA3E-E099F580ABE7}" type="pres">
      <dgm:prSet presAssocID="{61088F88-EC4E-456D-9F81-93B6D74C3EE8}" presName="parentText" presStyleLbl="node1" presStyleIdx="1" presStyleCnt="4">
        <dgm:presLayoutVars>
          <dgm:chMax val="0"/>
          <dgm:bulletEnabled val="1"/>
        </dgm:presLayoutVars>
      </dgm:prSet>
      <dgm:spPr/>
    </dgm:pt>
    <dgm:pt modelId="{0B5A79D9-25F4-491F-8D34-7D4E5826C0A5}" type="pres">
      <dgm:prSet presAssocID="{FE15AA43-239D-4960-8905-540424118831}" presName="spacer" presStyleCnt="0"/>
      <dgm:spPr/>
    </dgm:pt>
    <dgm:pt modelId="{6055BD40-484D-4EDE-9AD8-520B2E25557D}" type="pres">
      <dgm:prSet presAssocID="{4BB981EB-5B9B-449D-9C8F-374C0B075EA2}" presName="parentText" presStyleLbl="node1" presStyleIdx="2" presStyleCnt="4">
        <dgm:presLayoutVars>
          <dgm:chMax val="0"/>
          <dgm:bulletEnabled val="1"/>
        </dgm:presLayoutVars>
      </dgm:prSet>
      <dgm:spPr/>
    </dgm:pt>
    <dgm:pt modelId="{E35CFFDB-3197-4872-8EBA-2ACCC347EEC6}" type="pres">
      <dgm:prSet presAssocID="{59842AF8-1233-4CFB-A4C5-B290BCA806F1}" presName="spacer" presStyleCnt="0"/>
      <dgm:spPr/>
    </dgm:pt>
    <dgm:pt modelId="{17175E64-8774-4B79-B1D3-913B4598AAF1}" type="pres">
      <dgm:prSet presAssocID="{EB8C786B-5D45-41D7-8833-F1687C2B9B26}" presName="parentText" presStyleLbl="node1" presStyleIdx="3" presStyleCnt="4">
        <dgm:presLayoutVars>
          <dgm:chMax val="0"/>
          <dgm:bulletEnabled val="1"/>
        </dgm:presLayoutVars>
      </dgm:prSet>
      <dgm:spPr/>
    </dgm:pt>
  </dgm:ptLst>
  <dgm:cxnLst>
    <dgm:cxn modelId="{D871DD07-38F3-4CCE-BBC1-9F0795CB2CDD}" srcId="{9957E061-1B15-4352-B3FC-822F975F67FF}" destId="{E13CC4D4-284F-4CE7-8523-2457ADAE4569}" srcOrd="0" destOrd="0" parTransId="{55AA3627-2B40-4B09-B2BA-C54F2273F68B}" sibTransId="{E6C48B89-8D60-4F66-8BE3-322305F950AB}"/>
    <dgm:cxn modelId="{59F8B71A-82AC-4EE8-812A-7EA22CF1C896}" srcId="{9957E061-1B15-4352-B3FC-822F975F67FF}" destId="{EB8C786B-5D45-41D7-8833-F1687C2B9B26}" srcOrd="3" destOrd="0" parTransId="{144B1472-D0CE-41E8-A857-70D669D3B03F}" sibTransId="{77C222B8-CEBD-4628-B462-E0B98F8E0D4A}"/>
    <dgm:cxn modelId="{2EBE4E32-CF37-4461-B7B6-0B84DA780AD7}" type="presOf" srcId="{61088F88-EC4E-456D-9F81-93B6D74C3EE8}" destId="{F52A8465-47DF-43EA-BA3E-E099F580ABE7}" srcOrd="0" destOrd="0" presId="urn:microsoft.com/office/officeart/2005/8/layout/vList2"/>
    <dgm:cxn modelId="{7567F28F-5469-4A4D-8828-E26CD863E782}" type="presOf" srcId="{4BB981EB-5B9B-449D-9C8F-374C0B075EA2}" destId="{6055BD40-484D-4EDE-9AD8-520B2E25557D}" srcOrd="0" destOrd="0" presId="urn:microsoft.com/office/officeart/2005/8/layout/vList2"/>
    <dgm:cxn modelId="{FA8004AE-3108-420E-96BA-BD608D415A7F}" srcId="{9957E061-1B15-4352-B3FC-822F975F67FF}" destId="{61088F88-EC4E-456D-9F81-93B6D74C3EE8}" srcOrd="1" destOrd="0" parTransId="{F74F663B-8B96-4F72-87B0-796DDC42BD95}" sibTransId="{FE15AA43-239D-4960-8905-540424118831}"/>
    <dgm:cxn modelId="{C5DCFBB7-BC39-46CB-9EA4-FAF4E91F6172}" srcId="{9957E061-1B15-4352-B3FC-822F975F67FF}" destId="{4BB981EB-5B9B-449D-9C8F-374C0B075EA2}" srcOrd="2" destOrd="0" parTransId="{819F668D-75AE-4A43-94AD-B000C1A9BEC5}" sibTransId="{59842AF8-1233-4CFB-A4C5-B290BCA806F1}"/>
    <dgm:cxn modelId="{534334BD-81B3-4226-8FED-5C2453E3BD46}" type="presOf" srcId="{EB8C786B-5D45-41D7-8833-F1687C2B9B26}" destId="{17175E64-8774-4B79-B1D3-913B4598AAF1}" srcOrd="0" destOrd="0" presId="urn:microsoft.com/office/officeart/2005/8/layout/vList2"/>
    <dgm:cxn modelId="{312133E7-00B8-472A-8B3C-0535420EDAB8}" type="presOf" srcId="{9957E061-1B15-4352-B3FC-822F975F67FF}" destId="{E371EB93-E8E0-4D8B-AD12-B879206751C9}" srcOrd="0" destOrd="0" presId="urn:microsoft.com/office/officeart/2005/8/layout/vList2"/>
    <dgm:cxn modelId="{5860AAF9-DB2D-453C-9435-4F626CB813B7}" type="presOf" srcId="{E13CC4D4-284F-4CE7-8523-2457ADAE4569}" destId="{AB296D17-3997-472F-9CA2-A36427EC00CC}" srcOrd="0" destOrd="0" presId="urn:microsoft.com/office/officeart/2005/8/layout/vList2"/>
    <dgm:cxn modelId="{EF11E2F4-F089-440E-894D-CF474273E0C5}" type="presParOf" srcId="{E371EB93-E8E0-4D8B-AD12-B879206751C9}" destId="{AB296D17-3997-472F-9CA2-A36427EC00CC}" srcOrd="0" destOrd="0" presId="urn:microsoft.com/office/officeart/2005/8/layout/vList2"/>
    <dgm:cxn modelId="{84953CDA-8CE4-4CD0-A347-FA44371DD634}" type="presParOf" srcId="{E371EB93-E8E0-4D8B-AD12-B879206751C9}" destId="{D4AD1EEE-3F5E-46D6-B929-9BEFC817F119}" srcOrd="1" destOrd="0" presId="urn:microsoft.com/office/officeart/2005/8/layout/vList2"/>
    <dgm:cxn modelId="{13C3A0E1-274F-4DC4-8277-5306BF810DF2}" type="presParOf" srcId="{E371EB93-E8E0-4D8B-AD12-B879206751C9}" destId="{F52A8465-47DF-43EA-BA3E-E099F580ABE7}" srcOrd="2" destOrd="0" presId="urn:microsoft.com/office/officeart/2005/8/layout/vList2"/>
    <dgm:cxn modelId="{5C184171-8017-4A25-B04D-56F96FA20706}" type="presParOf" srcId="{E371EB93-E8E0-4D8B-AD12-B879206751C9}" destId="{0B5A79D9-25F4-491F-8D34-7D4E5826C0A5}" srcOrd="3" destOrd="0" presId="urn:microsoft.com/office/officeart/2005/8/layout/vList2"/>
    <dgm:cxn modelId="{92C13E98-DA62-4650-A292-F12B80315111}" type="presParOf" srcId="{E371EB93-E8E0-4D8B-AD12-B879206751C9}" destId="{6055BD40-484D-4EDE-9AD8-520B2E25557D}" srcOrd="4" destOrd="0" presId="urn:microsoft.com/office/officeart/2005/8/layout/vList2"/>
    <dgm:cxn modelId="{066832B0-64FC-45A4-8F68-3FC7BD8B30D9}" type="presParOf" srcId="{E371EB93-E8E0-4D8B-AD12-B879206751C9}" destId="{E35CFFDB-3197-4872-8EBA-2ACCC347EEC6}" srcOrd="5" destOrd="0" presId="urn:microsoft.com/office/officeart/2005/8/layout/vList2"/>
    <dgm:cxn modelId="{761A7D61-14DF-4E54-8B83-19B6DE6F073F}" type="presParOf" srcId="{E371EB93-E8E0-4D8B-AD12-B879206751C9}" destId="{17175E64-8774-4B79-B1D3-913B4598AAF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D28AC9-F87F-4484-95BB-29D5627F77B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3269DFF-E1BF-4BB9-BBB6-40A727FE51D8}">
      <dgm:prSet/>
      <dgm:spPr/>
      <dgm:t>
        <a:bodyPr/>
        <a:lstStyle/>
        <a:p>
          <a:pPr>
            <a:lnSpc>
              <a:spcPct val="100000"/>
            </a:lnSpc>
          </a:pPr>
          <a:r>
            <a:rPr lang="en-GB"/>
            <a:t>Fibres are short, parallel and featherlike extending diagonally along the side of a tendon e.g. extensor digitorum longus and tibialis posterior.</a:t>
          </a:r>
          <a:endParaRPr lang="en-US"/>
        </a:p>
      </dgm:t>
    </dgm:pt>
    <dgm:pt modelId="{E3EC0081-FE9F-4AA8-838E-F98F9D22CC2B}" type="parTrans" cxnId="{D2AD762F-1D5E-4A0F-8ADE-5C9680157253}">
      <dgm:prSet/>
      <dgm:spPr/>
      <dgm:t>
        <a:bodyPr/>
        <a:lstStyle/>
        <a:p>
          <a:endParaRPr lang="en-US"/>
        </a:p>
      </dgm:t>
    </dgm:pt>
    <dgm:pt modelId="{25BA5717-64BA-4508-AF1A-495A7011E413}" type="sibTrans" cxnId="{D2AD762F-1D5E-4A0F-8ADE-5C9680157253}">
      <dgm:prSet/>
      <dgm:spPr/>
      <dgm:t>
        <a:bodyPr/>
        <a:lstStyle/>
        <a:p>
          <a:endParaRPr lang="en-US"/>
        </a:p>
      </dgm:t>
    </dgm:pt>
    <dgm:pt modelId="{B8060934-BFA3-4AA5-B2C9-6E33F87BF7F4}">
      <dgm:prSet/>
      <dgm:spPr/>
      <dgm:t>
        <a:bodyPr/>
        <a:lstStyle/>
        <a:p>
          <a:pPr>
            <a:lnSpc>
              <a:spcPct val="100000"/>
            </a:lnSpc>
          </a:pPr>
          <a:r>
            <a:rPr lang="en-GB" dirty="0"/>
            <a:t>Located deep in the posterior compartment of the lower leg key stabilizing muscle supporting the medial arch of the foot. </a:t>
          </a:r>
          <a:endParaRPr lang="en-US" dirty="0"/>
        </a:p>
      </dgm:t>
    </dgm:pt>
    <dgm:pt modelId="{8AB66605-866B-4E63-9FEC-D706369F969F}" type="parTrans" cxnId="{175DBA8F-444F-412E-99BC-A502324B2E3D}">
      <dgm:prSet/>
      <dgm:spPr/>
      <dgm:t>
        <a:bodyPr/>
        <a:lstStyle/>
        <a:p>
          <a:endParaRPr lang="en-US"/>
        </a:p>
      </dgm:t>
    </dgm:pt>
    <dgm:pt modelId="{4DC9E6DA-6E06-4CBC-9E57-353C61AC8927}" type="sibTrans" cxnId="{175DBA8F-444F-412E-99BC-A502324B2E3D}">
      <dgm:prSet/>
      <dgm:spPr/>
      <dgm:t>
        <a:bodyPr/>
        <a:lstStyle/>
        <a:p>
          <a:endParaRPr lang="en-US"/>
        </a:p>
      </dgm:t>
    </dgm:pt>
    <dgm:pt modelId="{CCBA171A-B0E0-47B3-AE68-AA444B944B3D}" type="pres">
      <dgm:prSet presAssocID="{9CD28AC9-F87F-4484-95BB-29D5627F77BD}" presName="root" presStyleCnt="0">
        <dgm:presLayoutVars>
          <dgm:dir/>
          <dgm:resizeHandles val="exact"/>
        </dgm:presLayoutVars>
      </dgm:prSet>
      <dgm:spPr/>
    </dgm:pt>
    <dgm:pt modelId="{36F61940-7933-4DC1-8295-58EE5C06F7DC}" type="pres">
      <dgm:prSet presAssocID="{83269DFF-E1BF-4BB9-BBB6-40A727FE51D8}" presName="compNode" presStyleCnt="0"/>
      <dgm:spPr/>
    </dgm:pt>
    <dgm:pt modelId="{5C3DC322-86C2-4E23-ACD8-DE61EE4744EA}" type="pres">
      <dgm:prSet presAssocID="{83269DFF-E1BF-4BB9-BBB6-40A727FE51D8}" presName="bgRect" presStyleLbl="bgShp" presStyleIdx="0" presStyleCnt="2"/>
      <dgm:spPr/>
    </dgm:pt>
    <dgm:pt modelId="{3B4DE937-3C31-4ABE-8BE8-AD9EAD433362}" type="pres">
      <dgm:prSet presAssocID="{83269DFF-E1BF-4BB9-BBB6-40A727FE51D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ream"/>
        </a:ext>
      </dgm:extLst>
    </dgm:pt>
    <dgm:pt modelId="{49FA6572-A190-4CC9-9F61-61936F9F03E2}" type="pres">
      <dgm:prSet presAssocID="{83269DFF-E1BF-4BB9-BBB6-40A727FE51D8}" presName="spaceRect" presStyleCnt="0"/>
      <dgm:spPr/>
    </dgm:pt>
    <dgm:pt modelId="{365B2C74-A460-4063-B5D9-69E474431D17}" type="pres">
      <dgm:prSet presAssocID="{83269DFF-E1BF-4BB9-BBB6-40A727FE51D8}" presName="parTx" presStyleLbl="revTx" presStyleIdx="0" presStyleCnt="2">
        <dgm:presLayoutVars>
          <dgm:chMax val="0"/>
          <dgm:chPref val="0"/>
        </dgm:presLayoutVars>
      </dgm:prSet>
      <dgm:spPr/>
    </dgm:pt>
    <dgm:pt modelId="{E2A53E68-896A-4C42-B274-93F47C492092}" type="pres">
      <dgm:prSet presAssocID="{25BA5717-64BA-4508-AF1A-495A7011E413}" presName="sibTrans" presStyleCnt="0"/>
      <dgm:spPr/>
    </dgm:pt>
    <dgm:pt modelId="{5892FB37-B6B8-4271-A78D-1C4AB5BD4C41}" type="pres">
      <dgm:prSet presAssocID="{B8060934-BFA3-4AA5-B2C9-6E33F87BF7F4}" presName="compNode" presStyleCnt="0"/>
      <dgm:spPr/>
    </dgm:pt>
    <dgm:pt modelId="{EAB1719B-E8CA-4F7B-952C-0662754DC866}" type="pres">
      <dgm:prSet presAssocID="{B8060934-BFA3-4AA5-B2C9-6E33F87BF7F4}" presName="bgRect" presStyleLbl="bgShp" presStyleIdx="1" presStyleCnt="2"/>
      <dgm:spPr/>
    </dgm:pt>
    <dgm:pt modelId="{6FB2C319-569F-45C1-9BA8-486AABCE61B3}" type="pres">
      <dgm:prSet presAssocID="{B8060934-BFA3-4AA5-B2C9-6E33F87BF7F4}" presName="iconRect" presStyleLbl="node1" presStyleIdx="1" presStyleCnt="2" custLinFactNeighborX="-3744" custLinFactNeighborY="-3744"/>
      <dgm:spPr/>
    </dgm:pt>
    <dgm:pt modelId="{BEE6A15F-0852-44F0-922E-E902C8735707}" type="pres">
      <dgm:prSet presAssocID="{B8060934-BFA3-4AA5-B2C9-6E33F87BF7F4}" presName="spaceRect" presStyleCnt="0"/>
      <dgm:spPr/>
    </dgm:pt>
    <dgm:pt modelId="{43CF5DE7-35EA-4A0C-9180-17B769D45258}" type="pres">
      <dgm:prSet presAssocID="{B8060934-BFA3-4AA5-B2C9-6E33F87BF7F4}" presName="parTx" presStyleLbl="revTx" presStyleIdx="1" presStyleCnt="2">
        <dgm:presLayoutVars>
          <dgm:chMax val="0"/>
          <dgm:chPref val="0"/>
        </dgm:presLayoutVars>
      </dgm:prSet>
      <dgm:spPr/>
    </dgm:pt>
  </dgm:ptLst>
  <dgm:cxnLst>
    <dgm:cxn modelId="{D2AD762F-1D5E-4A0F-8ADE-5C9680157253}" srcId="{9CD28AC9-F87F-4484-95BB-29D5627F77BD}" destId="{83269DFF-E1BF-4BB9-BBB6-40A727FE51D8}" srcOrd="0" destOrd="0" parTransId="{E3EC0081-FE9F-4AA8-838E-F98F9D22CC2B}" sibTransId="{25BA5717-64BA-4508-AF1A-495A7011E413}"/>
    <dgm:cxn modelId="{73884C51-4766-46C5-A63C-E50E6AF7E703}" type="presOf" srcId="{B8060934-BFA3-4AA5-B2C9-6E33F87BF7F4}" destId="{43CF5DE7-35EA-4A0C-9180-17B769D45258}" srcOrd="0" destOrd="0" presId="urn:microsoft.com/office/officeart/2018/2/layout/IconVerticalSolidList"/>
    <dgm:cxn modelId="{175DBA8F-444F-412E-99BC-A502324B2E3D}" srcId="{9CD28AC9-F87F-4484-95BB-29D5627F77BD}" destId="{B8060934-BFA3-4AA5-B2C9-6E33F87BF7F4}" srcOrd="1" destOrd="0" parTransId="{8AB66605-866B-4E63-9FEC-D706369F969F}" sibTransId="{4DC9E6DA-6E06-4CBC-9E57-353C61AC8927}"/>
    <dgm:cxn modelId="{FA3330AA-A671-4088-B6D2-7DF72359EA1D}" type="presOf" srcId="{83269DFF-E1BF-4BB9-BBB6-40A727FE51D8}" destId="{365B2C74-A460-4063-B5D9-69E474431D17}" srcOrd="0" destOrd="0" presId="urn:microsoft.com/office/officeart/2018/2/layout/IconVerticalSolidList"/>
    <dgm:cxn modelId="{8CDE29BC-5252-43BC-B4CC-959BEB96F6C2}" type="presOf" srcId="{9CD28AC9-F87F-4484-95BB-29D5627F77BD}" destId="{CCBA171A-B0E0-47B3-AE68-AA444B944B3D}" srcOrd="0" destOrd="0" presId="urn:microsoft.com/office/officeart/2018/2/layout/IconVerticalSolidList"/>
    <dgm:cxn modelId="{4A0385EF-5175-45E1-AA85-7E91E4998FEA}" type="presParOf" srcId="{CCBA171A-B0E0-47B3-AE68-AA444B944B3D}" destId="{36F61940-7933-4DC1-8295-58EE5C06F7DC}" srcOrd="0" destOrd="0" presId="urn:microsoft.com/office/officeart/2018/2/layout/IconVerticalSolidList"/>
    <dgm:cxn modelId="{86EF7F9A-4C03-4C2B-8C58-EEFD5DF13D30}" type="presParOf" srcId="{36F61940-7933-4DC1-8295-58EE5C06F7DC}" destId="{5C3DC322-86C2-4E23-ACD8-DE61EE4744EA}" srcOrd="0" destOrd="0" presId="urn:microsoft.com/office/officeart/2018/2/layout/IconVerticalSolidList"/>
    <dgm:cxn modelId="{1A4BBD65-9DD9-4B8C-A220-2CBF8072C0B4}" type="presParOf" srcId="{36F61940-7933-4DC1-8295-58EE5C06F7DC}" destId="{3B4DE937-3C31-4ABE-8BE8-AD9EAD433362}" srcOrd="1" destOrd="0" presId="urn:microsoft.com/office/officeart/2018/2/layout/IconVerticalSolidList"/>
    <dgm:cxn modelId="{170D98EE-DEA5-4239-8BFF-ACE69FE2466E}" type="presParOf" srcId="{36F61940-7933-4DC1-8295-58EE5C06F7DC}" destId="{49FA6572-A190-4CC9-9F61-61936F9F03E2}" srcOrd="2" destOrd="0" presId="urn:microsoft.com/office/officeart/2018/2/layout/IconVerticalSolidList"/>
    <dgm:cxn modelId="{7E36777F-3651-4DC1-B146-869F93CCF5BF}" type="presParOf" srcId="{36F61940-7933-4DC1-8295-58EE5C06F7DC}" destId="{365B2C74-A460-4063-B5D9-69E474431D17}" srcOrd="3" destOrd="0" presId="urn:microsoft.com/office/officeart/2018/2/layout/IconVerticalSolidList"/>
    <dgm:cxn modelId="{6DC84A56-4100-4263-AFE2-4CBC69C9AE11}" type="presParOf" srcId="{CCBA171A-B0E0-47B3-AE68-AA444B944B3D}" destId="{E2A53E68-896A-4C42-B274-93F47C492092}" srcOrd="1" destOrd="0" presId="urn:microsoft.com/office/officeart/2018/2/layout/IconVerticalSolidList"/>
    <dgm:cxn modelId="{78B6A149-94CC-4E28-BED1-032D7E01B81E}" type="presParOf" srcId="{CCBA171A-B0E0-47B3-AE68-AA444B944B3D}" destId="{5892FB37-B6B8-4271-A78D-1C4AB5BD4C41}" srcOrd="2" destOrd="0" presId="urn:microsoft.com/office/officeart/2018/2/layout/IconVerticalSolidList"/>
    <dgm:cxn modelId="{AABE6AA0-67FB-4113-BD7B-90A9526DEE41}" type="presParOf" srcId="{5892FB37-B6B8-4271-A78D-1C4AB5BD4C41}" destId="{EAB1719B-E8CA-4F7B-952C-0662754DC866}" srcOrd="0" destOrd="0" presId="urn:microsoft.com/office/officeart/2018/2/layout/IconVerticalSolidList"/>
    <dgm:cxn modelId="{CB788DE4-B0FF-41F9-B7DB-98355178D856}" type="presParOf" srcId="{5892FB37-B6B8-4271-A78D-1C4AB5BD4C41}" destId="{6FB2C319-569F-45C1-9BA8-486AABCE61B3}" srcOrd="1" destOrd="0" presId="urn:microsoft.com/office/officeart/2018/2/layout/IconVerticalSolidList"/>
    <dgm:cxn modelId="{FD6E961A-A439-45B1-AFB4-F8ED7038C33A}" type="presParOf" srcId="{5892FB37-B6B8-4271-A78D-1C4AB5BD4C41}" destId="{BEE6A15F-0852-44F0-922E-E902C8735707}" srcOrd="2" destOrd="0" presId="urn:microsoft.com/office/officeart/2018/2/layout/IconVerticalSolidList"/>
    <dgm:cxn modelId="{109FF901-1BB9-4528-BEE3-8D2F60D03C37}" type="presParOf" srcId="{5892FB37-B6B8-4271-A78D-1C4AB5BD4C41}" destId="{43CF5DE7-35EA-4A0C-9180-17B769D452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96D17-3997-472F-9CA2-A36427EC00CC}">
      <dsp:nvSpPr>
        <dsp:cNvPr id="0" name=""/>
        <dsp:cNvSpPr/>
      </dsp:nvSpPr>
      <dsp:spPr>
        <a:xfrm>
          <a:off x="0" y="458442"/>
          <a:ext cx="6492875"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Excitability– the ability to respond to a stimulus</a:t>
          </a:r>
        </a:p>
      </dsp:txBody>
      <dsp:txXfrm>
        <a:off x="48481" y="506923"/>
        <a:ext cx="6395913" cy="896166"/>
      </dsp:txXfrm>
    </dsp:sp>
    <dsp:sp modelId="{F52A8465-47DF-43EA-BA3E-E099F580ABE7}">
      <dsp:nvSpPr>
        <dsp:cNvPr id="0" name=""/>
        <dsp:cNvSpPr/>
      </dsp:nvSpPr>
      <dsp:spPr>
        <a:xfrm>
          <a:off x="0" y="1523571"/>
          <a:ext cx="6492875" cy="99312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Contractility – the ability to contact and create a tension</a:t>
          </a:r>
        </a:p>
      </dsp:txBody>
      <dsp:txXfrm>
        <a:off x="48481" y="1572052"/>
        <a:ext cx="6395913" cy="896166"/>
      </dsp:txXfrm>
    </dsp:sp>
    <dsp:sp modelId="{6055BD40-484D-4EDE-9AD8-520B2E25557D}">
      <dsp:nvSpPr>
        <dsp:cNvPr id="0" name=""/>
        <dsp:cNvSpPr/>
      </dsp:nvSpPr>
      <dsp:spPr>
        <a:xfrm>
          <a:off x="0" y="2588700"/>
          <a:ext cx="6492875" cy="99312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Extensibility – the ability to be stretched</a:t>
          </a:r>
        </a:p>
      </dsp:txBody>
      <dsp:txXfrm>
        <a:off x="48481" y="2637181"/>
        <a:ext cx="6395913" cy="896166"/>
      </dsp:txXfrm>
    </dsp:sp>
    <dsp:sp modelId="{17175E64-8774-4B79-B1D3-913B4598AAF1}">
      <dsp:nvSpPr>
        <dsp:cNvPr id="0" name=""/>
        <dsp:cNvSpPr/>
      </dsp:nvSpPr>
      <dsp:spPr>
        <a:xfrm>
          <a:off x="0" y="3653828"/>
          <a:ext cx="6492875" cy="99312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Elasticity – the ability to resume its resting length after it has been stretched or contracted.</a:t>
          </a:r>
        </a:p>
      </dsp:txBody>
      <dsp:txXfrm>
        <a:off x="48481" y="3702309"/>
        <a:ext cx="6395913" cy="8961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DC322-86C2-4E23-ACD8-DE61EE4744EA}">
      <dsp:nvSpPr>
        <dsp:cNvPr id="0" name=""/>
        <dsp:cNvSpPr/>
      </dsp:nvSpPr>
      <dsp:spPr>
        <a:xfrm>
          <a:off x="0" y="736242"/>
          <a:ext cx="5384800"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4DE937-3C31-4ABE-8BE8-AD9EAD433362}">
      <dsp:nvSpPr>
        <dsp:cNvPr id="0" name=""/>
        <dsp:cNvSpPr/>
      </dsp:nvSpPr>
      <dsp:spPr>
        <a:xfrm>
          <a:off x="411163" y="1042066"/>
          <a:ext cx="747569" cy="747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5B2C74-A460-4063-B5D9-69E474431D17}">
      <dsp:nvSpPr>
        <dsp:cNvPr id="0" name=""/>
        <dsp:cNvSpPr/>
      </dsp:nvSpPr>
      <dsp:spPr>
        <a:xfrm>
          <a:off x="1569896" y="736242"/>
          <a:ext cx="3814903"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755650">
            <a:lnSpc>
              <a:spcPct val="100000"/>
            </a:lnSpc>
            <a:spcBef>
              <a:spcPct val="0"/>
            </a:spcBef>
            <a:spcAft>
              <a:spcPct val="35000"/>
            </a:spcAft>
            <a:buNone/>
          </a:pPr>
          <a:r>
            <a:rPr lang="en-GB" sz="1700" kern="1200"/>
            <a:t>Fibres are short, parallel and featherlike extending diagonally along the side of a tendon e.g. extensor digitorum longus and tibialis posterior.</a:t>
          </a:r>
          <a:endParaRPr lang="en-US" sz="1700" kern="1200"/>
        </a:p>
      </dsp:txBody>
      <dsp:txXfrm>
        <a:off x="1569896" y="736242"/>
        <a:ext cx="3814903" cy="1359217"/>
      </dsp:txXfrm>
    </dsp:sp>
    <dsp:sp modelId="{EAB1719B-E8CA-4F7B-952C-0662754DC866}">
      <dsp:nvSpPr>
        <dsp:cNvPr id="0" name=""/>
        <dsp:cNvSpPr/>
      </dsp:nvSpPr>
      <dsp:spPr>
        <a:xfrm>
          <a:off x="0" y="2435264"/>
          <a:ext cx="5384800" cy="1359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2C319-569F-45C1-9BA8-486AABCE61B3}">
      <dsp:nvSpPr>
        <dsp:cNvPr id="0" name=""/>
        <dsp:cNvSpPr/>
      </dsp:nvSpPr>
      <dsp:spPr>
        <a:xfrm>
          <a:off x="383174" y="2713099"/>
          <a:ext cx="747569" cy="74756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CF5DE7-35EA-4A0C-9180-17B769D45258}">
      <dsp:nvSpPr>
        <dsp:cNvPr id="0" name=""/>
        <dsp:cNvSpPr/>
      </dsp:nvSpPr>
      <dsp:spPr>
        <a:xfrm>
          <a:off x="1569896" y="2435264"/>
          <a:ext cx="3814903" cy="1359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851" tIns="143851" rIns="143851" bIns="143851" numCol="1" spcCol="1270" anchor="ctr" anchorCtr="0">
          <a:noAutofit/>
        </a:bodyPr>
        <a:lstStyle/>
        <a:p>
          <a:pPr marL="0" lvl="0" indent="0" algn="l" defTabSz="755650">
            <a:lnSpc>
              <a:spcPct val="100000"/>
            </a:lnSpc>
            <a:spcBef>
              <a:spcPct val="0"/>
            </a:spcBef>
            <a:spcAft>
              <a:spcPct val="35000"/>
            </a:spcAft>
            <a:buNone/>
          </a:pPr>
          <a:r>
            <a:rPr lang="en-GB" sz="1700" kern="1200" dirty="0"/>
            <a:t>Located deep in the posterior compartment of the lower leg key stabilizing muscle supporting the medial arch of the foot. </a:t>
          </a:r>
          <a:endParaRPr lang="en-US" sz="1700" kern="1200" dirty="0"/>
        </a:p>
      </dsp:txBody>
      <dsp:txXfrm>
        <a:off x="1569896" y="2435264"/>
        <a:ext cx="3814903" cy="13592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601F0C-6622-41ED-BF24-F2EC47F7101E}" type="datetimeFigureOut">
              <a:rPr lang="en-GB" smtClean="0"/>
              <a:t>17/03/2021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6CE0B-B8E2-4E93-A158-D2837E5B15F8}" type="slidenum">
              <a:rPr lang="en-GB" smtClean="0"/>
              <a:t>‹#›</a:t>
            </a:fld>
            <a:endParaRPr lang="en-GB"/>
          </a:p>
        </p:txBody>
      </p:sp>
    </p:spTree>
    <p:extLst>
      <p:ext uri="{BB962C8B-B14F-4D97-AF65-F5344CB8AC3E}">
        <p14:creationId xmlns:p14="http://schemas.microsoft.com/office/powerpoint/2010/main" val="3585921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biologydictionary.net/plasma-membrane/" TargetMode="External"/><Relationship Id="rId3" Type="http://schemas.openxmlformats.org/officeDocument/2006/relationships/hyperlink" Target="https://www.britannica.com/science/skeletal-muscle" TargetMode="External"/><Relationship Id="rId7" Type="http://schemas.openxmlformats.org/officeDocument/2006/relationships/hyperlink" Target="https://biologydictionary.net/muscle/"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biologydictionary.net/cell-membrane/" TargetMode="External"/><Relationship Id="rId11" Type="http://schemas.openxmlformats.org/officeDocument/2006/relationships/hyperlink" Target="https://biologydictionary.net/cell/" TargetMode="External"/><Relationship Id="rId5" Type="http://schemas.openxmlformats.org/officeDocument/2006/relationships/hyperlink" Target="https://www.britannica.com/science/actin" TargetMode="External"/><Relationship Id="rId10" Type="http://schemas.openxmlformats.org/officeDocument/2006/relationships/hyperlink" Target="https://biologydictionary.net/extracellular-matrix/" TargetMode="External"/><Relationship Id="rId4" Type="http://schemas.openxmlformats.org/officeDocument/2006/relationships/hyperlink" Target="https://www.britannica.com/science/muscle" TargetMode="External"/><Relationship Id="rId9" Type="http://schemas.openxmlformats.org/officeDocument/2006/relationships/hyperlink" Target="https://biologydictionary.net/muscle-cel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 tubules </a:t>
            </a:r>
            <a:r>
              <a:rPr lang="en-US" b="0" i="0" dirty="0">
                <a:solidFill>
                  <a:srgbClr val="666666"/>
                </a:solidFill>
                <a:effectLst/>
                <a:latin typeface="Roboto"/>
              </a:rPr>
              <a:t>-tubules are extensions of the cell membrane that penetrate into the </a:t>
            </a:r>
            <a:r>
              <a:rPr lang="en-US" b="0" i="0" dirty="0" err="1">
                <a:solidFill>
                  <a:srgbClr val="666666"/>
                </a:solidFill>
                <a:effectLst/>
                <a:latin typeface="Roboto"/>
              </a:rPr>
              <a:t>centre</a:t>
            </a:r>
            <a:r>
              <a:rPr lang="en-US" b="0" i="0" dirty="0">
                <a:solidFill>
                  <a:srgbClr val="666666"/>
                </a:solidFill>
                <a:effectLst/>
                <a:latin typeface="Roboto"/>
              </a:rPr>
              <a:t> of skeletal and cardiac muscle cells. With membranes that contain large concentrations of ion channels, transporters, and pumps, T-tubules permit rapid transmission of the action potential into the cell, and also play an important role in regulating cellular calcium concentration</a:t>
            </a:r>
          </a:p>
          <a:p>
            <a:endParaRPr lang="en-US" b="1" i="0" dirty="0">
              <a:solidFill>
                <a:srgbClr val="1A1A1A"/>
              </a:solidFill>
              <a:effectLst/>
              <a:latin typeface="Georgia" panose="02040502050405020303" pitchFamily="18" charset="0"/>
            </a:endParaRPr>
          </a:p>
          <a:p>
            <a:r>
              <a:rPr lang="en-US" b="1" i="0" dirty="0">
                <a:solidFill>
                  <a:srgbClr val="1A1A1A"/>
                </a:solidFill>
                <a:effectLst/>
                <a:latin typeface="Georgia" panose="02040502050405020303" pitchFamily="18" charset="0"/>
              </a:rPr>
              <a:t>Myofibril</a:t>
            </a:r>
            <a:r>
              <a:rPr lang="en-US" b="0" i="0" dirty="0">
                <a:solidFill>
                  <a:srgbClr val="1A1A1A"/>
                </a:solidFill>
                <a:effectLst/>
                <a:latin typeface="Georgia" panose="02040502050405020303" pitchFamily="18" charset="0"/>
              </a:rPr>
              <a:t>, very fine contractile </a:t>
            </a:r>
            <a:r>
              <a:rPr lang="en-US" b="0" i="0" dirty="0" err="1">
                <a:solidFill>
                  <a:srgbClr val="1A1A1A"/>
                </a:solidFill>
                <a:effectLst/>
                <a:latin typeface="Georgia" panose="02040502050405020303" pitchFamily="18" charset="0"/>
              </a:rPr>
              <a:t>fibres</a:t>
            </a:r>
            <a:r>
              <a:rPr lang="en-US" b="0" i="0" dirty="0">
                <a:solidFill>
                  <a:srgbClr val="1A1A1A"/>
                </a:solidFill>
                <a:effectLst/>
                <a:latin typeface="Georgia" panose="02040502050405020303" pitchFamily="18" charset="0"/>
              </a:rPr>
              <a:t>, groups of which extend in parallel columns along the length of </a:t>
            </a:r>
            <a:r>
              <a:rPr lang="en-US" b="0" i="0" u="none" strike="noStrike" dirty="0">
                <a:solidFill>
                  <a:srgbClr val="14599D"/>
                </a:solidFill>
                <a:effectLst/>
                <a:latin typeface="Georgia" panose="02040502050405020303" pitchFamily="18" charset="0"/>
                <a:hlinkClick r:id="rId3"/>
              </a:rPr>
              <a:t>striated muscle</a:t>
            </a:r>
            <a:r>
              <a:rPr lang="en-US" b="0" i="0" dirty="0">
                <a:solidFill>
                  <a:srgbClr val="1A1A1A"/>
                </a:solidFill>
                <a:effectLst/>
                <a:latin typeface="Georgia" panose="02040502050405020303" pitchFamily="18" charset="0"/>
              </a:rPr>
              <a:t> </a:t>
            </a:r>
            <a:r>
              <a:rPr lang="en-US" b="0" i="0" dirty="0" err="1">
                <a:solidFill>
                  <a:srgbClr val="1A1A1A"/>
                </a:solidFill>
                <a:effectLst/>
                <a:latin typeface="Georgia" panose="02040502050405020303" pitchFamily="18" charset="0"/>
              </a:rPr>
              <a:t>fibres</a:t>
            </a:r>
            <a:r>
              <a:rPr lang="en-US" b="0" i="0" dirty="0">
                <a:solidFill>
                  <a:srgbClr val="1A1A1A"/>
                </a:solidFill>
                <a:effectLst/>
                <a:latin typeface="Georgia" panose="02040502050405020303" pitchFamily="18" charset="0"/>
              </a:rPr>
              <a:t>. The myofibrils are made up of thick and thin myofilaments, which help give the </a:t>
            </a:r>
            <a:r>
              <a:rPr lang="en-US" b="0" i="0" u="none" strike="noStrike" dirty="0">
                <a:solidFill>
                  <a:srgbClr val="14599D"/>
                </a:solidFill>
                <a:effectLst/>
                <a:latin typeface="Georgia" panose="02040502050405020303" pitchFamily="18" charset="0"/>
                <a:hlinkClick r:id="rId4"/>
              </a:rPr>
              <a:t>muscle</a:t>
            </a:r>
            <a:r>
              <a:rPr lang="en-US" b="0" i="0" dirty="0">
                <a:solidFill>
                  <a:srgbClr val="1A1A1A"/>
                </a:solidFill>
                <a:effectLst/>
                <a:latin typeface="Georgia" panose="02040502050405020303" pitchFamily="18" charset="0"/>
              </a:rPr>
              <a:t> its striped appearance. The thick filaments are composed of myosin, and the thin filaments are predominantly </a:t>
            </a:r>
            <a:r>
              <a:rPr lang="en-US" b="0" i="0" u="none" strike="noStrike" dirty="0">
                <a:solidFill>
                  <a:srgbClr val="14599D"/>
                </a:solidFill>
                <a:effectLst/>
                <a:latin typeface="Georgia" panose="02040502050405020303" pitchFamily="18" charset="0"/>
                <a:hlinkClick r:id="rId5"/>
              </a:rPr>
              <a:t>actin</a:t>
            </a:r>
            <a:r>
              <a:rPr lang="en-US" b="0" i="0" dirty="0">
                <a:solidFill>
                  <a:srgbClr val="1A1A1A"/>
                </a:solidFill>
                <a:effectLst/>
                <a:latin typeface="Georgia" panose="02040502050405020303" pitchFamily="18" charset="0"/>
              </a:rPr>
              <a:t>, along with two other muscle proteins, tropomyosin and troponin. Muscular contraction is caused by the interaction between actin and myosin as they temporarily bind to each other and are released.</a:t>
            </a:r>
          </a:p>
          <a:p>
            <a:r>
              <a:rPr lang="en-US" b="0" i="0" dirty="0">
                <a:solidFill>
                  <a:srgbClr val="222222"/>
                </a:solidFill>
                <a:effectLst/>
                <a:latin typeface="Tahoma" panose="020B0604030504040204" pitchFamily="34" charset="0"/>
              </a:rPr>
              <a:t>The sarcolemma is a specialized </a:t>
            </a:r>
            <a:r>
              <a:rPr lang="en-US" b="0" i="0" u="sng" dirty="0">
                <a:solidFill>
                  <a:srgbClr val="0588BC"/>
                </a:solidFill>
                <a:effectLst/>
                <a:latin typeface="Tahoma" panose="020B0604030504040204" pitchFamily="34" charset="0"/>
                <a:hlinkClick r:id="rId6" tooltip="cell membrane"/>
              </a:rPr>
              <a:t>cell membrane</a:t>
            </a:r>
            <a:r>
              <a:rPr lang="en-US" b="0" i="0" dirty="0">
                <a:solidFill>
                  <a:srgbClr val="222222"/>
                </a:solidFill>
                <a:effectLst/>
                <a:latin typeface="Tahoma" panose="020B0604030504040204" pitchFamily="34" charset="0"/>
              </a:rPr>
              <a:t> which surrounds striated </a:t>
            </a:r>
            <a:r>
              <a:rPr lang="en-US" b="0" i="0" u="sng" dirty="0">
                <a:solidFill>
                  <a:srgbClr val="0588BC"/>
                </a:solidFill>
                <a:effectLst/>
                <a:latin typeface="Tahoma" panose="020B0604030504040204" pitchFamily="34" charset="0"/>
                <a:hlinkClick r:id="rId7" tooltip="muscle"/>
              </a:rPr>
              <a:t>muscle</a:t>
            </a:r>
            <a:r>
              <a:rPr lang="en-US" b="0" i="0" dirty="0">
                <a:solidFill>
                  <a:srgbClr val="222222"/>
                </a:solidFill>
                <a:effectLst/>
                <a:latin typeface="Tahoma" panose="020B0604030504040204" pitchFamily="34" charset="0"/>
              </a:rPr>
              <a:t> fiber cells. Sometimes called the </a:t>
            </a:r>
            <a:r>
              <a:rPr lang="en-US" b="0" i="1" dirty="0" err="1">
                <a:solidFill>
                  <a:srgbClr val="222222"/>
                </a:solidFill>
                <a:effectLst/>
                <a:latin typeface="Tahoma" panose="020B0604030504040204" pitchFamily="34" charset="0"/>
              </a:rPr>
              <a:t>myolemma</a:t>
            </a:r>
            <a:r>
              <a:rPr lang="en-US" b="0" i="0" dirty="0">
                <a:solidFill>
                  <a:srgbClr val="222222"/>
                </a:solidFill>
                <a:effectLst/>
                <a:latin typeface="Tahoma" panose="020B0604030504040204" pitchFamily="34" charset="0"/>
              </a:rPr>
              <a:t>, the sarcolemma is similar to a typical </a:t>
            </a:r>
            <a:r>
              <a:rPr lang="en-US" b="0" i="0" u="sng" dirty="0">
                <a:solidFill>
                  <a:srgbClr val="0588BC"/>
                </a:solidFill>
                <a:effectLst/>
                <a:latin typeface="Tahoma" panose="020B0604030504040204" pitchFamily="34" charset="0"/>
                <a:hlinkClick r:id="rId8" tooltip="plasma membrane"/>
              </a:rPr>
              <a:t>plasma membrane</a:t>
            </a:r>
            <a:r>
              <a:rPr lang="en-US" b="0" i="0" dirty="0">
                <a:solidFill>
                  <a:srgbClr val="222222"/>
                </a:solidFill>
                <a:effectLst/>
                <a:latin typeface="Tahoma" panose="020B0604030504040204" pitchFamily="34" charset="0"/>
              </a:rPr>
              <a:t> but has specialized functions for the </a:t>
            </a:r>
            <a:r>
              <a:rPr lang="en-US" b="0" i="0" u="sng" dirty="0">
                <a:solidFill>
                  <a:srgbClr val="0588BC"/>
                </a:solidFill>
                <a:effectLst/>
                <a:latin typeface="Tahoma" panose="020B0604030504040204" pitchFamily="34" charset="0"/>
                <a:hlinkClick r:id="rId9" tooltip="muscle cell"/>
              </a:rPr>
              <a:t>muscle cell</a:t>
            </a:r>
            <a:r>
              <a:rPr lang="en-US" b="0" i="0" dirty="0">
                <a:solidFill>
                  <a:srgbClr val="222222"/>
                </a:solidFill>
                <a:effectLst/>
                <a:latin typeface="Tahoma" panose="020B0604030504040204" pitchFamily="34" charset="0"/>
              </a:rPr>
              <a:t>. The sarcolemma also contains an </a:t>
            </a:r>
            <a:r>
              <a:rPr lang="en-US" b="0" i="0" u="sng" dirty="0">
                <a:solidFill>
                  <a:srgbClr val="0588BC"/>
                </a:solidFill>
                <a:effectLst/>
                <a:latin typeface="Tahoma" panose="020B0604030504040204" pitchFamily="34" charset="0"/>
                <a:hlinkClick r:id="rId10" tooltip="extracellular matrix"/>
              </a:rPr>
              <a:t>extracellular matrix</a:t>
            </a:r>
            <a:r>
              <a:rPr lang="en-US" b="0" i="0" dirty="0">
                <a:solidFill>
                  <a:srgbClr val="222222"/>
                </a:solidFill>
                <a:effectLst/>
                <a:latin typeface="Tahoma" panose="020B0604030504040204" pitchFamily="34" charset="0"/>
              </a:rPr>
              <a:t> consisting of various polysaccharides which allows the </a:t>
            </a:r>
            <a:r>
              <a:rPr lang="en-US" b="0" i="0" u="sng" dirty="0">
                <a:solidFill>
                  <a:srgbClr val="0588BC"/>
                </a:solidFill>
                <a:effectLst/>
                <a:latin typeface="Tahoma" panose="020B0604030504040204" pitchFamily="34" charset="0"/>
                <a:hlinkClick r:id="rId11" tooltip="cell"/>
              </a:rPr>
              <a:t>cell</a:t>
            </a:r>
            <a:r>
              <a:rPr lang="en-US" b="0" i="0" dirty="0">
                <a:solidFill>
                  <a:srgbClr val="222222"/>
                </a:solidFill>
                <a:effectLst/>
                <a:latin typeface="Tahoma" panose="020B0604030504040204" pitchFamily="34" charset="0"/>
              </a:rPr>
              <a:t> to anchor into the tissues that build and support muscle fibers. Typically, the sarcolemma connects the </a:t>
            </a:r>
            <a:r>
              <a:rPr lang="en-US" b="0" i="1" dirty="0">
                <a:solidFill>
                  <a:srgbClr val="222222"/>
                </a:solidFill>
                <a:effectLst/>
                <a:latin typeface="Tahoma" panose="020B0604030504040204" pitchFamily="34" charset="0"/>
              </a:rPr>
              <a:t>basement membrane</a:t>
            </a:r>
            <a:r>
              <a:rPr lang="en-US" b="0" i="0" dirty="0">
                <a:solidFill>
                  <a:srgbClr val="222222"/>
                </a:solidFill>
                <a:effectLst/>
                <a:latin typeface="Tahoma" panose="020B0604030504040204" pitchFamily="34" charset="0"/>
              </a:rPr>
              <a:t> which surrounds all </a:t>
            </a:r>
            <a:r>
              <a:rPr lang="en-US" b="0" i="1" dirty="0">
                <a:solidFill>
                  <a:srgbClr val="222222"/>
                </a:solidFill>
                <a:effectLst/>
                <a:latin typeface="Tahoma" panose="020B0604030504040204" pitchFamily="34" charset="0"/>
              </a:rPr>
              <a:t>connective tissues</a:t>
            </a:r>
            <a:r>
              <a:rPr lang="en-US" b="0" i="0" dirty="0">
                <a:solidFill>
                  <a:srgbClr val="222222"/>
                </a:solidFill>
                <a:effectLst/>
                <a:latin typeface="Tahoma" panose="020B0604030504040204" pitchFamily="34" charset="0"/>
              </a:rPr>
              <a:t>, or to other muscle cells, creating a very strong fiber which can contract together.</a:t>
            </a:r>
            <a:endParaRPr lang="en-GB" dirty="0"/>
          </a:p>
        </p:txBody>
      </p:sp>
      <p:sp>
        <p:nvSpPr>
          <p:cNvPr id="4" name="Slide Number Placeholder 3"/>
          <p:cNvSpPr>
            <a:spLocks noGrp="1"/>
          </p:cNvSpPr>
          <p:nvPr>
            <p:ph type="sldNum" sz="quarter" idx="5"/>
          </p:nvPr>
        </p:nvSpPr>
        <p:spPr/>
        <p:txBody>
          <a:bodyPr/>
          <a:lstStyle/>
          <a:p>
            <a:fld id="{8426CE0B-B8E2-4E93-A158-D2837E5B15F8}" type="slidenum">
              <a:rPr lang="en-GB" smtClean="0"/>
              <a:t>20</a:t>
            </a:fld>
            <a:endParaRPr lang="en-GB"/>
          </a:p>
        </p:txBody>
      </p:sp>
    </p:spTree>
    <p:extLst>
      <p:ext uri="{BB962C8B-B14F-4D97-AF65-F5344CB8AC3E}">
        <p14:creationId xmlns:p14="http://schemas.microsoft.com/office/powerpoint/2010/main" val="3216341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B155-3701-4AC1-8A03-D30F944DDD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695545-9399-4D81-BBB2-4298A82F93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E78060E-A3E0-4AA3-8B94-4D0B419B4C6C}"/>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7B4216B6-C0CE-46E9-A0A3-2C7B580E95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5EE8DA-BDB1-491B-A4D0-823544783CF1}"/>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1053098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9453-2D4F-4764-B32D-8FF357F030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39813-E7DA-4828-A48B-7F77F10C20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E36C1F-2C1A-480D-934C-4DF7394027C6}"/>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015C37E7-E114-49C7-9551-DA3E219D6E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C0BBF-7C0E-4454-9BE7-57B4894170E0}"/>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463765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22350-B2FE-443A-BBE9-2850DE7790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653F44-5B48-448A-B23B-47E565F564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C5EA59-D899-44A0-8E27-799FB2F0322E}"/>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69A196DB-86F6-43B4-9A28-0BA8044889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A089A-36B4-4D06-AD16-1AF183FD2FB5}"/>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1265258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6453-CD71-4F95-9E98-49B83CE502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30E75F-2264-415E-BAE9-1A30053B166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E894E7-3E57-4225-B2B8-B0BFE6D91CB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CDBF21-D3A0-4D6E-A48F-F7DC9EEF0F2B}"/>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6" name="Footer Placeholder 5">
            <a:extLst>
              <a:ext uri="{FF2B5EF4-FFF2-40B4-BE49-F238E27FC236}">
                <a16:creationId xmlns:a16="http://schemas.microsoft.com/office/drawing/2014/main" id="{C2A1EFE5-1B15-4D77-9387-405ECCAF3C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70C694-4802-47AD-A048-A5EADADDBEDE}"/>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1651640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8E01B-CAFF-420D-BF0B-27FFBA3FC4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9D4C14-2716-4E5A-9A6D-D6DE933257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CA4A83-5A1B-4A6A-B75A-185E7220D8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170FD7-4E0C-47AC-BDF4-65149BDE1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B1CB4C-C5AB-4CF1-B3ED-5D448326439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6BF0E5-8DC3-4368-ADEC-292C7ADAF642}"/>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8" name="Footer Placeholder 7">
            <a:extLst>
              <a:ext uri="{FF2B5EF4-FFF2-40B4-BE49-F238E27FC236}">
                <a16:creationId xmlns:a16="http://schemas.microsoft.com/office/drawing/2014/main" id="{B37CC4A7-8C4A-44F4-AAB7-676930AAA2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6822DC-08E0-484B-94B5-C73F57A42089}"/>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1299780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2BE2-E7FD-460B-AAB2-B55EC1B6FE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ACD321-644A-4A1C-8464-EE36F36BE4BE}"/>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4" name="Footer Placeholder 3">
            <a:extLst>
              <a:ext uri="{FF2B5EF4-FFF2-40B4-BE49-F238E27FC236}">
                <a16:creationId xmlns:a16="http://schemas.microsoft.com/office/drawing/2014/main" id="{3B6FC607-BE00-48DF-BE11-B59759C0D4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DECFBC-17FD-442A-A25A-AF4E70CD76A3}"/>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592846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28CAF-4CEF-4D76-9ED6-10E8E0ADE555}"/>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3" name="Footer Placeholder 2">
            <a:extLst>
              <a:ext uri="{FF2B5EF4-FFF2-40B4-BE49-F238E27FC236}">
                <a16:creationId xmlns:a16="http://schemas.microsoft.com/office/drawing/2014/main" id="{F6DD98F0-A10F-42AC-875E-CEDF640F11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7665B1-2472-41F7-ABF2-BBD91F9DB0DE}"/>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2372262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033F5-1862-40D9-BD80-F6ACAA30B9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A8805A-9EE7-4D97-B4E9-6444F224DF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8C1F438-A731-4160-8305-2763296DE9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B28C31-1A59-450A-A1C5-20934228526E}"/>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6" name="Footer Placeholder 5">
            <a:extLst>
              <a:ext uri="{FF2B5EF4-FFF2-40B4-BE49-F238E27FC236}">
                <a16:creationId xmlns:a16="http://schemas.microsoft.com/office/drawing/2014/main" id="{901606C3-AB79-4B5D-8A8C-DDD9E42E2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2D0CFE-4D4A-4ADE-91FC-28047556945A}"/>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1609091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99335-14CB-49E8-B1B6-F6424B2072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BD53656-56ED-40F3-B66F-B4A1599F42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45A958-D4A3-4F6B-BFCA-7F8788C73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0BFA7B-C041-4B54-9D94-9F4E2F122689}"/>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6" name="Footer Placeholder 5">
            <a:extLst>
              <a:ext uri="{FF2B5EF4-FFF2-40B4-BE49-F238E27FC236}">
                <a16:creationId xmlns:a16="http://schemas.microsoft.com/office/drawing/2014/main" id="{C34EBBCB-0E6A-4B8F-B37B-CBF7A6CE4D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BE1CDC-D798-4E71-A6AF-9B6C109189E5}"/>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2195466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5788-2A6A-4024-90A1-56EDEEFB0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84E55D-9278-4EDC-94F0-5797998556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B10AC6-DC99-4AE0-B933-5554A8BB5B89}"/>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827CAF28-F070-4FAF-9411-6FD3E2E5A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37FC02-02C6-402B-8A7A-E8BCD6182FD2}"/>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3953774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415C8E-4D81-4835-901B-E356CC377B0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82E57-EA1D-4633-ACA9-7AC472AAEE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9AD2B5-5028-48D7-AC10-28013C6CC73C}"/>
              </a:ext>
            </a:extLst>
          </p:cNvPr>
          <p:cNvSpPr>
            <a:spLocks noGrp="1"/>
          </p:cNvSpPr>
          <p:nvPr>
            <p:ph type="dt" sz="half" idx="10"/>
          </p:nvPr>
        </p:nvSpPr>
        <p:spPr/>
        <p:txBody>
          <a:body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8E81FF24-F6E6-4D9F-B098-8D5CB0459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4D6227-33F9-46B0-ABE1-BA272FA68791}"/>
              </a:ext>
            </a:extLst>
          </p:cNvPr>
          <p:cNvSpPr>
            <a:spLocks noGrp="1"/>
          </p:cNvSpPr>
          <p:nvPr>
            <p:ph type="sldNum" sz="quarter" idx="12"/>
          </p:nvPr>
        </p:nvSpPr>
        <p:spPr/>
        <p:txBody>
          <a:bodyPr/>
          <a:lstStyle/>
          <a:p>
            <a:fld id="{25011C56-2820-4E9A-9252-3A44BC934603}" type="slidenum">
              <a:rPr lang="en-GB" smtClean="0"/>
              <a:t>‹#›</a:t>
            </a:fld>
            <a:endParaRPr lang="en-GB"/>
          </a:p>
        </p:txBody>
      </p:sp>
    </p:spTree>
    <p:extLst>
      <p:ext uri="{BB962C8B-B14F-4D97-AF65-F5344CB8AC3E}">
        <p14:creationId xmlns:p14="http://schemas.microsoft.com/office/powerpoint/2010/main" val="39894358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1B21FE3-491B-094F-9699-A653942D3C5B}" type="slidenum">
              <a:rPr lang="en-GB" altLang="en-US"/>
              <a:pPr>
                <a:defRPr/>
              </a:pPr>
              <a:t>‹#›</a:t>
            </a:fld>
            <a:endParaRPr lang="en-GB" altLang="en-US"/>
          </a:p>
        </p:txBody>
      </p:sp>
    </p:spTree>
    <p:extLst>
      <p:ext uri="{BB962C8B-B14F-4D97-AF65-F5344CB8AC3E}">
        <p14:creationId xmlns:p14="http://schemas.microsoft.com/office/powerpoint/2010/main" val="4078960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p:cNvSpPr>
            <a:spLocks noGrp="1"/>
          </p:cNvSpPr>
          <p:nvPr>
            <p:ph type="dt" sz="half" idx="10"/>
          </p:nvPr>
        </p:nvSpPr>
        <p:spPr/>
        <p:txBody>
          <a:bodyPr/>
          <a:lstStyle>
            <a:lvl1pPr>
              <a:defRPr/>
            </a:lvl1pPr>
          </a:lstStyle>
          <a:p>
            <a:pPr>
              <a:defRPr/>
            </a:pPr>
            <a:endParaRPr lang="en-GB" altLang="en-US"/>
          </a:p>
        </p:txBody>
      </p:sp>
      <p:sp>
        <p:nvSpPr>
          <p:cNvPr id="7" name="Footer Placeholder 4"/>
          <p:cNvSpPr>
            <a:spLocks noGrp="1"/>
          </p:cNvSpPr>
          <p:nvPr>
            <p:ph type="ftr" sz="quarter" idx="11"/>
          </p:nvPr>
        </p:nvSpPr>
        <p:spPr/>
        <p:txBody>
          <a:bodyPr/>
          <a:lstStyle>
            <a:lvl1pPr>
              <a:defRPr/>
            </a:lvl1pPr>
          </a:lstStyle>
          <a:p>
            <a:pPr>
              <a:defRPr/>
            </a:pPr>
            <a:endParaRPr lang="en-GB" altLang="en-US"/>
          </a:p>
        </p:txBody>
      </p:sp>
      <p:sp>
        <p:nvSpPr>
          <p:cNvPr id="8" name="Slide Number Placeholder 5"/>
          <p:cNvSpPr>
            <a:spLocks noGrp="1"/>
          </p:cNvSpPr>
          <p:nvPr>
            <p:ph type="sldNum" sz="quarter" idx="12"/>
          </p:nvPr>
        </p:nvSpPr>
        <p:spPr/>
        <p:txBody>
          <a:bodyPr/>
          <a:lstStyle>
            <a:lvl1pPr>
              <a:defRPr/>
            </a:lvl1pPr>
          </a:lstStyle>
          <a:p>
            <a:pPr>
              <a:defRPr/>
            </a:pPr>
            <a:fld id="{0FE52F4A-2B5C-994B-B55A-59FC3FD0CC2C}" type="slidenum">
              <a:rPr lang="en-GB" altLang="en-US"/>
              <a:pPr>
                <a:defRPr/>
              </a:pPr>
              <a:t>‹#›</a:t>
            </a:fld>
            <a:endParaRPr lang="en-GB" altLang="en-US"/>
          </a:p>
        </p:txBody>
      </p:sp>
    </p:spTree>
    <p:extLst>
      <p:ext uri="{BB962C8B-B14F-4D97-AF65-F5344CB8AC3E}">
        <p14:creationId xmlns:p14="http://schemas.microsoft.com/office/powerpoint/2010/main" val="356117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3"/>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30725"/>
          </a:xfrm>
        </p:spPr>
        <p:txBody>
          <a:bodyPr/>
          <a:lstStyle/>
          <a:p>
            <a:pPr lvl="0"/>
            <a:endParaRPr lang="en-GB" noProof="0"/>
          </a:p>
        </p:txBody>
      </p:sp>
      <p:sp>
        <p:nvSpPr>
          <p:cNvPr id="5" name="Date Placeholder 3"/>
          <p:cNvSpPr>
            <a:spLocks noGrp="1"/>
          </p:cNvSpPr>
          <p:nvPr>
            <p:ph type="dt" sz="half" idx="10"/>
          </p:nvPr>
        </p:nvSpPr>
        <p:spPr/>
        <p:txBody>
          <a:bodyPr/>
          <a:lstStyle>
            <a:lvl1pPr>
              <a:defRPr/>
            </a:lvl1pPr>
          </a:lstStyle>
          <a:p>
            <a:pPr>
              <a:defRPr/>
            </a:pPr>
            <a:endParaRPr lang="en-GB" altLang="en-US"/>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C3702D34-6D02-AD46-9777-D89AE81AF064}" type="slidenum">
              <a:rPr lang="en-GB" altLang="en-US"/>
              <a:pPr>
                <a:defRPr/>
              </a:pPr>
              <a:t>‹#›</a:t>
            </a:fld>
            <a:endParaRPr lang="en-GB" altLang="en-US"/>
          </a:p>
        </p:txBody>
      </p:sp>
    </p:spTree>
    <p:extLst>
      <p:ext uri="{BB962C8B-B14F-4D97-AF65-F5344CB8AC3E}">
        <p14:creationId xmlns:p14="http://schemas.microsoft.com/office/powerpoint/2010/main" val="1001432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4B65D8-B40A-421A-8CC1-DD3E51B9F4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7B7C6C-6F98-4A34-81D4-C955CB8EE5B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6353BB-79B8-4EFA-BEC4-F3A7C68866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AA8DD0-01D6-4BF1-BAA4-94AAA17198DB}" type="datetimeFigureOut">
              <a:rPr lang="en-GB" smtClean="0"/>
              <a:t>17/03/2021</a:t>
            </a:fld>
            <a:endParaRPr lang="en-GB"/>
          </a:p>
        </p:txBody>
      </p:sp>
      <p:sp>
        <p:nvSpPr>
          <p:cNvPr id="5" name="Footer Placeholder 4">
            <a:extLst>
              <a:ext uri="{FF2B5EF4-FFF2-40B4-BE49-F238E27FC236}">
                <a16:creationId xmlns:a16="http://schemas.microsoft.com/office/drawing/2014/main" id="{08CF5047-6858-413A-B3ED-E330F8A854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2E2655-77E4-43F3-9632-8D1FB6F4D4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011C56-2820-4E9A-9252-3A44BC934603}" type="slidenum">
              <a:rPr lang="en-GB" smtClean="0"/>
              <a:t>‹#›</a:t>
            </a:fld>
            <a:endParaRPr lang="en-GB"/>
          </a:p>
        </p:txBody>
      </p:sp>
    </p:spTree>
    <p:extLst>
      <p:ext uri="{BB962C8B-B14F-4D97-AF65-F5344CB8AC3E}">
        <p14:creationId xmlns:p14="http://schemas.microsoft.com/office/powerpoint/2010/main" val="351336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oleObject" Target="../embeddings/oleObject1.bin"/><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3.xml"/><Relationship Id="rId1" Type="http://schemas.openxmlformats.org/officeDocument/2006/relationships/video" Target="https://www.youtube.com/embed/VhTBJeIRPl4?feature=oembed" TargetMode="External"/><Relationship Id="rId5" Type="http://schemas.openxmlformats.org/officeDocument/2006/relationships/image" Target="../media/image12.jpeg"/><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3.xml"/><Relationship Id="rId1" Type="http://schemas.openxmlformats.org/officeDocument/2006/relationships/video" Target="https://www.youtube.com/embed/IsRUXU_Y3io?feature=oembed" TargetMode="External"/><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image" Target="../media/image16.jpeg"/><Relationship Id="rId1" Type="http://schemas.openxmlformats.org/officeDocument/2006/relationships/slideLayout" Target="../slideLayouts/slideLayout1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sNXfpnfQCbc?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2.xml"/><Relationship Id="rId1" Type="http://schemas.openxmlformats.org/officeDocument/2006/relationships/video" Target="https://www.youtube.com/embed/FSSGkYrYwqM?feature=oembed" TargetMode="External"/><Relationship Id="rId4" Type="http://schemas.openxmlformats.org/officeDocument/2006/relationships/image" Target="../media/image23.jpeg"/></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3.xml"/><Relationship Id="rId1" Type="http://schemas.openxmlformats.org/officeDocument/2006/relationships/video" Target="https://www.youtube.com/embed/7CX84LKVzHc?feature=oembed" TargetMode="External"/><Relationship Id="rId5" Type="http://schemas.openxmlformats.org/officeDocument/2006/relationships/image" Target="../media/image26.jpeg"/><Relationship Id="rId4" Type="http://schemas.openxmlformats.org/officeDocument/2006/relationships/image" Target="../media/image25.jpeg"/></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SCznFaTwTPE?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zopoN2i7ALQ?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upload.wikimedia.org/wikipedia/commons/a/a4/Sarcomere.gif"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7.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xml"/><Relationship Id="rId1" Type="http://schemas.openxmlformats.org/officeDocument/2006/relationships/video" Target="https://www.youtube.com/embed/MZJ6kTKDFmw?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jpe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2.gi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3.jpe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xml"/><Relationship Id="rId1" Type="http://schemas.openxmlformats.org/officeDocument/2006/relationships/video" Target="https://www.youtube.com/embed/0mhAN4-8uWo?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xml"/><Relationship Id="rId1" Type="http://schemas.openxmlformats.org/officeDocument/2006/relationships/video" Target="https://www.youtube.com/embed/Nrf_g5m8fVM?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Flowchart: Document 136">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977E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2"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06875" y="742950"/>
            <a:ext cx="4773613" cy="253841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45575" y="742950"/>
            <a:ext cx="2508250" cy="253841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206875" y="3346450"/>
            <a:ext cx="7346950" cy="27686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 name="Rectangle 2"/>
          <p:cNvSpPr>
            <a:spLocks noGrp="1" noChangeArrowheads="1"/>
          </p:cNvSpPr>
          <p:nvPr>
            <p:ph type="ctrTitle"/>
          </p:nvPr>
        </p:nvSpPr>
        <p:spPr>
          <a:xfrm>
            <a:off x="838200" y="171162"/>
            <a:ext cx="2840182" cy="2371148"/>
          </a:xfrm>
        </p:spPr>
        <p:txBody>
          <a:bodyPr vert="horz" lIns="91440" tIns="45720" rIns="91440" bIns="45720" rtlCol="0" anchor="ctr">
            <a:normAutofit/>
          </a:bodyPr>
          <a:lstStyle/>
          <a:p>
            <a:pPr algn="l">
              <a:defRPr/>
            </a:pPr>
            <a:r>
              <a:rPr lang="en-US" altLang="en-US" sz="3200" kern="1200">
                <a:solidFill>
                  <a:srgbClr val="FFFFFF"/>
                </a:solidFill>
                <a:latin typeface="+mj-lt"/>
                <a:ea typeface="+mj-ea"/>
                <a:cs typeface="+mj-cs"/>
              </a:rPr>
              <a:t>Human Anatomy &amp; Physiology – Muscular System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8" name="Rectangle 2"/>
          <p:cNvSpPr>
            <a:spLocks noGrp="1" noChangeArrowheads="1"/>
          </p:cNvSpPr>
          <p:nvPr>
            <p:ph type="title"/>
          </p:nvPr>
        </p:nvSpPr>
        <p:spPr>
          <a:xfrm>
            <a:off x="466722" y="586855"/>
            <a:ext cx="3201366" cy="3387497"/>
          </a:xfrm>
        </p:spPr>
        <p:txBody>
          <a:bodyPr vert="horz" lIns="91440" tIns="45720" rIns="91440" bIns="45720" rtlCol="0" anchor="b">
            <a:normAutofit/>
          </a:bodyPr>
          <a:lstStyle/>
          <a:p>
            <a:pPr algn="r">
              <a:defRPr/>
            </a:pPr>
            <a:r>
              <a:rPr lang="en-US" altLang="en-US" sz="4000" kern="1200">
                <a:solidFill>
                  <a:srgbClr val="FFFFFF"/>
                </a:solidFill>
                <a:latin typeface="+mj-lt"/>
                <a:ea typeface="+mj-ea"/>
                <a:cs typeface="+mj-cs"/>
              </a:rPr>
              <a:t>Learning Outcomes</a:t>
            </a:r>
          </a:p>
        </p:txBody>
      </p:sp>
      <p:sp>
        <p:nvSpPr>
          <p:cNvPr id="4099" name="Rectangle 3"/>
          <p:cNvSpPr>
            <a:spLocks noGrp="1" noChangeArrowheads="1"/>
          </p:cNvSpPr>
          <p:nvPr>
            <p:ph type="body" sz="half" idx="1"/>
          </p:nvPr>
        </p:nvSpPr>
        <p:spPr>
          <a:xfrm>
            <a:off x="4810259" y="649480"/>
            <a:ext cx="6555347" cy="5546047"/>
          </a:xfrm>
        </p:spPr>
        <p:txBody>
          <a:bodyPr vert="horz" lIns="91440" tIns="45720" rIns="91440" bIns="45720" rtlCol="0" anchor="ctr">
            <a:normAutofit/>
          </a:bodyPr>
          <a:lstStyle/>
          <a:p>
            <a:pPr>
              <a:defRPr/>
            </a:pPr>
            <a:r>
              <a:rPr lang="en-US" altLang="en-US" sz="2000"/>
              <a:t>To describe the different types of muscle</a:t>
            </a:r>
          </a:p>
          <a:p>
            <a:pPr>
              <a:defRPr/>
            </a:pPr>
            <a:r>
              <a:rPr lang="en-US" altLang="en-US" sz="2000"/>
              <a:t>To know the striated muscle structure on a microscopic and macroscopic</a:t>
            </a:r>
          </a:p>
          <a:p>
            <a:pPr>
              <a:defRPr/>
            </a:pPr>
            <a:r>
              <a:rPr lang="en-US" altLang="en-US" sz="2000"/>
              <a:t>To understand how the neurological components link with the mechanical and chemical components to produce movement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a:t>Muscle Types</a:t>
            </a:r>
          </a:p>
        </p:txBody>
      </p:sp>
      <p:sp>
        <p:nvSpPr>
          <p:cNvPr id="4099" name="Rectangle 3"/>
          <p:cNvSpPr>
            <a:spLocks noGrp="1" noChangeArrowheads="1"/>
          </p:cNvSpPr>
          <p:nvPr>
            <p:ph type="body" sz="half" idx="1"/>
          </p:nvPr>
        </p:nvSpPr>
        <p:spPr>
          <a:xfrm>
            <a:off x="1981201" y="1600201"/>
            <a:ext cx="3394075" cy="4530725"/>
          </a:xfrm>
        </p:spPr>
        <p:txBody>
          <a:bodyPr>
            <a:normAutofit/>
          </a:bodyPr>
          <a:lstStyle/>
          <a:p>
            <a:pPr eaLnBrk="1" hangingPunct="1">
              <a:defRPr/>
            </a:pPr>
            <a:r>
              <a:rPr lang="en-US" altLang="en-US" dirty="0"/>
              <a:t>Three types of Muscle</a:t>
            </a:r>
          </a:p>
          <a:p>
            <a:pPr lvl="1" eaLnBrk="1" hangingPunct="1">
              <a:defRPr/>
            </a:pPr>
            <a:r>
              <a:rPr lang="en-US" altLang="en-US" dirty="0"/>
              <a:t>Skeletal</a:t>
            </a:r>
          </a:p>
          <a:p>
            <a:pPr lvl="1" eaLnBrk="1" hangingPunct="1">
              <a:defRPr/>
            </a:pPr>
            <a:r>
              <a:rPr lang="en-US" altLang="en-US" dirty="0"/>
              <a:t>Cardiac (myocardium)</a:t>
            </a:r>
          </a:p>
          <a:p>
            <a:pPr lvl="1" eaLnBrk="1" hangingPunct="1">
              <a:defRPr/>
            </a:pPr>
            <a:r>
              <a:rPr lang="en-US" altLang="en-US" dirty="0"/>
              <a:t>Smooth</a:t>
            </a:r>
          </a:p>
          <a:p>
            <a:pPr eaLnBrk="1" hangingPunct="1">
              <a:defRPr/>
            </a:pPr>
            <a:r>
              <a:rPr lang="en-US" altLang="en-US" dirty="0"/>
              <a:t>key differences - appearance, structure innervation, fuel supply.</a:t>
            </a:r>
          </a:p>
        </p:txBody>
      </p:sp>
      <p:graphicFrame>
        <p:nvGraphicFramePr>
          <p:cNvPr id="18435" name="Object 5"/>
          <p:cNvGraphicFramePr>
            <a:graphicFrameLocks noGrp="1" noChangeAspect="1"/>
          </p:cNvGraphicFramePr>
          <p:nvPr>
            <p:ph sz="half" idx="2"/>
          </p:nvPr>
        </p:nvGraphicFramePr>
        <p:xfrm>
          <a:off x="5375276" y="1889125"/>
          <a:ext cx="4327525" cy="3951288"/>
        </p:xfrm>
        <a:graphic>
          <a:graphicData uri="http://schemas.openxmlformats.org/presentationml/2006/ole">
            <mc:AlternateContent xmlns:mc="http://schemas.openxmlformats.org/markup-compatibility/2006">
              <mc:Choice xmlns:v="urn:schemas-microsoft-com:vml" Requires="v">
                <p:oleObj name="Document" r:id="rId2" imgW="4178300" imgH="3441700" progId="Word.Document.8">
                  <p:embed/>
                </p:oleObj>
              </mc:Choice>
              <mc:Fallback>
                <p:oleObj name="Document" r:id="rId2" imgW="4178300" imgH="3441700" progId="Word.Document.8">
                  <p:embed/>
                  <p:pic>
                    <p:nvPicPr>
                      <p:cNvPr id="18435" name="Object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5276" y="1889125"/>
                        <a:ext cx="4327525" cy="395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14799473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9"/>
          <p:cNvSpPr>
            <a:spLocks noChangeArrowheads="1"/>
          </p:cNvSpPr>
          <p:nvPr/>
        </p:nvSpPr>
        <p:spPr bwMode="auto">
          <a:xfrm>
            <a:off x="2119313" y="-495300"/>
            <a:ext cx="2476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a:latin typeface="Arial" charset="0"/>
              </a:rPr>
              <a:t> </a:t>
            </a:r>
          </a:p>
        </p:txBody>
      </p:sp>
      <p:sp>
        <p:nvSpPr>
          <p:cNvPr id="5123" name="Rectangle 35"/>
          <p:cNvSpPr>
            <a:spLocks noChangeArrowheads="1"/>
          </p:cNvSpPr>
          <p:nvPr/>
        </p:nvSpPr>
        <p:spPr bwMode="auto">
          <a:xfrm>
            <a:off x="2119313" y="6988175"/>
            <a:ext cx="2476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defRPr/>
            </a:pPr>
            <a:r>
              <a:rPr lang="en-US" altLang="en-US">
                <a:latin typeface="Arial" charset="0"/>
              </a:rPr>
              <a:t> </a:t>
            </a:r>
          </a:p>
        </p:txBody>
      </p:sp>
      <p:pic>
        <p:nvPicPr>
          <p:cNvPr id="19459" name="Picture 11" descr="fcardiaccrossse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1814" y="333376"/>
            <a:ext cx="2016125" cy="1884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13" descr="fskeletalcrossse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939" y="2565400"/>
            <a:ext cx="2232025"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25" descr="fsmccros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19963" y="4857751"/>
            <a:ext cx="2089150"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7" name="Text Box 37"/>
          <p:cNvSpPr txBox="1">
            <a:spLocks noChangeArrowheads="1"/>
          </p:cNvSpPr>
          <p:nvPr/>
        </p:nvSpPr>
        <p:spPr bwMode="auto">
          <a:xfrm>
            <a:off x="6010275" y="5072064"/>
            <a:ext cx="129540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Smooth Muscle</a:t>
            </a:r>
          </a:p>
        </p:txBody>
      </p:sp>
      <p:sp>
        <p:nvSpPr>
          <p:cNvPr id="5128" name="Text Box 38"/>
          <p:cNvSpPr txBox="1">
            <a:spLocks noChangeArrowheads="1"/>
          </p:cNvSpPr>
          <p:nvPr/>
        </p:nvSpPr>
        <p:spPr bwMode="auto">
          <a:xfrm>
            <a:off x="1703389" y="765176"/>
            <a:ext cx="129698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Cardiac muscle</a:t>
            </a:r>
          </a:p>
        </p:txBody>
      </p:sp>
      <p:sp>
        <p:nvSpPr>
          <p:cNvPr id="5129" name="Text Box 39"/>
          <p:cNvSpPr txBox="1">
            <a:spLocks noChangeArrowheads="1"/>
          </p:cNvSpPr>
          <p:nvPr/>
        </p:nvSpPr>
        <p:spPr bwMode="auto">
          <a:xfrm>
            <a:off x="3648076" y="3240089"/>
            <a:ext cx="143986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t>Skeletal muscle</a:t>
            </a:r>
          </a:p>
        </p:txBody>
      </p:sp>
      <p:sp>
        <p:nvSpPr>
          <p:cNvPr id="5130" name="Text Box 40"/>
          <p:cNvSpPr txBox="1">
            <a:spLocks noChangeArrowheads="1"/>
          </p:cNvSpPr>
          <p:nvPr/>
        </p:nvSpPr>
        <p:spPr bwMode="auto">
          <a:xfrm>
            <a:off x="5194300" y="855663"/>
            <a:ext cx="36004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t>Central nuclei and </a:t>
            </a:r>
            <a:r>
              <a:rPr lang="en-GB" altLang="en-US" dirty="0" err="1"/>
              <a:t>intercollated</a:t>
            </a:r>
            <a:r>
              <a:rPr lang="en-GB" altLang="en-US" dirty="0"/>
              <a:t> discs</a:t>
            </a:r>
          </a:p>
        </p:txBody>
      </p:sp>
      <p:sp>
        <p:nvSpPr>
          <p:cNvPr id="5131" name="Text Box 41"/>
          <p:cNvSpPr txBox="1">
            <a:spLocks noChangeArrowheads="1"/>
          </p:cNvSpPr>
          <p:nvPr/>
        </p:nvSpPr>
        <p:spPr bwMode="auto">
          <a:xfrm>
            <a:off x="7500939" y="3216275"/>
            <a:ext cx="1728787"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t>Peripheral nuclei</a:t>
            </a:r>
          </a:p>
        </p:txBody>
      </p:sp>
      <p:sp>
        <p:nvSpPr>
          <p:cNvPr id="5132" name="Text Box 42"/>
          <p:cNvSpPr txBox="1">
            <a:spLocks noChangeArrowheads="1"/>
          </p:cNvSpPr>
          <p:nvPr/>
        </p:nvSpPr>
        <p:spPr bwMode="auto">
          <a:xfrm>
            <a:off x="4943475" y="6049963"/>
            <a:ext cx="23622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t>Irregular spaced and sized nuclei</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2" name="Rectangle 2"/>
          <p:cNvSpPr>
            <a:spLocks noGrp="1" noChangeArrowheads="1"/>
          </p:cNvSpPr>
          <p:nvPr>
            <p:ph type="title"/>
          </p:nvPr>
        </p:nvSpPr>
        <p:spPr>
          <a:xfrm>
            <a:off x="466722" y="586855"/>
            <a:ext cx="3201366" cy="3387497"/>
          </a:xfrm>
        </p:spPr>
        <p:txBody>
          <a:bodyPr anchor="b">
            <a:normAutofit/>
          </a:bodyPr>
          <a:lstStyle/>
          <a:p>
            <a:pPr algn="r" eaLnBrk="1" hangingPunct="1">
              <a:defRPr/>
            </a:pPr>
            <a:r>
              <a:rPr lang="en-US" altLang="en-US" sz="4000">
                <a:solidFill>
                  <a:srgbClr val="FFFFFF"/>
                </a:solidFill>
              </a:rPr>
              <a:t>Muscle Function</a:t>
            </a:r>
          </a:p>
        </p:txBody>
      </p:sp>
      <p:sp>
        <p:nvSpPr>
          <p:cNvPr id="5123" name="Rectangle 3"/>
          <p:cNvSpPr>
            <a:spLocks noGrp="1" noChangeArrowheads="1"/>
          </p:cNvSpPr>
          <p:nvPr>
            <p:ph type="body" idx="1"/>
          </p:nvPr>
        </p:nvSpPr>
        <p:spPr>
          <a:xfrm>
            <a:off x="4810259" y="649480"/>
            <a:ext cx="6555347" cy="5546047"/>
          </a:xfrm>
        </p:spPr>
        <p:txBody>
          <a:bodyPr anchor="ctr">
            <a:normAutofit/>
          </a:bodyPr>
          <a:lstStyle/>
          <a:p>
            <a:pPr eaLnBrk="1" hangingPunct="1">
              <a:defRPr/>
            </a:pPr>
            <a:r>
              <a:rPr lang="en-US" altLang="en-US" sz="2000" dirty="0"/>
              <a:t>Produce movement</a:t>
            </a:r>
          </a:p>
          <a:p>
            <a:pPr eaLnBrk="1" hangingPunct="1">
              <a:defRPr/>
            </a:pPr>
            <a:r>
              <a:rPr lang="en-US" altLang="en-US" sz="2000" dirty="0"/>
              <a:t>Maintain postures and positions </a:t>
            </a:r>
          </a:p>
          <a:p>
            <a:pPr eaLnBrk="1" hangingPunct="1">
              <a:defRPr/>
            </a:pPr>
            <a:r>
              <a:rPr lang="en-US" altLang="en-US" sz="2000" dirty="0" err="1"/>
              <a:t>Stabilise</a:t>
            </a:r>
            <a:r>
              <a:rPr lang="en-US" altLang="en-US" sz="2000" dirty="0"/>
              <a:t> joints</a:t>
            </a:r>
          </a:p>
          <a:p>
            <a:pPr lvl="1" eaLnBrk="1" hangingPunct="1">
              <a:defRPr/>
            </a:pPr>
            <a:r>
              <a:rPr lang="en-US" altLang="en-US" sz="2000" dirty="0"/>
              <a:t>Usually for other muscle activity</a:t>
            </a:r>
          </a:p>
          <a:p>
            <a:pPr eaLnBrk="1" hangingPunct="1">
              <a:defRPr/>
            </a:pPr>
            <a:r>
              <a:rPr lang="en-US" altLang="en-US" sz="2000" dirty="0"/>
              <a:t>Support and protect viscera (main organs)</a:t>
            </a:r>
          </a:p>
          <a:p>
            <a:pPr eaLnBrk="1" hangingPunct="1">
              <a:defRPr/>
            </a:pPr>
            <a:r>
              <a:rPr lang="en-US" altLang="en-US" sz="2000" dirty="0"/>
              <a:t>Control cavity pressures</a:t>
            </a:r>
          </a:p>
          <a:p>
            <a:pPr eaLnBrk="1" hangingPunct="1">
              <a:defRPr/>
            </a:pPr>
            <a:r>
              <a:rPr lang="en-US" altLang="en-US" sz="2000" dirty="0"/>
              <a:t>Produce heat to maintain body temperature</a:t>
            </a:r>
          </a:p>
          <a:p>
            <a:pPr eaLnBrk="1" hangingPunct="1">
              <a:defRPr/>
            </a:pPr>
            <a:r>
              <a:rPr lang="en-US" altLang="en-US" sz="2000" dirty="0"/>
              <a:t>Control entrance and exits to body</a:t>
            </a:r>
          </a:p>
          <a:p>
            <a:pPr lvl="1" eaLnBrk="1" hangingPunct="1">
              <a:defRPr/>
            </a:pPr>
            <a:r>
              <a:rPr lang="en-US" altLang="en-US" sz="2000" dirty="0"/>
              <a:t>swallowing, defecation, urination, blood flow</a:t>
            </a:r>
          </a:p>
          <a:p>
            <a:pPr eaLnBrk="1" hangingPunct="1">
              <a:defRPr/>
            </a:pPr>
            <a:r>
              <a:rPr lang="en-US" altLang="en-US" sz="2000" dirty="0"/>
              <a:t>Energy Storage (glycogen)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Shape 72">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5" name="Group 74">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64518"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7"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78"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7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0"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1"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64514" name="Rectangle 2"/>
          <p:cNvSpPr>
            <a:spLocks noGrp="1" noChangeArrowheads="1"/>
          </p:cNvSpPr>
          <p:nvPr>
            <p:ph type="title"/>
          </p:nvPr>
        </p:nvSpPr>
        <p:spPr>
          <a:xfrm>
            <a:off x="535020" y="685800"/>
            <a:ext cx="2780271" cy="5105400"/>
          </a:xfrm>
        </p:spPr>
        <p:txBody>
          <a:bodyPr>
            <a:normAutofit/>
          </a:bodyPr>
          <a:lstStyle/>
          <a:p>
            <a:pPr eaLnBrk="1" hangingPunct="1">
              <a:defRPr/>
            </a:pPr>
            <a:r>
              <a:rPr lang="en-GB" altLang="en-US" sz="4000">
                <a:solidFill>
                  <a:srgbClr val="FFFFFF"/>
                </a:solidFill>
              </a:rPr>
              <a:t>Physiological Nature of Muscle tissue</a:t>
            </a:r>
          </a:p>
        </p:txBody>
      </p:sp>
      <p:graphicFrame>
        <p:nvGraphicFramePr>
          <p:cNvPr id="64517" name="Rectangle 3">
            <a:extLst>
              <a:ext uri="{FF2B5EF4-FFF2-40B4-BE49-F238E27FC236}">
                <a16:creationId xmlns:a16="http://schemas.microsoft.com/office/drawing/2014/main" id="{7C2DC59D-812A-436A-9F02-96A1FFEC2838}"/>
              </a:ext>
            </a:extLst>
          </p:cNvPr>
          <p:cNvGraphicFramePr/>
          <p:nvPr>
            <p:extLst>
              <p:ext uri="{D42A27DB-BD31-4B8C-83A1-F6EECF244321}">
                <p14:modId xmlns:p14="http://schemas.microsoft.com/office/powerpoint/2010/main" val="21951948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538" name="Rectangle 2"/>
          <p:cNvSpPr>
            <a:spLocks noGrp="1" noChangeArrowheads="1"/>
          </p:cNvSpPr>
          <p:nvPr>
            <p:ph type="title"/>
          </p:nvPr>
        </p:nvSpPr>
        <p:spPr>
          <a:xfrm>
            <a:off x="466722" y="586855"/>
            <a:ext cx="3201366" cy="3387497"/>
          </a:xfrm>
        </p:spPr>
        <p:txBody>
          <a:bodyPr anchor="b">
            <a:normAutofit/>
          </a:bodyPr>
          <a:lstStyle/>
          <a:p>
            <a:pPr algn="r" eaLnBrk="1" hangingPunct="1">
              <a:defRPr/>
            </a:pPr>
            <a:br>
              <a:rPr lang="en-GB" altLang="en-US" sz="4000">
                <a:solidFill>
                  <a:srgbClr val="FFFFFF"/>
                </a:solidFill>
              </a:rPr>
            </a:br>
            <a:r>
              <a:rPr lang="en-GB" altLang="en-US" sz="4000">
                <a:solidFill>
                  <a:srgbClr val="FFFFFF"/>
                </a:solidFill>
              </a:rPr>
              <a:t>Gross Skeletal Muscle Structure</a:t>
            </a:r>
            <a:br>
              <a:rPr lang="en-GB" altLang="en-US" sz="4000">
                <a:solidFill>
                  <a:srgbClr val="FFFFFF"/>
                </a:solidFill>
              </a:rPr>
            </a:br>
            <a:endParaRPr lang="en-GB" altLang="en-US" sz="4000">
              <a:solidFill>
                <a:srgbClr val="FFFFFF"/>
              </a:solidFill>
            </a:endParaRPr>
          </a:p>
        </p:txBody>
      </p:sp>
      <p:sp>
        <p:nvSpPr>
          <p:cNvPr id="65539" name="Rectangle 3"/>
          <p:cNvSpPr>
            <a:spLocks noGrp="1" noChangeArrowheads="1"/>
          </p:cNvSpPr>
          <p:nvPr>
            <p:ph type="body" idx="1"/>
          </p:nvPr>
        </p:nvSpPr>
        <p:spPr>
          <a:xfrm>
            <a:off x="4810259" y="649480"/>
            <a:ext cx="6555347" cy="5546047"/>
          </a:xfrm>
        </p:spPr>
        <p:txBody>
          <a:bodyPr anchor="ctr">
            <a:normAutofit/>
          </a:bodyPr>
          <a:lstStyle/>
          <a:p>
            <a:pPr marL="609600" indent="-609600">
              <a:defRPr/>
            </a:pPr>
            <a:r>
              <a:rPr lang="en-GB" altLang="en-US" sz="2000" dirty="0"/>
              <a:t>The arrangement of muscle fibre is dependent upon the line of action of pull required. As such muscle fibres can be arranged as;</a:t>
            </a:r>
          </a:p>
          <a:p>
            <a:pPr marL="2209800" lvl="4" indent="-381000">
              <a:buFontTx/>
              <a:buAutoNum type="arabicPeriod"/>
              <a:defRPr/>
            </a:pPr>
            <a:r>
              <a:rPr lang="en-GB" altLang="en-US" sz="2000"/>
              <a:t>Longitudinal</a:t>
            </a:r>
          </a:p>
          <a:p>
            <a:pPr marL="2209800" lvl="4" indent="-381000">
              <a:buFontTx/>
              <a:buAutoNum type="arabicPeriod"/>
              <a:defRPr/>
            </a:pPr>
            <a:r>
              <a:rPr lang="en-GB" altLang="en-US" sz="2000"/>
              <a:t>Fusiform or spindles</a:t>
            </a:r>
          </a:p>
          <a:p>
            <a:pPr marL="2209800" lvl="4" indent="-381000">
              <a:buFontTx/>
              <a:buAutoNum type="arabicPeriod"/>
              <a:defRPr/>
            </a:pPr>
            <a:r>
              <a:rPr lang="en-GB" altLang="en-US" sz="2000"/>
              <a:t>Penniform</a:t>
            </a:r>
          </a:p>
          <a:p>
            <a:pPr marL="2209800" lvl="4" indent="-381000">
              <a:buFontTx/>
              <a:buAutoNum type="arabicPeriod"/>
              <a:defRPr/>
            </a:pPr>
            <a:r>
              <a:rPr lang="en-GB" altLang="en-US" sz="2000"/>
              <a:t>Bipenniform</a:t>
            </a:r>
          </a:p>
          <a:p>
            <a:pPr marL="2209800" lvl="4" indent="-381000">
              <a:buFontTx/>
              <a:buAutoNum type="arabicPeriod"/>
              <a:defRPr/>
            </a:pPr>
            <a:r>
              <a:rPr lang="en-GB" altLang="en-US" sz="2000"/>
              <a:t>Triangular or fan shaped</a:t>
            </a:r>
          </a:p>
          <a:p>
            <a:pPr marL="2209800" lvl="4" indent="-381000">
              <a:buFontTx/>
              <a:buAutoNum type="arabicPeriod"/>
              <a:defRPr/>
            </a:pPr>
            <a:r>
              <a:rPr lang="en-GB" altLang="en-US" sz="2000"/>
              <a:t>Multipenniform</a:t>
            </a:r>
          </a:p>
          <a:p>
            <a:pPr marL="2209800" lvl="4" indent="-381000">
              <a:buFontTx/>
              <a:buAutoNum type="arabicPeriod"/>
              <a:defRPr/>
            </a:pPr>
            <a:r>
              <a:rPr lang="en-GB" altLang="en-US" sz="2000"/>
              <a:t>Rhomboidal and Rectangular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normAutofit fontScale="90000"/>
          </a:bodyPr>
          <a:lstStyle/>
          <a:p>
            <a:pPr eaLnBrk="1" hangingPunct="1">
              <a:defRPr/>
            </a:pPr>
            <a:r>
              <a:rPr lang="en-GB" altLang="en-US"/>
              <a:t>Longitudinal</a:t>
            </a:r>
            <a:br>
              <a:rPr lang="en-GB" altLang="en-US"/>
            </a:br>
            <a:endParaRPr lang="en-GB" altLang="en-US"/>
          </a:p>
        </p:txBody>
      </p:sp>
      <p:sp>
        <p:nvSpPr>
          <p:cNvPr id="66563" name="Rectangle 3"/>
          <p:cNvSpPr>
            <a:spLocks noGrp="1" noChangeArrowheads="1"/>
          </p:cNvSpPr>
          <p:nvPr>
            <p:ph type="body" sz="half" idx="1"/>
          </p:nvPr>
        </p:nvSpPr>
        <p:spPr/>
        <p:txBody>
          <a:bodyPr/>
          <a:lstStyle/>
          <a:p>
            <a:pPr marL="609600" indent="-609600">
              <a:defRPr/>
            </a:pPr>
            <a:r>
              <a:rPr lang="en-GB" altLang="en-US"/>
              <a:t>Long strap like muscle whose fibres lie parallel to its long axis e.g. rectus abdominus and sartorius.</a:t>
            </a:r>
          </a:p>
        </p:txBody>
      </p:sp>
      <p:pic>
        <p:nvPicPr>
          <p:cNvPr id="23555" name="Picture 12" descr="reca"/>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6019800" y="1600200"/>
            <a:ext cx="1803400" cy="3316288"/>
          </a:xfrm>
        </p:spPr>
      </p:pic>
      <p:pic>
        <p:nvPicPr>
          <p:cNvPr id="23556" name="Picture 14" descr="sart"/>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8256589" y="1905001"/>
            <a:ext cx="1590675" cy="33432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Text Box 17"/>
          <p:cNvSpPr txBox="1">
            <a:spLocks noChangeArrowheads="1"/>
          </p:cNvSpPr>
          <p:nvPr/>
        </p:nvSpPr>
        <p:spPr bwMode="auto">
          <a:xfrm>
            <a:off x="2640014" y="4581525"/>
            <a:ext cx="30956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a:latin typeface="Arial" charset="0"/>
              </a:rPr>
              <a:t>Rectus abdominus</a:t>
            </a:r>
          </a:p>
        </p:txBody>
      </p:sp>
      <p:sp>
        <p:nvSpPr>
          <p:cNvPr id="9223" name="Text Box 18"/>
          <p:cNvSpPr txBox="1">
            <a:spLocks noChangeArrowheads="1"/>
          </p:cNvSpPr>
          <p:nvPr/>
        </p:nvSpPr>
        <p:spPr bwMode="auto">
          <a:xfrm>
            <a:off x="8472489" y="1509714"/>
            <a:ext cx="1150937" cy="369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sartorius</a:t>
            </a:r>
            <a:endParaRPr lang="en-GB" altLang="en-US"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r>
              <a:rPr lang="en-US" altLang="en-US" sz="4100"/>
              <a:t>Fusiform or spindles</a:t>
            </a:r>
            <a:br>
              <a:rPr lang="en-US" altLang="en-US" sz="4100"/>
            </a:br>
            <a:endParaRPr lang="en-US" altLang="en-US" sz="4100"/>
          </a:p>
        </p:txBody>
      </p:sp>
      <p:sp>
        <p:nvSpPr>
          <p:cNvPr id="67587"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A rounded muscle whose fibres taper at either end. It may be long or short e.g. brachialis and brachioradialis</a:t>
            </a:r>
          </a:p>
          <a:p>
            <a:pPr marL="609600">
              <a:defRPr/>
            </a:pPr>
            <a:r>
              <a:rPr lang="en-US" altLang="en-US" sz="2000"/>
              <a:t>Muscle in the upper are that flexes the elbow joint.</a:t>
            </a:r>
          </a:p>
          <a:p>
            <a:pPr marL="609600">
              <a:defRPr/>
            </a:pPr>
            <a:endParaRPr lang="en-US" altLang="en-US" sz="2000"/>
          </a:p>
        </p:txBody>
      </p:sp>
      <p:sp>
        <p:nvSpPr>
          <p:cNvPr id="76" name="Rectangle 75">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80" name="Picture 10" descr="brac"/>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tretch>
            <a:fillRect/>
          </a:stretch>
        </p:blipFill>
        <p:spPr bwMode="auto">
          <a:xfrm>
            <a:off x="6836571" y="321734"/>
            <a:ext cx="1532991" cy="2739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2" name="Rectangle 81">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4579" name="Picture 8" descr="brds"/>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tretch>
            <a:fillRect/>
          </a:stretch>
        </p:blipFill>
        <p:spPr bwMode="auto">
          <a:xfrm>
            <a:off x="9862989" y="321734"/>
            <a:ext cx="1643888" cy="2739814"/>
          </a:xfrm>
          <a:prstGeom prst="rect">
            <a:avLst/>
          </a:prstGeom>
        </p:spPr>
      </p:pic>
      <p:pic>
        <p:nvPicPr>
          <p:cNvPr id="2" name="Online Media 1" title="Brachialis Muscle Anatomy Overview - Human Anatomy | Kenhub">
            <a:hlinkClick r:id="" action="ppaction://media"/>
            <a:extLst>
              <a:ext uri="{FF2B5EF4-FFF2-40B4-BE49-F238E27FC236}">
                <a16:creationId xmlns:a16="http://schemas.microsoft.com/office/drawing/2014/main" id="{B3E7D301-C40B-4A91-BC16-205FED07A845}"/>
              </a:ext>
            </a:extLst>
          </p:cNvPr>
          <p:cNvPicPr>
            <a:picLocks noRot="1" noChangeAspect="1"/>
          </p:cNvPicPr>
          <p:nvPr>
            <a:videoFile r:link="rId1"/>
          </p:nvPr>
        </p:nvPicPr>
        <p:blipFill>
          <a:blip r:embed="rId5"/>
          <a:stretch>
            <a:fillRect/>
          </a:stretch>
        </p:blipFill>
        <p:spPr>
          <a:xfrm>
            <a:off x="6878604" y="3796452"/>
            <a:ext cx="4530792" cy="2559898"/>
          </a:xfrm>
          <a:prstGeom prst="rect">
            <a:avLst/>
          </a:prstGeom>
        </p:spPr>
      </p:pic>
      <p:sp>
        <p:nvSpPr>
          <p:cNvPr id="10246" name="Text Box 12"/>
          <p:cNvSpPr txBox="1">
            <a:spLocks noChangeArrowheads="1"/>
          </p:cNvSpPr>
          <p:nvPr/>
        </p:nvSpPr>
        <p:spPr bwMode="auto">
          <a:xfrm>
            <a:off x="6365875" y="1579563"/>
            <a:ext cx="1511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dirty="0">
                <a:latin typeface="Arial" charset="0"/>
              </a:rPr>
              <a:t>Brachialis</a:t>
            </a:r>
          </a:p>
        </p:txBody>
      </p:sp>
      <p:sp>
        <p:nvSpPr>
          <p:cNvPr id="10247" name="Text Box 13"/>
          <p:cNvSpPr txBox="1">
            <a:spLocks noChangeArrowheads="1"/>
          </p:cNvSpPr>
          <p:nvPr/>
        </p:nvSpPr>
        <p:spPr bwMode="auto">
          <a:xfrm>
            <a:off x="8328025" y="1700213"/>
            <a:ext cx="194310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Brachioradialis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68618" name="Rectangle 10"/>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br>
              <a:rPr lang="en-US" altLang="en-US" sz="3700"/>
            </a:br>
            <a:r>
              <a:rPr lang="en-US" altLang="en-US" sz="3700"/>
              <a:t>Bipenniform</a:t>
            </a:r>
            <a:br>
              <a:rPr lang="en-US" altLang="en-US" sz="3700"/>
            </a:br>
            <a:endParaRPr lang="en-US" altLang="en-US" sz="3700"/>
          </a:p>
        </p:txBody>
      </p:sp>
      <p:sp>
        <p:nvSpPr>
          <p:cNvPr id="68611"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A double penniform arrangement with fibres extending in pairs either side of the tendon a long central tendon e.g. flexor hallicus longus and rectus femoris </a:t>
            </a:r>
          </a:p>
          <a:p>
            <a:pPr marL="609600">
              <a:defRPr/>
            </a:pPr>
            <a:endParaRPr lang="en-US" altLang="en-US" sz="2000"/>
          </a:p>
        </p:txBody>
      </p:sp>
      <p:sp>
        <p:nvSpPr>
          <p:cNvPr id="83" name="Rectangle 82">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5" name="Rectangle 84">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Rectangle 86">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628" name="Picture 9" descr="recf"/>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tretch>
            <a:fillRect/>
          </a:stretch>
        </p:blipFill>
        <p:spPr bwMode="auto">
          <a:xfrm>
            <a:off x="6950991" y="321734"/>
            <a:ext cx="1304151" cy="27398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9" name="Rectangle 88">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6627" name="Picture 7" descr="fhl"/>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tretch>
            <a:fillRect/>
          </a:stretch>
        </p:blipFill>
        <p:spPr bwMode="auto">
          <a:xfrm>
            <a:off x="9869513" y="321734"/>
            <a:ext cx="1630841" cy="2739814"/>
          </a:xfrm>
          <a:prstGeom prst="rect">
            <a:avLst/>
          </a:prstGeom>
        </p:spPr>
      </p:pic>
      <p:pic>
        <p:nvPicPr>
          <p:cNvPr id="2" name="Online Media 1" title="Flexor Hallucis Longus and Brevis Muscle Test">
            <a:hlinkClick r:id="" action="ppaction://media"/>
            <a:extLst>
              <a:ext uri="{FF2B5EF4-FFF2-40B4-BE49-F238E27FC236}">
                <a16:creationId xmlns:a16="http://schemas.microsoft.com/office/drawing/2014/main" id="{64403F90-2D86-46F7-A7D7-98C525177A9A}"/>
              </a:ext>
            </a:extLst>
          </p:cNvPr>
          <p:cNvPicPr>
            <a:picLocks noRot="1" noChangeAspect="1"/>
          </p:cNvPicPr>
          <p:nvPr>
            <a:videoFile r:link="rId1"/>
          </p:nvPr>
        </p:nvPicPr>
        <p:blipFill>
          <a:blip r:embed="rId5"/>
          <a:stretch>
            <a:fillRect/>
          </a:stretch>
        </p:blipFill>
        <p:spPr>
          <a:xfrm>
            <a:off x="7437401" y="3796452"/>
            <a:ext cx="3413197" cy="2559898"/>
          </a:xfrm>
          <a:prstGeom prst="rect">
            <a:avLst/>
          </a:prstGeom>
        </p:spPr>
      </p:pic>
      <p:sp>
        <p:nvSpPr>
          <p:cNvPr id="12294" name="Text Box 12"/>
          <p:cNvSpPr txBox="1">
            <a:spLocks noChangeArrowheads="1"/>
          </p:cNvSpPr>
          <p:nvPr/>
        </p:nvSpPr>
        <p:spPr bwMode="auto">
          <a:xfrm>
            <a:off x="6280150" y="1382713"/>
            <a:ext cx="1728788"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Flexor </a:t>
            </a:r>
            <a:r>
              <a:rPr lang="en-GB" altLang="en-US" dirty="0" err="1">
                <a:latin typeface="Arial" charset="0"/>
              </a:rPr>
              <a:t>hallicus</a:t>
            </a:r>
            <a:r>
              <a:rPr lang="en-GB" altLang="en-US" dirty="0">
                <a:latin typeface="Arial" charset="0"/>
              </a:rPr>
              <a:t> longus</a:t>
            </a:r>
          </a:p>
        </p:txBody>
      </p:sp>
      <p:sp>
        <p:nvSpPr>
          <p:cNvPr id="12295" name="Text Box 13"/>
          <p:cNvSpPr txBox="1">
            <a:spLocks noChangeArrowheads="1"/>
          </p:cNvSpPr>
          <p:nvPr/>
        </p:nvSpPr>
        <p:spPr bwMode="auto">
          <a:xfrm>
            <a:off x="8210551" y="1416051"/>
            <a:ext cx="1800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Rectus </a:t>
            </a:r>
            <a:r>
              <a:rPr lang="en-GB" altLang="en-US" dirty="0" err="1">
                <a:latin typeface="Arial" charset="0"/>
              </a:rPr>
              <a:t>femoris</a:t>
            </a:r>
            <a:endParaRPr lang="en-GB" altLang="en-US" dirty="0">
              <a:latin typeface="Arial"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fontScale="90000"/>
          </a:bodyPr>
          <a:lstStyle/>
          <a:p>
            <a:pPr eaLnBrk="1" hangingPunct="1">
              <a:defRPr/>
            </a:pPr>
            <a:r>
              <a:rPr lang="en-GB" altLang="en-US" dirty="0" err="1"/>
              <a:t>Penniform</a:t>
            </a:r>
            <a:br>
              <a:rPr lang="en-GB" altLang="en-US" dirty="0"/>
            </a:br>
            <a:endParaRPr lang="en-GB" altLang="en-US" dirty="0"/>
          </a:p>
        </p:txBody>
      </p:sp>
      <p:pic>
        <p:nvPicPr>
          <p:cNvPr id="25603" name="Picture 6" descr="tibp"/>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bwMode="auto">
          <a:xfrm>
            <a:off x="6311901" y="2349500"/>
            <a:ext cx="1223963" cy="3240088"/>
          </a:xfrm>
        </p:spPr>
      </p:pic>
      <p:pic>
        <p:nvPicPr>
          <p:cNvPr id="25604" name="Picture 8" descr="exdl"/>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bwMode="auto">
          <a:xfrm>
            <a:off x="8256588" y="2349500"/>
            <a:ext cx="1687512" cy="28400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1270" name="Text Box 10"/>
          <p:cNvSpPr txBox="1">
            <a:spLocks noChangeArrowheads="1"/>
          </p:cNvSpPr>
          <p:nvPr/>
        </p:nvSpPr>
        <p:spPr bwMode="auto">
          <a:xfrm>
            <a:off x="6019801" y="1466851"/>
            <a:ext cx="2087563"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sz="2400" dirty="0" err="1">
                <a:latin typeface="Arial" charset="0"/>
              </a:rPr>
              <a:t>Tibialis</a:t>
            </a:r>
            <a:r>
              <a:rPr lang="en-GB" altLang="en-US" sz="2400" dirty="0">
                <a:latin typeface="Arial" charset="0"/>
              </a:rPr>
              <a:t> posterior</a:t>
            </a:r>
          </a:p>
        </p:txBody>
      </p:sp>
      <p:sp>
        <p:nvSpPr>
          <p:cNvPr id="11271" name="Text Box 11"/>
          <p:cNvSpPr txBox="1">
            <a:spLocks noChangeArrowheads="1"/>
          </p:cNvSpPr>
          <p:nvPr/>
        </p:nvSpPr>
        <p:spPr bwMode="auto">
          <a:xfrm>
            <a:off x="7897814" y="1562101"/>
            <a:ext cx="2160587"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Extensor digitorum longus</a:t>
            </a:r>
          </a:p>
        </p:txBody>
      </p:sp>
      <p:graphicFrame>
        <p:nvGraphicFramePr>
          <p:cNvPr id="71685" name="Rectangle 3">
            <a:extLst>
              <a:ext uri="{FF2B5EF4-FFF2-40B4-BE49-F238E27FC236}">
                <a16:creationId xmlns:a16="http://schemas.microsoft.com/office/drawing/2014/main" id="{E21D1802-7967-4BB0-A976-C5C5334B59A8}"/>
              </a:ext>
            </a:extLst>
          </p:cNvPr>
          <p:cNvGraphicFramePr/>
          <p:nvPr>
            <p:extLst>
              <p:ext uri="{D42A27DB-BD31-4B8C-83A1-F6EECF244321}">
                <p14:modId xmlns:p14="http://schemas.microsoft.com/office/powerpoint/2010/main" val="2072981566"/>
              </p:ext>
            </p:extLst>
          </p:nvPr>
        </p:nvGraphicFramePr>
        <p:xfrm>
          <a:off x="609600" y="1600201"/>
          <a:ext cx="5384800" cy="45307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E37B8-78BC-4CDD-B172-B846CA5A8AA0}"/>
              </a:ext>
            </a:extLst>
          </p:cNvPr>
          <p:cNvSpPr>
            <a:spLocks noGrp="1"/>
          </p:cNvSpPr>
          <p:nvPr>
            <p:ph type="title"/>
          </p:nvPr>
        </p:nvSpPr>
        <p:spPr/>
        <p:txBody>
          <a:bodyPr/>
          <a:lstStyle/>
          <a:p>
            <a:r>
              <a:rPr lang="en-GB" altLang="en-US" sz="4400" dirty="0">
                <a:latin typeface="Arial" charset="0"/>
              </a:rPr>
              <a:t>Tibialis posterior</a:t>
            </a:r>
            <a:br>
              <a:rPr lang="en-GB" altLang="en-US" sz="4400" dirty="0">
                <a:latin typeface="Arial" charset="0"/>
              </a:rPr>
            </a:br>
            <a:endParaRPr lang="en-GB" dirty="0"/>
          </a:p>
        </p:txBody>
      </p:sp>
      <p:pic>
        <p:nvPicPr>
          <p:cNvPr id="4" name="Online Media 3" title="Functions of the tibialis posterior muscle (preview) - 3D Human Anatomy | Kenhub">
            <a:hlinkClick r:id="" action="ppaction://media"/>
            <a:extLst>
              <a:ext uri="{FF2B5EF4-FFF2-40B4-BE49-F238E27FC236}">
                <a16:creationId xmlns:a16="http://schemas.microsoft.com/office/drawing/2014/main" id="{13A27AD4-4C4C-4DE8-8A41-E12CE83E7CE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1487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4"/>
          <p:cNvSpPr>
            <a:spLocks noGrp="1" noChangeArrowheads="1"/>
          </p:cNvSpPr>
          <p:nvPr>
            <p:ph type="title"/>
          </p:nvPr>
        </p:nvSpPr>
        <p:spPr>
          <a:xfrm>
            <a:off x="1905000" y="339725"/>
            <a:ext cx="8229600" cy="1143000"/>
          </a:xfrm>
        </p:spPr>
        <p:txBody>
          <a:bodyPr>
            <a:normAutofit fontScale="90000"/>
          </a:bodyPr>
          <a:lstStyle/>
          <a:p>
            <a:pPr eaLnBrk="1" hangingPunct="1">
              <a:defRPr/>
            </a:pPr>
            <a:br>
              <a:rPr lang="en-GB" altLang="en-US" dirty="0"/>
            </a:br>
            <a:r>
              <a:rPr lang="en-GB" altLang="en-US" dirty="0"/>
              <a:t>Triangular </a:t>
            </a:r>
            <a:r>
              <a:rPr lang="en-GB" altLang="en-US"/>
              <a:t>or convergent </a:t>
            </a:r>
            <a:r>
              <a:rPr lang="en-GB" altLang="en-US" dirty="0"/>
              <a:t>shaped</a:t>
            </a:r>
            <a:br>
              <a:rPr lang="en-GB" altLang="en-US" dirty="0"/>
            </a:br>
            <a:endParaRPr lang="en-GB" altLang="en-US" dirty="0"/>
          </a:p>
        </p:txBody>
      </p:sp>
      <p:pic>
        <p:nvPicPr>
          <p:cNvPr id="27650" name="Picture 7" descr="tr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7438" y="1628776"/>
            <a:ext cx="3516312" cy="3744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073276" y="1600200"/>
            <a:ext cx="3878263" cy="4343400"/>
          </a:xfrm>
          <a:prstGeom prst="rect">
            <a:avLst/>
          </a:prstGeom>
        </p:spPr>
        <p:txBody>
          <a:bodyPr>
            <a:normAutofit/>
          </a:bodyPr>
          <a:lstStyle>
            <a:lvl1pPr marL="182563" indent="-182563" algn="l" rtl="0" eaLnBrk="0" fontAlgn="base" hangingPunct="0">
              <a:lnSpc>
                <a:spcPct val="95000"/>
              </a:lnSpc>
              <a:spcBef>
                <a:spcPts val="1400"/>
              </a:spcBef>
              <a:spcAft>
                <a:spcPts val="200"/>
              </a:spcAft>
              <a:buClr>
                <a:schemeClr val="accent1"/>
              </a:buClr>
              <a:buSzPct val="80000"/>
              <a:buFont typeface="Arial" charset="0"/>
              <a:buChar char="•"/>
              <a:defRPr kern="1200" spc="10">
                <a:solidFill>
                  <a:schemeClr val="tx1"/>
                </a:solidFill>
                <a:latin typeface="+mn-lt"/>
                <a:ea typeface="+mn-ea"/>
                <a:cs typeface="+mn-cs"/>
              </a:defRPr>
            </a:lvl1pPr>
            <a:lvl2pPr marL="457200" indent="-182563" algn="l" rtl="0" eaLnBrk="0" fontAlgn="base" hangingPunct="0">
              <a:lnSpc>
                <a:spcPct val="90000"/>
              </a:lnSpc>
              <a:spcBef>
                <a:spcPts val="300"/>
              </a:spcBef>
              <a:spcAft>
                <a:spcPts val="300"/>
              </a:spcAft>
              <a:buClr>
                <a:schemeClr val="accent1"/>
              </a:buClr>
              <a:buFont typeface="Wingdings 2" charset="2"/>
              <a:buChar char=""/>
              <a:defRPr sz="1600" kern="1200">
                <a:solidFill>
                  <a:srgbClr val="262626"/>
                </a:solidFill>
                <a:latin typeface="+mn-lt"/>
                <a:ea typeface="+mn-ea"/>
                <a:cs typeface="+mn-cs"/>
              </a:defRPr>
            </a:lvl2pPr>
            <a:lvl3pPr marL="730250"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3pPr>
            <a:lvl4pPr marL="1004888"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4pPr>
            <a:lvl5pPr marL="1279525" indent="-182563" algn="l" rtl="0" eaLnBrk="0" fontAlgn="base" hangingPunct="0">
              <a:lnSpc>
                <a:spcPct val="90000"/>
              </a:lnSpc>
              <a:spcBef>
                <a:spcPts val="300"/>
              </a:spcBef>
              <a:spcAft>
                <a:spcPts val="300"/>
              </a:spcAft>
              <a:buClr>
                <a:schemeClr val="accent1"/>
              </a:buClr>
              <a:buFont typeface="Wingdings 2" charset="2"/>
              <a:buChar char=""/>
              <a:defRPr sz="1400" kern="1200">
                <a:solidFill>
                  <a:srgbClr val="262626"/>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a:defRPr/>
            </a:pPr>
            <a:r>
              <a:rPr lang="en-GB"/>
              <a:t>Combined arrangement of flat and fusiform muscles, </a:t>
            </a:r>
            <a:r>
              <a:rPr lang="en-US" dirty="0"/>
              <a:t>has a broad origin and its fascicles converge toward a single tendon of insertion </a:t>
            </a:r>
          </a:p>
          <a:p>
            <a:pPr>
              <a:defRPr/>
            </a:pPr>
            <a:r>
              <a:rPr lang="en-GB" dirty="0"/>
              <a:t>E.g. </a:t>
            </a:r>
            <a:r>
              <a:rPr lang="en-GB" dirty="0" err="1"/>
              <a:t>Pectoralis</a:t>
            </a:r>
            <a:r>
              <a:rPr lang="en-GB" dirty="0"/>
              <a:t> major and Trapezius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08" name="Rectangle 4"/>
          <p:cNvSpPr>
            <a:spLocks noGrp="1" noChangeArrowheads="1"/>
          </p:cNvSpPr>
          <p:nvPr>
            <p:ph type="title"/>
          </p:nvPr>
        </p:nvSpPr>
        <p:spPr>
          <a:xfrm>
            <a:off x="589560" y="856180"/>
            <a:ext cx="5279408" cy="1128068"/>
          </a:xfrm>
        </p:spPr>
        <p:txBody>
          <a:bodyPr vert="horz" lIns="91440" tIns="45720" rIns="91440" bIns="45720" rtlCol="0" anchor="ctr">
            <a:normAutofit/>
          </a:bodyPr>
          <a:lstStyle/>
          <a:p>
            <a:pPr>
              <a:defRPr/>
            </a:pPr>
            <a:r>
              <a:rPr lang="en-US" altLang="en-US" sz="4000"/>
              <a:t>Multipenniform</a:t>
            </a:r>
          </a:p>
        </p:txBody>
      </p:sp>
      <p:grpSp>
        <p:nvGrpSpPr>
          <p:cNvPr id="139" name="Group 13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0" name="Rectangle 13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3" name="Rectangle 14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707" name="Rectangle 3"/>
          <p:cNvSpPr>
            <a:spLocks noGrp="1" noChangeArrowheads="1"/>
          </p:cNvSpPr>
          <p:nvPr>
            <p:ph type="body" sz="half" idx="1"/>
          </p:nvPr>
        </p:nvSpPr>
        <p:spPr>
          <a:xfrm>
            <a:off x="590719" y="2330505"/>
            <a:ext cx="5278066" cy="3979585"/>
          </a:xfrm>
        </p:spPr>
        <p:txBody>
          <a:bodyPr vert="horz" lIns="91440" tIns="45720" rIns="91440" bIns="45720" rtlCol="0" anchor="ctr">
            <a:normAutofit/>
          </a:bodyPr>
          <a:lstStyle/>
          <a:p>
            <a:pPr marL="609600">
              <a:defRPr/>
            </a:pPr>
            <a:r>
              <a:rPr lang="en-US" altLang="en-US" sz="2000"/>
              <a:t>Several tendons are present muscle fibres running with diagonally between them e.g. deltoid</a:t>
            </a:r>
          </a:p>
          <a:p>
            <a:pPr marL="1752600" lvl="3">
              <a:defRPr/>
            </a:pPr>
            <a:r>
              <a:rPr lang="en-US" altLang="en-US" sz="2000"/>
              <a:t>medial</a:t>
            </a:r>
          </a:p>
          <a:p>
            <a:pPr marL="1752600" lvl="3">
              <a:defRPr/>
            </a:pPr>
            <a:r>
              <a:rPr lang="en-US" altLang="en-US" sz="2000"/>
              <a:t>anterior</a:t>
            </a:r>
          </a:p>
          <a:p>
            <a:pPr marL="1752600" lvl="3">
              <a:defRPr/>
            </a:pPr>
            <a:r>
              <a:rPr lang="en-US" altLang="en-US" sz="2000"/>
              <a:t>posterior</a:t>
            </a:r>
          </a:p>
        </p:txBody>
      </p:sp>
      <p:sp>
        <p:nvSpPr>
          <p:cNvPr id="145" name="Rectangle 14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Deltoid Muscle: Origin, Insertion &amp; Action - Human Anatomy | Kenhub">
            <a:hlinkClick r:id="" action="ppaction://media"/>
            <a:extLst>
              <a:ext uri="{FF2B5EF4-FFF2-40B4-BE49-F238E27FC236}">
                <a16:creationId xmlns:a16="http://schemas.microsoft.com/office/drawing/2014/main" id="{F693BC6C-5919-4D49-8FB2-8497ED36E6ED}"/>
              </a:ext>
            </a:extLst>
          </p:cNvPr>
          <p:cNvPicPr>
            <a:picLocks noRot="1" noChangeAspect="1"/>
          </p:cNvPicPr>
          <p:nvPr>
            <a:videoFile r:link="rId1"/>
          </p:nvPr>
        </p:nvPicPr>
        <p:blipFill>
          <a:blip r:embed="rId3"/>
          <a:stretch>
            <a:fillRect/>
          </a:stretch>
        </p:blipFill>
        <p:spPr>
          <a:xfrm>
            <a:off x="7083423" y="598995"/>
            <a:ext cx="4397433" cy="2484549"/>
          </a:xfrm>
          <a:prstGeom prst="rect">
            <a:avLst/>
          </a:prstGeom>
        </p:spPr>
      </p:pic>
      <p:sp>
        <p:nvSpPr>
          <p:cNvPr id="149" name="Rectangle 14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5" name="Picture 7" descr="delt"/>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581553" y="3707894"/>
            <a:ext cx="1399308" cy="251875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3739" name="Rectangle 11"/>
          <p:cNvSpPr>
            <a:spLocks noGrp="1" noChangeArrowheads="1"/>
          </p:cNvSpPr>
          <p:nvPr>
            <p:ph type="title"/>
          </p:nvPr>
        </p:nvSpPr>
        <p:spPr>
          <a:xfrm>
            <a:off x="838200" y="723578"/>
            <a:ext cx="4595071" cy="1645501"/>
          </a:xfrm>
        </p:spPr>
        <p:txBody>
          <a:bodyPr vert="horz" lIns="91440" tIns="45720" rIns="91440" bIns="45720" rtlCol="0" anchor="ctr">
            <a:normAutofit/>
          </a:bodyPr>
          <a:lstStyle/>
          <a:p>
            <a:pPr>
              <a:defRPr/>
            </a:pPr>
            <a:br>
              <a:rPr lang="en-US" altLang="en-US" sz="2800"/>
            </a:br>
            <a:r>
              <a:rPr lang="en-US" altLang="en-US" sz="2800"/>
              <a:t>Rhomboidal and Rectangular</a:t>
            </a:r>
            <a:br>
              <a:rPr lang="en-US" altLang="en-US" sz="2800"/>
            </a:br>
            <a:endParaRPr lang="en-US" altLang="en-US" sz="2800"/>
          </a:p>
        </p:txBody>
      </p:sp>
      <p:sp>
        <p:nvSpPr>
          <p:cNvPr id="73731" name="Rectangle 3"/>
          <p:cNvSpPr>
            <a:spLocks noGrp="1" noChangeArrowheads="1"/>
          </p:cNvSpPr>
          <p:nvPr>
            <p:ph type="body" sz="half" idx="1"/>
          </p:nvPr>
        </p:nvSpPr>
        <p:spPr>
          <a:xfrm>
            <a:off x="838200" y="2548467"/>
            <a:ext cx="4595071" cy="3628495"/>
          </a:xfrm>
        </p:spPr>
        <p:txBody>
          <a:bodyPr vert="horz" lIns="91440" tIns="45720" rIns="91440" bIns="45720" rtlCol="0">
            <a:normAutofit/>
          </a:bodyPr>
          <a:lstStyle/>
          <a:p>
            <a:pPr marL="609600">
              <a:defRPr/>
            </a:pPr>
            <a:r>
              <a:rPr lang="en-US" altLang="en-US" sz="2000"/>
              <a:t>Muscles are four sided and usually flat with the fibres are parallel e.g. pronator quadratus and rhomboid.</a:t>
            </a:r>
          </a:p>
        </p:txBody>
      </p:sp>
      <p:sp>
        <p:nvSpPr>
          <p:cNvPr id="208" name="Rectangle 207">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0" name="Rectangle 209">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2" name="Rectangle 211">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9699" name="Picture 8" descr="pq"/>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tretch>
            <a:fillRect/>
          </a:stretch>
        </p:blipFill>
        <p:spPr bwMode="auto">
          <a:xfrm>
            <a:off x="6782210" y="321734"/>
            <a:ext cx="1641713" cy="2739814"/>
          </a:xfrm>
          <a:prstGeom prst="rect">
            <a:avLst/>
          </a:prstGeom>
        </p:spPr>
      </p:pic>
      <p:sp>
        <p:nvSpPr>
          <p:cNvPr id="214" name="Rectangle 213">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9700" name="Picture 10" descr="rhmj"/>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tretch>
            <a:fillRect/>
          </a:stretch>
        </p:blipFill>
        <p:spPr bwMode="auto">
          <a:xfrm>
            <a:off x="9502775" y="679713"/>
            <a:ext cx="2364317" cy="202385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 name="Online Media 1" title="Muscle Anatomy Master Class   Rhomboids   Muscle Actions">
            <a:hlinkClick r:id="" action="ppaction://media"/>
            <a:extLst>
              <a:ext uri="{FF2B5EF4-FFF2-40B4-BE49-F238E27FC236}">
                <a16:creationId xmlns:a16="http://schemas.microsoft.com/office/drawing/2014/main" id="{DDBBD4BD-AF4D-492B-A2E9-384E70702698}"/>
              </a:ext>
            </a:extLst>
          </p:cNvPr>
          <p:cNvPicPr>
            <a:picLocks noRot="1" noChangeAspect="1"/>
          </p:cNvPicPr>
          <p:nvPr>
            <a:videoFile r:link="rId1"/>
          </p:nvPr>
        </p:nvPicPr>
        <p:blipFill>
          <a:blip r:embed="rId5"/>
          <a:stretch>
            <a:fillRect/>
          </a:stretch>
        </p:blipFill>
        <p:spPr>
          <a:xfrm>
            <a:off x="6878604" y="3796452"/>
            <a:ext cx="4530792" cy="2559898"/>
          </a:xfrm>
          <a:prstGeom prst="rect">
            <a:avLst/>
          </a:prstGeom>
        </p:spPr>
      </p:pic>
      <p:sp>
        <p:nvSpPr>
          <p:cNvPr id="15366" name="Text Box 13"/>
          <p:cNvSpPr txBox="1">
            <a:spLocks noChangeArrowheads="1"/>
          </p:cNvSpPr>
          <p:nvPr/>
        </p:nvSpPr>
        <p:spPr bwMode="auto">
          <a:xfrm>
            <a:off x="8002069" y="1515270"/>
            <a:ext cx="2087562"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dirty="0">
                <a:latin typeface="Arial" charset="0"/>
              </a:rPr>
              <a:t>Rhomboid Major</a:t>
            </a:r>
          </a:p>
        </p:txBody>
      </p:sp>
      <p:sp>
        <p:nvSpPr>
          <p:cNvPr id="15367" name="Text Box 14"/>
          <p:cNvSpPr txBox="1">
            <a:spLocks noChangeArrowheads="1"/>
          </p:cNvSpPr>
          <p:nvPr/>
        </p:nvSpPr>
        <p:spPr bwMode="auto">
          <a:xfrm>
            <a:off x="5521326" y="1557338"/>
            <a:ext cx="2303463"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eaLnBrk="0" hangingPunct="0">
              <a:defRPr>
                <a:solidFill>
                  <a:schemeClr val="tx1"/>
                </a:solidFill>
                <a:latin typeface="Tahoma" charset="0"/>
              </a:defRPr>
            </a:lvl1pPr>
            <a:lvl2pPr marL="742950" indent="-285750" eaLnBrk="0" hangingPunct="0">
              <a:defRPr>
                <a:solidFill>
                  <a:schemeClr val="tx1"/>
                </a:solidFill>
                <a:latin typeface="Tahoma" charset="0"/>
              </a:defRPr>
            </a:lvl2pPr>
            <a:lvl3pPr marL="1143000" indent="-228600" eaLnBrk="0" hangingPunct="0">
              <a:defRPr>
                <a:solidFill>
                  <a:schemeClr val="tx1"/>
                </a:solidFill>
                <a:latin typeface="Tahoma" charset="0"/>
              </a:defRPr>
            </a:lvl3pPr>
            <a:lvl4pPr marL="1600200" indent="-228600" eaLnBrk="0" hangingPunct="0">
              <a:defRPr>
                <a:solidFill>
                  <a:schemeClr val="tx1"/>
                </a:solidFill>
                <a:latin typeface="Tahoma" charset="0"/>
              </a:defRPr>
            </a:lvl4pPr>
            <a:lvl5pPr marL="2057400" indent="-228600" eaLnBrk="0" hangingPunct="0">
              <a:defRPr>
                <a:solidFill>
                  <a:schemeClr val="tx1"/>
                </a:solidFill>
                <a:latin typeface="Tahoma" charset="0"/>
              </a:defRPr>
            </a:lvl5pPr>
            <a:lvl6pPr marL="2514600" indent="-228600" eaLnBrk="0" fontAlgn="base" hangingPunct="0">
              <a:spcBef>
                <a:spcPct val="0"/>
              </a:spcBef>
              <a:spcAft>
                <a:spcPct val="0"/>
              </a:spcAft>
              <a:defRPr>
                <a:solidFill>
                  <a:schemeClr val="tx1"/>
                </a:solidFill>
                <a:latin typeface="Tahoma" charset="0"/>
              </a:defRPr>
            </a:lvl6pPr>
            <a:lvl7pPr marL="2971800" indent="-228600" eaLnBrk="0" fontAlgn="base" hangingPunct="0">
              <a:spcBef>
                <a:spcPct val="0"/>
              </a:spcBef>
              <a:spcAft>
                <a:spcPct val="0"/>
              </a:spcAft>
              <a:defRPr>
                <a:solidFill>
                  <a:schemeClr val="tx1"/>
                </a:solidFill>
                <a:latin typeface="Tahoma" charset="0"/>
              </a:defRPr>
            </a:lvl7pPr>
            <a:lvl8pPr marL="3429000" indent="-228600" eaLnBrk="0" fontAlgn="base" hangingPunct="0">
              <a:spcBef>
                <a:spcPct val="0"/>
              </a:spcBef>
              <a:spcAft>
                <a:spcPct val="0"/>
              </a:spcAft>
              <a:defRPr>
                <a:solidFill>
                  <a:schemeClr val="tx1"/>
                </a:solidFill>
                <a:latin typeface="Tahoma" charset="0"/>
              </a:defRPr>
            </a:lvl8pPr>
            <a:lvl9pPr marL="3886200" indent="-228600" eaLnBrk="0" fontAlgn="base" hangingPunct="0">
              <a:spcBef>
                <a:spcPct val="0"/>
              </a:spcBef>
              <a:spcAft>
                <a:spcPct val="0"/>
              </a:spcAft>
              <a:defRPr>
                <a:solidFill>
                  <a:schemeClr val="tx1"/>
                </a:solidFill>
                <a:latin typeface="Tahoma" charset="0"/>
              </a:defRPr>
            </a:lvl9pPr>
          </a:lstStyle>
          <a:p>
            <a:pPr eaLnBrk="1" hangingPunct="1">
              <a:spcBef>
                <a:spcPct val="50000"/>
              </a:spcBef>
              <a:defRPr/>
            </a:pPr>
            <a:r>
              <a:rPr lang="en-GB" altLang="en-US">
                <a:latin typeface="Arial" charset="0"/>
              </a:rPr>
              <a:t>Pronator </a:t>
            </a:r>
            <a:r>
              <a:rPr lang="en-GB" altLang="en-US" dirty="0" err="1">
                <a:latin typeface="Arial" charset="0"/>
              </a:rPr>
              <a:t>quadratus</a:t>
            </a:r>
            <a:endParaRPr lang="en-GB" altLang="en-US" dirty="0">
              <a:latin typeface="Arial"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1981200" y="277814"/>
            <a:ext cx="8229600" cy="814387"/>
          </a:xfrm>
        </p:spPr>
        <p:txBody>
          <a:bodyPr/>
          <a:lstStyle/>
          <a:p>
            <a:pPr eaLnBrk="1" hangingPunct="1">
              <a:defRPr/>
            </a:pPr>
            <a:r>
              <a:rPr lang="en-GB" altLang="en-US"/>
              <a:t>Muscle Fibres</a:t>
            </a:r>
          </a:p>
        </p:txBody>
      </p:sp>
      <p:sp>
        <p:nvSpPr>
          <p:cNvPr id="90120" name="Rectangle 8"/>
          <p:cNvSpPr>
            <a:spLocks noGrp="1" noChangeArrowheads="1"/>
          </p:cNvSpPr>
          <p:nvPr>
            <p:ph type="body" sz="half" idx="1"/>
          </p:nvPr>
        </p:nvSpPr>
        <p:spPr>
          <a:xfrm>
            <a:off x="1992314" y="1196975"/>
            <a:ext cx="4103687" cy="5068888"/>
          </a:xfrm>
        </p:spPr>
        <p:txBody>
          <a:bodyPr>
            <a:normAutofit/>
          </a:bodyPr>
          <a:lstStyle/>
          <a:p>
            <a:pPr eaLnBrk="1" hangingPunct="1">
              <a:defRPr/>
            </a:pPr>
            <a:r>
              <a:rPr lang="en-GB" altLang="en-US" sz="2400">
                <a:solidFill>
                  <a:srgbClr val="FF0000"/>
                </a:solidFill>
                <a:effectLst>
                  <a:outerShdw blurRad="38100" dist="38100" dir="2700000" algn="tl">
                    <a:srgbClr val="000000"/>
                  </a:outerShdw>
                </a:effectLst>
              </a:rPr>
              <a:t>Muscles</a:t>
            </a:r>
            <a:r>
              <a:rPr lang="en-GB" altLang="en-US" sz="2400"/>
              <a:t> are composed of fibres</a:t>
            </a:r>
          </a:p>
          <a:p>
            <a:pPr eaLnBrk="1" hangingPunct="1">
              <a:defRPr/>
            </a:pPr>
            <a:r>
              <a:rPr lang="en-US" altLang="en-US" sz="2400" dirty="0" err="1">
                <a:solidFill>
                  <a:srgbClr val="FF0000"/>
                </a:solidFill>
                <a:effectLst>
                  <a:outerShdw blurRad="38100" dist="38100" dir="2700000" algn="tl">
                    <a:srgbClr val="000000"/>
                  </a:outerShdw>
                </a:effectLst>
              </a:rPr>
              <a:t>Fibres</a:t>
            </a:r>
            <a:r>
              <a:rPr lang="en-US" altLang="en-US" sz="2400" dirty="0"/>
              <a:t> are composed of myofibrils which are arranged in parallel (side by side)</a:t>
            </a:r>
          </a:p>
          <a:p>
            <a:pPr eaLnBrk="1" hangingPunct="1">
              <a:defRPr/>
            </a:pPr>
            <a:r>
              <a:rPr lang="en-US" altLang="en-US" sz="2400" dirty="0">
                <a:solidFill>
                  <a:srgbClr val="FF0000"/>
                </a:solidFill>
                <a:effectLst>
                  <a:outerShdw blurRad="38100" dist="38100" dir="2700000" algn="tl">
                    <a:srgbClr val="000000"/>
                  </a:outerShdw>
                </a:effectLst>
              </a:rPr>
              <a:t>Myofibrils</a:t>
            </a:r>
            <a:r>
              <a:rPr lang="en-US" altLang="en-US" sz="2400" dirty="0"/>
              <a:t> are composed of sarcomeres in series (end to end)</a:t>
            </a:r>
          </a:p>
          <a:p>
            <a:pPr eaLnBrk="1" hangingPunct="1">
              <a:defRPr/>
            </a:pPr>
            <a:r>
              <a:rPr lang="en-US" altLang="en-US" sz="2400" dirty="0">
                <a:solidFill>
                  <a:srgbClr val="FF0000"/>
                </a:solidFill>
                <a:effectLst>
                  <a:outerShdw blurRad="38100" dist="38100" dir="2700000" algn="tl">
                    <a:srgbClr val="000000"/>
                  </a:outerShdw>
                </a:effectLst>
              </a:rPr>
              <a:t>Sarcomeres</a:t>
            </a:r>
            <a:r>
              <a:rPr lang="en-US" altLang="en-US" sz="2400" dirty="0"/>
              <a:t> are the functional unit of the muscle cell and are composed of thick (myosin) and thin (actin) myofilaments</a:t>
            </a:r>
            <a:endParaRPr lang="en-GB" altLang="en-US" sz="2400" dirty="0"/>
          </a:p>
        </p:txBody>
      </p:sp>
      <p:pic>
        <p:nvPicPr>
          <p:cNvPr id="30723" name="Picture 7" descr="13-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1397000"/>
            <a:ext cx="3240088" cy="3688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B223B-D328-4AE9-856B-8BE96845F968}"/>
              </a:ext>
            </a:extLst>
          </p:cNvPr>
          <p:cNvSpPr>
            <a:spLocks noGrp="1"/>
          </p:cNvSpPr>
          <p:nvPr>
            <p:ph type="title"/>
          </p:nvPr>
        </p:nvSpPr>
        <p:spPr/>
        <p:txBody>
          <a:bodyPr/>
          <a:lstStyle/>
          <a:p>
            <a:r>
              <a:rPr lang="en-GB" dirty="0"/>
              <a:t>Simple structure of a muscle</a:t>
            </a:r>
          </a:p>
        </p:txBody>
      </p:sp>
      <p:pic>
        <p:nvPicPr>
          <p:cNvPr id="4" name="Online Media 3" title="Structure of Skeletal Muscle Explained in simple terms">
            <a:hlinkClick r:id="" action="ppaction://media"/>
            <a:extLst>
              <a:ext uri="{FF2B5EF4-FFF2-40B4-BE49-F238E27FC236}">
                <a16:creationId xmlns:a16="http://schemas.microsoft.com/office/drawing/2014/main" id="{3841929E-DBA2-4E26-92DB-40D9541900CB}"/>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77278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D68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p:cNvSpPr>
            <a:spLocks noGrp="1" noChangeArrowheads="1"/>
          </p:cNvSpPr>
          <p:nvPr>
            <p:ph type="title"/>
          </p:nvPr>
        </p:nvSpPr>
        <p:spPr>
          <a:xfrm>
            <a:off x="9093496" y="618681"/>
            <a:ext cx="2613872" cy="4794567"/>
          </a:xfrm>
        </p:spPr>
        <p:txBody>
          <a:bodyPr>
            <a:normAutofit/>
          </a:bodyPr>
          <a:lstStyle/>
          <a:p>
            <a:pPr eaLnBrk="1" hangingPunct="1">
              <a:defRPr/>
            </a:pPr>
            <a:r>
              <a:rPr lang="en-US" altLang="en-US" sz="3300" dirty="0">
                <a:solidFill>
                  <a:srgbClr val="FFFFFF"/>
                </a:solidFill>
              </a:rPr>
              <a:t>Organizational Hierarchy</a:t>
            </a:r>
          </a:p>
        </p:txBody>
      </p:sp>
      <p:sp>
        <p:nvSpPr>
          <p:cNvPr id="73"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068"/>
          <a:stretch/>
        </p:blipFill>
        <p:spPr>
          <a:xfrm>
            <a:off x="976251" y="942538"/>
            <a:ext cx="7163222" cy="4808332"/>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194"/>
                                        </p:tgtEl>
                                        <p:attrNameLst>
                                          <p:attrName>style.visibility</p:attrName>
                                        </p:attrNameLst>
                                      </p:cBhvr>
                                      <p:to>
                                        <p:strVal val="visible"/>
                                      </p:to>
                                    </p:set>
                                    <p:animEffect transition="in" filter="fade">
                                      <p:cBhvr>
                                        <p:cTn id="7" dur="7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92C8A-7763-43C5-90F9-8EC377593945}"/>
              </a:ext>
            </a:extLst>
          </p:cNvPr>
          <p:cNvSpPr>
            <a:spLocks noGrp="1"/>
          </p:cNvSpPr>
          <p:nvPr>
            <p:ph type="title"/>
          </p:nvPr>
        </p:nvSpPr>
        <p:spPr/>
        <p:txBody>
          <a:bodyPr/>
          <a:lstStyle/>
          <a:p>
            <a:r>
              <a:rPr lang="en-GB" dirty="0"/>
              <a:t>Sliding filament theory</a:t>
            </a:r>
          </a:p>
        </p:txBody>
      </p:sp>
      <p:pic>
        <p:nvPicPr>
          <p:cNvPr id="4" name="Online Media 3" title="Myosin and actin | Circulatory system physiology | NCLEX-RN | Khan Academy">
            <a:hlinkClick r:id="" action="ppaction://media"/>
            <a:extLst>
              <a:ext uri="{FF2B5EF4-FFF2-40B4-BE49-F238E27FC236}">
                <a16:creationId xmlns:a16="http://schemas.microsoft.com/office/drawing/2014/main" id="{7B06D246-7B85-434D-AA53-C14E1038460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16630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70151" y="404664"/>
            <a:ext cx="7269163" cy="1224136"/>
          </a:xfrm>
        </p:spPr>
        <p:txBody>
          <a:bodyPr>
            <a:normAutofit fontScale="90000"/>
          </a:bodyPr>
          <a:lstStyle/>
          <a:p>
            <a:pPr eaLnBrk="1" hangingPunct="1">
              <a:defRPr/>
            </a:pPr>
            <a:r>
              <a:rPr lang="en-US" altLang="en-US" dirty="0"/>
              <a:t>Components of the Muscle Cell/ Tissue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0150" y="1628800"/>
            <a:ext cx="7067128" cy="4032448"/>
          </a:xfrm>
          <a:prstGeom prst="rect">
            <a:avLst/>
          </a:prstGeom>
        </p:spPr>
      </p:pic>
    </p:spTree>
    <p:extLst>
      <p:ext uri="{BB962C8B-B14F-4D97-AF65-F5344CB8AC3E}">
        <p14:creationId xmlns:p14="http://schemas.microsoft.com/office/powerpoint/2010/main" val="412015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US" altLang="en-US"/>
              <a:t>Sarcomere</a:t>
            </a:r>
          </a:p>
        </p:txBody>
      </p:sp>
      <p:sp>
        <p:nvSpPr>
          <p:cNvPr id="11267" name="Rectangle 3"/>
          <p:cNvSpPr>
            <a:spLocks noGrp="1" noChangeArrowheads="1"/>
          </p:cNvSpPr>
          <p:nvPr>
            <p:ph type="body" sz="half" idx="1"/>
          </p:nvPr>
        </p:nvSpPr>
        <p:spPr>
          <a:xfrm>
            <a:off x="1981200" y="1600201"/>
            <a:ext cx="4033838" cy="4530725"/>
          </a:xfrm>
        </p:spPr>
        <p:txBody>
          <a:bodyPr/>
          <a:lstStyle/>
          <a:p>
            <a:pPr eaLnBrk="1" hangingPunct="1">
              <a:defRPr/>
            </a:pPr>
            <a:r>
              <a:rPr lang="en-US" altLang="en-US"/>
              <a:t>A-band</a:t>
            </a:r>
          </a:p>
          <a:p>
            <a:pPr lvl="1" eaLnBrk="1" hangingPunct="1">
              <a:defRPr/>
            </a:pPr>
            <a:r>
              <a:rPr lang="en-US" altLang="en-US"/>
              <a:t>mid-portion of the sarcomere</a:t>
            </a:r>
          </a:p>
          <a:p>
            <a:pPr lvl="1" eaLnBrk="1" hangingPunct="1">
              <a:defRPr/>
            </a:pPr>
            <a:r>
              <a:rPr lang="en-US" altLang="en-US"/>
              <a:t>appears dark, </a:t>
            </a:r>
          </a:p>
          <a:p>
            <a:pPr lvl="1" eaLnBrk="1" hangingPunct="1">
              <a:buFont typeface="Wingdings" charset="2"/>
              <a:buNone/>
              <a:defRPr/>
            </a:pPr>
            <a:endParaRPr lang="en-US" altLang="en-US"/>
          </a:p>
          <a:p>
            <a:pPr eaLnBrk="1" hangingPunct="1">
              <a:defRPr/>
            </a:pPr>
            <a:r>
              <a:rPr lang="en-US" altLang="en-US"/>
              <a:t>I band</a:t>
            </a:r>
          </a:p>
          <a:p>
            <a:pPr lvl="1" eaLnBrk="1" hangingPunct="1">
              <a:defRPr/>
            </a:pPr>
            <a:r>
              <a:rPr lang="en-US" altLang="en-US"/>
              <a:t>at ends of sacromere</a:t>
            </a:r>
          </a:p>
          <a:p>
            <a:pPr lvl="1" eaLnBrk="1" hangingPunct="1">
              <a:defRPr/>
            </a:pPr>
            <a:r>
              <a:rPr lang="en-US" altLang="en-US"/>
              <a:t>light</a:t>
            </a:r>
          </a:p>
        </p:txBody>
      </p:sp>
      <p:pic>
        <p:nvPicPr>
          <p:cNvPr id="34819" name="Picture 6" descr="Image:Sarcomere.gif">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664201" y="1484313"/>
            <a:ext cx="4308475" cy="39608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en-US" altLang="en-US"/>
              <a:t>Sarcomere</a:t>
            </a:r>
          </a:p>
        </p:txBody>
      </p:sp>
      <p:sp>
        <p:nvSpPr>
          <p:cNvPr id="12291" name="Rectangle 3"/>
          <p:cNvSpPr>
            <a:spLocks noGrp="1" noChangeArrowheads="1"/>
          </p:cNvSpPr>
          <p:nvPr>
            <p:ph type="body" sz="half" idx="1"/>
          </p:nvPr>
        </p:nvSpPr>
        <p:spPr>
          <a:xfrm>
            <a:off x="1981201" y="1600201"/>
            <a:ext cx="3827463" cy="4530725"/>
          </a:xfrm>
        </p:spPr>
        <p:txBody>
          <a:bodyPr/>
          <a:lstStyle/>
          <a:p>
            <a:pPr eaLnBrk="1" hangingPunct="1">
              <a:defRPr/>
            </a:pPr>
            <a:r>
              <a:rPr lang="en-US" altLang="en-US" dirty="0"/>
              <a:t>Z-discs</a:t>
            </a:r>
          </a:p>
          <a:p>
            <a:pPr lvl="1" eaLnBrk="1" hangingPunct="1">
              <a:defRPr/>
            </a:pPr>
            <a:r>
              <a:rPr lang="en-US" altLang="en-US" dirty="0"/>
              <a:t>at the ends of each sarcomere</a:t>
            </a:r>
          </a:p>
          <a:p>
            <a:pPr lvl="1" eaLnBrk="1" hangingPunct="1">
              <a:defRPr/>
            </a:pPr>
            <a:r>
              <a:rPr lang="en-US" altLang="en-US" dirty="0"/>
              <a:t>determines length of sarcomere</a:t>
            </a:r>
          </a:p>
          <a:p>
            <a:pPr lvl="1" eaLnBrk="1" hangingPunct="1">
              <a:defRPr/>
            </a:pPr>
            <a:r>
              <a:rPr lang="en-US" altLang="en-US" dirty="0"/>
              <a:t>optimal length of  muscle is between 2.4 to 2.5 </a:t>
            </a:r>
            <a:r>
              <a:rPr lang="en-US" altLang="en-US" dirty="0">
                <a:sym typeface="Symbol" charset="2"/>
              </a:rPr>
              <a:t>m </a:t>
            </a:r>
          </a:p>
          <a:p>
            <a:pPr lvl="1" eaLnBrk="1" hangingPunct="1">
              <a:defRPr/>
            </a:pPr>
            <a:endParaRPr lang="en-US" altLang="en-US" dirty="0"/>
          </a:p>
        </p:txBody>
      </p:sp>
      <p:pic>
        <p:nvPicPr>
          <p:cNvPr id="35843"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rot="176032">
            <a:off x="6003926" y="1600200"/>
            <a:ext cx="3763963" cy="3989388"/>
          </a:xfr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ltLang="en-US"/>
              <a:t>Sarcomere</a:t>
            </a:r>
          </a:p>
        </p:txBody>
      </p:sp>
      <p:sp>
        <p:nvSpPr>
          <p:cNvPr id="13315" name="Rectangle 3"/>
          <p:cNvSpPr>
            <a:spLocks noGrp="1" noChangeArrowheads="1"/>
          </p:cNvSpPr>
          <p:nvPr>
            <p:ph type="body" sz="half" idx="1"/>
          </p:nvPr>
        </p:nvSpPr>
        <p:spPr>
          <a:xfrm>
            <a:off x="1981200" y="1600201"/>
            <a:ext cx="4033838" cy="4530725"/>
          </a:xfrm>
        </p:spPr>
        <p:txBody>
          <a:bodyPr/>
          <a:lstStyle/>
          <a:p>
            <a:pPr eaLnBrk="1" hangingPunct="1">
              <a:defRPr/>
            </a:pPr>
            <a:r>
              <a:rPr lang="en-US" altLang="en-US"/>
              <a:t>H-zone </a:t>
            </a:r>
          </a:p>
          <a:p>
            <a:pPr lvl="1" eaLnBrk="1" hangingPunct="1">
              <a:defRPr/>
            </a:pPr>
            <a:r>
              <a:rPr lang="en-US" altLang="en-US"/>
              <a:t>German ‘Helle’ -light</a:t>
            </a:r>
          </a:p>
          <a:p>
            <a:pPr lvl="1" eaLnBrk="1" hangingPunct="1">
              <a:defRPr/>
            </a:pPr>
            <a:r>
              <a:rPr lang="en-US" altLang="en-US"/>
              <a:t>central region of the A -band, where there is no filament overlap</a:t>
            </a:r>
          </a:p>
          <a:p>
            <a:pPr lvl="1" eaLnBrk="1" hangingPunct="1">
              <a:defRPr/>
            </a:pPr>
            <a:r>
              <a:rPr lang="en-US" altLang="en-US"/>
              <a:t>bisected by M-line which is composed of proteins that keep the sacromere in proper spatial orientation</a:t>
            </a:r>
          </a:p>
        </p:txBody>
      </p:sp>
      <p:pic>
        <p:nvPicPr>
          <p:cNvPr id="36867" name="Picture 4" descr="zlin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bwMode="auto">
          <a:xfrm>
            <a:off x="6121401" y="1438276"/>
            <a:ext cx="3668713" cy="4125913"/>
          </a:xfr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5557" y="5661249"/>
            <a:ext cx="1864960" cy="801641"/>
          </a:xfrm>
          <a:prstGeom prst="rect">
            <a:avLst/>
          </a:prstGeom>
          <a:noFill/>
          <a:ln>
            <a:solidFill>
              <a:schemeClr val="accent1"/>
            </a:solid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133" name="Rectangle 13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4" name="Rectangle 137">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130" name="Rectangle 2"/>
          <p:cNvSpPr>
            <a:spLocks noGrp="1" noChangeArrowheads="1"/>
          </p:cNvSpPr>
          <p:nvPr>
            <p:ph type="title"/>
          </p:nvPr>
        </p:nvSpPr>
        <p:spPr>
          <a:xfrm>
            <a:off x="767290" y="1780661"/>
            <a:ext cx="3582073" cy="1463472"/>
          </a:xfrm>
        </p:spPr>
        <p:txBody>
          <a:bodyPr anchor="t">
            <a:normAutofit/>
          </a:bodyPr>
          <a:lstStyle/>
          <a:p>
            <a:pPr eaLnBrk="1" hangingPunct="1">
              <a:defRPr/>
            </a:pPr>
            <a:r>
              <a:rPr lang="en-GB" altLang="en-US" sz="3700">
                <a:solidFill>
                  <a:schemeClr val="bg1"/>
                </a:solidFill>
              </a:rPr>
              <a:t>Myosin filaments</a:t>
            </a:r>
            <a:br>
              <a:rPr lang="en-GB" altLang="en-US" sz="3700" u="sng">
                <a:solidFill>
                  <a:schemeClr val="bg1"/>
                </a:solidFill>
              </a:rPr>
            </a:br>
            <a:endParaRPr lang="en-GB" altLang="en-US" sz="3700" u="sng">
              <a:solidFill>
                <a:schemeClr val="bg1"/>
              </a:solidFill>
            </a:endParaRPr>
          </a:p>
        </p:txBody>
      </p:sp>
      <p:grpSp>
        <p:nvGrpSpPr>
          <p:cNvPr id="48135" name="Group 139">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41"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48136"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48131" name="Rectangle 3"/>
          <p:cNvSpPr>
            <a:spLocks noGrp="1" noChangeArrowheads="1"/>
          </p:cNvSpPr>
          <p:nvPr>
            <p:ph type="body" idx="1"/>
          </p:nvPr>
        </p:nvSpPr>
        <p:spPr>
          <a:xfrm>
            <a:off x="767290" y="3383121"/>
            <a:ext cx="3582072" cy="2793251"/>
          </a:xfrm>
        </p:spPr>
        <p:txBody>
          <a:bodyPr anchor="t">
            <a:normAutofit/>
          </a:bodyPr>
          <a:lstStyle/>
          <a:p>
            <a:pPr eaLnBrk="1" hangingPunct="1">
              <a:defRPr/>
            </a:pPr>
            <a:r>
              <a:rPr lang="en-GB" altLang="en-US" sz="1400">
                <a:solidFill>
                  <a:schemeClr val="bg1"/>
                </a:solidFill>
              </a:rPr>
              <a:t>These are the thick filaments and comprise two thirds of the muscle protein. Each myosin filament is formed from approximately 200 myosin molecules lined up end-to-end and side-by-side.</a:t>
            </a:r>
          </a:p>
          <a:p>
            <a:pPr eaLnBrk="1" hangingPunct="1">
              <a:defRPr/>
            </a:pPr>
            <a:r>
              <a:rPr lang="en-GB" altLang="en-US" sz="1400">
                <a:solidFill>
                  <a:schemeClr val="bg1"/>
                </a:solidFill>
              </a:rPr>
              <a:t>Each myosin molecule is composed of two protein strands twisted together with one end folded into a globular head, called the myosin head. Each filament contains many such heads which protrude from the filament to form cross-bridges which interact with the actin filaments during contraction.</a:t>
            </a:r>
          </a:p>
          <a:p>
            <a:pPr eaLnBrk="1" hangingPunct="1">
              <a:defRPr/>
            </a:pPr>
            <a:endParaRPr lang="en-GB" altLang="en-US" sz="1400">
              <a:solidFill>
                <a:schemeClr val="bg1"/>
              </a:solidFill>
            </a:endParaRPr>
          </a:p>
        </p:txBody>
      </p:sp>
      <p:pic>
        <p:nvPicPr>
          <p:cNvPr id="3" name="Picture 2" descr="Diagram, timeline&#10;&#10;Description automatically generated">
            <a:extLst>
              <a:ext uri="{FF2B5EF4-FFF2-40B4-BE49-F238E27FC236}">
                <a16:creationId xmlns:a16="http://schemas.microsoft.com/office/drawing/2014/main" id="{08A24B96-4BA3-458B-9B22-032CB6B7C2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6652" y="1288278"/>
            <a:ext cx="6642532" cy="3703211"/>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Rectangle 2"/>
          <p:cNvSpPr>
            <a:spLocks noGrp="1" noChangeArrowheads="1"/>
          </p:cNvSpPr>
          <p:nvPr>
            <p:ph type="title"/>
          </p:nvPr>
        </p:nvSpPr>
        <p:spPr>
          <a:xfrm>
            <a:off x="686834" y="1153572"/>
            <a:ext cx="3200400" cy="4461163"/>
          </a:xfrm>
        </p:spPr>
        <p:txBody>
          <a:bodyPr>
            <a:normAutofit/>
          </a:bodyPr>
          <a:lstStyle/>
          <a:p>
            <a:pPr eaLnBrk="1" hangingPunct="1">
              <a:defRPr/>
            </a:pPr>
            <a:r>
              <a:rPr lang="en-GB" altLang="en-US">
                <a:solidFill>
                  <a:srgbClr val="FFFFFF"/>
                </a:solidFill>
              </a:rPr>
              <a:t>Actin filaments</a:t>
            </a:r>
            <a:br>
              <a:rPr lang="en-GB" altLang="en-US">
                <a:solidFill>
                  <a:srgbClr val="FFFFFF"/>
                </a:solidFill>
              </a:rPr>
            </a:br>
            <a:endParaRPr lang="en-GB" altLang="en-US">
              <a:solidFill>
                <a:srgbClr val="FFFFFF"/>
              </a:solidFill>
            </a:endParaRPr>
          </a:p>
        </p:txBody>
      </p:sp>
      <p:sp>
        <p:nvSpPr>
          <p:cNvPr id="76" name="Arc 7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9155" name="Rectangle 3"/>
          <p:cNvSpPr>
            <a:spLocks noGrp="1" noChangeArrowheads="1"/>
          </p:cNvSpPr>
          <p:nvPr>
            <p:ph type="body" idx="1"/>
          </p:nvPr>
        </p:nvSpPr>
        <p:spPr>
          <a:xfrm>
            <a:off x="4447308" y="591344"/>
            <a:ext cx="6906491" cy="5585619"/>
          </a:xfrm>
        </p:spPr>
        <p:txBody>
          <a:bodyPr anchor="ctr">
            <a:normAutofit/>
          </a:bodyPr>
          <a:lstStyle/>
          <a:p>
            <a:pPr eaLnBrk="1" hangingPunct="1">
              <a:defRPr/>
            </a:pPr>
            <a:r>
              <a:rPr lang="en-GB" altLang="en-US" sz="2400" dirty="0"/>
              <a:t>Each actin filament comprising actin, tropomyosin and troponin (has one end fixed in a Z disc and the other extended to the centre of the </a:t>
            </a:r>
            <a:r>
              <a:rPr lang="en-GB" altLang="en-US" sz="2400" dirty="0" err="1"/>
              <a:t>sacromere</a:t>
            </a:r>
            <a:r>
              <a:rPr lang="en-GB" altLang="en-US" sz="2400" dirty="0"/>
              <a:t> lying between the myosin filaments. Each actin filament contains several active sites to which the myosin head can bind.</a:t>
            </a:r>
            <a:endParaRPr lang="en-GB" altLang="en-US" sz="2400" b="1"/>
          </a:p>
          <a:p>
            <a:pPr eaLnBrk="1" hangingPunct="1">
              <a:defRPr/>
            </a:pPr>
            <a:r>
              <a:rPr lang="en-GB" altLang="en-US" sz="2400" b="1" dirty="0"/>
              <a:t>Tropomyosin</a:t>
            </a:r>
            <a:r>
              <a:rPr lang="en-GB" altLang="en-US" sz="2400" dirty="0"/>
              <a:t> – a contractile protein wound into the grooves of the actin filament blocking the active sites when the muscle is in a resting state and thus preventing actin – myosin interaction.</a:t>
            </a:r>
            <a:endParaRPr lang="en-GB" altLang="en-US" sz="2400" b="1"/>
          </a:p>
          <a:p>
            <a:pPr eaLnBrk="1" hangingPunct="1">
              <a:defRPr/>
            </a:pPr>
            <a:r>
              <a:rPr lang="en-GB" altLang="en-US" sz="2400" b="1" dirty="0"/>
              <a:t>Troponin</a:t>
            </a:r>
            <a:r>
              <a:rPr lang="en-GB" altLang="en-US" sz="2400" dirty="0"/>
              <a:t> – contractile protein bound with the actin that, when activated by calcium released from the sarcoplasmic reticulum, moves tropomyosin away from the active sites on the actin and myosin is then able to cross-bridge with the actin.</a:t>
            </a:r>
            <a:endParaRPr lang="en-GB" altLang="en-US" sz="2400"/>
          </a:p>
          <a:p>
            <a:pPr eaLnBrk="1" hangingPunct="1">
              <a:defRPr/>
            </a:pPr>
            <a:endParaRPr lang="en-GB" altLang="en-US" sz="24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7" name="Rectangle 5"/>
          <p:cNvSpPr>
            <a:spLocks noGrp="1" noChangeArrowheads="1"/>
          </p:cNvSpPr>
          <p:nvPr>
            <p:ph type="title"/>
          </p:nvPr>
        </p:nvSpPr>
        <p:spPr>
          <a:xfrm>
            <a:off x="1981200" y="476251"/>
            <a:ext cx="6865938" cy="1325563"/>
          </a:xfrm>
        </p:spPr>
        <p:txBody>
          <a:bodyPr/>
          <a:lstStyle/>
          <a:p>
            <a:pPr eaLnBrk="1" hangingPunct="1">
              <a:defRPr/>
            </a:pPr>
            <a:r>
              <a:rPr lang="en-GB" altLang="en-US"/>
              <a:t>Structure of the actin filament </a:t>
            </a:r>
          </a:p>
        </p:txBody>
      </p:sp>
      <p:pic>
        <p:nvPicPr>
          <p:cNvPr id="4198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81201" y="2149476"/>
            <a:ext cx="7758113" cy="387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135188" y="476251"/>
            <a:ext cx="7269162" cy="1325563"/>
          </a:xfrm>
        </p:spPr>
        <p:txBody>
          <a:bodyPr/>
          <a:lstStyle/>
          <a:p>
            <a:pPr eaLnBrk="1" hangingPunct="1">
              <a:defRPr/>
            </a:pPr>
            <a:r>
              <a:rPr lang="en-US" altLang="en-US"/>
              <a:t>Sliding Filament Theory</a:t>
            </a:r>
          </a:p>
        </p:txBody>
      </p:sp>
      <p:pic>
        <p:nvPicPr>
          <p:cNvPr id="43010" name="Picture 3" descr="bind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188" y="1989138"/>
            <a:ext cx="7010400" cy="3783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5557" y="5661249"/>
            <a:ext cx="1864960" cy="801641"/>
          </a:xfrm>
          <a:prstGeom prst="rect">
            <a:avLst/>
          </a:prstGeom>
          <a:noFill/>
          <a:ln>
            <a:solidFill>
              <a:schemeClr val="accent1"/>
            </a:solid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2344" name="Rectangle 74">
            <a:extLst>
              <a:ext uri="{FF2B5EF4-FFF2-40B4-BE49-F238E27FC236}">
                <a16:creationId xmlns:a16="http://schemas.microsoft.com/office/drawing/2014/main" id="{A8DC20BE-2EE3-423E-8873-7E684D033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A693EB7-865B-49B6-B0F4-7D3289D18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9" name="Group 78">
            <a:extLst>
              <a:ext uri="{FF2B5EF4-FFF2-40B4-BE49-F238E27FC236}">
                <a16:creationId xmlns:a16="http://schemas.microsoft.com/office/drawing/2014/main" id="{D319511D-8951-4C0E-A98B-0B070288FE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80" name="Oval 79">
              <a:extLst>
                <a:ext uri="{FF2B5EF4-FFF2-40B4-BE49-F238E27FC236}">
                  <a16:creationId xmlns:a16="http://schemas.microsoft.com/office/drawing/2014/main" id="{E94F28A5-172A-481A-818A-BEBB655CA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Oval 80">
              <a:extLst>
                <a:ext uri="{FF2B5EF4-FFF2-40B4-BE49-F238E27FC236}">
                  <a16:creationId xmlns:a16="http://schemas.microsoft.com/office/drawing/2014/main" id="{6C84E780-BE3B-4240-9EA0-F435AE760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9B59A592-D2CE-40BE-B3E1-1B8D16F67F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Oval 82">
              <a:extLst>
                <a:ext uri="{FF2B5EF4-FFF2-40B4-BE49-F238E27FC236}">
                  <a16:creationId xmlns:a16="http://schemas.microsoft.com/office/drawing/2014/main" id="{E99B7A38-17B0-4FB6-8DC2-568C4655A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4" name="Oval 83">
              <a:extLst>
                <a:ext uri="{FF2B5EF4-FFF2-40B4-BE49-F238E27FC236}">
                  <a16:creationId xmlns:a16="http://schemas.microsoft.com/office/drawing/2014/main" id="{FF4C7269-B196-486D-A47F-77BB23AAE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ED89A2E8-95F8-4827-9432-1AA7E82579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7" name="Rectangle 86">
            <a:extLst>
              <a:ext uri="{FF2B5EF4-FFF2-40B4-BE49-F238E27FC236}">
                <a16:creationId xmlns:a16="http://schemas.microsoft.com/office/drawing/2014/main" id="{F3856C81-415E-484F-93E4-C329F454D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88">
            <a:extLst>
              <a:ext uri="{FF2B5EF4-FFF2-40B4-BE49-F238E27FC236}">
                <a16:creationId xmlns:a16="http://schemas.microsoft.com/office/drawing/2014/main" id="{CC95D42B-FBF3-4C81-8FD4-CBED235411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90" name="Straight Connector 89">
              <a:extLst>
                <a:ext uri="{FF2B5EF4-FFF2-40B4-BE49-F238E27FC236}">
                  <a16:creationId xmlns:a16="http://schemas.microsoft.com/office/drawing/2014/main" id="{F9A2762D-96C8-43A9-8FB4-B893A422FD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780D8D0F-A2C7-4629-B042-A99DF4CD1F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AA066E0-8819-4B74-B577-4F86B6ACB3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786822E5-6B0C-4271-AAEB-6E5B9AB9B8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grpSp>
        <p:nvGrpSpPr>
          <p:cNvPr id="95" name="Group 94">
            <a:extLst>
              <a:ext uri="{FF2B5EF4-FFF2-40B4-BE49-F238E27FC236}">
                <a16:creationId xmlns:a16="http://schemas.microsoft.com/office/drawing/2014/main" id="{18639AD1-4D74-4424-B02C-50AAADBE06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77278" y="4945279"/>
            <a:ext cx="1285875" cy="549007"/>
            <a:chOff x="7029447" y="3514725"/>
            <a:chExt cx="1285875" cy="549007"/>
          </a:xfrm>
        </p:grpSpPr>
        <p:cxnSp>
          <p:nvCxnSpPr>
            <p:cNvPr id="96" name="Straight Connector 95">
              <a:extLst>
                <a:ext uri="{FF2B5EF4-FFF2-40B4-BE49-F238E27FC236}">
                  <a16:creationId xmlns:a16="http://schemas.microsoft.com/office/drawing/2014/main" id="{741F3A5D-026C-48FF-BE29-DFBA51A917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05E9F231-9EEC-48FA-BD74-DF5FBF7354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EA3E55D-272D-4836-BF1B-B46C0248A0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9887AC4-55DC-42D7-B003-76ED4B52D0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20000"/>
                    </a:schemeClr>
                  </a:gs>
                  <a:gs pos="100000">
                    <a:schemeClr val="tx2">
                      <a:lumMod val="50000"/>
                      <a:alpha val="2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01" name="Rectangle 100">
            <a:extLst>
              <a:ext uri="{FF2B5EF4-FFF2-40B4-BE49-F238E27FC236}">
                <a16:creationId xmlns:a16="http://schemas.microsoft.com/office/drawing/2014/main" id="{B29481A6-9A3B-4120-9C9D-8BD206C929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 name="Group 102">
            <a:extLst>
              <a:ext uri="{FF2B5EF4-FFF2-40B4-BE49-F238E27FC236}">
                <a16:creationId xmlns:a16="http://schemas.microsoft.com/office/drawing/2014/main" id="{54E220D0-6FEB-4727-960C-B637712D71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04" name="Straight Connector 103">
              <a:extLst>
                <a:ext uri="{FF2B5EF4-FFF2-40B4-BE49-F238E27FC236}">
                  <a16:creationId xmlns:a16="http://schemas.microsoft.com/office/drawing/2014/main" id="{30854E48-F0D5-4C38-80CF-950BE37A8F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F6529B87-72DD-45B8-89EC-6358F8678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3A5B663B-04AC-4C76-A8D2-80D94C33A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BB4FF8E-FA13-4808-9658-DC67573F79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42338" name="Rectangle 2"/>
          <p:cNvSpPr>
            <a:spLocks noGrp="1" noChangeArrowheads="1"/>
          </p:cNvSpPr>
          <p:nvPr>
            <p:ph type="title"/>
          </p:nvPr>
        </p:nvSpPr>
        <p:spPr>
          <a:xfrm>
            <a:off x="630936" y="630935"/>
            <a:ext cx="5107366" cy="5481275"/>
          </a:xfrm>
          <a:noFill/>
        </p:spPr>
        <p:txBody>
          <a:bodyPr vert="horz" lIns="91440" tIns="45720" rIns="91440" bIns="45720" rtlCol="0" anchor="t">
            <a:normAutofit/>
          </a:bodyPr>
          <a:lstStyle/>
          <a:p>
            <a:pPr>
              <a:defRPr/>
            </a:pPr>
            <a:r>
              <a:rPr lang="en-US" sz="4800" b="0" i="0" kern="1200">
                <a:solidFill>
                  <a:schemeClr val="bg1"/>
                </a:solidFill>
                <a:effectLst/>
                <a:latin typeface="+mj-lt"/>
                <a:ea typeface="+mj-ea"/>
                <a:cs typeface="+mj-cs"/>
              </a:rPr>
              <a:t>Myology - Skeletal Muscle (Sarcomere, Myosin and Actin)</a:t>
            </a:r>
            <a:br>
              <a:rPr lang="en-US" sz="4800" b="0" i="0" kern="1200">
                <a:solidFill>
                  <a:schemeClr val="bg1"/>
                </a:solidFill>
                <a:effectLst/>
                <a:latin typeface="+mj-lt"/>
                <a:ea typeface="+mj-ea"/>
                <a:cs typeface="+mj-cs"/>
              </a:rPr>
            </a:br>
            <a:endParaRPr lang="en-US" altLang="en-US" sz="4800" kern="1200">
              <a:solidFill>
                <a:schemeClr val="bg1"/>
              </a:solidFill>
              <a:latin typeface="+mj-lt"/>
              <a:ea typeface="+mj-ea"/>
              <a:cs typeface="+mj-cs"/>
            </a:endParaRPr>
          </a:p>
        </p:txBody>
      </p:sp>
      <p:pic>
        <p:nvPicPr>
          <p:cNvPr id="2" name="Online Media 1" title="Myology - Skeletal Muscle (Sarcomere, Myosin and Actin)">
            <a:hlinkClick r:id="" action="ppaction://media"/>
            <a:extLst>
              <a:ext uri="{FF2B5EF4-FFF2-40B4-BE49-F238E27FC236}">
                <a16:creationId xmlns:a16="http://schemas.microsoft.com/office/drawing/2014/main" id="{D0B3E5F2-A0B6-4B61-9E5B-2A8DDF367D97}"/>
              </a:ext>
            </a:extLst>
          </p:cNvPr>
          <p:cNvPicPr>
            <a:picLocks noGrp="1" noRot="1" noChangeAspect="1"/>
          </p:cNvPicPr>
          <p:nvPr>
            <p:ph idx="1"/>
            <a:videoFile r:link="rId1"/>
          </p:nvPr>
        </p:nvPicPr>
        <p:blipFill>
          <a:blip r:embed="rId3"/>
          <a:stretch>
            <a:fillRect/>
          </a:stretch>
        </p:blipFill>
        <p:spPr>
          <a:xfrm>
            <a:off x="5030555" y="2473094"/>
            <a:ext cx="6440918" cy="3639119"/>
          </a:xfrm>
          <a:prstGeom prst="rect">
            <a:avLst/>
          </a:prstGeom>
        </p:spPr>
      </p:pic>
      <p:grpSp>
        <p:nvGrpSpPr>
          <p:cNvPr id="109" name="Group 108">
            <a:extLst>
              <a:ext uri="{FF2B5EF4-FFF2-40B4-BE49-F238E27FC236}">
                <a16:creationId xmlns:a16="http://schemas.microsoft.com/office/drawing/2014/main" id="{1D788327-7D9D-4E47-846F-020A8F5E23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6009063" y="3253797"/>
            <a:ext cx="304800" cy="429768"/>
            <a:chOff x="215328" y="-46937"/>
            <a:chExt cx="304800" cy="2773841"/>
          </a:xfrm>
        </p:grpSpPr>
        <p:cxnSp>
          <p:nvCxnSpPr>
            <p:cNvPr id="110" name="Straight Connector 109">
              <a:extLst>
                <a:ext uri="{FF2B5EF4-FFF2-40B4-BE49-F238E27FC236}">
                  <a16:creationId xmlns:a16="http://schemas.microsoft.com/office/drawing/2014/main" id="{AB903337-D6B8-41EE-B6A3-4329C8D8E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0D28A68-745E-44CC-A29E-0EB13A8442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3B18D645-DE9C-49EB-85CC-C100857976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C7BB3B1F-5029-47B9-B1A5-2469BF49D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5" name="Rectangle 7"/>
          <p:cNvSpPr>
            <a:spLocks noGrp="1" noChangeArrowheads="1"/>
          </p:cNvSpPr>
          <p:nvPr>
            <p:ph type="title"/>
          </p:nvPr>
        </p:nvSpPr>
        <p:spPr>
          <a:xfrm>
            <a:off x="2424249" y="260228"/>
            <a:ext cx="6948487" cy="831850"/>
          </a:xfrm>
        </p:spPr>
        <p:txBody>
          <a:bodyPr/>
          <a:lstStyle/>
          <a:p>
            <a:pPr eaLnBrk="1" hangingPunct="1">
              <a:defRPr/>
            </a:pPr>
            <a:r>
              <a:rPr lang="en-GB" altLang="en-US" dirty="0"/>
              <a:t>Control of muscle contraction</a:t>
            </a:r>
          </a:p>
        </p:txBody>
      </p:sp>
      <p:pic>
        <p:nvPicPr>
          <p:cNvPr id="45058" name="Picture 9" descr="motor_uni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60626" y="1308101"/>
            <a:ext cx="6875735" cy="41371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834" name="Rectangle 2"/>
          <p:cNvSpPr>
            <a:spLocks noGrp="1" noChangeArrowheads="1"/>
          </p:cNvSpPr>
          <p:nvPr>
            <p:ph type="title"/>
          </p:nvPr>
        </p:nvSpPr>
        <p:spPr>
          <a:xfrm>
            <a:off x="466722" y="586855"/>
            <a:ext cx="3201366" cy="3387497"/>
          </a:xfrm>
        </p:spPr>
        <p:txBody>
          <a:bodyPr anchor="b">
            <a:normAutofit/>
          </a:bodyPr>
          <a:lstStyle/>
          <a:p>
            <a:pPr algn="r" eaLnBrk="1" hangingPunct="1">
              <a:defRPr/>
            </a:pPr>
            <a:r>
              <a:rPr lang="en-GB" altLang="en-US" sz="4000" b="1">
                <a:solidFill>
                  <a:srgbClr val="FFFFFF"/>
                </a:solidFill>
              </a:rPr>
              <a:t>Motor Units</a:t>
            </a:r>
          </a:p>
        </p:txBody>
      </p:sp>
      <p:sp>
        <p:nvSpPr>
          <p:cNvPr id="120835" name="Rectangle 3"/>
          <p:cNvSpPr>
            <a:spLocks noGrp="1" noChangeArrowheads="1"/>
          </p:cNvSpPr>
          <p:nvPr>
            <p:ph type="body" idx="1"/>
          </p:nvPr>
        </p:nvSpPr>
        <p:spPr>
          <a:xfrm>
            <a:off x="4810259" y="649480"/>
            <a:ext cx="6555347" cy="5546047"/>
          </a:xfrm>
        </p:spPr>
        <p:txBody>
          <a:bodyPr anchor="ctr">
            <a:normAutofit/>
          </a:bodyPr>
          <a:lstStyle/>
          <a:p>
            <a:pPr eaLnBrk="1" hangingPunct="1">
              <a:defRPr/>
            </a:pPr>
            <a:r>
              <a:rPr lang="en-GB" altLang="en-US" sz="2000"/>
              <a:t>All motor neurons leading to skeletal muscles have branching axons, each of which terminates in a neuromuscular junction with a single muscle fibre. Nerve impulses passing down a single motor neuron will thus trigger contraction in all the muscle fibres at which the branches of that neuron terminate. This minimum unit of contraction is called the </a:t>
            </a:r>
            <a:r>
              <a:rPr lang="en-GB" altLang="en-US" sz="2000" b="1"/>
              <a:t>motor unit</a:t>
            </a:r>
            <a:r>
              <a:rPr lang="en-GB" altLang="en-US" sz="2000"/>
              <a:t>. </a:t>
            </a:r>
          </a:p>
          <a:p>
            <a:pPr eaLnBrk="1" hangingPunct="1">
              <a:buFont typeface="Wingdings" charset="2"/>
              <a:buNone/>
              <a:defRPr/>
            </a:pPr>
            <a:endParaRPr lang="en-GB" altLang="en-US" sz="2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2470151" y="365126"/>
            <a:ext cx="7269163" cy="759619"/>
          </a:xfrm>
        </p:spPr>
        <p:txBody>
          <a:bodyPr/>
          <a:lstStyle/>
          <a:p>
            <a:pPr eaLnBrk="1" hangingPunct="1">
              <a:defRPr/>
            </a:pPr>
            <a:r>
              <a:rPr lang="en-GB" altLang="en-US"/>
              <a:t>Synaptic transmission</a:t>
            </a:r>
          </a:p>
        </p:txBody>
      </p:sp>
      <p:sp>
        <p:nvSpPr>
          <p:cNvPr id="130051" name="Rectangle 3"/>
          <p:cNvSpPr>
            <a:spLocks noGrp="1" noChangeArrowheads="1"/>
          </p:cNvSpPr>
          <p:nvPr>
            <p:ph type="body" idx="1"/>
          </p:nvPr>
        </p:nvSpPr>
        <p:spPr>
          <a:xfrm>
            <a:off x="2470150" y="1412776"/>
            <a:ext cx="6446838" cy="4351338"/>
          </a:xfrm>
        </p:spPr>
        <p:txBody>
          <a:bodyPr>
            <a:normAutofit/>
          </a:bodyPr>
          <a:lstStyle/>
          <a:p>
            <a:pPr eaLnBrk="1" hangingPunct="1">
              <a:lnSpc>
                <a:spcPct val="90000"/>
              </a:lnSpc>
              <a:defRPr/>
            </a:pPr>
            <a:r>
              <a:rPr lang="en-GB" altLang="en-US" sz="2400" dirty="0"/>
              <a:t>Refers to the propagation of nerve impulses from one nerve cell to another </a:t>
            </a:r>
          </a:p>
          <a:p>
            <a:pPr eaLnBrk="1" hangingPunct="1">
              <a:lnSpc>
                <a:spcPct val="90000"/>
              </a:lnSpc>
              <a:defRPr/>
            </a:pPr>
            <a:endParaRPr lang="en-GB" altLang="en-US" sz="2400" dirty="0"/>
          </a:p>
          <a:p>
            <a:pPr eaLnBrk="1" hangingPunct="1">
              <a:lnSpc>
                <a:spcPct val="90000"/>
              </a:lnSpc>
              <a:defRPr/>
            </a:pPr>
            <a:r>
              <a:rPr lang="en-GB" altLang="en-US" sz="2400" dirty="0"/>
              <a:t>This occurs at a specialized cellular structure known as the </a:t>
            </a:r>
            <a:r>
              <a:rPr lang="en-GB" altLang="en-US" sz="2400" b="1" dirty="0"/>
              <a:t>synapse - a junction at which the axon of the pre-synaptic neuron terminates at some location upon the postsynaptic neuron</a:t>
            </a:r>
            <a:r>
              <a:rPr lang="en-GB" altLang="en-US" sz="2400" dirty="0"/>
              <a:t> </a:t>
            </a:r>
          </a:p>
          <a:p>
            <a:pPr eaLnBrk="1" hangingPunct="1">
              <a:lnSpc>
                <a:spcPct val="90000"/>
              </a:lnSpc>
              <a:defRPr/>
            </a:pPr>
            <a:endParaRPr lang="en-GB" altLang="en-US" sz="2400" dirty="0"/>
          </a:p>
          <a:p>
            <a:pPr eaLnBrk="1" hangingPunct="1">
              <a:lnSpc>
                <a:spcPct val="90000"/>
              </a:lnSpc>
              <a:defRPr/>
            </a:pPr>
            <a:r>
              <a:rPr lang="en-GB" altLang="en-US" sz="2400" dirty="0"/>
              <a:t>Nerve impulses are transmitted at synapses by the release of chemicals called </a:t>
            </a:r>
            <a:r>
              <a:rPr lang="en-GB" altLang="en-US" sz="2400" b="1" dirty="0"/>
              <a:t>neurotransmitters</a:t>
            </a:r>
            <a:r>
              <a:rPr lang="en-GB" altLang="en-US" sz="2400" dirty="0"/>
              <a:t> </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7777" y="5733257"/>
            <a:ext cx="1864960" cy="801641"/>
          </a:xfrm>
          <a:prstGeom prst="rect">
            <a:avLst/>
          </a:prstGeom>
          <a:noFill/>
          <a:ln>
            <a:solidFill>
              <a:schemeClr val="accent1"/>
            </a:solid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p:txBody>
          <a:bodyPr/>
          <a:lstStyle/>
          <a:p>
            <a:pPr eaLnBrk="1" hangingPunct="1">
              <a:defRPr/>
            </a:pPr>
            <a:r>
              <a:rPr lang="en-GB" altLang="en-US"/>
              <a:t>Transmission between nerve fibres </a:t>
            </a:r>
          </a:p>
        </p:txBody>
      </p:sp>
      <p:pic>
        <p:nvPicPr>
          <p:cNvPr id="49154" name="Picture 4" descr="synaps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19288" y="1828800"/>
            <a:ext cx="3960812" cy="423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5" name="Picture 5" descr="clef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463" y="1989138"/>
            <a:ext cx="3498850" cy="368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2" name="Line 6"/>
          <p:cNvSpPr>
            <a:spLocks noChangeShapeType="1"/>
          </p:cNvSpPr>
          <p:nvPr/>
        </p:nvSpPr>
        <p:spPr bwMode="auto">
          <a:xfrm flipV="1">
            <a:off x="4943475" y="3500439"/>
            <a:ext cx="2089150" cy="1296987"/>
          </a:xfrm>
          <a:prstGeom prst="line">
            <a:avLst/>
          </a:prstGeom>
          <a:noFill/>
          <a:ln w="3810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sp>
        <p:nvSpPr>
          <p:cNvPr id="34823" name="Line 7"/>
          <p:cNvSpPr>
            <a:spLocks noChangeShapeType="1"/>
          </p:cNvSpPr>
          <p:nvPr/>
        </p:nvSpPr>
        <p:spPr bwMode="auto">
          <a:xfrm flipV="1">
            <a:off x="7032626" y="3500438"/>
            <a:ext cx="576263" cy="360362"/>
          </a:xfrm>
          <a:prstGeom prst="line">
            <a:avLst/>
          </a:prstGeom>
          <a:noFill/>
          <a:ln w="57150">
            <a:solidFill>
              <a:srgbClr val="FF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a:defRPr/>
            </a:pPr>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1150" y="5975351"/>
            <a:ext cx="1864960" cy="801641"/>
          </a:xfrm>
          <a:prstGeom prst="rect">
            <a:avLst/>
          </a:prstGeom>
          <a:noFill/>
          <a:ln>
            <a:solidFill>
              <a:schemeClr val="accent1"/>
            </a:solid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1981201" y="34926"/>
            <a:ext cx="7269163" cy="1325563"/>
          </a:xfrm>
        </p:spPr>
        <p:txBody>
          <a:bodyPr/>
          <a:lstStyle/>
          <a:p>
            <a:pPr eaLnBrk="1" hangingPunct="1">
              <a:defRPr/>
            </a:pPr>
            <a:r>
              <a:rPr lang="en-US" altLang="en-US" dirty="0"/>
              <a:t>Synaptic transmission</a:t>
            </a:r>
            <a:br>
              <a:rPr lang="en-US" altLang="en-US" dirty="0"/>
            </a:br>
            <a:endParaRPr lang="en-GB" altLang="en-US" dirty="0"/>
          </a:p>
        </p:txBody>
      </p:sp>
      <p:sp>
        <p:nvSpPr>
          <p:cNvPr id="132099" name="Rectangle 3"/>
          <p:cNvSpPr>
            <a:spLocks noGrp="1" noChangeArrowheads="1"/>
          </p:cNvSpPr>
          <p:nvPr>
            <p:ph type="body" idx="1"/>
          </p:nvPr>
        </p:nvSpPr>
        <p:spPr>
          <a:xfrm>
            <a:off x="1981200" y="1052513"/>
            <a:ext cx="7354888" cy="5073650"/>
          </a:xfrm>
        </p:spPr>
        <p:txBody>
          <a:bodyPr>
            <a:normAutofit fontScale="92500" lnSpcReduction="10000"/>
          </a:bodyPr>
          <a:lstStyle/>
          <a:p>
            <a:pPr eaLnBrk="1" hangingPunct="1">
              <a:lnSpc>
                <a:spcPct val="80000"/>
              </a:lnSpc>
              <a:defRPr/>
            </a:pPr>
            <a:r>
              <a:rPr lang="en-US" altLang="en-US" sz="2400" dirty="0"/>
              <a:t>When the action potential reaches the terminal region of the pre-synaptic membrane, voltage gated calcium channels open and calcium diffuses down into the pre-synaptic nerve region.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This increase in calcium concentration results in the migration of </a:t>
            </a:r>
            <a:r>
              <a:rPr lang="en-US" altLang="en-US" sz="2400" dirty="0" err="1"/>
              <a:t>acetylecholine</a:t>
            </a:r>
            <a:r>
              <a:rPr lang="en-US" altLang="en-US" sz="2400" dirty="0"/>
              <a:t> containing vesicles to the pre-synaptic membrane.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The </a:t>
            </a:r>
            <a:r>
              <a:rPr lang="en-US" altLang="en-US" sz="2400" dirty="0" err="1"/>
              <a:t>acetylecholine</a:t>
            </a:r>
            <a:r>
              <a:rPr lang="en-US" altLang="en-US" sz="2400" dirty="0"/>
              <a:t> is then released via the process of </a:t>
            </a:r>
            <a:r>
              <a:rPr lang="en-US" altLang="en-US" sz="2400" dirty="0" err="1"/>
              <a:t>excitosis</a:t>
            </a:r>
            <a:r>
              <a:rPr lang="en-US" altLang="en-US" sz="2400" dirty="0"/>
              <a:t> into the synaptic cleft and binds to </a:t>
            </a:r>
            <a:r>
              <a:rPr lang="en-US" altLang="en-US" sz="2400" dirty="0" err="1"/>
              <a:t>specialised</a:t>
            </a:r>
            <a:r>
              <a:rPr lang="en-US" altLang="en-US" sz="2400" dirty="0"/>
              <a:t> </a:t>
            </a:r>
            <a:r>
              <a:rPr lang="en-US" altLang="en-US" sz="2400" dirty="0" err="1"/>
              <a:t>acetylecholine</a:t>
            </a:r>
            <a:r>
              <a:rPr lang="en-US" altLang="en-US" sz="2400" dirty="0"/>
              <a:t> receptors. </a:t>
            </a:r>
          </a:p>
          <a:p>
            <a:pPr eaLnBrk="1" hangingPunct="1">
              <a:lnSpc>
                <a:spcPct val="80000"/>
              </a:lnSpc>
              <a:buFont typeface="Wingdings" charset="2"/>
              <a:buNone/>
              <a:defRPr/>
            </a:pPr>
            <a:r>
              <a:rPr lang="en-US" altLang="en-US" sz="2400" dirty="0"/>
              <a:t>	</a:t>
            </a:r>
          </a:p>
          <a:p>
            <a:pPr eaLnBrk="1" hangingPunct="1">
              <a:lnSpc>
                <a:spcPct val="80000"/>
              </a:lnSpc>
              <a:defRPr/>
            </a:pPr>
            <a:r>
              <a:rPr lang="en-US" altLang="en-US" sz="2400" dirty="0"/>
              <a:t>This opens sodium channels in the postsynaptic membrane allowing sodium to flow into the synaptic cleft. If enough sodium is transferred from into region then the polarity in the receptor region changes and an impulse is generated.</a:t>
            </a:r>
            <a:endParaRPr lang="en-GB" altLang="en-US" sz="2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122" name="Group 2"/>
          <p:cNvGraphicFramePr>
            <a:graphicFrameLocks noGrp="1"/>
          </p:cNvGraphicFramePr>
          <p:nvPr/>
        </p:nvGraphicFramePr>
        <p:xfrm>
          <a:off x="5015880" y="1268760"/>
          <a:ext cx="4561028" cy="5291338"/>
        </p:xfrm>
        <a:graphic>
          <a:graphicData uri="http://schemas.openxmlformats.org/drawingml/2006/table">
            <a:tbl>
              <a:tblPr/>
              <a:tblGrid>
                <a:gridCol w="4561028">
                  <a:extLst>
                    <a:ext uri="{9D8B030D-6E8A-4147-A177-3AD203B41FA5}">
                      <a16:colId xmlns:a16="http://schemas.microsoft.com/office/drawing/2014/main" val="20000"/>
                    </a:ext>
                  </a:extLst>
                </a:gridCol>
              </a:tblGrid>
              <a:tr h="574866">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1. The neurotransmitter is manufactured by the neuron and stored in vesicles at the axon terminal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05399">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2. When the action potential reaches the axon terminal, it causes the vesicles to release the neurotransmitter molecules into the synaptic cleft</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34741">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3. The neurotransmitter diffuses across the cleft and binds to receptors on the post-synaptic cell. </a:t>
                      </a:r>
                    </a:p>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600" b="0" i="0" u="none" strike="noStrike" cap="none" normalizeH="0" baseline="0" dirty="0">
                          <a:ln>
                            <a:noFill/>
                          </a:ln>
                          <a:solidFill>
                            <a:schemeClr val="tx1"/>
                          </a:solidFill>
                          <a:effectLst>
                            <a:outerShdw blurRad="38100" dist="38100" dir="2700000" algn="tl">
                              <a:srgbClr val="FFFFFF"/>
                            </a:outerShdw>
                          </a:effectLst>
                          <a:latin typeface="Tahoma" charset="0"/>
                        </a:rPr>
                        <a:t>Step 4. The activated receptors cause changes in the activity of the post-synaptic neuron.</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a:ln>
                            <a:noFill/>
                          </a:ln>
                          <a:solidFill>
                            <a:schemeClr val="tx1"/>
                          </a:solidFill>
                          <a:effectLst>
                            <a:outerShdw blurRad="38100" dist="38100" dir="2700000" algn="tl">
                              <a:srgbClr val="FFFFFF"/>
                            </a:outerShdw>
                          </a:effectLst>
                          <a:latin typeface="Tahoma" charset="0"/>
                        </a:rPr>
                        <a:t>Step 5. The neurotransmitter molecules are released from the receptors and diffuse back into the synaptic cleft.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46713">
                <a:tc>
                  <a:txBody>
                    <a:bodyPr/>
                    <a:lstStyle>
                      <a:lvl1pPr eaLnBrk="0" hangingPunct="0">
                        <a:spcBef>
                          <a:spcPct val="20000"/>
                        </a:spcBef>
                        <a:buClr>
                          <a:schemeClr val="hlink"/>
                        </a:buClr>
                        <a:buSzPct val="65000"/>
                        <a:buFont typeface="Wingdings" charset="2"/>
                        <a:defRPr sz="2800">
                          <a:solidFill>
                            <a:schemeClr val="tx1"/>
                          </a:solidFill>
                          <a:latin typeface="Tahoma" charset="0"/>
                        </a:defRPr>
                      </a:lvl1pPr>
                      <a:lvl2pPr marL="742950" indent="-285750" eaLnBrk="0" hangingPunct="0">
                        <a:spcBef>
                          <a:spcPct val="20000"/>
                        </a:spcBef>
                        <a:buClr>
                          <a:schemeClr val="tx1"/>
                        </a:buClr>
                        <a:buSzPct val="65000"/>
                        <a:buFont typeface="Wingdings" charset="2"/>
                        <a:defRPr sz="2400">
                          <a:solidFill>
                            <a:schemeClr val="tx1"/>
                          </a:solidFill>
                          <a:latin typeface="Tahoma" charset="0"/>
                        </a:defRPr>
                      </a:lvl2pPr>
                      <a:lvl3pPr marL="1143000" indent="-228600" eaLnBrk="0" hangingPunct="0">
                        <a:spcBef>
                          <a:spcPct val="20000"/>
                        </a:spcBef>
                        <a:buClr>
                          <a:schemeClr val="accent2"/>
                        </a:buClr>
                        <a:buSzPct val="65000"/>
                        <a:buFont typeface="Wingdings" charset="2"/>
                        <a:defRPr sz="2000">
                          <a:solidFill>
                            <a:schemeClr val="tx1"/>
                          </a:solidFill>
                          <a:latin typeface="Tahoma" charset="0"/>
                        </a:defRPr>
                      </a:lvl3pPr>
                      <a:lvl4pPr marL="1600200" indent="-228600" eaLnBrk="0" hangingPunct="0">
                        <a:spcBef>
                          <a:spcPct val="20000"/>
                        </a:spcBef>
                        <a:buClr>
                          <a:schemeClr val="tx1"/>
                        </a:buClr>
                        <a:buSzPct val="65000"/>
                        <a:buFont typeface="Wingdings" charset="2"/>
                        <a:defRPr>
                          <a:solidFill>
                            <a:schemeClr val="tx1"/>
                          </a:solidFill>
                          <a:latin typeface="Tahoma" charset="0"/>
                        </a:defRPr>
                      </a:lvl4pPr>
                      <a:lvl5pPr marL="2057400" indent="-228600" eaLnBrk="0" hangingPunct="0">
                        <a:spcBef>
                          <a:spcPct val="20000"/>
                        </a:spcBef>
                        <a:buClr>
                          <a:schemeClr val="folHlink"/>
                        </a:buClr>
                        <a:buSzPct val="65000"/>
                        <a:buFont typeface="Wingdings" charset="2"/>
                        <a:defRPr>
                          <a:solidFill>
                            <a:schemeClr val="tx1"/>
                          </a:solidFill>
                          <a:latin typeface="Tahoma" charset="0"/>
                        </a:defRPr>
                      </a:lvl5pPr>
                      <a:lvl6pPr marL="25146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6pPr>
                      <a:lvl7pPr marL="29718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7pPr>
                      <a:lvl8pPr marL="34290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8pPr>
                      <a:lvl9pPr marL="3886200" indent="-228600" eaLnBrk="0" fontAlgn="base" hangingPunct="0">
                        <a:spcBef>
                          <a:spcPct val="20000"/>
                        </a:spcBef>
                        <a:spcAft>
                          <a:spcPct val="0"/>
                        </a:spcAft>
                        <a:buClr>
                          <a:schemeClr val="folHlink"/>
                        </a:buClr>
                        <a:buSzPct val="65000"/>
                        <a:buFont typeface="Wingdings" charset="2"/>
                        <a:defRPr>
                          <a:solidFill>
                            <a:schemeClr val="tx1"/>
                          </a:solidFill>
                          <a:latin typeface="Tahoma"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65000"/>
                        <a:buFont typeface="Wingdings" charset="2"/>
                        <a:buNone/>
                        <a:tabLst/>
                      </a:pP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Step 6. The Neurotransmitter is re-absorbed by the post synaptic neuron. This process is known as </a:t>
                      </a:r>
                      <a:r>
                        <a:rPr kumimoji="0" lang="en-GB" altLang="en-US" sz="1800" b="0" i="1" u="none" strike="noStrike" cap="none" normalizeH="0" baseline="0" dirty="0">
                          <a:ln>
                            <a:noFill/>
                          </a:ln>
                          <a:solidFill>
                            <a:schemeClr val="tx1"/>
                          </a:solidFill>
                          <a:effectLst>
                            <a:outerShdw blurRad="38100" dist="38100" dir="2700000" algn="tl">
                              <a:srgbClr val="FFFFFF"/>
                            </a:outerShdw>
                          </a:effectLst>
                          <a:latin typeface="Tahoma" charset="0"/>
                        </a:rPr>
                        <a:t>Reuptake</a:t>
                      </a:r>
                      <a:r>
                        <a:rPr kumimoji="0" lang="en-GB" altLang="en-US" sz="1800" b="0" i="0" u="none" strike="noStrike" cap="none" normalizeH="0" baseline="0" dirty="0">
                          <a:ln>
                            <a:noFill/>
                          </a:ln>
                          <a:solidFill>
                            <a:schemeClr val="tx1"/>
                          </a:solidFill>
                          <a:effectLst>
                            <a:outerShdw blurRad="38100" dist="38100" dir="2700000" algn="tl">
                              <a:srgbClr val="FFFFFF"/>
                            </a:outerShdw>
                          </a:effectLst>
                          <a:latin typeface="Tahoma" charset="0"/>
                        </a:rPr>
                        <a:t>. </a:t>
                      </a:r>
                    </a:p>
                  </a:txBody>
                  <a:tcPr marL="91435" marR="91435" marT="45721" marB="4572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pic>
        <p:nvPicPr>
          <p:cNvPr id="8" name="Picture 3" descr="WW44"/>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233216" y="3449318"/>
            <a:ext cx="4104531" cy="2155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11948" y="260649"/>
            <a:ext cx="1864960" cy="801641"/>
          </a:xfrm>
          <a:prstGeom prst="rect">
            <a:avLst/>
          </a:prstGeom>
          <a:noFill/>
          <a:ln>
            <a:solidFill>
              <a:schemeClr val="accent1"/>
            </a:solidFill>
          </a:ln>
        </p:spPr>
      </p:pic>
      <p:sp>
        <p:nvSpPr>
          <p:cNvPr id="11" name="Rectangle 2"/>
          <p:cNvSpPr txBox="1">
            <a:spLocks noChangeArrowheads="1"/>
          </p:cNvSpPr>
          <p:nvPr/>
        </p:nvSpPr>
        <p:spPr>
          <a:xfrm>
            <a:off x="1663094" y="296579"/>
            <a:ext cx="5400600" cy="729779"/>
          </a:xfrm>
          <a:prstGeom prst="rect">
            <a:avLst/>
          </a:prstGeom>
        </p:spPr>
        <p:txBody>
          <a:bodyPr/>
          <a:lstStyle>
            <a:lvl1pPr algn="l" rtl="0" eaLnBrk="0" fontAlgn="base" hangingPunct="0">
              <a:lnSpc>
                <a:spcPct val="90000"/>
              </a:lnSpc>
              <a:spcBef>
                <a:spcPct val="0"/>
              </a:spcBef>
              <a:spcAft>
                <a:spcPct val="0"/>
              </a:spcAft>
              <a:defRPr sz="4000" kern="1200" spc="-50">
                <a:solidFill>
                  <a:schemeClr val="tx1"/>
                </a:solidFill>
                <a:latin typeface="+mj-lt"/>
                <a:ea typeface="+mj-ea"/>
                <a:cs typeface="+mj-cs"/>
              </a:defRPr>
            </a:lvl1pPr>
            <a:lvl2pPr algn="l" rtl="0" eaLnBrk="0" fontAlgn="base" hangingPunct="0">
              <a:lnSpc>
                <a:spcPct val="90000"/>
              </a:lnSpc>
              <a:spcBef>
                <a:spcPct val="0"/>
              </a:spcBef>
              <a:spcAft>
                <a:spcPct val="0"/>
              </a:spcAft>
              <a:defRPr sz="4000">
                <a:solidFill>
                  <a:schemeClr val="tx1"/>
                </a:solidFill>
                <a:latin typeface="Century Schoolbook" charset="0"/>
              </a:defRPr>
            </a:lvl2pPr>
            <a:lvl3pPr algn="l" rtl="0" eaLnBrk="0" fontAlgn="base" hangingPunct="0">
              <a:lnSpc>
                <a:spcPct val="90000"/>
              </a:lnSpc>
              <a:spcBef>
                <a:spcPct val="0"/>
              </a:spcBef>
              <a:spcAft>
                <a:spcPct val="0"/>
              </a:spcAft>
              <a:defRPr sz="4000">
                <a:solidFill>
                  <a:schemeClr val="tx1"/>
                </a:solidFill>
                <a:latin typeface="Century Schoolbook" charset="0"/>
              </a:defRPr>
            </a:lvl3pPr>
            <a:lvl4pPr algn="l" rtl="0" eaLnBrk="0" fontAlgn="base" hangingPunct="0">
              <a:lnSpc>
                <a:spcPct val="90000"/>
              </a:lnSpc>
              <a:spcBef>
                <a:spcPct val="0"/>
              </a:spcBef>
              <a:spcAft>
                <a:spcPct val="0"/>
              </a:spcAft>
              <a:defRPr sz="4000">
                <a:solidFill>
                  <a:schemeClr val="tx1"/>
                </a:solidFill>
                <a:latin typeface="Century Schoolbook" charset="0"/>
              </a:defRPr>
            </a:lvl4pPr>
            <a:lvl5pPr algn="l" rtl="0" eaLnBrk="0" fontAlgn="base" hangingPunct="0">
              <a:lnSpc>
                <a:spcPct val="90000"/>
              </a:lnSpc>
              <a:spcBef>
                <a:spcPct val="0"/>
              </a:spcBef>
              <a:spcAft>
                <a:spcPct val="0"/>
              </a:spcAft>
              <a:defRPr sz="4000">
                <a:solidFill>
                  <a:schemeClr val="tx1"/>
                </a:solidFill>
                <a:latin typeface="Century Schoolbook" charset="0"/>
              </a:defRPr>
            </a:lvl5pPr>
            <a:lvl6pPr marL="457200" algn="l" rtl="0" fontAlgn="base">
              <a:lnSpc>
                <a:spcPct val="90000"/>
              </a:lnSpc>
              <a:spcBef>
                <a:spcPct val="0"/>
              </a:spcBef>
              <a:spcAft>
                <a:spcPct val="0"/>
              </a:spcAft>
              <a:defRPr sz="4000">
                <a:solidFill>
                  <a:schemeClr val="tx1"/>
                </a:solidFill>
                <a:latin typeface="Century Schoolbook" charset="0"/>
              </a:defRPr>
            </a:lvl6pPr>
            <a:lvl7pPr marL="914400" algn="l" rtl="0" fontAlgn="base">
              <a:lnSpc>
                <a:spcPct val="90000"/>
              </a:lnSpc>
              <a:spcBef>
                <a:spcPct val="0"/>
              </a:spcBef>
              <a:spcAft>
                <a:spcPct val="0"/>
              </a:spcAft>
              <a:defRPr sz="4000">
                <a:solidFill>
                  <a:schemeClr val="tx1"/>
                </a:solidFill>
                <a:latin typeface="Century Schoolbook" charset="0"/>
              </a:defRPr>
            </a:lvl7pPr>
            <a:lvl8pPr marL="1371600" algn="l" rtl="0" fontAlgn="base">
              <a:lnSpc>
                <a:spcPct val="90000"/>
              </a:lnSpc>
              <a:spcBef>
                <a:spcPct val="0"/>
              </a:spcBef>
              <a:spcAft>
                <a:spcPct val="0"/>
              </a:spcAft>
              <a:defRPr sz="4000">
                <a:solidFill>
                  <a:schemeClr val="tx1"/>
                </a:solidFill>
                <a:latin typeface="Century Schoolbook" charset="0"/>
              </a:defRPr>
            </a:lvl8pPr>
            <a:lvl9pPr marL="1828800" algn="l" rtl="0" fontAlgn="base">
              <a:lnSpc>
                <a:spcPct val="90000"/>
              </a:lnSpc>
              <a:spcBef>
                <a:spcPct val="0"/>
              </a:spcBef>
              <a:spcAft>
                <a:spcPct val="0"/>
              </a:spcAft>
              <a:defRPr sz="4000">
                <a:solidFill>
                  <a:schemeClr val="tx1"/>
                </a:solidFill>
                <a:latin typeface="Century Schoolbook" charset="0"/>
              </a:defRPr>
            </a:lvl9pPr>
          </a:lstStyle>
          <a:p>
            <a:pPr eaLnBrk="1" hangingPunct="1">
              <a:defRPr/>
            </a:pPr>
            <a:r>
              <a:rPr lang="en-US" altLang="en-US"/>
              <a:t>Neuro-muscular transmission</a:t>
            </a:r>
            <a:br>
              <a:rPr lang="en-US" altLang="en-US" dirty="0"/>
            </a:br>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2470151" y="365126"/>
            <a:ext cx="7269163" cy="976313"/>
          </a:xfrm>
        </p:spPr>
        <p:txBody>
          <a:bodyPr>
            <a:normAutofit fontScale="90000"/>
          </a:bodyPr>
          <a:lstStyle/>
          <a:p>
            <a:pPr eaLnBrk="1" hangingPunct="1">
              <a:defRPr/>
            </a:pPr>
            <a:r>
              <a:rPr lang="en-GB" altLang="en-US"/>
              <a:t>Transmission of Nerve impulse</a:t>
            </a:r>
            <a:br>
              <a:rPr lang="en-GB" altLang="en-US"/>
            </a:br>
            <a:r>
              <a:rPr lang="en-GB" altLang="en-US"/>
              <a:t>across to a muscle fibre</a:t>
            </a:r>
          </a:p>
        </p:txBody>
      </p:sp>
      <p:pic>
        <p:nvPicPr>
          <p:cNvPr id="54274" name="Picture 3" descr="neuromusc_jun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553" y="1690688"/>
            <a:ext cx="7523361" cy="404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56120" y="5681686"/>
            <a:ext cx="1864960" cy="801641"/>
          </a:xfrm>
          <a:prstGeom prst="rect">
            <a:avLst/>
          </a:prstGeom>
          <a:noFill/>
          <a:ln>
            <a:solidFill>
              <a:schemeClr val="accent1"/>
            </a:solidFill>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FC68-80E5-4B10-9177-BEF8C0DC9626}"/>
              </a:ext>
            </a:extLst>
          </p:cNvPr>
          <p:cNvSpPr>
            <a:spLocks noGrp="1"/>
          </p:cNvSpPr>
          <p:nvPr>
            <p:ph type="title"/>
          </p:nvPr>
        </p:nvSpPr>
        <p:spPr/>
        <p:txBody>
          <a:bodyPr/>
          <a:lstStyle/>
          <a:p>
            <a:r>
              <a:rPr lang="en-GB" dirty="0"/>
              <a:t>Neuromuscular junction</a:t>
            </a:r>
          </a:p>
        </p:txBody>
      </p:sp>
      <p:pic>
        <p:nvPicPr>
          <p:cNvPr id="4" name="Online Media 3" title="Neuromuscular Junction">
            <a:hlinkClick r:id="" action="ppaction://media"/>
            <a:extLst>
              <a:ext uri="{FF2B5EF4-FFF2-40B4-BE49-F238E27FC236}">
                <a16:creationId xmlns:a16="http://schemas.microsoft.com/office/drawing/2014/main" id="{3265AB6D-01F9-464C-B50C-F1D0810C2E39}"/>
              </a:ext>
            </a:extLst>
          </p:cNvPr>
          <p:cNvPicPr>
            <a:picLocks noGrp="1" noRot="1" noChangeAspect="1"/>
          </p:cNvPicPr>
          <p:nvPr>
            <p:ph idx="1"/>
            <a:videoFile r:link="rId1"/>
          </p:nvPr>
        </p:nvPicPr>
        <p:blipFill>
          <a:blip r:embed="rId3"/>
          <a:stretch>
            <a:fillRect/>
          </a:stretch>
        </p:blipFill>
        <p:spPr>
          <a:xfrm>
            <a:off x="3195638" y="1825625"/>
            <a:ext cx="5802312" cy="4351338"/>
          </a:xfrm>
          <a:prstGeom prst="rect">
            <a:avLst/>
          </a:prstGeom>
        </p:spPr>
      </p:pic>
    </p:spTree>
    <p:extLst>
      <p:ext uri="{BB962C8B-B14F-4D97-AF65-F5344CB8AC3E}">
        <p14:creationId xmlns:p14="http://schemas.microsoft.com/office/powerpoint/2010/main" val="2202958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B835-8B11-4C48-9B77-924C0A83FDFE}"/>
              </a:ext>
            </a:extLst>
          </p:cNvPr>
          <p:cNvSpPr>
            <a:spLocks noGrp="1"/>
          </p:cNvSpPr>
          <p:nvPr>
            <p:ph type="title"/>
          </p:nvPr>
        </p:nvSpPr>
        <p:spPr/>
        <p:txBody>
          <a:bodyPr/>
          <a:lstStyle/>
          <a:p>
            <a:r>
              <a:rPr lang="en-GB" dirty="0"/>
              <a:t>Pop corn time </a:t>
            </a:r>
          </a:p>
        </p:txBody>
      </p:sp>
      <p:pic>
        <p:nvPicPr>
          <p:cNvPr id="4" name="Online Media 3" title="Musculoskeletal System | Sarcomere Structure: Actin &amp; Myosin">
            <a:hlinkClick r:id="" action="ppaction://media"/>
            <a:extLst>
              <a:ext uri="{FF2B5EF4-FFF2-40B4-BE49-F238E27FC236}">
                <a16:creationId xmlns:a16="http://schemas.microsoft.com/office/drawing/2014/main" id="{91CCA1BB-335E-47C3-AD68-8A889907D26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865893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TotalTime>
  <Words>1475</Words>
  <Application>Microsoft Office PowerPoint</Application>
  <PresentationFormat>Widescreen</PresentationFormat>
  <Paragraphs>145</Paragraphs>
  <Slides>37</Slides>
  <Notes>1</Notes>
  <HiddenSlides>0</HiddenSlides>
  <MMClips>10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37</vt:i4>
      </vt:variant>
    </vt:vector>
  </HeadingPairs>
  <TitlesOfParts>
    <vt:vector size="46" baseType="lpstr">
      <vt:lpstr>Arial</vt:lpstr>
      <vt:lpstr>Calibri</vt:lpstr>
      <vt:lpstr>Calibri Light</vt:lpstr>
      <vt:lpstr>Georgia</vt:lpstr>
      <vt:lpstr>Roboto</vt:lpstr>
      <vt:lpstr>Tahoma</vt:lpstr>
      <vt:lpstr>Wingdings</vt:lpstr>
      <vt:lpstr>Office Theme</vt:lpstr>
      <vt:lpstr>Document</vt:lpstr>
      <vt:lpstr>Human Anatomy &amp; Physiology – Muscular System</vt:lpstr>
      <vt:lpstr>Learning Outcomes</vt:lpstr>
      <vt:lpstr>Muscle Types</vt:lpstr>
      <vt:lpstr>PowerPoint Presentation</vt:lpstr>
      <vt:lpstr>Muscle Function</vt:lpstr>
      <vt:lpstr>Physiological Nature of Muscle tissue</vt:lpstr>
      <vt:lpstr> Gross Skeletal Muscle Structure </vt:lpstr>
      <vt:lpstr>Longitudinal </vt:lpstr>
      <vt:lpstr>Fusiform or spindles </vt:lpstr>
      <vt:lpstr> Bipenniform </vt:lpstr>
      <vt:lpstr>Penniform </vt:lpstr>
      <vt:lpstr>Tibialis posterior </vt:lpstr>
      <vt:lpstr> Triangular or convergent shaped </vt:lpstr>
      <vt:lpstr>Multipenniform</vt:lpstr>
      <vt:lpstr> Rhomboidal and Rectangular </vt:lpstr>
      <vt:lpstr>Muscle Fibres</vt:lpstr>
      <vt:lpstr>Simple structure of a muscle</vt:lpstr>
      <vt:lpstr>Organizational Hierarchy</vt:lpstr>
      <vt:lpstr>Sliding filament theory</vt:lpstr>
      <vt:lpstr>Components of the Muscle Cell/ Tissue</vt:lpstr>
      <vt:lpstr>Sarcomere</vt:lpstr>
      <vt:lpstr>Sarcomere</vt:lpstr>
      <vt:lpstr>Sarcomere</vt:lpstr>
      <vt:lpstr>Myosin filaments </vt:lpstr>
      <vt:lpstr>Actin filaments </vt:lpstr>
      <vt:lpstr>Structure of the actin filament </vt:lpstr>
      <vt:lpstr>Sliding Filament Theory</vt:lpstr>
      <vt:lpstr>Myology - Skeletal Muscle (Sarcomere, Myosin and Actin) </vt:lpstr>
      <vt:lpstr>Control of muscle contraction</vt:lpstr>
      <vt:lpstr>Motor Units</vt:lpstr>
      <vt:lpstr>Synaptic transmission</vt:lpstr>
      <vt:lpstr>Transmission between nerve fibres </vt:lpstr>
      <vt:lpstr>Synaptic transmission </vt:lpstr>
      <vt:lpstr>PowerPoint Presentation</vt:lpstr>
      <vt:lpstr>Transmission of Nerve impulse across to a muscle fibre</vt:lpstr>
      <vt:lpstr>Neuromuscular junction</vt:lpstr>
      <vt:lpstr>Pop corn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Anatomy &amp; Physiology – Muscular System</dc:title>
  <dc:creator>Felicity Page</dc:creator>
  <cp:lastModifiedBy>Felicity Page</cp:lastModifiedBy>
  <cp:revision>1</cp:revision>
  <dcterms:created xsi:type="dcterms:W3CDTF">2021-03-17T05:48:53Z</dcterms:created>
  <dcterms:modified xsi:type="dcterms:W3CDTF">2021-03-17T06:46:07Z</dcterms:modified>
</cp:coreProperties>
</file>