
<file path=[Content_Types].xml><?xml version="1.0" encoding="utf-8"?>
<Types xmlns="http://schemas.openxmlformats.org/package/2006/content-types">
  <Default Extension="fntdata" ContentType="application/x-fontdata"/>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845" r:id="rId1"/>
  </p:sldMasterIdLst>
  <p:notesMasterIdLst>
    <p:notesMasterId r:id="rId20"/>
  </p:notesMasterIdLst>
  <p:sldIdLst>
    <p:sldId id="274"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5143500" type="screen16x9"/>
  <p:notesSz cx="6858000" cy="9144000"/>
  <p:embeddedFontLst>
    <p:embeddedFont>
      <p:font typeface="Arial Black" panose="020B0A04020102020204" pitchFamily="34" charset="0"/>
      <p:bold r:id="rId21"/>
    </p:embeddedFont>
    <p:embeddedFont>
      <p:font typeface="Calibri" panose="020F0502020204030204" pitchFamily="34" charset="0"/>
      <p:regular r:id="rId22"/>
      <p:bold r:id="rId23"/>
      <p:italic r:id="rId24"/>
      <p:boldItalic r:id="rId25"/>
    </p:embeddedFont>
    <p:embeddedFont>
      <p:font typeface="Fira Sans Light" panose="020B0403050000020004" pitchFamily="34" charset="0"/>
      <p:regular r:id="rId26"/>
      <p:bold r:id="rId27"/>
      <p:italic r:id="rId28"/>
      <p:boldItalic r:id="rId29"/>
    </p:embeddedFont>
    <p:embeddedFont>
      <p:font typeface="Fira Sans Medium" panose="020B0603050000020004" pitchFamily="34" charset="0"/>
      <p:regular r:id="rId30"/>
      <p:bold r:id="rId31"/>
      <p:italic r:id="rId32"/>
      <p:boldItalic r:id="rId33"/>
    </p:embeddedFont>
    <p:embeddedFont>
      <p:font typeface="Fira Sans SemiBold" panose="020B0603050000020004" pitchFamily="34" charset="0"/>
      <p:regular r:id="rId34"/>
      <p:bold r:id="rId35"/>
      <p:italic r:id="rId36"/>
      <p:boldItalic r:id="rId37"/>
    </p:embeddedFont>
    <p:embeddedFont>
      <p:font typeface="Roboto" panose="02000000000000000000" pitchFamily="2" charset="0"/>
      <p:regular r:id="rId38"/>
      <p:bold r:id="rId39"/>
      <p:italic r:id="rId40"/>
      <p:boldItalic r:id="rId41"/>
    </p:embeddedFont>
    <p:embeddedFont>
      <p:font typeface="Tw Cen MT" panose="020B0602020104020603" pitchFamily="34" charset="0"/>
      <p:regular r:id="rId42"/>
      <p:bold r:id="rId43"/>
      <p:italic r:id="rId44"/>
      <p:boldItalic r:id="rId45"/>
    </p:embeddedFont>
    <p:embeddedFont>
      <p:font typeface="Tw Cen MT Condensed" panose="020B0606020104020203" pitchFamily="34" charset="0"/>
      <p:regular r:id="rId46"/>
      <p:bold r:id="rId47"/>
    </p:embeddedFont>
    <p:embeddedFont>
      <p:font typeface="Wingdings 3" panose="05040102010807070707" pitchFamily="18" charset="2"/>
      <p:regular r:id="rId4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9" d="100"/>
          <a:sy n="89" d="100"/>
        </p:scale>
        <p:origin x="84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9" Type="http://schemas.openxmlformats.org/officeDocument/2006/relationships/font" Target="fonts/font19.fntdata"/><Relationship Id="rId21" Type="http://schemas.openxmlformats.org/officeDocument/2006/relationships/font" Target="fonts/font1.fntdata"/><Relationship Id="rId34" Type="http://schemas.openxmlformats.org/officeDocument/2006/relationships/font" Target="fonts/font14.fntdata"/><Relationship Id="rId42" Type="http://schemas.openxmlformats.org/officeDocument/2006/relationships/font" Target="fonts/font22.fntdata"/><Relationship Id="rId47" Type="http://schemas.openxmlformats.org/officeDocument/2006/relationships/font" Target="fonts/font27.fntdata"/><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9.fntdata"/><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font" Target="fonts/font17.fntdata"/><Relationship Id="rId40" Type="http://schemas.openxmlformats.org/officeDocument/2006/relationships/font" Target="fonts/font20.fntdata"/><Relationship Id="rId45" Type="http://schemas.openxmlformats.org/officeDocument/2006/relationships/font" Target="fonts/font2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font" Target="fonts/font16.fntdata"/><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1.fntdata"/><Relationship Id="rId44" Type="http://schemas.openxmlformats.org/officeDocument/2006/relationships/font" Target="fonts/font24.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 Id="rId43" Type="http://schemas.openxmlformats.org/officeDocument/2006/relationships/font" Target="fonts/font23.fntdata"/><Relationship Id="rId48" Type="http://schemas.openxmlformats.org/officeDocument/2006/relationships/font" Target="fonts/font28.fntdata"/><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font" Target="fonts/font18.fntdata"/><Relationship Id="rId46" Type="http://schemas.openxmlformats.org/officeDocument/2006/relationships/font" Target="fonts/font26.fntdata"/><Relationship Id="rId20" Type="http://schemas.openxmlformats.org/officeDocument/2006/relationships/notesMaster" Target="notesMasters/notesMaster1.xml"/><Relationship Id="rId41" Type="http://schemas.openxmlformats.org/officeDocument/2006/relationships/font" Target="fonts/font21.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1pPr>
            <a:lvl2pPr marL="914400" marR="0" lvl="1"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2pPr>
            <a:lvl3pPr marL="1371600" marR="0" lvl="2"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3pPr>
            <a:lvl4pPr marL="1828800" marR="0" lvl="3"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4pPr>
            <a:lvl5pPr marL="2286000" marR="0" lvl="4"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5pPr>
            <a:lvl6pPr marL="2743200" marR="0" lvl="5"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6pPr>
            <a:lvl7pPr marL="3200400" marR="0" lvl="6"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7pPr>
            <a:lvl8pPr marL="3657600" marR="0" lvl="7"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8pPr>
            <a:lvl9pPr marL="4114800" marR="0" lvl="8"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 name="Google Shape;87;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The presentation's opener should introduce the topic and provide context for what will follow. Acquiring funds through a variety of sources, or "fundraising," is an essential part of a startup's development and growth. This can be difficult for new enterprises to overcome, since many potential investors and sources of finance may be wary of putting money into an unknown entity. However, in order to grow and reach their objectives, startups need to raise capital. In this talk, we'll discuss the advantages and disadvantages of several fundraising approaches for startups and give some instances of what works. We are going to also examine the essential entrepreneurial talents and attributes needed for successful raising money, and talk about the academic theories and encouragement systems associated with start-up formation and growth.</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6" name="Google Shape;96;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The academic idea of business creation, growth, and maturity can be used as a guide through the fluctuating state of a company's history. The notion of economic entrepreneurship places a premium on both favourable market conditions and the entrepreneur's ability to spot and capitalise on those conditions. But the Resource-based view of entrepreneurship stresses the importance of a company's internal resources and competencies in achieving success. In the context of new businesses, wherein the entrepreneur's ability to spot market opportunities is paramount, it makes sense to link these ideas with the importance of the company's assets and capabilities in capitalising on those opportunities. Apple, Amazon, and Facebook are just a few examples of companies that have gone through many stages of development and utilised a wide range of financing methods to fuel their expansion. Apple's IPO in 1980 raised $100,000, and the company is today worth more than $2 trillion. Amazon went public in 1997, it was determined raising $54 million; today, the company is worth more than $1.5 trillion. After its initial public offering in 2012, Facebook raised $16 billion, giving it a market valuation of over $1 trillion. These businesses have grown by employing a wide range of financing strategies, including initial public offerings, secondary markets, and mergers and acquisitions. </a:t>
            </a:r>
            <a:endParaRPr sz="120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400"/>
              <a:buNone/>
            </a:pPr>
            <a:endParaRPr sz="1200">
              <a:solidFill>
                <a:srgbClr val="410433"/>
              </a:solidFill>
              <a:latin typeface="Fira Sans Light"/>
              <a:ea typeface="Fira Sans Light"/>
              <a:cs typeface="Fira Sans Light"/>
              <a:sym typeface="Fira Sans Light"/>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3" name="Google Shape;103;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To penetrate the supermarket sector, Amazon, for instance, spent $13.7 billion to acquire Whole Foods in 2017. Companies like Google, Twitter, and LinkedIn wouldn't exist without the funding provided by venture capitalists and angel investors. Success may be achieved in a variety of ways, and bootstrapping has been demonstrated by organisations such as Basecamp, Mailchimp, and Hootsuite. These real-world cases illustrate why it's crucial to have a firm grasp of the theory underlying the genesis, maturation, and expansion of businesses before deciding how to allocate seed capital.</a:t>
            </a:r>
            <a:endParaRPr sz="120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0" name="Google Shape;110;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As a result of the COVID-19 pandemic, many governments have introduced new programmes to assist new businesses. To help new businesses get off the ground, countries like Sri Lanka and India have implemented credit guarantee schemes and Start-up India initiatives, respectively. In addition, incubators and accelerators have helped numerous start-ups get off the ground; Dropbox, for example, was once part of the Y Combinator accelerator programme. The smartwatch company Pebble was able to raise a total of $10 million in 2012 thanks to crowdfunding websites like Kickstarter.</a:t>
            </a:r>
            <a:endParaRPr sz="120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21ea5685cf2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8" name="Google Shape;118;g21ea5685cf2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SzPts val="1100"/>
              <a:buNone/>
            </a:pPr>
            <a:r>
              <a:rPr lang="en" sz="1200">
                <a:solidFill>
                  <a:schemeClr val="dk1"/>
                </a:solidFill>
                <a:latin typeface="Times New Roman"/>
                <a:ea typeface="Times New Roman"/>
                <a:cs typeface="Times New Roman"/>
                <a:sym typeface="Times New Roman"/>
              </a:rPr>
              <a:t>Having a well-defined plan in place is crucial while expanding your company. Scaling solutions help firms grow sustainably, but there are several potential hazards associated with rapid expansion. For instance, when the original leaders of TOMS Shoes decided to retire, they conducted a management buyout in which the company's current CEO and other top executives acquired a majority share in the company. Having a plan for when you want to leave the firm, whether that's through going public or merging, is crucial. Case studies of both effective and unsuccessful growth strategies can teach entrepreneurs important insights and improve their decision-making. Examples of companies that did not adjust to shifting market conditions and technological preferences include Blockbuster and Kodak.</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1100"/>
              <a:buNone/>
            </a:pP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21ea5685cf2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8" name="Google Shape;128;g21ea5685cf2_0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Successful entrepreneurs share a specific set of traits and abilities that have allowed them to establish sustainable businesses. Entrepreneurs need a diverse set of skills, but among the most crucial are a tolerance for risk, enthusiasm, originality, and perseverance. Entrepreneurs may better manage their employees and accomplish their goals if they invest time in developing their leadership abilities. </a:t>
            </a:r>
            <a:endParaRPr sz="120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400"/>
              <a:buNone/>
            </a:pP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21ea5685cf2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4" name="Google Shape;134;g21ea5685cf2_0_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Since failure is an integral part of starting and running a business, successful entrepreneurs must be able to pick themselves up after falling down. Jeff Bezos, Mark Zuckerberg, Sara Blakely, and Elon Musk are just a few examples of great entrepreneurs who have shown the importance of traits like perseverance, vision, and flexibility.</a:t>
            </a:r>
            <a:endParaRPr sz="120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400"/>
              <a:buNone/>
            </a:pP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21ea5685cf2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1" name="Google Shape;141;g21ea5685cf2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Taking into account all of the red tapeStartups need to follow the rules and make sure their fundraising is done in a moral and legal way. Investors are typically wary of companies that either have a short track record or that operate in highly competitive markets. In order to win over investors, new businesses need to set themselves out from the pack by showcasing their distinctive value propositions. Fundraising is a major obstacle for startups, and a firm grasp of the market, the competition, and the rules is essential.</a:t>
            </a: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21ea5685cf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7" name="Google Shape;147;g21ea5685cf2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SzPts val="1100"/>
              <a:buNone/>
            </a:pPr>
            <a:r>
              <a:rPr lang="en" sz="1200">
                <a:solidFill>
                  <a:schemeClr val="dk1"/>
                </a:solidFill>
                <a:latin typeface="Times New Roman"/>
                <a:ea typeface="Times New Roman"/>
                <a:cs typeface="Times New Roman"/>
                <a:sym typeface="Times New Roman"/>
              </a:rPr>
              <a:t>Despite these obstacles, start-ups can build their businesses with the help of investors who see the particular value they provide. Peer-to-peer car rental startup Turo is an example of a company that has struggled to raise capital. The startup tried to raise $50 million in 2017, but ran into roadblocks from regulatory concerns and stiff competition from established automobile rental agencies. Turo was forced to reduce its funding goal from $50 million to $30 million and settle for a higher valuation as a result. Nucleus, a startup home intercom system, is yet another such. The company struggled in spite of its $5.6 million in funding because of low acceptance and intense competition.</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1100"/>
              <a:buNone/>
            </a:pP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21ea5685cf2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21ea5685cf2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Despite the difficulties, there are several openings for new enterprises to get funded and expand. The advent of impact investment, which seeks financial returns while also furthering social or environmental goals, is one such development. New and creative solutions can be created thanks to technological progress, which presents another chance. Furthermore, growing markets offer new clients and marketplaces for companies to tap into. Impossible Foods, Tesla, and Airbnb are just a few examples of thriving firms that have taken advantage of these trends.</a:t>
            </a:r>
            <a:endParaRPr sz="120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21ea5685cf2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 name="Google Shape;164;g21ea5685cf2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21ea5685cf2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 name="Google Shape;172;g21ea5685cf2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Websites like Kickstarter and Indiegogo have made it easier for new businesses to solicit financial backing from a sizable internet audience. Models of nonconventional financing: Revenue financing, venture debt, and royalty finance are just a few examples of the new types of financing that startups are looking into. Investors who want to back businesses with a good social impact are increasingly interested in startups with a social mission built right into their business plan. TOMS Shoes, which donates a pair of shoes to a child in need for every pair of shoes sold, Charity: Water, which uses 100% of public donations to fund clean water projects, and Kiva, which provides microloans to entrepreneurs in developing countries through its online platform, are just a few examples of startups that have used innovative fundraising methods.</a:t>
            </a:r>
            <a:endParaRPr sz="120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21ea5685cf2_0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21ea5685cf2_0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21ea5685cf2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g21ea5685cf2_0_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Successful business owners have a number of character traits, including the ability to take initiative, embrace uncertainty, be driven by a deep sense of purpose, and bounce back quickly from setbacks. Perseverance, vision, and flexibility are all attributes exemplified by Amazon's and Facebook's and Tesla's and SpaceX's respective founders, Jeff Bezos, Mark Zuckerberg, Sara Blakely, and Elon Musk. Start-ups experience difficulties in attracting funding due to market uncertainty, strong competition, and legal and regulatory impediments; yet, fundraising is an essential part of entrepreneurship. In order to win over investors, they need to set themselves apart from the competition. Despite obstacles, fresh opportunities for startups to expand their businesses exist thanks to impact financing, technological breakthroughs, and developing markets. Consequently, arguments and judgements regarding start-up fundraising need to be supported by analysis of other views, consideration of one's own experiences, and a commitment to an evidence-based approach.</a:t>
            </a:r>
            <a:endParaRPr sz="120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21ea5685cf2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21ea5685cf2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21ea5685cf2_0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 name="Google Shape;201;g21ea5685cf2_0_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7" name="Google Shape;207;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9144000" cy="3429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9144000" cy="3429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3720103"/>
            <a:ext cx="5829300" cy="1097280"/>
          </a:xfrm>
        </p:spPr>
        <p:txBody>
          <a:bodyPr anchor="ctr">
            <a:normAutofit/>
          </a:bodyPr>
          <a:lstStyle>
            <a:lvl1pPr algn="r">
              <a:defRPr sz="3750" spc="150" baseline="0"/>
            </a:lvl1pPr>
          </a:lstStyle>
          <a:p>
            <a:r>
              <a:rPr lang="en-US"/>
              <a:t>Click to edit Master title style</a:t>
            </a:r>
            <a:endParaRPr lang="en-US" dirty="0"/>
          </a:p>
        </p:txBody>
      </p:sp>
      <p:sp>
        <p:nvSpPr>
          <p:cNvPr id="3" name="Subtitle 2"/>
          <p:cNvSpPr>
            <a:spLocks noGrp="1"/>
          </p:cNvSpPr>
          <p:nvPr>
            <p:ph type="subTitle" idx="1"/>
          </p:nvPr>
        </p:nvSpPr>
        <p:spPr>
          <a:xfrm>
            <a:off x="6457950" y="3720103"/>
            <a:ext cx="2400300" cy="1097280"/>
          </a:xfrm>
        </p:spPr>
        <p:txBody>
          <a:bodyPr lIns="91440" rIns="91440" anchor="ctr">
            <a:normAutofit/>
          </a:bodyPr>
          <a:lstStyle>
            <a:lvl1pPr marL="0" indent="0" algn="l">
              <a:lnSpc>
                <a:spcPct val="100000"/>
              </a:lnSpc>
              <a:spcBef>
                <a:spcPts val="0"/>
              </a:spcBef>
              <a:buNone/>
              <a:defRPr sz="1350">
                <a:solidFill>
                  <a:schemeClr val="tx1">
                    <a:lumMod val="95000"/>
                    <a:lumOff val="5000"/>
                  </a:schemeClr>
                </a:solidFill>
              </a:defRPr>
            </a:lvl1pPr>
            <a:lvl2pPr marL="342900" indent="0" algn="ctr">
              <a:buNone/>
              <a:defRPr sz="1350"/>
            </a:lvl2pPr>
            <a:lvl3pPr marL="685800" indent="0" algn="ctr">
              <a:buNone/>
              <a:defRPr sz="1350"/>
            </a:lvl3pPr>
            <a:lvl4pPr marL="1028700" indent="0" algn="ctr">
              <a:buNone/>
              <a:defRPr sz="1350"/>
            </a:lvl4pPr>
            <a:lvl5pPr marL="1371600" indent="0" algn="ctr">
              <a:buNone/>
              <a:defRPr sz="1350"/>
            </a:lvl5pPr>
            <a:lvl6pPr marL="1714500" indent="0" algn="ctr">
              <a:buNone/>
              <a:defRPr sz="1350"/>
            </a:lvl6pPr>
            <a:lvl7pPr marL="2057400" indent="0" algn="ctr">
              <a:buNone/>
              <a:defRPr sz="1350"/>
            </a:lvl7pPr>
            <a:lvl8pPr marL="2400300" indent="0" algn="ctr">
              <a:buNone/>
              <a:defRPr sz="1350"/>
            </a:lvl8pPr>
            <a:lvl9pPr marL="2743200" indent="0" algn="ctr">
              <a:buNone/>
              <a:defRPr sz="135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A63D3766-7527-41E3-9D02-A03776FAB169}" type="datetimeFigureOut">
              <a:rPr lang="en-IN" smtClean="0"/>
              <a:t>27-04-2023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cxnSp>
        <p:nvCxnSpPr>
          <p:cNvPr id="8" name="Straight Connector 7"/>
          <p:cNvCxnSpPr/>
          <p:nvPr/>
        </p:nvCxnSpPr>
        <p:spPr>
          <a:xfrm flipV="1">
            <a:off x="6290132" y="3948080"/>
            <a:ext cx="0" cy="6858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9545197"/>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3D3766-7527-41E3-9D02-A03776FAB169}" type="datetimeFigureOut">
              <a:rPr lang="en-IN" smtClean="0"/>
              <a:t>27-04-2023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76079613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9144000" cy="3429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9144000" cy="3429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3720103"/>
            <a:ext cx="5829300" cy="1097280"/>
          </a:xfrm>
        </p:spPr>
        <p:txBody>
          <a:bodyPr anchor="ctr">
            <a:normAutofit/>
          </a:bodyPr>
          <a:lstStyle>
            <a:lvl1pPr algn="r">
              <a:defRPr sz="3750" b="0" spc="150" baseline="0"/>
            </a:lvl1pPr>
          </a:lstStyle>
          <a:p>
            <a:r>
              <a:rPr lang="en-US"/>
              <a:t>Click to edit Master title style</a:t>
            </a:r>
            <a:endParaRPr lang="en-US" dirty="0"/>
          </a:p>
        </p:txBody>
      </p:sp>
      <p:sp>
        <p:nvSpPr>
          <p:cNvPr id="3" name="Text Placeholder 2"/>
          <p:cNvSpPr>
            <a:spLocks noGrp="1"/>
          </p:cNvSpPr>
          <p:nvPr>
            <p:ph type="body" idx="1"/>
          </p:nvPr>
        </p:nvSpPr>
        <p:spPr>
          <a:xfrm>
            <a:off x="6457950" y="3720103"/>
            <a:ext cx="2400300" cy="1097280"/>
          </a:xfrm>
        </p:spPr>
        <p:txBody>
          <a:bodyPr lIns="91440" rIns="91440" anchor="ctr">
            <a:normAutofit/>
          </a:bodyPr>
          <a:lstStyle>
            <a:lvl1pPr marL="0" indent="0">
              <a:lnSpc>
                <a:spcPct val="100000"/>
              </a:lnSpc>
              <a:spcBef>
                <a:spcPts val="0"/>
              </a:spcBef>
              <a:buNone/>
              <a:defRPr sz="1350">
                <a:solidFill>
                  <a:schemeClr val="tx1">
                    <a:lumMod val="95000"/>
                    <a:lumOff val="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63D3766-7527-41E3-9D02-A03776FAB169}" type="datetimeFigureOut">
              <a:rPr lang="en-IN" smtClean="0"/>
              <a:t>27-04-2023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cxnSp>
        <p:nvCxnSpPr>
          <p:cNvPr id="8" name="Straight Connector 7"/>
          <p:cNvCxnSpPr/>
          <p:nvPr/>
        </p:nvCxnSpPr>
        <p:spPr>
          <a:xfrm flipV="1">
            <a:off x="6290132" y="3948080"/>
            <a:ext cx="0" cy="6858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83575793"/>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438912"/>
            <a:ext cx="7290054" cy="112471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68095" y="1714500"/>
            <a:ext cx="3566160" cy="3017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91990" y="1714500"/>
            <a:ext cx="3566160" cy="3017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63D3766-7527-41E3-9D02-A03776FAB169}" type="datetimeFigureOut">
              <a:rPr lang="en-IN" smtClean="0"/>
              <a:t>27-04-2023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46358514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768096" y="1634727"/>
            <a:ext cx="3566160" cy="617220"/>
          </a:xfrm>
        </p:spPr>
        <p:txBody>
          <a:bodyPr lIns="137160" rIns="137160" anchor="ctr">
            <a:normAutofit/>
          </a:bodyPr>
          <a:lstStyle>
            <a:lvl1pPr marL="0" indent="0">
              <a:spcBef>
                <a:spcPts val="0"/>
              </a:spcBef>
              <a:spcAft>
                <a:spcPts val="0"/>
              </a:spcAft>
              <a:buNone/>
              <a:defRPr sz="1725" b="0" cap="none" baseline="0">
                <a:solidFill>
                  <a:schemeClr val="accent1"/>
                </a:solidFill>
                <a:latin typeface="+mn-lt"/>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768096" y="2225841"/>
            <a:ext cx="3566160" cy="25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93166" y="1634727"/>
            <a:ext cx="3566160" cy="617220"/>
          </a:xfrm>
        </p:spPr>
        <p:txBody>
          <a:bodyPr lIns="137160" rIns="137160" anchor="ctr">
            <a:normAutofit/>
          </a:bodyPr>
          <a:lstStyle>
            <a:lvl1pPr marL="0" indent="0">
              <a:spcBef>
                <a:spcPts val="0"/>
              </a:spcBef>
              <a:spcAft>
                <a:spcPts val="0"/>
              </a:spcAft>
              <a:buNone/>
              <a:defRPr lang="en-US" sz="1725" b="0" kern="1200" cap="none" baseline="0" dirty="0">
                <a:solidFill>
                  <a:schemeClr val="accent1"/>
                </a:solidFill>
                <a:latin typeface="+mn-lt"/>
                <a:ea typeface="+mn-ea"/>
                <a:cs typeface="+mn-cs"/>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marL="0" lvl="0" indent="0" algn="l" defTabSz="685800" rtl="0" eaLnBrk="1" latinLnBrk="0" hangingPunct="1">
              <a:lnSpc>
                <a:spcPct val="90000"/>
              </a:lnSpc>
              <a:spcBef>
                <a:spcPts val="1350"/>
              </a:spcBef>
              <a:buNone/>
            </a:pPr>
            <a:r>
              <a:rPr lang="en-US"/>
              <a:t>Click to edit Master text styles</a:t>
            </a:r>
          </a:p>
        </p:txBody>
      </p:sp>
      <p:sp>
        <p:nvSpPr>
          <p:cNvPr id="6" name="Content Placeholder 5"/>
          <p:cNvSpPr>
            <a:spLocks noGrp="1"/>
          </p:cNvSpPr>
          <p:nvPr>
            <p:ph sz="quarter" idx="4"/>
          </p:nvPr>
        </p:nvSpPr>
        <p:spPr>
          <a:xfrm>
            <a:off x="4493166" y="2225841"/>
            <a:ext cx="3566160" cy="25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63D3766-7527-41E3-9D02-A03776FAB169}" type="datetimeFigureOut">
              <a:rPr lang="en-IN" smtClean="0"/>
              <a:t>27-04-2023</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617087533"/>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63D3766-7527-41E3-9D02-A03776FAB169}" type="datetimeFigureOut">
              <a:rPr lang="en-IN" smtClean="0"/>
              <a:t>27-04-2023</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4042154886"/>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3D3766-7527-41E3-9D02-A03776FAB169}" type="datetimeFigureOut">
              <a:rPr lang="en-IN" smtClean="0"/>
              <a:t>27-04-2023</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964481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353632"/>
            <a:ext cx="3291840" cy="1303020"/>
          </a:xfrm>
        </p:spPr>
        <p:txBody>
          <a:bodyPr>
            <a:noAutofit/>
          </a:bodyPr>
          <a:lstStyle>
            <a:lvl1pPr>
              <a:lnSpc>
                <a:spcPct val="80000"/>
              </a:lnSpc>
              <a:defRPr sz="3000"/>
            </a:lvl1pPr>
          </a:lstStyle>
          <a:p>
            <a:r>
              <a:rPr lang="en-US"/>
              <a:t>Click to edit Master title style</a:t>
            </a:r>
            <a:endParaRPr lang="en-US" dirty="0"/>
          </a:p>
        </p:txBody>
      </p:sp>
      <p:sp>
        <p:nvSpPr>
          <p:cNvPr id="3" name="Content Placeholder 2"/>
          <p:cNvSpPr>
            <a:spLocks noGrp="1"/>
          </p:cNvSpPr>
          <p:nvPr>
            <p:ph idx="1"/>
          </p:nvPr>
        </p:nvSpPr>
        <p:spPr>
          <a:xfrm>
            <a:off x="4286250" y="617220"/>
            <a:ext cx="4258818" cy="3888486"/>
          </a:xfrm>
        </p:spPr>
        <p:txBody>
          <a:bodyPr/>
          <a:lstStyle>
            <a:lvl1pPr>
              <a:defRPr sz="1800"/>
            </a:lvl1pPr>
            <a:lvl2pPr>
              <a:defRPr sz="15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8096" y="1693129"/>
            <a:ext cx="3291840" cy="2821721"/>
          </a:xfrm>
        </p:spPr>
        <p:txBody>
          <a:bodyPr lIns="91440" rIns="91440">
            <a:normAutofit/>
          </a:bodyPr>
          <a:lstStyle>
            <a:lvl1pPr marL="0" indent="0">
              <a:lnSpc>
                <a:spcPct val="108000"/>
              </a:lnSpc>
              <a:spcBef>
                <a:spcPts val="450"/>
              </a:spcBef>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A63D3766-7527-41E3-9D02-A03776FAB169}" type="datetimeFigureOut">
              <a:rPr lang="en-IN" smtClean="0"/>
              <a:t>27-04-2023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446239713"/>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720104"/>
            <a:ext cx="5829300" cy="1097280"/>
          </a:xfrm>
        </p:spPr>
        <p:txBody>
          <a:bodyPr anchor="ctr">
            <a:normAutofit/>
          </a:bodyPr>
          <a:lstStyle>
            <a:lvl1pPr algn="r">
              <a:defRPr sz="3750" spc="15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9141714" cy="3429000"/>
          </a:xfrm>
          <a:solidFill>
            <a:schemeClr val="accent1">
              <a:lumMod val="60000"/>
              <a:lumOff val="40000"/>
            </a:schemeClr>
          </a:solidFill>
        </p:spPr>
        <p:txBody>
          <a:bodyPr lIns="457200" tIns="365760" rIns="45720" bIns="4572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457950" y="3720104"/>
            <a:ext cx="2400300" cy="1097280"/>
          </a:xfrm>
        </p:spPr>
        <p:txBody>
          <a:bodyPr lIns="91440" rIns="91440" anchor="ctr">
            <a:normAutofit/>
          </a:bodyPr>
          <a:lstStyle>
            <a:lvl1pPr marL="0" indent="0">
              <a:lnSpc>
                <a:spcPct val="100000"/>
              </a:lnSpc>
              <a:spcBef>
                <a:spcPts val="0"/>
              </a:spcBef>
              <a:buNone/>
              <a:defRPr sz="135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A63D3766-7527-41E3-9D02-A03776FAB169}" type="datetimeFigureOut">
              <a:rPr lang="en-IN" smtClean="0"/>
              <a:t>27-04-2023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cxnSp>
        <p:nvCxnSpPr>
          <p:cNvPr id="8" name="Straight Connector 7"/>
          <p:cNvCxnSpPr/>
          <p:nvPr/>
        </p:nvCxnSpPr>
        <p:spPr>
          <a:xfrm flipV="1">
            <a:off x="6290132" y="3948080"/>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8791615"/>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3D3766-7527-41E3-9D02-A03776FAB169}" type="datetimeFigureOut">
              <a:rPr lang="en-IN" smtClean="0"/>
              <a:t>27-04-2023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085629703"/>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571500"/>
            <a:ext cx="1971675" cy="405765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742951" y="571500"/>
            <a:ext cx="5686425" cy="40576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3D3766-7527-41E3-9D02-A03776FAB169}" type="datetimeFigureOut">
              <a:rPr lang="en-IN" smtClean="0"/>
              <a:t>27-04-2023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cxnSp>
        <p:nvCxnSpPr>
          <p:cNvPr id="7" name="Straight Connector 6"/>
          <p:cNvCxnSpPr/>
          <p:nvPr/>
        </p:nvCxnSpPr>
        <p:spPr>
          <a:xfrm rot="5400000" flipV="1">
            <a:off x="7543800" y="44447"/>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302654"/>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ubtitle">
  <p:cSld name="Subtitle">
    <p:bg>
      <p:bgPr>
        <a:gradFill>
          <a:gsLst>
            <a:gs pos="0">
              <a:schemeClr val="accent4"/>
            </a:gs>
            <a:gs pos="100000">
              <a:schemeClr val="accent2"/>
            </a:gs>
          </a:gsLst>
          <a:lin ang="0" scaled="0"/>
        </a:gradFill>
        <a:effectLst/>
      </p:bgPr>
    </p:bg>
    <p:spTree>
      <p:nvGrpSpPr>
        <p:cNvPr id="1" name="Shape 28"/>
        <p:cNvGrpSpPr/>
        <p:nvPr/>
      </p:nvGrpSpPr>
      <p:grpSpPr>
        <a:xfrm>
          <a:off x="0" y="0"/>
          <a:ext cx="0" cy="0"/>
          <a:chOff x="0" y="0"/>
          <a:chExt cx="0" cy="0"/>
        </a:xfrm>
      </p:grpSpPr>
      <p:sp>
        <p:nvSpPr>
          <p:cNvPr id="32" name="Google Shape;32;p5"/>
          <p:cNvSpPr txBox="1">
            <a:spLocks noGrp="1"/>
          </p:cNvSpPr>
          <p:nvPr>
            <p:ph type="ctrTitle"/>
          </p:nvPr>
        </p:nvSpPr>
        <p:spPr>
          <a:xfrm>
            <a:off x="779100" y="1984688"/>
            <a:ext cx="5040600" cy="632100"/>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lt1"/>
              </a:buClr>
              <a:buSzPts val="4400"/>
              <a:buNone/>
              <a:defRPr sz="4400">
                <a:solidFill>
                  <a:schemeClr val="lt1"/>
                </a:solidFill>
              </a:defRPr>
            </a:lvl1pPr>
            <a:lvl2pPr lvl="1" algn="l">
              <a:lnSpc>
                <a:spcPct val="90000"/>
              </a:lnSpc>
              <a:spcBef>
                <a:spcPts val="0"/>
              </a:spcBef>
              <a:spcAft>
                <a:spcPts val="0"/>
              </a:spcAft>
              <a:buClr>
                <a:schemeClr val="lt1"/>
              </a:buClr>
              <a:buSzPts val="4400"/>
              <a:buNone/>
              <a:defRPr sz="4400">
                <a:solidFill>
                  <a:schemeClr val="lt1"/>
                </a:solidFill>
              </a:defRPr>
            </a:lvl2pPr>
            <a:lvl3pPr lvl="2" algn="l">
              <a:lnSpc>
                <a:spcPct val="90000"/>
              </a:lnSpc>
              <a:spcBef>
                <a:spcPts val="0"/>
              </a:spcBef>
              <a:spcAft>
                <a:spcPts val="0"/>
              </a:spcAft>
              <a:buClr>
                <a:schemeClr val="lt1"/>
              </a:buClr>
              <a:buSzPts val="4400"/>
              <a:buNone/>
              <a:defRPr sz="4400">
                <a:solidFill>
                  <a:schemeClr val="lt1"/>
                </a:solidFill>
              </a:defRPr>
            </a:lvl3pPr>
            <a:lvl4pPr lvl="3" algn="l">
              <a:lnSpc>
                <a:spcPct val="90000"/>
              </a:lnSpc>
              <a:spcBef>
                <a:spcPts val="0"/>
              </a:spcBef>
              <a:spcAft>
                <a:spcPts val="0"/>
              </a:spcAft>
              <a:buClr>
                <a:schemeClr val="lt1"/>
              </a:buClr>
              <a:buSzPts val="4400"/>
              <a:buNone/>
              <a:defRPr sz="4400">
                <a:solidFill>
                  <a:schemeClr val="lt1"/>
                </a:solidFill>
              </a:defRPr>
            </a:lvl4pPr>
            <a:lvl5pPr lvl="4" algn="l">
              <a:lnSpc>
                <a:spcPct val="90000"/>
              </a:lnSpc>
              <a:spcBef>
                <a:spcPts val="0"/>
              </a:spcBef>
              <a:spcAft>
                <a:spcPts val="0"/>
              </a:spcAft>
              <a:buClr>
                <a:schemeClr val="lt1"/>
              </a:buClr>
              <a:buSzPts val="4400"/>
              <a:buNone/>
              <a:defRPr sz="4400">
                <a:solidFill>
                  <a:schemeClr val="lt1"/>
                </a:solidFill>
              </a:defRPr>
            </a:lvl5pPr>
            <a:lvl6pPr lvl="5" algn="l">
              <a:lnSpc>
                <a:spcPct val="90000"/>
              </a:lnSpc>
              <a:spcBef>
                <a:spcPts val="0"/>
              </a:spcBef>
              <a:spcAft>
                <a:spcPts val="0"/>
              </a:spcAft>
              <a:buClr>
                <a:schemeClr val="lt1"/>
              </a:buClr>
              <a:buSzPts val="4400"/>
              <a:buNone/>
              <a:defRPr sz="4400">
                <a:solidFill>
                  <a:schemeClr val="lt1"/>
                </a:solidFill>
              </a:defRPr>
            </a:lvl6pPr>
            <a:lvl7pPr lvl="6" algn="l">
              <a:lnSpc>
                <a:spcPct val="90000"/>
              </a:lnSpc>
              <a:spcBef>
                <a:spcPts val="0"/>
              </a:spcBef>
              <a:spcAft>
                <a:spcPts val="0"/>
              </a:spcAft>
              <a:buClr>
                <a:schemeClr val="lt1"/>
              </a:buClr>
              <a:buSzPts val="4400"/>
              <a:buNone/>
              <a:defRPr sz="4400">
                <a:solidFill>
                  <a:schemeClr val="lt1"/>
                </a:solidFill>
              </a:defRPr>
            </a:lvl7pPr>
            <a:lvl8pPr lvl="7" algn="l">
              <a:lnSpc>
                <a:spcPct val="90000"/>
              </a:lnSpc>
              <a:spcBef>
                <a:spcPts val="0"/>
              </a:spcBef>
              <a:spcAft>
                <a:spcPts val="0"/>
              </a:spcAft>
              <a:buClr>
                <a:schemeClr val="lt1"/>
              </a:buClr>
              <a:buSzPts val="4400"/>
              <a:buNone/>
              <a:defRPr sz="4400">
                <a:solidFill>
                  <a:schemeClr val="lt1"/>
                </a:solidFill>
              </a:defRPr>
            </a:lvl8pPr>
            <a:lvl9pPr lvl="8" algn="l">
              <a:lnSpc>
                <a:spcPct val="90000"/>
              </a:lnSpc>
              <a:spcBef>
                <a:spcPts val="0"/>
              </a:spcBef>
              <a:spcAft>
                <a:spcPts val="0"/>
              </a:spcAft>
              <a:buClr>
                <a:schemeClr val="lt1"/>
              </a:buClr>
              <a:buSzPts val="4400"/>
              <a:buNone/>
              <a:defRPr sz="4400">
                <a:solidFill>
                  <a:schemeClr val="lt1"/>
                </a:solidFill>
              </a:defRPr>
            </a:lvl9pPr>
          </a:lstStyle>
          <a:p>
            <a:endParaRPr/>
          </a:p>
        </p:txBody>
      </p:sp>
      <p:sp>
        <p:nvSpPr>
          <p:cNvPr id="33" name="Google Shape;33;p5"/>
          <p:cNvSpPr txBox="1">
            <a:spLocks noGrp="1"/>
          </p:cNvSpPr>
          <p:nvPr>
            <p:ph type="subTitle" idx="1"/>
          </p:nvPr>
        </p:nvSpPr>
        <p:spPr>
          <a:xfrm>
            <a:off x="779100" y="2713913"/>
            <a:ext cx="5040600" cy="4449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Clr>
                <a:schemeClr val="dk1"/>
              </a:buClr>
              <a:buSzPts val="2400"/>
              <a:buNone/>
              <a:defRPr/>
            </a:lvl1pPr>
            <a:lvl2pPr lvl="1" algn="l">
              <a:lnSpc>
                <a:spcPct val="115000"/>
              </a:lnSpc>
              <a:spcBef>
                <a:spcPts val="800"/>
              </a:spcBef>
              <a:spcAft>
                <a:spcPts val="0"/>
              </a:spcAft>
              <a:buClr>
                <a:schemeClr val="dk1"/>
              </a:buClr>
              <a:buSzPts val="3000"/>
              <a:buNone/>
              <a:defRPr sz="3000"/>
            </a:lvl2pPr>
            <a:lvl3pPr lvl="2" algn="l">
              <a:lnSpc>
                <a:spcPct val="115000"/>
              </a:lnSpc>
              <a:spcBef>
                <a:spcPts val="800"/>
              </a:spcBef>
              <a:spcAft>
                <a:spcPts val="0"/>
              </a:spcAft>
              <a:buClr>
                <a:schemeClr val="dk1"/>
              </a:buClr>
              <a:buSzPts val="3000"/>
              <a:buNone/>
              <a:defRPr sz="3000"/>
            </a:lvl3pPr>
            <a:lvl4pPr lvl="3" algn="l">
              <a:lnSpc>
                <a:spcPct val="115000"/>
              </a:lnSpc>
              <a:spcBef>
                <a:spcPts val="800"/>
              </a:spcBef>
              <a:spcAft>
                <a:spcPts val="0"/>
              </a:spcAft>
              <a:buSzPts val="3000"/>
              <a:buNone/>
              <a:defRPr sz="3000"/>
            </a:lvl4pPr>
            <a:lvl5pPr lvl="4" algn="l">
              <a:lnSpc>
                <a:spcPct val="115000"/>
              </a:lnSpc>
              <a:spcBef>
                <a:spcPts val="800"/>
              </a:spcBef>
              <a:spcAft>
                <a:spcPts val="0"/>
              </a:spcAft>
              <a:buSzPts val="3000"/>
              <a:buNone/>
              <a:defRPr sz="3000"/>
            </a:lvl5pPr>
            <a:lvl6pPr lvl="5" algn="l">
              <a:lnSpc>
                <a:spcPct val="115000"/>
              </a:lnSpc>
              <a:spcBef>
                <a:spcPts val="800"/>
              </a:spcBef>
              <a:spcAft>
                <a:spcPts val="0"/>
              </a:spcAft>
              <a:buSzPts val="3000"/>
              <a:buNone/>
              <a:defRPr sz="3000"/>
            </a:lvl6pPr>
            <a:lvl7pPr lvl="6" algn="l">
              <a:lnSpc>
                <a:spcPct val="115000"/>
              </a:lnSpc>
              <a:spcBef>
                <a:spcPts val="800"/>
              </a:spcBef>
              <a:spcAft>
                <a:spcPts val="0"/>
              </a:spcAft>
              <a:buSzPts val="3000"/>
              <a:buNone/>
              <a:defRPr sz="3000"/>
            </a:lvl7pPr>
            <a:lvl8pPr lvl="7" algn="l">
              <a:lnSpc>
                <a:spcPct val="115000"/>
              </a:lnSpc>
              <a:spcBef>
                <a:spcPts val="800"/>
              </a:spcBef>
              <a:spcAft>
                <a:spcPts val="0"/>
              </a:spcAft>
              <a:buSzPts val="3000"/>
              <a:buNone/>
              <a:defRPr sz="3000"/>
            </a:lvl8pPr>
            <a:lvl9pPr lvl="8" algn="l">
              <a:lnSpc>
                <a:spcPct val="115000"/>
              </a:lnSpc>
              <a:spcBef>
                <a:spcPts val="800"/>
              </a:spcBef>
              <a:spcAft>
                <a:spcPts val="800"/>
              </a:spcAft>
              <a:buSzPts val="3000"/>
              <a:buNone/>
              <a:defRPr sz="3000"/>
            </a:lvl9pPr>
          </a:lstStyle>
          <a:p>
            <a:endParaRPr/>
          </a:p>
        </p:txBody>
      </p:sp>
    </p:spTree>
    <p:extLst>
      <p:ext uri="{BB962C8B-B14F-4D97-AF65-F5344CB8AC3E}">
        <p14:creationId xmlns:p14="http://schemas.microsoft.com/office/powerpoint/2010/main" val="6256051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34"/>
        <p:cNvGrpSpPr/>
        <p:nvPr/>
      </p:nvGrpSpPr>
      <p:grpSpPr>
        <a:xfrm>
          <a:off x="0" y="0"/>
          <a:ext cx="0" cy="0"/>
          <a:chOff x="0" y="0"/>
          <a:chExt cx="0" cy="0"/>
        </a:xfrm>
      </p:grpSpPr>
      <p:sp>
        <p:nvSpPr>
          <p:cNvPr id="35" name="Google Shape;35;p6"/>
          <p:cNvSpPr txBox="1">
            <a:spLocks noGrp="1"/>
          </p:cNvSpPr>
          <p:nvPr>
            <p:ph type="body" idx="1"/>
          </p:nvPr>
        </p:nvSpPr>
        <p:spPr>
          <a:xfrm>
            <a:off x="1777400" y="2161800"/>
            <a:ext cx="5589300" cy="819900"/>
          </a:xfrm>
          <a:prstGeom prst="rect">
            <a:avLst/>
          </a:prstGeom>
          <a:noFill/>
          <a:ln>
            <a:noFill/>
          </a:ln>
        </p:spPr>
        <p:txBody>
          <a:bodyPr spcFirstLastPara="1" wrap="square" lIns="0" tIns="0" rIns="0" bIns="0" anchor="ctr" anchorCtr="0">
            <a:noAutofit/>
          </a:bodyPr>
          <a:lstStyle>
            <a:lvl1pPr marL="457200" lvl="0" indent="-406400" algn="ctr">
              <a:lnSpc>
                <a:spcPct val="115000"/>
              </a:lnSpc>
              <a:spcBef>
                <a:spcPts val="0"/>
              </a:spcBef>
              <a:spcAft>
                <a:spcPts val="0"/>
              </a:spcAft>
              <a:buSzPts val="2800"/>
              <a:buFont typeface="Fira Sans Medium"/>
              <a:buChar char="●"/>
              <a:defRPr sz="2800">
                <a:latin typeface="Fira Sans Medium"/>
                <a:ea typeface="Fira Sans Medium"/>
                <a:cs typeface="Fira Sans Medium"/>
                <a:sym typeface="Fira Sans Medium"/>
              </a:defRPr>
            </a:lvl1pPr>
            <a:lvl2pPr marL="914400" lvl="1" indent="-406400" algn="ctr">
              <a:lnSpc>
                <a:spcPct val="115000"/>
              </a:lnSpc>
              <a:spcBef>
                <a:spcPts val="800"/>
              </a:spcBef>
              <a:spcAft>
                <a:spcPts val="0"/>
              </a:spcAft>
              <a:buSzPts val="2800"/>
              <a:buFont typeface="Fira Sans Medium"/>
              <a:buChar char="○"/>
              <a:defRPr sz="2800">
                <a:latin typeface="Fira Sans Medium"/>
                <a:ea typeface="Fira Sans Medium"/>
                <a:cs typeface="Fira Sans Medium"/>
                <a:sym typeface="Fira Sans Medium"/>
              </a:defRPr>
            </a:lvl2pPr>
            <a:lvl3pPr marL="1371600" lvl="2" indent="-406400" algn="ctr">
              <a:lnSpc>
                <a:spcPct val="115000"/>
              </a:lnSpc>
              <a:spcBef>
                <a:spcPts val="800"/>
              </a:spcBef>
              <a:spcAft>
                <a:spcPts val="0"/>
              </a:spcAft>
              <a:buSzPts val="2800"/>
              <a:buFont typeface="Fira Sans Medium"/>
              <a:buChar char="■"/>
              <a:defRPr sz="2800">
                <a:latin typeface="Fira Sans Medium"/>
                <a:ea typeface="Fira Sans Medium"/>
                <a:cs typeface="Fira Sans Medium"/>
                <a:sym typeface="Fira Sans Medium"/>
              </a:defRPr>
            </a:lvl3pPr>
            <a:lvl4pPr marL="1828800" lvl="3" indent="-406400" algn="ctr">
              <a:lnSpc>
                <a:spcPct val="115000"/>
              </a:lnSpc>
              <a:spcBef>
                <a:spcPts val="800"/>
              </a:spcBef>
              <a:spcAft>
                <a:spcPts val="0"/>
              </a:spcAft>
              <a:buSzPts val="2800"/>
              <a:buFont typeface="Fira Sans Medium"/>
              <a:buChar char="●"/>
              <a:defRPr sz="2800">
                <a:latin typeface="Fira Sans Medium"/>
                <a:ea typeface="Fira Sans Medium"/>
                <a:cs typeface="Fira Sans Medium"/>
                <a:sym typeface="Fira Sans Medium"/>
              </a:defRPr>
            </a:lvl4pPr>
            <a:lvl5pPr marL="2286000" lvl="4" indent="-406400" algn="ctr">
              <a:lnSpc>
                <a:spcPct val="115000"/>
              </a:lnSpc>
              <a:spcBef>
                <a:spcPts val="800"/>
              </a:spcBef>
              <a:spcAft>
                <a:spcPts val="0"/>
              </a:spcAft>
              <a:buSzPts val="2800"/>
              <a:buFont typeface="Fira Sans Medium"/>
              <a:buChar char="○"/>
              <a:defRPr sz="2800">
                <a:latin typeface="Fira Sans Medium"/>
                <a:ea typeface="Fira Sans Medium"/>
                <a:cs typeface="Fira Sans Medium"/>
                <a:sym typeface="Fira Sans Medium"/>
              </a:defRPr>
            </a:lvl5pPr>
            <a:lvl6pPr marL="2743200" lvl="5" indent="-406400" algn="ctr">
              <a:lnSpc>
                <a:spcPct val="115000"/>
              </a:lnSpc>
              <a:spcBef>
                <a:spcPts val="800"/>
              </a:spcBef>
              <a:spcAft>
                <a:spcPts val="0"/>
              </a:spcAft>
              <a:buSzPts val="2800"/>
              <a:buFont typeface="Fira Sans Medium"/>
              <a:buChar char="■"/>
              <a:defRPr sz="2800">
                <a:latin typeface="Fira Sans Medium"/>
                <a:ea typeface="Fira Sans Medium"/>
                <a:cs typeface="Fira Sans Medium"/>
                <a:sym typeface="Fira Sans Medium"/>
              </a:defRPr>
            </a:lvl6pPr>
            <a:lvl7pPr marL="3200400" lvl="6" indent="-406400" algn="ctr">
              <a:lnSpc>
                <a:spcPct val="115000"/>
              </a:lnSpc>
              <a:spcBef>
                <a:spcPts val="800"/>
              </a:spcBef>
              <a:spcAft>
                <a:spcPts val="0"/>
              </a:spcAft>
              <a:buSzPts val="2800"/>
              <a:buFont typeface="Fira Sans Medium"/>
              <a:buChar char="●"/>
              <a:defRPr sz="2800">
                <a:latin typeface="Fira Sans Medium"/>
                <a:ea typeface="Fira Sans Medium"/>
                <a:cs typeface="Fira Sans Medium"/>
                <a:sym typeface="Fira Sans Medium"/>
              </a:defRPr>
            </a:lvl7pPr>
            <a:lvl8pPr marL="3657600" lvl="7" indent="-406400" algn="ctr">
              <a:lnSpc>
                <a:spcPct val="115000"/>
              </a:lnSpc>
              <a:spcBef>
                <a:spcPts val="800"/>
              </a:spcBef>
              <a:spcAft>
                <a:spcPts val="0"/>
              </a:spcAft>
              <a:buSzPts val="2800"/>
              <a:buFont typeface="Fira Sans Medium"/>
              <a:buChar char="○"/>
              <a:defRPr sz="2800">
                <a:latin typeface="Fira Sans Medium"/>
                <a:ea typeface="Fira Sans Medium"/>
                <a:cs typeface="Fira Sans Medium"/>
                <a:sym typeface="Fira Sans Medium"/>
              </a:defRPr>
            </a:lvl8pPr>
            <a:lvl9pPr marL="4114800" lvl="8" indent="-406400" algn="ctr">
              <a:lnSpc>
                <a:spcPct val="115000"/>
              </a:lnSpc>
              <a:spcBef>
                <a:spcPts val="800"/>
              </a:spcBef>
              <a:spcAft>
                <a:spcPts val="800"/>
              </a:spcAft>
              <a:buSzPts val="2800"/>
              <a:buFont typeface="Fira Sans Medium"/>
              <a:buChar char="■"/>
              <a:defRPr sz="2800">
                <a:latin typeface="Fira Sans Medium"/>
                <a:ea typeface="Fira Sans Medium"/>
                <a:cs typeface="Fira Sans Medium"/>
                <a:sym typeface="Fira Sans Medium"/>
              </a:defRPr>
            </a:lvl9pPr>
          </a:lstStyle>
          <a:p>
            <a:endParaRPr/>
          </a:p>
        </p:txBody>
      </p:sp>
      <p:sp>
        <p:nvSpPr>
          <p:cNvPr id="37" name="Google Shape;37;p6"/>
          <p:cNvSpPr txBox="1">
            <a:spLocks noGrp="1"/>
          </p:cNvSpPr>
          <p:nvPr>
            <p:ph type="sldNum" idx="12"/>
          </p:nvPr>
        </p:nvSpPr>
        <p:spPr>
          <a:xfrm>
            <a:off x="8480584" y="4749851"/>
            <a:ext cx="548700" cy="393600"/>
          </a:xfrm>
          <a:prstGeom prst="rect">
            <a:avLst/>
          </a:prstGeom>
          <a:noFill/>
          <a:ln>
            <a:noFill/>
          </a:ln>
        </p:spPr>
        <p:txBody>
          <a:bodyPr spcFirstLastPara="1" wrap="square" lIns="0" tIns="0" rIns="0" bIns="0" anchor="ctr" anchorCtr="0">
            <a:no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Fira Sans SemiBold"/>
                <a:ea typeface="Fira Sans SemiBold"/>
                <a:cs typeface="Fira Sans SemiBold"/>
                <a:sym typeface="Fira Sans SemiBold"/>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Fira Sans SemiBold"/>
                <a:ea typeface="Fira Sans SemiBold"/>
                <a:cs typeface="Fira Sans SemiBold"/>
                <a:sym typeface="Fira Sans SemiBold"/>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Fira Sans SemiBold"/>
                <a:ea typeface="Fira Sans SemiBold"/>
                <a:cs typeface="Fira Sans SemiBold"/>
                <a:sym typeface="Fira Sans SemiBold"/>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Fira Sans SemiBold"/>
                <a:ea typeface="Fira Sans SemiBold"/>
                <a:cs typeface="Fira Sans SemiBold"/>
                <a:sym typeface="Fira Sans SemiBold"/>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Fira Sans SemiBold"/>
                <a:ea typeface="Fira Sans SemiBold"/>
                <a:cs typeface="Fira Sans SemiBold"/>
                <a:sym typeface="Fira Sans SemiBold"/>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Fira Sans SemiBold"/>
                <a:ea typeface="Fira Sans SemiBold"/>
                <a:cs typeface="Fira Sans SemiBold"/>
                <a:sym typeface="Fira Sans SemiBold"/>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Fira Sans SemiBold"/>
                <a:ea typeface="Fira Sans SemiBold"/>
                <a:cs typeface="Fira Sans SemiBold"/>
                <a:sym typeface="Fira Sans SemiBold"/>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Fira Sans SemiBold"/>
                <a:ea typeface="Fira Sans SemiBold"/>
                <a:cs typeface="Fira Sans SemiBold"/>
                <a:sym typeface="Fira Sans SemiBold"/>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Fira Sans SemiBold"/>
                <a:ea typeface="Fira Sans SemiBold"/>
                <a:cs typeface="Fira Sans SemiBold"/>
                <a:sym typeface="Fira Sans SemiBold"/>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5387378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color">
  <p:cSld name="Blank color">
    <p:bg>
      <p:bgPr>
        <a:gradFill>
          <a:gsLst>
            <a:gs pos="0">
              <a:schemeClr val="accent2"/>
            </a:gs>
            <a:gs pos="72000">
              <a:schemeClr val="accent3"/>
            </a:gs>
            <a:gs pos="100000">
              <a:schemeClr val="accent3"/>
            </a:gs>
          </a:gsLst>
          <a:lin ang="5400700" scaled="0"/>
        </a:gradFill>
        <a:effectLst/>
      </p:bgPr>
    </p:bg>
    <p:spTree>
      <p:nvGrpSpPr>
        <p:cNvPr id="1" name="Shape 51"/>
        <p:cNvGrpSpPr/>
        <p:nvPr/>
      </p:nvGrpSpPr>
      <p:grpSpPr>
        <a:xfrm>
          <a:off x="0" y="0"/>
          <a:ext cx="0" cy="0"/>
          <a:chOff x="0" y="0"/>
          <a:chExt cx="0" cy="0"/>
        </a:xfrm>
      </p:grpSpPr>
      <p:sp>
        <p:nvSpPr>
          <p:cNvPr id="52" name="Google Shape;52;p8"/>
          <p:cNvSpPr txBox="1">
            <a:spLocks noGrp="1"/>
          </p:cNvSpPr>
          <p:nvPr>
            <p:ph type="sldNum" idx="12"/>
          </p:nvPr>
        </p:nvSpPr>
        <p:spPr>
          <a:xfrm>
            <a:off x="8480584" y="4749851"/>
            <a:ext cx="548700" cy="393600"/>
          </a:xfrm>
          <a:prstGeom prst="rect">
            <a:avLst/>
          </a:prstGeom>
          <a:noFill/>
          <a:ln>
            <a:noFill/>
          </a:ln>
        </p:spPr>
        <p:txBody>
          <a:bodyPr spcFirstLastPara="1" wrap="square" lIns="0" tIns="0" rIns="0" bIns="0" anchor="ctr" anchorCtr="0">
            <a:no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Fira Sans SemiBold"/>
                <a:ea typeface="Fira Sans SemiBold"/>
                <a:cs typeface="Fira Sans SemiBold"/>
                <a:sym typeface="Fira Sans SemiBold"/>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Fira Sans SemiBold"/>
                <a:ea typeface="Fira Sans SemiBold"/>
                <a:cs typeface="Fira Sans SemiBold"/>
                <a:sym typeface="Fira Sans SemiBold"/>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Fira Sans SemiBold"/>
                <a:ea typeface="Fira Sans SemiBold"/>
                <a:cs typeface="Fira Sans SemiBold"/>
                <a:sym typeface="Fira Sans SemiBold"/>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Fira Sans SemiBold"/>
                <a:ea typeface="Fira Sans SemiBold"/>
                <a:cs typeface="Fira Sans SemiBold"/>
                <a:sym typeface="Fira Sans SemiBold"/>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Fira Sans SemiBold"/>
                <a:ea typeface="Fira Sans SemiBold"/>
                <a:cs typeface="Fira Sans SemiBold"/>
                <a:sym typeface="Fira Sans SemiBold"/>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Fira Sans SemiBold"/>
                <a:ea typeface="Fira Sans SemiBold"/>
                <a:cs typeface="Fira Sans SemiBold"/>
                <a:sym typeface="Fira Sans SemiBold"/>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Fira Sans SemiBold"/>
                <a:ea typeface="Fira Sans SemiBold"/>
                <a:cs typeface="Fira Sans SemiBold"/>
                <a:sym typeface="Fira Sans SemiBold"/>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Fira Sans SemiBold"/>
                <a:ea typeface="Fira Sans SemiBold"/>
                <a:cs typeface="Fira Sans SemiBold"/>
                <a:sym typeface="Fira Sans SemiBold"/>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Fira Sans SemiBold"/>
                <a:ea typeface="Fira Sans SemiBold"/>
                <a:cs typeface="Fira Sans SemiBold"/>
                <a:sym typeface="Fira Sans SemiBold"/>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3829107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438912"/>
            <a:ext cx="7290054" cy="112471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68096" y="1714500"/>
            <a:ext cx="7290055" cy="301752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8097" y="4853028"/>
            <a:ext cx="1615607" cy="205740"/>
          </a:xfrm>
          <a:prstGeom prst="rect">
            <a:avLst/>
          </a:prstGeom>
        </p:spPr>
        <p:txBody>
          <a:bodyPr vert="horz" lIns="91440" tIns="45720" rIns="91440" bIns="45720" rtlCol="0" anchor="ctr"/>
          <a:lstStyle>
            <a:lvl1pPr algn="l">
              <a:defRPr sz="750">
                <a:solidFill>
                  <a:schemeClr val="tx1">
                    <a:lumMod val="95000"/>
                    <a:lumOff val="5000"/>
                  </a:schemeClr>
                </a:solidFill>
                <a:latin typeface="+mj-lt"/>
              </a:defRPr>
            </a:lvl1pPr>
          </a:lstStyle>
          <a:p>
            <a:fld id="{A63D3766-7527-41E3-9D02-A03776FAB169}" type="datetimeFigureOut">
              <a:rPr lang="en-IN" smtClean="0"/>
              <a:t>27-04-2023</a:t>
            </a:fld>
            <a:endParaRPr lang="en-IN"/>
          </a:p>
        </p:txBody>
      </p:sp>
      <p:sp>
        <p:nvSpPr>
          <p:cNvPr id="5" name="Footer Placeholder 4"/>
          <p:cNvSpPr>
            <a:spLocks noGrp="1"/>
          </p:cNvSpPr>
          <p:nvPr>
            <p:ph type="ftr" sz="quarter" idx="3"/>
          </p:nvPr>
        </p:nvSpPr>
        <p:spPr>
          <a:xfrm>
            <a:off x="3632200" y="4853028"/>
            <a:ext cx="4426094" cy="205740"/>
          </a:xfrm>
          <a:prstGeom prst="rect">
            <a:avLst/>
          </a:prstGeom>
        </p:spPr>
        <p:txBody>
          <a:bodyPr vert="horz" lIns="91440" tIns="45720" rIns="91440" bIns="45720" rtlCol="0" anchor="ctr"/>
          <a:lstStyle>
            <a:lvl1pPr algn="r">
              <a:defRPr sz="750" cap="all" baseline="0">
                <a:solidFill>
                  <a:schemeClr val="tx1">
                    <a:lumMod val="95000"/>
                    <a:lumOff val="5000"/>
                  </a:schemeClr>
                </a:solidFill>
                <a:latin typeface="+mj-lt"/>
              </a:defRPr>
            </a:lvl1pPr>
          </a:lstStyle>
          <a:p>
            <a:endParaRPr lang="en-IN"/>
          </a:p>
        </p:txBody>
      </p:sp>
      <p:sp>
        <p:nvSpPr>
          <p:cNvPr id="6" name="Slide Number Placeholder 5"/>
          <p:cNvSpPr>
            <a:spLocks noGrp="1"/>
          </p:cNvSpPr>
          <p:nvPr>
            <p:ph type="sldNum" sz="quarter" idx="4"/>
          </p:nvPr>
        </p:nvSpPr>
        <p:spPr>
          <a:xfrm>
            <a:off x="8128000" y="4853028"/>
            <a:ext cx="730250" cy="205740"/>
          </a:xfrm>
          <a:prstGeom prst="rect">
            <a:avLst/>
          </a:prstGeom>
        </p:spPr>
        <p:txBody>
          <a:bodyPr vert="horz" lIns="91440" tIns="45720" rIns="91440" bIns="45720" rtlCol="0" anchor="ctr"/>
          <a:lstStyle>
            <a:lvl1pPr algn="l">
              <a:defRPr sz="750">
                <a:solidFill>
                  <a:schemeClr val="tx1">
                    <a:lumMod val="95000"/>
                    <a:lumOff val="5000"/>
                  </a:schemeClr>
                </a:solidFill>
                <a:latin typeface="+mj-lt"/>
              </a:defRPr>
            </a:lvl1pPr>
          </a:lstStyle>
          <a:p>
            <a:pPr marL="0" lvl="0" indent="0" algn="r" rtl="0">
              <a:spcBef>
                <a:spcPts val="0"/>
              </a:spcBef>
              <a:spcAft>
                <a:spcPts val="0"/>
              </a:spcAft>
              <a:buNone/>
            </a:pPr>
            <a:fld id="{00000000-1234-1234-1234-123412341234}" type="slidenum">
              <a:rPr lang="en" smtClean="0"/>
              <a:t>‹#›</a:t>
            </a:fld>
            <a:endParaRPr lang="en"/>
          </a:p>
        </p:txBody>
      </p:sp>
      <p:cxnSp>
        <p:nvCxnSpPr>
          <p:cNvPr id="7" name="Straight Connector 6"/>
          <p:cNvCxnSpPr/>
          <p:nvPr/>
        </p:nvCxnSpPr>
        <p:spPr>
          <a:xfrm flipV="1">
            <a:off x="571500" y="61974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3426311"/>
      </p:ext>
    </p:extLst>
  </p:cSld>
  <p:clrMap bg1="lt1" tx1="dk1" bg2="lt2" tx2="dk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 id="2147483858" r:id="rId12"/>
    <p:sldLayoutId id="2147483859" r:id="rId13"/>
    <p:sldLayoutId id="2147483860" r:id="rId14"/>
  </p:sldLayoutIdLst>
  <p:transition>
    <p:fade thruBlk="1"/>
  </p:transition>
  <p:hf hdr="0" ftr="0" dt="0"/>
  <p:txStyles>
    <p:titleStyle>
      <a:lvl1pPr algn="l" defTabSz="685800" rtl="0" eaLnBrk="1" latinLnBrk="0" hangingPunct="1">
        <a:lnSpc>
          <a:spcPct val="80000"/>
        </a:lnSpc>
        <a:spcBef>
          <a:spcPct val="0"/>
        </a:spcBef>
        <a:buNone/>
        <a:defRPr sz="3750" kern="1200" cap="all" spc="75" baseline="0">
          <a:solidFill>
            <a:schemeClr val="tx1">
              <a:lumMod val="95000"/>
              <a:lumOff val="5000"/>
            </a:schemeClr>
          </a:solidFill>
          <a:latin typeface="+mj-lt"/>
          <a:ea typeface="+mj-ea"/>
          <a:cs typeface="+mj-cs"/>
        </a:defRPr>
      </a:lvl1pPr>
    </p:titleStyle>
    <p:bodyStyle>
      <a:lvl1pPr marL="68580" indent="-68580" algn="l" defTabSz="685800" rtl="0" eaLnBrk="1" latinLnBrk="0" hangingPunct="1">
        <a:lnSpc>
          <a:spcPct val="90000"/>
        </a:lnSpc>
        <a:spcBef>
          <a:spcPts val="900"/>
        </a:spcBef>
        <a:spcAft>
          <a:spcPts val="150"/>
        </a:spcAft>
        <a:buClr>
          <a:schemeClr val="accent1"/>
        </a:buClr>
        <a:buSzPct val="100000"/>
        <a:buFont typeface="Tw Cen MT" panose="020B0602020104020603" pitchFamily="34" charset="0"/>
        <a:buChar char=" "/>
        <a:defRPr sz="1650" kern="1200">
          <a:solidFill>
            <a:schemeClr val="tx1"/>
          </a:solidFill>
          <a:latin typeface="+mn-lt"/>
          <a:ea typeface="+mn-ea"/>
          <a:cs typeface="+mn-cs"/>
        </a:defRPr>
      </a:lvl1pPr>
      <a:lvl2pPr marL="198882" indent="-102870" algn="l" defTabSz="685800" rtl="0" eaLnBrk="1" latinLnBrk="0" hangingPunct="1">
        <a:lnSpc>
          <a:spcPct val="90000"/>
        </a:lnSpc>
        <a:spcBef>
          <a:spcPts val="150"/>
        </a:spcBef>
        <a:spcAft>
          <a:spcPts val="300"/>
        </a:spcAft>
        <a:buClr>
          <a:schemeClr val="accent1"/>
        </a:buClr>
        <a:buFont typeface="Wingdings 3" pitchFamily="18" charset="2"/>
        <a:buChar char=""/>
        <a:defRPr sz="1350" kern="1200">
          <a:solidFill>
            <a:schemeClr val="tx1"/>
          </a:solidFill>
          <a:latin typeface="+mn-lt"/>
          <a:ea typeface="+mn-ea"/>
          <a:cs typeface="+mn-cs"/>
        </a:defRPr>
      </a:lvl2pPr>
      <a:lvl3pPr marL="336042" indent="-102870" algn="l" defTabSz="685800" rtl="0" eaLnBrk="1" latinLnBrk="0" hangingPunct="1">
        <a:lnSpc>
          <a:spcPct val="90000"/>
        </a:lnSpc>
        <a:spcBef>
          <a:spcPts val="150"/>
        </a:spcBef>
        <a:spcAft>
          <a:spcPts val="300"/>
        </a:spcAft>
        <a:buClr>
          <a:schemeClr val="accent1"/>
        </a:buClr>
        <a:buFont typeface="Wingdings 3" pitchFamily="18" charset="2"/>
        <a:buChar char=""/>
        <a:defRPr sz="1050" kern="1200">
          <a:solidFill>
            <a:schemeClr val="tx1"/>
          </a:solidFill>
          <a:latin typeface="+mn-lt"/>
          <a:ea typeface="+mn-ea"/>
          <a:cs typeface="+mn-cs"/>
        </a:defRPr>
      </a:lvl3pPr>
      <a:lvl4pPr marL="445770" indent="-102870" algn="l" defTabSz="685800" rtl="0" eaLnBrk="1" latinLnBrk="0" hangingPunct="1">
        <a:lnSpc>
          <a:spcPct val="90000"/>
        </a:lnSpc>
        <a:spcBef>
          <a:spcPts val="150"/>
        </a:spcBef>
        <a:spcAft>
          <a:spcPts val="300"/>
        </a:spcAft>
        <a:buClr>
          <a:schemeClr val="accent1"/>
        </a:buClr>
        <a:buFont typeface="Wingdings 3" pitchFamily="18" charset="2"/>
        <a:buChar char=""/>
        <a:defRPr sz="1050" kern="1200">
          <a:solidFill>
            <a:schemeClr val="tx1"/>
          </a:solidFill>
          <a:latin typeface="+mn-lt"/>
          <a:ea typeface="+mn-ea"/>
          <a:cs typeface="+mn-cs"/>
        </a:defRPr>
      </a:lvl4pPr>
      <a:lvl5pPr marL="582930" indent="-102870" algn="l" defTabSz="685800" rtl="0" eaLnBrk="1" latinLnBrk="0" hangingPunct="1">
        <a:lnSpc>
          <a:spcPct val="90000"/>
        </a:lnSpc>
        <a:spcBef>
          <a:spcPts val="150"/>
        </a:spcBef>
        <a:spcAft>
          <a:spcPts val="300"/>
        </a:spcAft>
        <a:buClr>
          <a:schemeClr val="accent1"/>
        </a:buClr>
        <a:buFont typeface="Wingdings 3" pitchFamily="18" charset="2"/>
        <a:buChar char=""/>
        <a:defRPr sz="1050" kern="1200">
          <a:solidFill>
            <a:schemeClr val="tx1"/>
          </a:solidFill>
          <a:latin typeface="+mn-lt"/>
          <a:ea typeface="+mn-ea"/>
          <a:cs typeface="+mn-cs"/>
        </a:defRPr>
      </a:lvl5pPr>
      <a:lvl6pPr marL="685800" indent="-102870" algn="l" defTabSz="685800" rtl="0" eaLnBrk="1" latinLnBrk="0" hangingPunct="1">
        <a:lnSpc>
          <a:spcPct val="90000"/>
        </a:lnSpc>
        <a:spcBef>
          <a:spcPts val="150"/>
        </a:spcBef>
        <a:spcAft>
          <a:spcPts val="300"/>
        </a:spcAft>
        <a:buClr>
          <a:schemeClr val="accent1"/>
        </a:buClr>
        <a:buFont typeface="Wingdings 3" pitchFamily="18" charset="2"/>
        <a:buChar char=""/>
        <a:defRPr sz="1050" kern="1200">
          <a:solidFill>
            <a:schemeClr val="tx1"/>
          </a:solidFill>
          <a:latin typeface="+mn-lt"/>
          <a:ea typeface="+mn-ea"/>
          <a:cs typeface="+mn-cs"/>
        </a:defRPr>
      </a:lvl6pPr>
      <a:lvl7pPr marL="795528" indent="-102870" algn="l" defTabSz="685800" rtl="0" eaLnBrk="1" latinLnBrk="0" hangingPunct="1">
        <a:lnSpc>
          <a:spcPct val="90000"/>
        </a:lnSpc>
        <a:spcBef>
          <a:spcPts val="150"/>
        </a:spcBef>
        <a:spcAft>
          <a:spcPts val="300"/>
        </a:spcAft>
        <a:buClr>
          <a:schemeClr val="accent1"/>
        </a:buClr>
        <a:buFont typeface="Wingdings 3" pitchFamily="18" charset="2"/>
        <a:buChar char=""/>
        <a:defRPr sz="1050" kern="1200">
          <a:solidFill>
            <a:schemeClr val="tx1"/>
          </a:solidFill>
          <a:latin typeface="+mn-lt"/>
          <a:ea typeface="+mn-ea"/>
          <a:cs typeface="+mn-cs"/>
        </a:defRPr>
      </a:lvl7pPr>
      <a:lvl8pPr marL="912114" indent="-102870" algn="l" defTabSz="685800" rtl="0" eaLnBrk="1" latinLnBrk="0" hangingPunct="1">
        <a:lnSpc>
          <a:spcPct val="90000"/>
        </a:lnSpc>
        <a:spcBef>
          <a:spcPts val="150"/>
        </a:spcBef>
        <a:spcAft>
          <a:spcPts val="300"/>
        </a:spcAft>
        <a:buClr>
          <a:schemeClr val="accent1"/>
        </a:buClr>
        <a:buFont typeface="Wingdings 3" pitchFamily="18" charset="2"/>
        <a:buChar char=""/>
        <a:defRPr sz="1050" kern="1200">
          <a:solidFill>
            <a:schemeClr val="tx1"/>
          </a:solidFill>
          <a:latin typeface="+mn-lt"/>
          <a:ea typeface="+mn-ea"/>
          <a:cs typeface="+mn-cs"/>
        </a:defRPr>
      </a:lvl8pPr>
      <a:lvl9pPr marL="1021842" indent="-102870" algn="l" defTabSz="685800" rtl="0" eaLnBrk="1" latinLnBrk="0" hangingPunct="1">
        <a:lnSpc>
          <a:spcPct val="90000"/>
        </a:lnSpc>
        <a:spcBef>
          <a:spcPts val="150"/>
        </a:spcBef>
        <a:spcAft>
          <a:spcPts val="300"/>
        </a:spcAft>
        <a:buClr>
          <a:schemeClr val="accent1"/>
        </a:buClr>
        <a:buFont typeface="Wingdings 3" pitchFamily="18" charset="2"/>
        <a:buChar char=""/>
        <a:defRPr sz="10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fi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98B41-BA7D-650A-FE31-C84D545BC0C4}"/>
              </a:ext>
            </a:extLst>
          </p:cNvPr>
          <p:cNvSpPr>
            <a:spLocks noGrp="1"/>
          </p:cNvSpPr>
          <p:nvPr>
            <p:ph type="title"/>
          </p:nvPr>
        </p:nvSpPr>
        <p:spPr>
          <a:xfrm>
            <a:off x="1318334" y="631298"/>
            <a:ext cx="5652857" cy="508500"/>
          </a:xfrm>
        </p:spPr>
        <p:txBody>
          <a:bodyPr>
            <a:normAutofit fontScale="90000"/>
          </a:bodyPr>
          <a:lstStyle/>
          <a:p>
            <a:pPr algn="ctr">
              <a:lnSpc>
                <a:spcPct val="100000"/>
              </a:lnSpc>
            </a:pPr>
            <a:r>
              <a:rPr lang="en-US" sz="1800" b="1" u="sng" dirty="0">
                <a:latin typeface="Arial Black" panose="020B0A04020102020204" pitchFamily="34" charset="0"/>
              </a:rPr>
              <a:t>Entrepreneurship</a:t>
            </a:r>
            <a:br>
              <a:rPr lang="en-US" sz="1800" b="1" u="sng" dirty="0">
                <a:latin typeface="Arial Black" panose="020B0A04020102020204" pitchFamily="34" charset="0"/>
              </a:rPr>
            </a:br>
            <a:r>
              <a:rPr lang="en-US" sz="1800" b="1" u="sng" dirty="0">
                <a:latin typeface="Arial Black" panose="020B0A04020102020204" pitchFamily="34" charset="0"/>
              </a:rPr>
              <a:t>GROUP PROJECT</a:t>
            </a:r>
          </a:p>
        </p:txBody>
      </p:sp>
      <p:pic>
        <p:nvPicPr>
          <p:cNvPr id="5" name="Content Placeholder 4">
            <a:extLst>
              <a:ext uri="{FF2B5EF4-FFF2-40B4-BE49-F238E27FC236}">
                <a16:creationId xmlns:a16="http://schemas.microsoft.com/office/drawing/2014/main" id="{13635F9D-4209-0FD2-DA78-984A7161363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1388" y="127205"/>
            <a:ext cx="1206947" cy="1125949"/>
          </a:xfrm>
        </p:spPr>
      </p:pic>
      <p:pic>
        <p:nvPicPr>
          <p:cNvPr id="7" name="Picture 6">
            <a:extLst>
              <a:ext uri="{FF2B5EF4-FFF2-40B4-BE49-F238E27FC236}">
                <a16:creationId xmlns:a16="http://schemas.microsoft.com/office/drawing/2014/main" id="{D3DDD7E2-5233-CF43-DCBC-7A6E8332B1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71191" y="127204"/>
            <a:ext cx="1993037" cy="758344"/>
          </a:xfrm>
          <a:prstGeom prst="rect">
            <a:avLst/>
          </a:prstGeom>
        </p:spPr>
      </p:pic>
      <p:sp>
        <p:nvSpPr>
          <p:cNvPr id="11" name="TextBox 10">
            <a:extLst>
              <a:ext uri="{FF2B5EF4-FFF2-40B4-BE49-F238E27FC236}">
                <a16:creationId xmlns:a16="http://schemas.microsoft.com/office/drawing/2014/main" id="{683A5CD1-F715-3C6E-283F-24634138E8CC}"/>
              </a:ext>
            </a:extLst>
          </p:cNvPr>
          <p:cNvSpPr txBox="1"/>
          <p:nvPr/>
        </p:nvSpPr>
        <p:spPr>
          <a:xfrm>
            <a:off x="1" y="1354838"/>
            <a:ext cx="8763673" cy="1823576"/>
          </a:xfrm>
          <a:prstGeom prst="rect">
            <a:avLst/>
          </a:prstGeom>
          <a:noFill/>
        </p:spPr>
        <p:txBody>
          <a:bodyPr wrap="square">
            <a:spAutoFit/>
          </a:bodyPr>
          <a:lstStyle/>
          <a:p>
            <a:pPr algn="ctr"/>
            <a:r>
              <a:rPr lang="en-US" sz="4050" b="1" u="sng" dirty="0">
                <a:solidFill>
                  <a:srgbClr val="0070C0"/>
                </a:solidFill>
                <a:latin typeface="Arial Black" panose="020B0A04020102020204" pitchFamily="34" charset="0"/>
              </a:rPr>
              <a:t>TOPIC : </a:t>
            </a:r>
          </a:p>
          <a:p>
            <a:pPr algn="ctr"/>
            <a:r>
              <a:rPr lang="en-US" sz="3600" dirty="0">
                <a:solidFill>
                  <a:srgbClr val="0070C0"/>
                </a:solidFill>
              </a:rPr>
              <a:t>Fund raising for start-ups, challenges &amp; opportunities</a:t>
            </a:r>
          </a:p>
        </p:txBody>
      </p:sp>
      <p:sp>
        <p:nvSpPr>
          <p:cNvPr id="12" name="Subtitle 2">
            <a:extLst>
              <a:ext uri="{FF2B5EF4-FFF2-40B4-BE49-F238E27FC236}">
                <a16:creationId xmlns:a16="http://schemas.microsoft.com/office/drawing/2014/main" id="{2F402096-19C4-9A91-9E17-1D08F1AD6274}"/>
              </a:ext>
            </a:extLst>
          </p:cNvPr>
          <p:cNvSpPr txBox="1">
            <a:spLocks/>
          </p:cNvSpPr>
          <p:nvPr/>
        </p:nvSpPr>
        <p:spPr>
          <a:xfrm>
            <a:off x="259683" y="3039915"/>
            <a:ext cx="4686574" cy="2083124"/>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500" b="1" u="sng" dirty="0">
                <a:cs typeface="Times New Roman" panose="02020603050405020304" pitchFamily="18" charset="0"/>
              </a:rPr>
              <a:t>Presented By:</a:t>
            </a:r>
          </a:p>
          <a:p>
            <a:pPr marL="342900" indent="-342900">
              <a:buFont typeface="+mj-lt"/>
              <a:buAutoNum type="arabicPeriod"/>
            </a:pPr>
            <a:r>
              <a:rPr lang="en-IN" sz="1500" b="1" dirty="0">
                <a:cs typeface="Times New Roman" panose="02020603050405020304" pitchFamily="18" charset="0"/>
              </a:rPr>
              <a:t>Apurva Jignesh Parmar		   (2211066)</a:t>
            </a:r>
          </a:p>
          <a:p>
            <a:pPr marL="342900" indent="-342900">
              <a:lnSpc>
                <a:spcPct val="100000"/>
              </a:lnSpc>
              <a:buFont typeface="+mj-lt"/>
              <a:buAutoNum type="arabicPeriod"/>
            </a:pPr>
            <a:r>
              <a:rPr lang="en-IN" sz="1500" b="1" dirty="0" err="1">
                <a:cs typeface="Times New Roman" panose="02020603050405020304" pitchFamily="18" charset="0"/>
              </a:rPr>
              <a:t>Viralkumar</a:t>
            </a:r>
            <a:r>
              <a:rPr lang="en-IN" sz="1500" b="1" dirty="0">
                <a:cs typeface="Times New Roman" panose="02020603050405020304" pitchFamily="18" charset="0"/>
              </a:rPr>
              <a:t> </a:t>
            </a:r>
            <a:r>
              <a:rPr lang="en-IN" sz="1500" b="1" dirty="0" err="1">
                <a:cs typeface="Times New Roman" panose="02020603050405020304" pitchFamily="18" charset="0"/>
              </a:rPr>
              <a:t>Pravinbhai</a:t>
            </a:r>
            <a:r>
              <a:rPr lang="en-IN" sz="1500" b="1" dirty="0">
                <a:cs typeface="Times New Roman" panose="02020603050405020304" pitchFamily="18" charset="0"/>
              </a:rPr>
              <a:t> Panchal                   (2210866) </a:t>
            </a:r>
          </a:p>
          <a:p>
            <a:pPr marL="342900" indent="-342900">
              <a:lnSpc>
                <a:spcPct val="100000"/>
              </a:lnSpc>
              <a:buFont typeface="+mj-lt"/>
              <a:buAutoNum type="arabicPeriod"/>
            </a:pPr>
            <a:r>
              <a:rPr lang="en-IN" sz="1500" b="1" dirty="0" err="1">
                <a:cs typeface="Times New Roman" panose="02020603050405020304" pitchFamily="18" charset="0"/>
              </a:rPr>
              <a:t>Vidhita</a:t>
            </a:r>
            <a:r>
              <a:rPr lang="en-IN" sz="1500" b="1" dirty="0">
                <a:cs typeface="Times New Roman" panose="02020603050405020304" pitchFamily="18" charset="0"/>
              </a:rPr>
              <a:t> Arora (2213518)</a:t>
            </a:r>
          </a:p>
        </p:txBody>
      </p:sp>
      <p:sp>
        <p:nvSpPr>
          <p:cNvPr id="3" name="TextBox 2">
            <a:extLst>
              <a:ext uri="{FF2B5EF4-FFF2-40B4-BE49-F238E27FC236}">
                <a16:creationId xmlns:a16="http://schemas.microsoft.com/office/drawing/2014/main" id="{D927782A-13F7-BAEC-C38F-2764196E13C3}"/>
              </a:ext>
            </a:extLst>
          </p:cNvPr>
          <p:cNvSpPr txBox="1"/>
          <p:nvPr/>
        </p:nvSpPr>
        <p:spPr>
          <a:xfrm>
            <a:off x="6251097" y="3647704"/>
            <a:ext cx="2512577" cy="553998"/>
          </a:xfrm>
          <a:prstGeom prst="rect">
            <a:avLst/>
          </a:prstGeom>
          <a:noFill/>
        </p:spPr>
        <p:txBody>
          <a:bodyPr wrap="square" rtlCol="0">
            <a:spAutoFit/>
          </a:bodyPr>
          <a:lstStyle/>
          <a:p>
            <a:pPr algn="r"/>
            <a:r>
              <a:rPr lang="en-GB" sz="1500" b="1" u="sng" dirty="0"/>
              <a:t>Professor Name:</a:t>
            </a:r>
          </a:p>
          <a:p>
            <a:pPr algn="r"/>
            <a:r>
              <a:rPr lang="en-GB" sz="1500" b="1" u="sng" dirty="0"/>
              <a:t>Jaya Gopalkrishnan</a:t>
            </a:r>
          </a:p>
        </p:txBody>
      </p:sp>
    </p:spTree>
    <p:extLst>
      <p:ext uri="{BB962C8B-B14F-4D97-AF65-F5344CB8AC3E}">
        <p14:creationId xmlns:p14="http://schemas.microsoft.com/office/powerpoint/2010/main" val="15222436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3"/>
          <p:cNvSpPr/>
          <p:nvPr/>
        </p:nvSpPr>
        <p:spPr>
          <a:xfrm>
            <a:off x="7366595" y="0"/>
            <a:ext cx="1777412" cy="5143500"/>
          </a:xfrm>
          <a:custGeom>
            <a:avLst/>
            <a:gdLst/>
            <a:ahLst/>
            <a:cxnLst/>
            <a:rect l="l" t="t" r="r" b="b"/>
            <a:pathLst>
              <a:path w="2369883" h="6858000" extrusionOk="0">
                <a:moveTo>
                  <a:pt x="0" y="0"/>
                </a:moveTo>
                <a:cubicBezTo>
                  <a:pt x="1144905" y="1173671"/>
                  <a:pt x="1850327" y="2777998"/>
                  <a:pt x="1850327" y="4547172"/>
                </a:cubicBezTo>
                <a:cubicBezTo>
                  <a:pt x="1851215" y="5336680"/>
                  <a:pt x="1708277" y="6119749"/>
                  <a:pt x="1428432" y="6858000"/>
                </a:cubicBezTo>
                <a:lnTo>
                  <a:pt x="2369883" y="6858000"/>
                </a:lnTo>
                <a:lnTo>
                  <a:pt x="2369883" y="0"/>
                </a:lnTo>
                <a:close/>
              </a:path>
            </a:pathLst>
          </a:custGeom>
          <a:gradFill>
            <a:gsLst>
              <a:gs pos="0">
                <a:schemeClr val="accent3"/>
              </a:gs>
              <a:gs pos="100000">
                <a:schemeClr val="accent4"/>
              </a:gs>
            </a:gsLst>
            <a:lin ang="5400012" scaled="0"/>
          </a:gradFill>
          <a:ln>
            <a:noFill/>
          </a:ln>
          <a:effectLst>
            <a:outerShdw blurRad="214313" algn="bl" rotWithShape="0">
              <a:schemeClr val="dk1">
                <a:alpha val="34901"/>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90" name="Google Shape;90;p13"/>
          <p:cNvSpPr/>
          <p:nvPr/>
        </p:nvSpPr>
        <p:spPr>
          <a:xfrm>
            <a:off x="7765453" y="0"/>
            <a:ext cx="1378552" cy="1394079"/>
          </a:xfrm>
          <a:custGeom>
            <a:avLst/>
            <a:gdLst/>
            <a:ahLst/>
            <a:cxnLst/>
            <a:rect l="l" t="t" r="r" b="b"/>
            <a:pathLst>
              <a:path w="1838070" h="1858772" extrusionOk="0">
                <a:moveTo>
                  <a:pt x="1838071" y="1858772"/>
                </a:moveTo>
                <a:lnTo>
                  <a:pt x="1838071" y="0"/>
                </a:lnTo>
                <a:lnTo>
                  <a:pt x="0" y="0"/>
                </a:lnTo>
                <a:cubicBezTo>
                  <a:pt x="731393" y="489734"/>
                  <a:pt x="1356551" y="1121924"/>
                  <a:pt x="1838071" y="1858772"/>
                </a:cubicBezTo>
                <a:close/>
              </a:path>
            </a:pathLst>
          </a:custGeom>
          <a:gradFill>
            <a:gsLst>
              <a:gs pos="0">
                <a:schemeClr val="accent4"/>
              </a:gs>
              <a:gs pos="100000">
                <a:schemeClr val="accent5"/>
              </a:gs>
            </a:gsLst>
            <a:lin ang="5400012" scaled="0"/>
          </a:gradFill>
          <a:ln>
            <a:noFill/>
          </a:ln>
          <a:effectLst>
            <a:outerShdw blurRad="214313" algn="bl" rotWithShape="0">
              <a:schemeClr val="dk1">
                <a:alpha val="29803"/>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93" name="Google Shape;93;p13"/>
          <p:cNvSpPr txBox="1">
            <a:spLocks noGrp="1"/>
          </p:cNvSpPr>
          <p:nvPr>
            <p:ph type="sldNum" sz="quarter" idx="12"/>
          </p:nvPr>
        </p:nvSpPr>
        <p:spPr>
          <a:prstGeom prst="rect">
            <a:avLst/>
          </a:prstGeom>
          <a:noFill/>
          <a:ln>
            <a:noFill/>
          </a:ln>
        </p:spPr>
        <p:txBody>
          <a:bodyPr spcFirstLastPara="1" wrap="square" lIns="0" tIns="0" rIns="0" bIns="0" anchor="ctr" anchorCtr="0">
            <a:noAutofit/>
          </a:bodyPr>
          <a:lstStyle/>
          <a:p>
            <a:pPr marL="0" lvl="0" indent="0" algn="r" rtl="0">
              <a:lnSpc>
                <a:spcPct val="100000"/>
              </a:lnSpc>
              <a:spcBef>
                <a:spcPts val="0"/>
              </a:spcBef>
              <a:spcAft>
                <a:spcPts val="0"/>
              </a:spcAft>
              <a:buSzPts val="1300"/>
              <a:buNone/>
            </a:pPr>
            <a:fld id="{00000000-1234-1234-1234-123412341234}" type="slidenum">
              <a:rPr lang="en"/>
              <a:t>2</a:t>
            </a:fld>
            <a:endParaRPr/>
          </a:p>
        </p:txBody>
      </p:sp>
      <p:sp>
        <p:nvSpPr>
          <p:cNvPr id="91" name="Google Shape;91;p13"/>
          <p:cNvSpPr txBox="1">
            <a:spLocks noGrp="1"/>
          </p:cNvSpPr>
          <p:nvPr>
            <p:ph type="ctrTitle" idx="4294967295"/>
          </p:nvPr>
        </p:nvSpPr>
        <p:spPr>
          <a:xfrm>
            <a:off x="0" y="287338"/>
            <a:ext cx="4281488" cy="1160462"/>
          </a:xfrm>
          <a:prstGeom prst="rect">
            <a:avLst/>
          </a:prstGeom>
          <a:noFill/>
          <a:ln>
            <a:noFill/>
          </a:ln>
        </p:spPr>
        <p:txBody>
          <a:bodyPr spcFirstLastPara="1" wrap="square" lIns="0" tIns="0" rIns="0" bIns="0" anchor="b" anchorCtr="0">
            <a:noAutofit/>
          </a:bodyPr>
          <a:lstStyle/>
          <a:p>
            <a:pPr marL="0" lvl="0" indent="0" algn="r" rtl="0">
              <a:lnSpc>
                <a:spcPct val="150000"/>
              </a:lnSpc>
              <a:spcBef>
                <a:spcPts val="0"/>
              </a:spcBef>
              <a:spcAft>
                <a:spcPts val="0"/>
              </a:spcAft>
              <a:buNone/>
            </a:pPr>
            <a:r>
              <a:rPr lang="en" sz="3100" b="1" dirty="0">
                <a:solidFill>
                  <a:srgbClr val="000000"/>
                </a:solidFill>
                <a:latin typeface="Times New Roman"/>
                <a:ea typeface="Times New Roman"/>
                <a:cs typeface="Times New Roman"/>
                <a:sym typeface="Times New Roman"/>
              </a:rPr>
              <a:t>Introduction</a:t>
            </a:r>
            <a:endParaRPr sz="5000" dirty="0"/>
          </a:p>
        </p:txBody>
      </p:sp>
      <p:sp>
        <p:nvSpPr>
          <p:cNvPr id="92" name="Google Shape;92;p13"/>
          <p:cNvSpPr txBox="1">
            <a:spLocks noGrp="1"/>
          </p:cNvSpPr>
          <p:nvPr>
            <p:ph type="subTitle" idx="4294967295"/>
          </p:nvPr>
        </p:nvSpPr>
        <p:spPr>
          <a:xfrm>
            <a:off x="0" y="1447800"/>
            <a:ext cx="7854950" cy="1662113"/>
          </a:xfrm>
          <a:prstGeom prst="rect">
            <a:avLst/>
          </a:prstGeom>
          <a:noFill/>
          <a:ln>
            <a:noFill/>
          </a:ln>
        </p:spPr>
        <p:txBody>
          <a:bodyPr spcFirstLastPara="1" wrap="square" lIns="0" tIns="0" rIns="0" bIns="0" anchor="t" anchorCtr="0">
            <a:noAutofit/>
          </a:bodyPr>
          <a:lstStyle/>
          <a:p>
            <a:pPr marL="457200" lvl="0" indent="-323850" algn="just" rtl="0">
              <a:lnSpc>
                <a:spcPct val="150000"/>
              </a:lnSpc>
              <a:spcBef>
                <a:spcPts val="0"/>
              </a:spcBef>
              <a:spcAft>
                <a:spcPts val="0"/>
              </a:spcAft>
              <a:buClr>
                <a:srgbClr val="374151"/>
              </a:buClr>
              <a:buSzPts val="1500"/>
              <a:buFont typeface="Roboto"/>
              <a:buChar char="●"/>
            </a:pPr>
            <a:r>
              <a:rPr lang="en" sz="1500" dirty="0">
                <a:solidFill>
                  <a:srgbClr val="000000"/>
                </a:solidFill>
                <a:latin typeface="Times New Roman"/>
                <a:ea typeface="Times New Roman"/>
                <a:cs typeface="Times New Roman"/>
                <a:sym typeface="Times New Roman"/>
              </a:rPr>
              <a:t>To define startup fundraising as: Fundraising is the practise of gathering financial support from a variety of donors (</a:t>
            </a:r>
            <a:r>
              <a:rPr lang="en" sz="1500" dirty="0">
                <a:solidFill>
                  <a:srgbClr val="222222"/>
                </a:solidFill>
                <a:highlight>
                  <a:srgbClr val="FFFFFF"/>
                </a:highlight>
                <a:latin typeface="Times New Roman"/>
                <a:ea typeface="Times New Roman"/>
                <a:cs typeface="Times New Roman"/>
                <a:sym typeface="Times New Roman"/>
              </a:rPr>
              <a:t>Eggers, 2020)</a:t>
            </a:r>
            <a:r>
              <a:rPr lang="en" sz="1500" dirty="0">
                <a:solidFill>
                  <a:srgbClr val="000000"/>
                </a:solidFill>
                <a:latin typeface="Times New Roman"/>
                <a:ea typeface="Times New Roman"/>
                <a:cs typeface="Times New Roman"/>
                <a:sym typeface="Times New Roman"/>
              </a:rPr>
              <a:t> </a:t>
            </a:r>
            <a:endParaRPr sz="1500"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374151"/>
              </a:buClr>
              <a:buSzPts val="1500"/>
              <a:buFont typeface="Roboto"/>
              <a:buChar char="●"/>
            </a:pPr>
            <a:r>
              <a:rPr lang="en" sz="1500" dirty="0">
                <a:solidFill>
                  <a:srgbClr val="000000"/>
                </a:solidFill>
                <a:latin typeface="Times New Roman"/>
                <a:ea typeface="Times New Roman"/>
                <a:cs typeface="Times New Roman"/>
                <a:sym typeface="Times New Roman"/>
              </a:rPr>
              <a:t>A few examples of sources of funding for a startup's growth and advancement are venture capitalists, angel investors, and crowdsourcing platforms.</a:t>
            </a:r>
            <a:endParaRPr sz="1500"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374151"/>
              </a:buClr>
              <a:buSzPts val="1500"/>
              <a:buFont typeface="Roboto"/>
              <a:buChar char="●"/>
            </a:pPr>
            <a:r>
              <a:rPr lang="en" sz="1500" dirty="0">
                <a:solidFill>
                  <a:srgbClr val="000000"/>
                </a:solidFill>
                <a:latin typeface="Times New Roman"/>
                <a:ea typeface="Times New Roman"/>
                <a:cs typeface="Times New Roman"/>
                <a:sym typeface="Times New Roman"/>
              </a:rPr>
              <a:t>Fundraising is crucial for new businesses: Large sums of money are typically needed by new businesses in order to refine their offerings, attract and retain customers, and launch successfully into the marketplace (</a:t>
            </a:r>
            <a:r>
              <a:rPr lang="en" sz="1500" dirty="0">
                <a:solidFill>
                  <a:srgbClr val="222222"/>
                </a:solidFill>
                <a:highlight>
                  <a:srgbClr val="FFFFFF"/>
                </a:highlight>
                <a:latin typeface="Times New Roman"/>
                <a:ea typeface="Times New Roman"/>
                <a:cs typeface="Times New Roman"/>
                <a:sym typeface="Times New Roman"/>
              </a:rPr>
              <a:t>Cohen </a:t>
            </a:r>
            <a:r>
              <a:rPr lang="en" sz="1500" i="1" dirty="0">
                <a:solidFill>
                  <a:srgbClr val="222222"/>
                </a:solidFill>
                <a:highlight>
                  <a:srgbClr val="FFFFFF"/>
                </a:highlight>
                <a:latin typeface="Times New Roman"/>
                <a:ea typeface="Times New Roman"/>
                <a:cs typeface="Times New Roman"/>
                <a:sym typeface="Times New Roman"/>
              </a:rPr>
              <a:t>et al. </a:t>
            </a:r>
            <a:r>
              <a:rPr lang="en" sz="1500" dirty="0">
                <a:solidFill>
                  <a:srgbClr val="222222"/>
                </a:solidFill>
                <a:highlight>
                  <a:srgbClr val="FFFFFF"/>
                </a:highlight>
                <a:latin typeface="Times New Roman"/>
                <a:ea typeface="Times New Roman"/>
                <a:cs typeface="Times New Roman"/>
                <a:sym typeface="Times New Roman"/>
              </a:rPr>
              <a:t>2019)</a:t>
            </a:r>
            <a:endParaRPr sz="1500"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374151"/>
              </a:buClr>
              <a:buSzPts val="1500"/>
              <a:buFont typeface="Roboto"/>
              <a:buChar char="●"/>
            </a:pPr>
            <a:r>
              <a:rPr lang="en" sz="1500" dirty="0">
                <a:solidFill>
                  <a:srgbClr val="000000"/>
                </a:solidFill>
                <a:latin typeface="Times New Roman"/>
                <a:ea typeface="Times New Roman"/>
                <a:cs typeface="Times New Roman"/>
                <a:sym typeface="Times New Roman"/>
              </a:rPr>
              <a:t>Successful fundraising can supply the capital required to reach these objectives, paving the way for the startup's development and growth. </a:t>
            </a:r>
            <a:endParaRPr sz="1500"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374151"/>
              </a:buClr>
              <a:buSzPts val="1500"/>
              <a:buFont typeface="Roboto"/>
              <a:buChar char="●"/>
            </a:pPr>
            <a:r>
              <a:rPr lang="en" sz="1500" dirty="0">
                <a:solidFill>
                  <a:srgbClr val="000000"/>
                </a:solidFill>
                <a:latin typeface="Times New Roman"/>
                <a:ea typeface="Times New Roman"/>
                <a:cs typeface="Times New Roman"/>
                <a:sym typeface="Times New Roman"/>
              </a:rPr>
              <a:t>On the other hand, there is a lot of competition for few financing sources, making the fundraising process difficult.</a:t>
            </a:r>
            <a:endParaRPr sz="1500" dirty="0">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4"/>
          <p:cNvSpPr txBox="1">
            <a:spLocks noGrp="1"/>
          </p:cNvSpPr>
          <p:nvPr>
            <p:ph type="ctrTitle"/>
          </p:nvPr>
        </p:nvSpPr>
        <p:spPr>
          <a:xfrm>
            <a:off x="394600" y="206350"/>
            <a:ext cx="7896300" cy="632100"/>
          </a:xfrm>
          <a:prstGeom prst="rect">
            <a:avLst/>
          </a:prstGeom>
          <a:noFill/>
          <a:ln>
            <a:noFill/>
          </a:ln>
        </p:spPr>
        <p:txBody>
          <a:bodyPr spcFirstLastPara="1" wrap="square" lIns="0" tIns="0" rIns="0" bIns="0" anchor="b" anchorCtr="0">
            <a:noAutofit/>
          </a:bodyPr>
          <a:lstStyle/>
          <a:p>
            <a:pPr marL="0" lvl="0" indent="0" algn="l" rtl="0">
              <a:spcBef>
                <a:spcPts val="0"/>
              </a:spcBef>
              <a:spcAft>
                <a:spcPts val="0"/>
              </a:spcAft>
              <a:buNone/>
            </a:pPr>
            <a:r>
              <a:rPr lang="en" sz="2400"/>
              <a:t>Academic theory relating to business start-up, development and growth</a:t>
            </a:r>
            <a:endParaRPr sz="2400"/>
          </a:p>
        </p:txBody>
      </p:sp>
      <p:sp>
        <p:nvSpPr>
          <p:cNvPr id="99" name="Google Shape;99;p14"/>
          <p:cNvSpPr txBox="1">
            <a:spLocks noGrp="1"/>
          </p:cNvSpPr>
          <p:nvPr>
            <p:ph type="subTitle" idx="1"/>
          </p:nvPr>
        </p:nvSpPr>
        <p:spPr>
          <a:xfrm>
            <a:off x="150300" y="1127825"/>
            <a:ext cx="4789200" cy="444900"/>
          </a:xfrm>
          <a:prstGeom prst="rect">
            <a:avLst/>
          </a:prstGeom>
          <a:noFill/>
          <a:ln>
            <a:noFill/>
          </a:ln>
        </p:spPr>
        <p:txBody>
          <a:bodyPr spcFirstLastPara="1" wrap="square" lIns="0" tIns="0" rIns="0" bIns="0" anchor="t" anchorCtr="0">
            <a:noAutofit/>
          </a:bodyPr>
          <a:lstStyle/>
          <a:p>
            <a:pPr marL="457200" lvl="0" indent="-349250" algn="l" rtl="0">
              <a:spcBef>
                <a:spcPts val="0"/>
              </a:spcBef>
              <a:spcAft>
                <a:spcPts val="0"/>
              </a:spcAft>
              <a:buSzPts val="1900"/>
              <a:buFont typeface="Times New Roman"/>
              <a:buChar char="●"/>
            </a:pPr>
            <a:r>
              <a:rPr lang="en" sz="1900">
                <a:latin typeface="Times New Roman"/>
                <a:ea typeface="Times New Roman"/>
                <a:cs typeface="Times New Roman"/>
                <a:sym typeface="Times New Roman"/>
              </a:rPr>
              <a:t>The notion of economic entrepreneurship places premium on market circumstances (Bonini and Capizzi, 2019).</a:t>
            </a:r>
            <a:endParaRPr sz="1900">
              <a:latin typeface="Times New Roman"/>
              <a:ea typeface="Times New Roman"/>
              <a:cs typeface="Times New Roman"/>
              <a:sym typeface="Times New Roman"/>
            </a:endParaRPr>
          </a:p>
          <a:p>
            <a:pPr marL="457200" lvl="0" indent="-349250" algn="l" rtl="0">
              <a:spcBef>
                <a:spcPts val="0"/>
              </a:spcBef>
              <a:spcAft>
                <a:spcPts val="0"/>
              </a:spcAft>
              <a:buSzPts val="1900"/>
              <a:buFont typeface="Times New Roman"/>
              <a:buChar char="●"/>
            </a:pPr>
            <a:r>
              <a:rPr lang="en" sz="1900">
                <a:latin typeface="Times New Roman"/>
                <a:ea typeface="Times New Roman"/>
                <a:cs typeface="Times New Roman"/>
                <a:sym typeface="Times New Roman"/>
              </a:rPr>
              <a:t>According to the resource-based view of entrepreneurship, a company's strengths lie inside its own resources and talents (Kuckertz, Berger and Gaudig, 2019)</a:t>
            </a:r>
            <a:endParaRPr sz="1900">
              <a:latin typeface="Times New Roman"/>
              <a:ea typeface="Times New Roman"/>
              <a:cs typeface="Times New Roman"/>
              <a:sym typeface="Times New Roman"/>
            </a:endParaRPr>
          </a:p>
          <a:p>
            <a:pPr marL="457200" lvl="0" indent="-349250" algn="l" rtl="0">
              <a:spcBef>
                <a:spcPts val="0"/>
              </a:spcBef>
              <a:spcAft>
                <a:spcPts val="0"/>
              </a:spcAft>
              <a:buSzPts val="1900"/>
              <a:buFont typeface="Times New Roman"/>
              <a:buChar char="●"/>
            </a:pPr>
            <a:r>
              <a:rPr lang="en" sz="1900">
                <a:latin typeface="Times New Roman"/>
                <a:ea typeface="Times New Roman"/>
                <a:cs typeface="Times New Roman"/>
                <a:sym typeface="Times New Roman"/>
              </a:rPr>
              <a:t>Growth phases for a company: There is a beginning, development, expansion, peak, and fall. </a:t>
            </a:r>
            <a:endParaRPr sz="1900">
              <a:latin typeface="Times New Roman"/>
              <a:ea typeface="Times New Roman"/>
              <a:cs typeface="Times New Roman"/>
              <a:sym typeface="Times New Roman"/>
            </a:endParaRPr>
          </a:p>
        </p:txBody>
      </p:sp>
      <p:pic>
        <p:nvPicPr>
          <p:cNvPr id="100" name="Google Shape;100;p14"/>
          <p:cNvPicPr preferRelativeResize="0"/>
          <p:nvPr/>
        </p:nvPicPr>
        <p:blipFill>
          <a:blip r:embed="rId3">
            <a:alphaModFix/>
          </a:blip>
          <a:stretch>
            <a:fillRect/>
          </a:stretch>
        </p:blipFill>
        <p:spPr>
          <a:xfrm>
            <a:off x="4851699" y="1247887"/>
            <a:ext cx="4142001" cy="309820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15"/>
          <p:cNvSpPr txBox="1">
            <a:spLocks noGrp="1"/>
          </p:cNvSpPr>
          <p:nvPr>
            <p:ph type="body" idx="1"/>
          </p:nvPr>
        </p:nvSpPr>
        <p:spPr>
          <a:xfrm>
            <a:off x="1165578" y="0"/>
            <a:ext cx="5589300" cy="8199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endParaRPr dirty="0"/>
          </a:p>
        </p:txBody>
      </p:sp>
      <p:sp>
        <p:nvSpPr>
          <p:cNvPr id="106" name="Google Shape;106;p15"/>
          <p:cNvSpPr txBox="1">
            <a:spLocks noGrp="1"/>
          </p:cNvSpPr>
          <p:nvPr>
            <p:ph type="sldNum" idx="12"/>
          </p:nvPr>
        </p:nvSpPr>
        <p:spPr>
          <a:prstGeom prst="rect">
            <a:avLst/>
          </a:prstGeom>
          <a:noFill/>
          <a:ln>
            <a:noFill/>
          </a:ln>
        </p:spPr>
        <p:txBody>
          <a:bodyPr spcFirstLastPara="1" wrap="square" lIns="0" tIns="0" rIns="0" bIns="0" anchor="ctr" anchorCtr="0">
            <a:noAutofit/>
          </a:bodyPr>
          <a:lstStyle/>
          <a:p>
            <a:pPr marL="0" lvl="0" indent="0" algn="r" rtl="0">
              <a:lnSpc>
                <a:spcPct val="100000"/>
              </a:lnSpc>
              <a:spcBef>
                <a:spcPts val="0"/>
              </a:spcBef>
              <a:spcAft>
                <a:spcPts val="0"/>
              </a:spcAft>
              <a:buSzPts val="1300"/>
              <a:buNone/>
            </a:pPr>
            <a:fld id="{00000000-1234-1234-1234-123412341234}" type="slidenum">
              <a:rPr lang="en"/>
              <a:t>4</a:t>
            </a:fld>
            <a:endParaRPr/>
          </a:p>
        </p:txBody>
      </p:sp>
      <p:sp>
        <p:nvSpPr>
          <p:cNvPr id="107" name="Google Shape;107;p15"/>
          <p:cNvSpPr txBox="1"/>
          <p:nvPr/>
        </p:nvSpPr>
        <p:spPr>
          <a:xfrm>
            <a:off x="481102" y="1001838"/>
            <a:ext cx="8662897" cy="2539126"/>
          </a:xfrm>
          <a:prstGeom prst="rect">
            <a:avLst/>
          </a:prstGeom>
          <a:noFill/>
          <a:ln>
            <a:noFill/>
          </a:ln>
        </p:spPr>
        <p:txBody>
          <a:bodyPr spcFirstLastPara="1" wrap="square" lIns="91425" tIns="91425" rIns="91425" bIns="91425" anchor="t" anchorCtr="0">
            <a:spAutoFit/>
          </a:bodyPr>
          <a:lstStyle/>
          <a:p>
            <a:pPr marL="457200" lvl="0" indent="-336550" algn="just" rtl="0">
              <a:lnSpc>
                <a:spcPct val="150000"/>
              </a:lnSpc>
              <a:spcBef>
                <a:spcPts val="0"/>
              </a:spcBef>
              <a:spcAft>
                <a:spcPts val="0"/>
              </a:spcAft>
              <a:buSzPts val="1700"/>
              <a:buFont typeface="Times New Roman"/>
              <a:buChar char="●"/>
            </a:pPr>
            <a:r>
              <a:rPr lang="en" sz="1700" dirty="0">
                <a:latin typeface="Times New Roman"/>
                <a:ea typeface="Times New Roman"/>
                <a:cs typeface="Times New Roman"/>
                <a:sym typeface="Times New Roman"/>
              </a:rPr>
              <a:t>Debt finance, equity financing, and convertible debt financing are all viable options for young businesses (</a:t>
            </a:r>
            <a:r>
              <a:rPr lang="en" sz="1700" dirty="0">
                <a:solidFill>
                  <a:srgbClr val="222222"/>
                </a:solidFill>
                <a:highlight>
                  <a:srgbClr val="FFFFFF"/>
                </a:highlight>
                <a:latin typeface="Times New Roman"/>
                <a:ea typeface="Times New Roman"/>
                <a:cs typeface="Times New Roman"/>
                <a:sym typeface="Times New Roman"/>
              </a:rPr>
              <a:t>Andoni </a:t>
            </a:r>
            <a:r>
              <a:rPr lang="en" sz="1700" i="1" dirty="0">
                <a:solidFill>
                  <a:srgbClr val="222222"/>
                </a:solidFill>
                <a:highlight>
                  <a:srgbClr val="FFFFFF"/>
                </a:highlight>
                <a:latin typeface="Times New Roman"/>
                <a:ea typeface="Times New Roman"/>
                <a:cs typeface="Times New Roman"/>
                <a:sym typeface="Times New Roman"/>
              </a:rPr>
              <a:t>et al. </a:t>
            </a:r>
            <a:r>
              <a:rPr lang="en" sz="1700" dirty="0">
                <a:solidFill>
                  <a:srgbClr val="222222"/>
                </a:solidFill>
                <a:highlight>
                  <a:srgbClr val="FFFFFF"/>
                </a:highlight>
                <a:latin typeface="Times New Roman"/>
                <a:ea typeface="Times New Roman"/>
                <a:cs typeface="Times New Roman"/>
                <a:sym typeface="Times New Roman"/>
              </a:rPr>
              <a:t>2019).</a:t>
            </a:r>
            <a:endParaRPr sz="1700" dirty="0">
              <a:latin typeface="Times New Roman"/>
              <a:ea typeface="Times New Roman"/>
              <a:cs typeface="Times New Roman"/>
              <a:sym typeface="Times New Roman"/>
            </a:endParaRPr>
          </a:p>
          <a:p>
            <a:pPr marL="457200" lvl="0" indent="-336550" algn="just" rtl="0">
              <a:lnSpc>
                <a:spcPct val="150000"/>
              </a:lnSpc>
              <a:spcBef>
                <a:spcPts val="0"/>
              </a:spcBef>
              <a:spcAft>
                <a:spcPts val="0"/>
              </a:spcAft>
              <a:buSzPts val="1700"/>
              <a:buFont typeface="Times New Roman"/>
              <a:buChar char="●"/>
            </a:pPr>
            <a:r>
              <a:rPr lang="en" sz="1700" dirty="0">
                <a:latin typeface="Times New Roman"/>
                <a:ea typeface="Times New Roman"/>
                <a:cs typeface="Times New Roman"/>
                <a:sym typeface="Times New Roman"/>
              </a:rPr>
              <a:t>The part played by angel investors and venture capitalists: That which they bring to new businesses, and how they vary (</a:t>
            </a:r>
            <a:r>
              <a:rPr lang="en" sz="1700" dirty="0">
                <a:solidFill>
                  <a:srgbClr val="222222"/>
                </a:solidFill>
                <a:highlight>
                  <a:srgbClr val="FFFFFF"/>
                </a:highlight>
                <a:latin typeface="Times New Roman"/>
                <a:ea typeface="Times New Roman"/>
                <a:cs typeface="Times New Roman"/>
                <a:sym typeface="Times New Roman"/>
              </a:rPr>
              <a:t>Park, Shin</a:t>
            </a:r>
            <a:r>
              <a:rPr lang="en" sz="1700" dirty="0"/>
              <a:t> </a:t>
            </a:r>
            <a:r>
              <a:rPr lang="en" sz="1700" dirty="0">
                <a:solidFill>
                  <a:srgbClr val="222222"/>
                </a:solidFill>
                <a:highlight>
                  <a:srgbClr val="FFFFFF"/>
                </a:highlight>
                <a:latin typeface="Times New Roman"/>
                <a:ea typeface="Times New Roman"/>
                <a:cs typeface="Times New Roman"/>
                <a:sym typeface="Times New Roman"/>
              </a:rPr>
              <a:t>and Choy, 2020)</a:t>
            </a:r>
            <a:endParaRPr sz="1700" dirty="0">
              <a:latin typeface="Times New Roman"/>
              <a:ea typeface="Times New Roman"/>
              <a:cs typeface="Times New Roman"/>
              <a:sym typeface="Times New Roman"/>
            </a:endParaRPr>
          </a:p>
          <a:p>
            <a:pPr marL="457200" lvl="0" indent="-336550" algn="just" rtl="0">
              <a:lnSpc>
                <a:spcPct val="150000"/>
              </a:lnSpc>
              <a:spcBef>
                <a:spcPts val="0"/>
              </a:spcBef>
              <a:spcAft>
                <a:spcPts val="0"/>
              </a:spcAft>
              <a:buSzPts val="1700"/>
              <a:buFont typeface="Times New Roman"/>
              <a:buChar char="●"/>
            </a:pPr>
            <a:r>
              <a:rPr lang="en" sz="1700" dirty="0">
                <a:latin typeface="Times New Roman"/>
                <a:ea typeface="Times New Roman"/>
                <a:cs typeface="Times New Roman"/>
                <a:sym typeface="Times New Roman"/>
              </a:rPr>
              <a:t>Real-world instances of effective startup funding: Examples of successful bootstrapped businesses include Basecamp, Mailchimp, and Hootsuite.</a:t>
            </a:r>
            <a:endParaRPr sz="1700" dirty="0">
              <a:solidFill>
                <a:srgbClr val="434343"/>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3"/>
            </a:gs>
            <a:gs pos="100000">
              <a:schemeClr val="accent4"/>
            </a:gs>
          </a:gsLst>
          <a:lin ang="5400700" scaled="0"/>
        </a:gradFill>
        <a:effectLst/>
      </p:bgPr>
    </p:bg>
    <p:spTree>
      <p:nvGrpSpPr>
        <p:cNvPr id="1" name="Shape 111"/>
        <p:cNvGrpSpPr/>
        <p:nvPr/>
      </p:nvGrpSpPr>
      <p:grpSpPr>
        <a:xfrm>
          <a:off x="0" y="0"/>
          <a:ext cx="0" cy="0"/>
          <a:chOff x="0" y="0"/>
          <a:chExt cx="0" cy="0"/>
        </a:xfrm>
      </p:grpSpPr>
      <p:sp>
        <p:nvSpPr>
          <p:cNvPr id="114" name="Google Shape;114;p16"/>
          <p:cNvSpPr txBox="1">
            <a:spLocks noGrp="1"/>
          </p:cNvSpPr>
          <p:nvPr>
            <p:ph type="sldNum" idx="12"/>
          </p:nvPr>
        </p:nvSpPr>
        <p:spPr>
          <a:prstGeom prst="rect">
            <a:avLst/>
          </a:prstGeom>
          <a:noFill/>
          <a:ln>
            <a:noFill/>
          </a:ln>
        </p:spPr>
        <p:txBody>
          <a:bodyPr spcFirstLastPara="1" wrap="square" lIns="0" tIns="0" rIns="0" bIns="0" anchor="ctr" anchorCtr="0">
            <a:noAutofit/>
          </a:bodyPr>
          <a:lstStyle/>
          <a:p>
            <a:pPr marL="0" lvl="0" indent="0" algn="r" rtl="0">
              <a:lnSpc>
                <a:spcPct val="100000"/>
              </a:lnSpc>
              <a:spcBef>
                <a:spcPts val="0"/>
              </a:spcBef>
              <a:spcAft>
                <a:spcPts val="0"/>
              </a:spcAft>
              <a:buSzPts val="1300"/>
              <a:buNone/>
            </a:pPr>
            <a:fld id="{00000000-1234-1234-1234-123412341234}" type="slidenum">
              <a:rPr lang="en"/>
              <a:t>5</a:t>
            </a:fld>
            <a:endParaRPr/>
          </a:p>
        </p:txBody>
      </p:sp>
      <p:sp>
        <p:nvSpPr>
          <p:cNvPr id="112" name="Google Shape;112;p16"/>
          <p:cNvSpPr txBox="1">
            <a:spLocks noGrp="1"/>
          </p:cNvSpPr>
          <p:nvPr>
            <p:ph type="ctrTitle" idx="4294967295"/>
          </p:nvPr>
        </p:nvSpPr>
        <p:spPr>
          <a:xfrm>
            <a:off x="2795588" y="406400"/>
            <a:ext cx="6348412" cy="725488"/>
          </a:xfrm>
          <a:prstGeom prst="rect">
            <a:avLst/>
          </a:prstGeom>
          <a:noFill/>
          <a:ln>
            <a:noFill/>
          </a:ln>
        </p:spPr>
        <p:txBody>
          <a:bodyPr spcFirstLastPara="1" wrap="square" lIns="0" tIns="0" rIns="0" bIns="0" anchor="b" anchorCtr="0">
            <a:noAutofit/>
          </a:bodyPr>
          <a:lstStyle/>
          <a:p>
            <a:pPr marL="0" lvl="0" indent="0" algn="ctr" rtl="0">
              <a:spcBef>
                <a:spcPts val="0"/>
              </a:spcBef>
              <a:spcAft>
                <a:spcPts val="0"/>
              </a:spcAft>
              <a:buNone/>
            </a:pPr>
            <a:r>
              <a:rPr lang="en"/>
              <a:t> Support systems for business start-up</a:t>
            </a:r>
            <a:endParaRPr/>
          </a:p>
        </p:txBody>
      </p:sp>
      <p:sp>
        <p:nvSpPr>
          <p:cNvPr id="113" name="Google Shape;113;p16"/>
          <p:cNvSpPr txBox="1">
            <a:spLocks noGrp="1"/>
          </p:cNvSpPr>
          <p:nvPr>
            <p:ph type="subTitle" idx="4294967295"/>
          </p:nvPr>
        </p:nvSpPr>
        <p:spPr>
          <a:xfrm>
            <a:off x="3336925" y="1238250"/>
            <a:ext cx="5807075" cy="1033463"/>
          </a:xfrm>
          <a:prstGeom prst="rect">
            <a:avLst/>
          </a:prstGeom>
          <a:noFill/>
          <a:ln>
            <a:noFill/>
          </a:ln>
        </p:spPr>
        <p:txBody>
          <a:bodyPr spcFirstLastPara="1" wrap="square" lIns="0" tIns="0" rIns="0" bIns="0" anchor="t" anchorCtr="0">
            <a:noAutofit/>
          </a:bodyPr>
          <a:lstStyle/>
          <a:p>
            <a:pPr marL="457200" lvl="0" indent="-323850" algn="just" rtl="0">
              <a:lnSpc>
                <a:spcPct val="150000"/>
              </a:lnSpc>
              <a:spcBef>
                <a:spcPts val="0"/>
              </a:spcBef>
              <a:spcAft>
                <a:spcPts val="0"/>
              </a:spcAft>
              <a:buClr>
                <a:srgbClr val="000000"/>
              </a:buClr>
              <a:buSzPts val="1500"/>
              <a:buFont typeface="Times New Roman"/>
              <a:buChar char="●"/>
            </a:pPr>
            <a:r>
              <a:rPr lang="en" sz="1500">
                <a:solidFill>
                  <a:srgbClr val="000000"/>
                </a:solidFill>
                <a:latin typeface="Times New Roman"/>
                <a:ea typeface="Times New Roman"/>
                <a:cs typeface="Times New Roman"/>
                <a:sym typeface="Times New Roman"/>
              </a:rPr>
              <a:t>Financial backing, tax breaks, and other resources are all available through government programmes that encourage new businesses.</a:t>
            </a:r>
            <a:endParaRPr sz="150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 sz="1500">
                <a:solidFill>
                  <a:srgbClr val="000000"/>
                </a:solidFill>
                <a:latin typeface="Times New Roman"/>
                <a:ea typeface="Times New Roman"/>
                <a:cs typeface="Times New Roman"/>
                <a:sym typeface="Times New Roman"/>
              </a:rPr>
              <a:t>Mentorship, access to a broad network, and other services are just some of the ways in which incubators and accelerators help startups succeed (</a:t>
            </a:r>
            <a:r>
              <a:rPr lang="en" sz="1500">
                <a:solidFill>
                  <a:srgbClr val="222222"/>
                </a:solidFill>
                <a:latin typeface="Times New Roman"/>
                <a:ea typeface="Times New Roman"/>
                <a:cs typeface="Times New Roman"/>
                <a:sym typeface="Times New Roman"/>
              </a:rPr>
              <a:t>Ghosh,  Mehta and Avittathur, 2021)</a:t>
            </a:r>
            <a:endParaRPr sz="1500">
              <a:solidFill>
                <a:srgbClr val="222222"/>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 sz="1500">
                <a:solidFill>
                  <a:srgbClr val="000000"/>
                </a:solidFill>
                <a:latin typeface="Times New Roman"/>
                <a:ea typeface="Times New Roman"/>
                <a:cs typeface="Times New Roman"/>
                <a:sym typeface="Times New Roman"/>
              </a:rPr>
              <a:t>Crowdfunding sites make it possible for startups to get financial backing from many individuals.</a:t>
            </a:r>
            <a:endParaRPr sz="150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 sz="1500">
                <a:solidFill>
                  <a:srgbClr val="000000"/>
                </a:solidFill>
                <a:latin typeface="Times New Roman"/>
                <a:ea typeface="Times New Roman"/>
                <a:cs typeface="Times New Roman"/>
                <a:sym typeface="Times New Roman"/>
              </a:rPr>
              <a:t>Support systems have been shown to have a favourable effect on the success of startups by looking at case studies of companies that have used them (</a:t>
            </a:r>
            <a:r>
              <a:rPr lang="en" sz="1500">
                <a:solidFill>
                  <a:srgbClr val="222222"/>
                </a:solidFill>
                <a:latin typeface="Times New Roman"/>
                <a:ea typeface="Times New Roman"/>
                <a:cs typeface="Times New Roman"/>
                <a:sym typeface="Times New Roman"/>
              </a:rPr>
              <a:t>Russell, Skinner, and Fowler, 2022)</a:t>
            </a:r>
            <a:endParaRPr sz="1500">
              <a:solidFill>
                <a:srgbClr val="000000"/>
              </a:solidFill>
              <a:latin typeface="Times New Roman"/>
              <a:ea typeface="Times New Roman"/>
              <a:cs typeface="Times New Roman"/>
              <a:sym typeface="Times New Roman"/>
            </a:endParaRPr>
          </a:p>
          <a:p>
            <a:pPr marL="457200" lvl="0" indent="-336550" algn="l" rtl="0">
              <a:lnSpc>
                <a:spcPct val="150000"/>
              </a:lnSpc>
              <a:spcBef>
                <a:spcPts val="0"/>
              </a:spcBef>
              <a:spcAft>
                <a:spcPts val="0"/>
              </a:spcAft>
              <a:buSzPts val="1700"/>
              <a:buFont typeface="Arial"/>
              <a:buChar char="●"/>
            </a:pPr>
            <a:endParaRPr sz="1700">
              <a:latin typeface="Arial"/>
              <a:ea typeface="Arial"/>
              <a:cs typeface="Arial"/>
              <a:sym typeface="Arial"/>
            </a:endParaRPr>
          </a:p>
        </p:txBody>
      </p:sp>
      <p:pic>
        <p:nvPicPr>
          <p:cNvPr id="115" name="Google Shape;115;p16"/>
          <p:cNvPicPr preferRelativeResize="0"/>
          <p:nvPr/>
        </p:nvPicPr>
        <p:blipFill>
          <a:blip r:embed="rId3">
            <a:alphaModFix/>
          </a:blip>
          <a:stretch>
            <a:fillRect/>
          </a:stretch>
        </p:blipFill>
        <p:spPr>
          <a:xfrm>
            <a:off x="152399" y="1285000"/>
            <a:ext cx="3184525" cy="313639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17"/>
          <p:cNvSpPr/>
          <p:nvPr/>
        </p:nvSpPr>
        <p:spPr>
          <a:xfrm>
            <a:off x="7366595" y="0"/>
            <a:ext cx="1777412" cy="5143500"/>
          </a:xfrm>
          <a:custGeom>
            <a:avLst/>
            <a:gdLst/>
            <a:ahLst/>
            <a:cxnLst/>
            <a:rect l="l" t="t" r="r" b="b"/>
            <a:pathLst>
              <a:path w="2369883" h="6858000" extrusionOk="0">
                <a:moveTo>
                  <a:pt x="0" y="0"/>
                </a:moveTo>
                <a:cubicBezTo>
                  <a:pt x="1144905" y="1173671"/>
                  <a:pt x="1850327" y="2777998"/>
                  <a:pt x="1850327" y="4547172"/>
                </a:cubicBezTo>
                <a:cubicBezTo>
                  <a:pt x="1851215" y="5336680"/>
                  <a:pt x="1708277" y="6119749"/>
                  <a:pt x="1428432" y="6858000"/>
                </a:cubicBezTo>
                <a:lnTo>
                  <a:pt x="2369883" y="6858000"/>
                </a:lnTo>
                <a:lnTo>
                  <a:pt x="2369883" y="0"/>
                </a:lnTo>
                <a:close/>
              </a:path>
            </a:pathLst>
          </a:custGeom>
          <a:gradFill>
            <a:gsLst>
              <a:gs pos="0">
                <a:schemeClr val="accent3"/>
              </a:gs>
              <a:gs pos="100000">
                <a:schemeClr val="accent4"/>
              </a:gs>
            </a:gsLst>
            <a:lin ang="5400012" scaled="0"/>
          </a:gradFill>
          <a:ln>
            <a:noFill/>
          </a:ln>
          <a:effectLst>
            <a:outerShdw blurRad="214313" algn="bl" rotWithShape="0">
              <a:schemeClr val="dk1">
                <a:alpha val="3490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21" name="Google Shape;121;p17"/>
          <p:cNvSpPr/>
          <p:nvPr/>
        </p:nvSpPr>
        <p:spPr>
          <a:xfrm>
            <a:off x="7765453" y="0"/>
            <a:ext cx="1378552" cy="1394079"/>
          </a:xfrm>
          <a:custGeom>
            <a:avLst/>
            <a:gdLst/>
            <a:ahLst/>
            <a:cxnLst/>
            <a:rect l="l" t="t" r="r" b="b"/>
            <a:pathLst>
              <a:path w="1838070" h="1858772" extrusionOk="0">
                <a:moveTo>
                  <a:pt x="1838071" y="1858772"/>
                </a:moveTo>
                <a:lnTo>
                  <a:pt x="1838071" y="0"/>
                </a:lnTo>
                <a:lnTo>
                  <a:pt x="0" y="0"/>
                </a:lnTo>
                <a:cubicBezTo>
                  <a:pt x="731393" y="489734"/>
                  <a:pt x="1356551" y="1121924"/>
                  <a:pt x="1838071" y="1858772"/>
                </a:cubicBezTo>
                <a:close/>
              </a:path>
            </a:pathLst>
          </a:custGeom>
          <a:gradFill>
            <a:gsLst>
              <a:gs pos="0">
                <a:schemeClr val="accent4"/>
              </a:gs>
              <a:gs pos="100000">
                <a:schemeClr val="accent5"/>
              </a:gs>
            </a:gsLst>
            <a:lin ang="5400012" scaled="0"/>
          </a:gradFill>
          <a:ln>
            <a:noFill/>
          </a:ln>
          <a:effectLst>
            <a:outerShdw blurRad="214313" algn="bl" rotWithShape="0">
              <a:schemeClr val="dk1">
                <a:alpha val="2980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24" name="Google Shape;124;p17"/>
          <p:cNvSpPr txBox="1">
            <a:spLocks noGrp="1"/>
          </p:cNvSpPr>
          <p:nvPr>
            <p:ph type="sldNum" sz="quarter" idx="12"/>
          </p:nvPr>
        </p:nvSpPr>
        <p:spPr>
          <a:prstGeom prst="rect">
            <a:avLst/>
          </a:prstGeom>
          <a:noFill/>
          <a:ln>
            <a:noFill/>
          </a:ln>
        </p:spPr>
        <p:txBody>
          <a:bodyPr spcFirstLastPara="1" wrap="square" lIns="0" tIns="0" rIns="0" bIns="0" anchor="ctr" anchorCtr="0">
            <a:noAutofit/>
          </a:bodyPr>
          <a:lstStyle/>
          <a:p>
            <a:pPr marL="0" lvl="0" indent="0" algn="r" rtl="0">
              <a:lnSpc>
                <a:spcPct val="100000"/>
              </a:lnSpc>
              <a:spcBef>
                <a:spcPts val="0"/>
              </a:spcBef>
              <a:spcAft>
                <a:spcPts val="0"/>
              </a:spcAft>
              <a:buSzPts val="1300"/>
              <a:buNone/>
            </a:pPr>
            <a:fld id="{00000000-1234-1234-1234-123412341234}" type="slidenum">
              <a:rPr lang="en"/>
              <a:t>6</a:t>
            </a:fld>
            <a:endParaRPr/>
          </a:p>
        </p:txBody>
      </p:sp>
      <p:sp>
        <p:nvSpPr>
          <p:cNvPr id="122" name="Google Shape;122;p17"/>
          <p:cNvSpPr txBox="1">
            <a:spLocks noGrp="1"/>
          </p:cNvSpPr>
          <p:nvPr>
            <p:ph type="ctrTitle" idx="4294967295"/>
          </p:nvPr>
        </p:nvSpPr>
        <p:spPr>
          <a:xfrm>
            <a:off x="0" y="287338"/>
            <a:ext cx="6019800" cy="1160462"/>
          </a:xfrm>
          <a:prstGeom prst="rect">
            <a:avLst/>
          </a:prstGeom>
          <a:noFill/>
          <a:ln>
            <a:noFill/>
          </a:ln>
        </p:spPr>
        <p:txBody>
          <a:bodyPr spcFirstLastPara="1" wrap="square" lIns="0" tIns="0" rIns="0" bIns="0" anchor="b" anchorCtr="0">
            <a:noAutofit/>
          </a:bodyPr>
          <a:lstStyle/>
          <a:p>
            <a:pPr marL="0" lvl="0" indent="0" algn="l" rtl="0">
              <a:spcBef>
                <a:spcPts val="0"/>
              </a:spcBef>
              <a:spcAft>
                <a:spcPts val="0"/>
              </a:spcAft>
              <a:buNone/>
            </a:pPr>
            <a:r>
              <a:rPr lang="en" sz="3100"/>
              <a:t>The processes of growth and development</a:t>
            </a:r>
            <a:endParaRPr sz="3100"/>
          </a:p>
        </p:txBody>
      </p:sp>
      <p:sp>
        <p:nvSpPr>
          <p:cNvPr id="123" name="Google Shape;123;p17"/>
          <p:cNvSpPr txBox="1">
            <a:spLocks noGrp="1"/>
          </p:cNvSpPr>
          <p:nvPr>
            <p:ph type="subTitle" idx="4294967295"/>
          </p:nvPr>
        </p:nvSpPr>
        <p:spPr>
          <a:xfrm>
            <a:off x="0" y="1692275"/>
            <a:ext cx="5565775" cy="1662113"/>
          </a:xfrm>
          <a:prstGeom prst="rect">
            <a:avLst/>
          </a:prstGeom>
          <a:noFill/>
          <a:ln>
            <a:noFill/>
          </a:ln>
        </p:spPr>
        <p:txBody>
          <a:bodyPr spcFirstLastPara="1" wrap="square" lIns="0" tIns="0" rIns="0" bIns="0" anchor="t" anchorCtr="0">
            <a:noAutofit/>
          </a:bodyPr>
          <a:lstStyle/>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The goal of any effective scaling strategy is to maximise productivity and revenue as a company grows. Vertical integration and strategic alliances are two such examples (</a:t>
            </a:r>
            <a:r>
              <a:rPr lang="en" sz="1200">
                <a:solidFill>
                  <a:srgbClr val="222222"/>
                </a:solidFill>
                <a:highlight>
                  <a:srgbClr val="FFFFFF"/>
                </a:highlight>
                <a:latin typeface="Times New Roman"/>
                <a:ea typeface="Times New Roman"/>
                <a:cs typeface="Times New Roman"/>
                <a:sym typeface="Times New Roman"/>
              </a:rPr>
              <a:t>Kalogiannidis, and Chatzitheodoridis, 2021)</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Rapid expansion can cause issues including decreased quality of service provided to customers, dissatisfied workers, and financial instability.</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Strategies for leaving a business include going public, merging, or going out of business entirely.</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Lessons like the significance of a robust corporate culture and careful cash management can be gleaned from growth schemes that ultimately fail (</a:t>
            </a:r>
            <a:r>
              <a:rPr lang="en" sz="1200">
                <a:solidFill>
                  <a:srgbClr val="222222"/>
                </a:solidFill>
                <a:highlight>
                  <a:srgbClr val="FFFFFF"/>
                </a:highlight>
                <a:latin typeface="Times New Roman"/>
                <a:ea typeface="Times New Roman"/>
                <a:cs typeface="Times New Roman"/>
                <a:sym typeface="Times New Roman"/>
              </a:rPr>
              <a:t>Korreck, 2019)</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One successful departure scenario is the 2014 acquisition of WhatsApp by Facebook for $19 billion.</a:t>
            </a:r>
            <a:endParaRPr sz="1200">
              <a:solidFill>
                <a:srgbClr val="000000"/>
              </a:solidFill>
              <a:latin typeface="Times New Roman"/>
              <a:ea typeface="Times New Roman"/>
              <a:cs typeface="Times New Roman"/>
              <a:sym typeface="Times New Roman"/>
            </a:endParaRPr>
          </a:p>
          <a:p>
            <a:pPr marL="457200" lvl="0" indent="0" algn="just" rtl="0">
              <a:lnSpc>
                <a:spcPct val="150000"/>
              </a:lnSpc>
              <a:spcBef>
                <a:spcPts val="0"/>
              </a:spcBef>
              <a:spcAft>
                <a:spcPts val="0"/>
              </a:spcAft>
              <a:buNone/>
            </a:pPr>
            <a:endParaRPr sz="1200">
              <a:solidFill>
                <a:srgbClr val="000000"/>
              </a:solidFill>
              <a:latin typeface="Times New Roman"/>
              <a:ea typeface="Times New Roman"/>
              <a:cs typeface="Times New Roman"/>
              <a:sym typeface="Times New Roman"/>
            </a:endParaRPr>
          </a:p>
        </p:txBody>
      </p:sp>
      <p:pic>
        <p:nvPicPr>
          <p:cNvPr id="125" name="Google Shape;125;p17"/>
          <p:cNvPicPr preferRelativeResize="0"/>
          <p:nvPr/>
        </p:nvPicPr>
        <p:blipFill>
          <a:blip r:embed="rId3">
            <a:alphaModFix/>
          </a:blip>
          <a:stretch>
            <a:fillRect/>
          </a:stretch>
        </p:blipFill>
        <p:spPr>
          <a:xfrm>
            <a:off x="6038499" y="1931375"/>
            <a:ext cx="2880398" cy="22811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18"/>
          <p:cNvSpPr txBox="1">
            <a:spLocks noGrp="1"/>
          </p:cNvSpPr>
          <p:nvPr>
            <p:ph type="ctrTitle"/>
          </p:nvPr>
        </p:nvSpPr>
        <p:spPr>
          <a:xfrm>
            <a:off x="394600" y="393550"/>
            <a:ext cx="8509800" cy="734400"/>
          </a:xfrm>
          <a:prstGeom prst="rect">
            <a:avLst/>
          </a:prstGeom>
          <a:noFill/>
          <a:ln>
            <a:noFill/>
          </a:ln>
        </p:spPr>
        <p:txBody>
          <a:bodyPr spcFirstLastPara="1" wrap="square" lIns="0" tIns="0" rIns="0" bIns="0" anchor="b" anchorCtr="0">
            <a:noAutofit/>
          </a:bodyPr>
          <a:lstStyle/>
          <a:p>
            <a:pPr marL="0" lvl="0" indent="0" algn="l" rtl="0">
              <a:spcBef>
                <a:spcPts val="0"/>
              </a:spcBef>
              <a:spcAft>
                <a:spcPts val="0"/>
              </a:spcAft>
              <a:buNone/>
            </a:pPr>
            <a:r>
              <a:rPr lang="en" sz="3600"/>
              <a:t>Entrepreneurial skills, traits and characteristics</a:t>
            </a:r>
            <a:endParaRPr sz="3600"/>
          </a:p>
        </p:txBody>
      </p:sp>
      <p:sp>
        <p:nvSpPr>
          <p:cNvPr id="131" name="Google Shape;131;p18"/>
          <p:cNvSpPr txBox="1">
            <a:spLocks noGrp="1"/>
          </p:cNvSpPr>
          <p:nvPr>
            <p:ph type="subTitle" idx="1"/>
          </p:nvPr>
        </p:nvSpPr>
        <p:spPr>
          <a:xfrm>
            <a:off x="150300" y="1127825"/>
            <a:ext cx="7223700" cy="444900"/>
          </a:xfrm>
          <a:prstGeom prst="rect">
            <a:avLst/>
          </a:prstGeom>
          <a:noFill/>
          <a:ln>
            <a:noFill/>
          </a:ln>
        </p:spPr>
        <p:txBody>
          <a:bodyPr spcFirstLastPara="1" wrap="square" lIns="0" tIns="0" rIns="0" bIns="0" anchor="t" anchorCtr="0">
            <a:noAutofit/>
          </a:bodyPr>
          <a:lstStyle/>
          <a:p>
            <a:pPr marL="457200" lvl="0" indent="-336550" algn="just" rtl="0">
              <a:lnSpc>
                <a:spcPct val="150000"/>
              </a:lnSpc>
              <a:spcBef>
                <a:spcPts val="0"/>
              </a:spcBef>
              <a:spcAft>
                <a:spcPts val="0"/>
              </a:spcAft>
              <a:buClr>
                <a:srgbClr val="000000"/>
              </a:buClr>
              <a:buSzPts val="1700"/>
              <a:buFont typeface="Times New Roman"/>
              <a:buChar char="●"/>
            </a:pPr>
            <a:r>
              <a:rPr lang="en" sz="1700">
                <a:solidFill>
                  <a:srgbClr val="000000"/>
                </a:solidFill>
                <a:latin typeface="Times New Roman"/>
                <a:ea typeface="Times New Roman"/>
                <a:cs typeface="Times New Roman"/>
                <a:sym typeface="Times New Roman"/>
              </a:rPr>
              <a:t>Entrepreneurs that have found early and sustained success share certain traits and competencies (</a:t>
            </a:r>
            <a:r>
              <a:rPr lang="en" sz="1700">
                <a:solidFill>
                  <a:srgbClr val="222222"/>
                </a:solidFill>
                <a:latin typeface="Times New Roman"/>
                <a:ea typeface="Times New Roman"/>
                <a:cs typeface="Times New Roman"/>
                <a:sym typeface="Times New Roman"/>
              </a:rPr>
              <a:t>David, Gopalan. and Ramachandran, 2021)</a:t>
            </a:r>
            <a:endParaRPr sz="1700">
              <a:solidFill>
                <a:srgbClr val="000000"/>
              </a:solidFill>
              <a:latin typeface="Times New Roman"/>
              <a:ea typeface="Times New Roman"/>
              <a:cs typeface="Times New Roman"/>
              <a:sym typeface="Times New Roman"/>
            </a:endParaRPr>
          </a:p>
          <a:p>
            <a:pPr marL="457200" lvl="0" indent="-336550" algn="just" rtl="0">
              <a:lnSpc>
                <a:spcPct val="150000"/>
              </a:lnSpc>
              <a:spcBef>
                <a:spcPts val="0"/>
              </a:spcBef>
              <a:spcAft>
                <a:spcPts val="0"/>
              </a:spcAft>
              <a:buClr>
                <a:srgbClr val="000000"/>
              </a:buClr>
              <a:buSzPts val="1700"/>
              <a:buFont typeface="Times New Roman"/>
              <a:buChar char="●"/>
            </a:pPr>
            <a:r>
              <a:rPr lang="en" sz="1700">
                <a:solidFill>
                  <a:srgbClr val="000000"/>
                </a:solidFill>
                <a:latin typeface="Times New Roman"/>
                <a:ea typeface="Times New Roman"/>
                <a:cs typeface="Times New Roman"/>
                <a:sym typeface="Times New Roman"/>
              </a:rPr>
              <a:t>According to research conducted at Harvard Business School, successful business owners have a number of character qualities.</a:t>
            </a:r>
            <a:endParaRPr sz="1700">
              <a:solidFill>
                <a:srgbClr val="000000"/>
              </a:solidFill>
              <a:latin typeface="Times New Roman"/>
              <a:ea typeface="Times New Roman"/>
              <a:cs typeface="Times New Roman"/>
              <a:sym typeface="Times New Roman"/>
            </a:endParaRPr>
          </a:p>
          <a:p>
            <a:pPr marL="457200" lvl="0" indent="-336550" algn="just" rtl="0">
              <a:lnSpc>
                <a:spcPct val="150000"/>
              </a:lnSpc>
              <a:spcBef>
                <a:spcPts val="0"/>
              </a:spcBef>
              <a:spcAft>
                <a:spcPts val="0"/>
              </a:spcAft>
              <a:buClr>
                <a:srgbClr val="000000"/>
              </a:buClr>
              <a:buSzPts val="1700"/>
              <a:buFont typeface="Times New Roman"/>
              <a:buChar char="●"/>
            </a:pPr>
            <a:r>
              <a:rPr lang="en" sz="1700">
                <a:solidFill>
                  <a:srgbClr val="000000"/>
                </a:solidFill>
                <a:latin typeface="Times New Roman"/>
                <a:ea typeface="Times New Roman"/>
                <a:cs typeface="Times New Roman"/>
                <a:sym typeface="Times New Roman"/>
              </a:rPr>
              <a:t>In order to manage and inspire their people, entrepreneurs must hone their leadership abilities (</a:t>
            </a:r>
            <a:r>
              <a:rPr lang="en" sz="1700">
                <a:solidFill>
                  <a:srgbClr val="222222"/>
                </a:solidFill>
                <a:latin typeface="Times New Roman"/>
                <a:ea typeface="Times New Roman"/>
                <a:cs typeface="Times New Roman"/>
                <a:sym typeface="Times New Roman"/>
              </a:rPr>
              <a:t>Schückes, and Gutmann, 2021)</a:t>
            </a:r>
            <a:r>
              <a:rPr lang="en" sz="1700">
                <a:solidFill>
                  <a:srgbClr val="000000"/>
                </a:solidFill>
                <a:latin typeface="Times New Roman"/>
                <a:ea typeface="Times New Roman"/>
                <a:cs typeface="Times New Roman"/>
                <a:sym typeface="Times New Roman"/>
              </a:rPr>
              <a:t>.</a:t>
            </a:r>
            <a:endParaRPr sz="1700">
              <a:solidFill>
                <a:srgbClr val="000000"/>
              </a:solidFill>
              <a:latin typeface="Times New Roman"/>
              <a:ea typeface="Times New Roman"/>
              <a:cs typeface="Times New Roman"/>
              <a:sym typeface="Times New Roman"/>
            </a:endParaRPr>
          </a:p>
          <a:p>
            <a:pPr marL="457200" lvl="0" indent="-336550" algn="just" rtl="0">
              <a:lnSpc>
                <a:spcPct val="150000"/>
              </a:lnSpc>
              <a:spcBef>
                <a:spcPts val="0"/>
              </a:spcBef>
              <a:spcAft>
                <a:spcPts val="0"/>
              </a:spcAft>
              <a:buClr>
                <a:srgbClr val="000000"/>
              </a:buClr>
              <a:buSzPts val="1700"/>
              <a:buFont typeface="Times New Roman"/>
              <a:buChar char="●"/>
            </a:pPr>
            <a:r>
              <a:rPr lang="en" sz="1700">
                <a:solidFill>
                  <a:srgbClr val="000000"/>
                </a:solidFill>
                <a:latin typeface="Times New Roman"/>
                <a:ea typeface="Times New Roman"/>
                <a:cs typeface="Times New Roman"/>
                <a:sym typeface="Times New Roman"/>
              </a:rPr>
              <a:t>The ability to bounce back from setbacks is essential for any business. It calls for tenacity and the capacity to grow from setbacks.</a:t>
            </a:r>
            <a:endParaRPr sz="1700">
              <a:solidFill>
                <a:srgbClr val="000000"/>
              </a:solidFill>
              <a:latin typeface="Times New Roman"/>
              <a:ea typeface="Times New Roman"/>
              <a:cs typeface="Times New Roman"/>
              <a:sym typeface="Times New Roman"/>
            </a:endParaRPr>
          </a:p>
          <a:p>
            <a:pPr marL="457200" lvl="0" indent="0" algn="just" rtl="0">
              <a:lnSpc>
                <a:spcPct val="150000"/>
              </a:lnSpc>
              <a:spcBef>
                <a:spcPts val="0"/>
              </a:spcBef>
              <a:spcAft>
                <a:spcPts val="0"/>
              </a:spcAft>
              <a:buNone/>
            </a:pPr>
            <a:endParaRPr sz="1700">
              <a:solidFill>
                <a:srgbClr val="000000"/>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19"/>
          <p:cNvSpPr txBox="1">
            <a:spLocks noGrp="1"/>
          </p:cNvSpPr>
          <p:nvPr>
            <p:ph type="body" idx="1"/>
          </p:nvPr>
        </p:nvSpPr>
        <p:spPr>
          <a:xfrm>
            <a:off x="1237792" y="247426"/>
            <a:ext cx="5589300" cy="2797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endParaRPr dirty="0"/>
          </a:p>
        </p:txBody>
      </p:sp>
      <p:sp>
        <p:nvSpPr>
          <p:cNvPr id="137" name="Google Shape;137;p19"/>
          <p:cNvSpPr txBox="1">
            <a:spLocks noGrp="1"/>
          </p:cNvSpPr>
          <p:nvPr>
            <p:ph type="sldNum" idx="12"/>
          </p:nvPr>
        </p:nvSpPr>
        <p:spPr>
          <a:prstGeom prst="rect">
            <a:avLst/>
          </a:prstGeom>
          <a:noFill/>
          <a:ln>
            <a:noFill/>
          </a:ln>
        </p:spPr>
        <p:txBody>
          <a:bodyPr spcFirstLastPara="1" wrap="square" lIns="0" tIns="0" rIns="0" bIns="0" anchor="ctr" anchorCtr="0">
            <a:noAutofit/>
          </a:bodyPr>
          <a:lstStyle/>
          <a:p>
            <a:pPr marL="0" lvl="0" indent="0" algn="r" rtl="0">
              <a:lnSpc>
                <a:spcPct val="100000"/>
              </a:lnSpc>
              <a:spcBef>
                <a:spcPts val="0"/>
              </a:spcBef>
              <a:spcAft>
                <a:spcPts val="0"/>
              </a:spcAft>
              <a:buSzPts val="1300"/>
              <a:buNone/>
            </a:pPr>
            <a:fld id="{00000000-1234-1234-1234-123412341234}" type="slidenum">
              <a:rPr lang="en"/>
              <a:t>8</a:t>
            </a:fld>
            <a:endParaRPr/>
          </a:p>
        </p:txBody>
      </p:sp>
      <p:sp>
        <p:nvSpPr>
          <p:cNvPr id="138" name="Google Shape;138;p19"/>
          <p:cNvSpPr txBox="1"/>
          <p:nvPr/>
        </p:nvSpPr>
        <p:spPr>
          <a:xfrm>
            <a:off x="398034" y="666974"/>
            <a:ext cx="8631250" cy="4178037"/>
          </a:xfrm>
          <a:prstGeom prst="rect">
            <a:avLst/>
          </a:prstGeom>
          <a:noFill/>
          <a:ln>
            <a:noFill/>
          </a:ln>
        </p:spPr>
        <p:txBody>
          <a:bodyPr spcFirstLastPara="1" wrap="square" lIns="91425" tIns="91425" rIns="91425" bIns="91425" anchor="t" anchorCtr="0">
            <a:spAutoFit/>
          </a:bodyPr>
          <a:lstStyle/>
          <a:p>
            <a:pPr marL="457200" lvl="0" indent="-317500" algn="just" rtl="0">
              <a:lnSpc>
                <a:spcPct val="150000"/>
              </a:lnSpc>
              <a:spcBef>
                <a:spcPts val="0"/>
              </a:spcBef>
              <a:spcAft>
                <a:spcPts val="0"/>
              </a:spcAft>
              <a:buSzPts val="1400"/>
              <a:buFont typeface="Times New Roman"/>
              <a:buChar char="●"/>
            </a:pPr>
            <a:r>
              <a:rPr lang="en" dirty="0">
                <a:latin typeface="Times New Roman"/>
                <a:ea typeface="Times New Roman"/>
                <a:cs typeface="Times New Roman"/>
                <a:sym typeface="Times New Roman"/>
              </a:rPr>
              <a:t>Jeff Bezos of Amazon and Mark Zuckerberg of Facebook are just two examples of successful business owners who have shown the importance of traits like perseverance, vision, and flexibility. (</a:t>
            </a:r>
            <a:r>
              <a:rPr lang="en" sz="1200" dirty="0">
                <a:solidFill>
                  <a:srgbClr val="222222"/>
                </a:solidFill>
                <a:highlight>
                  <a:srgbClr val="FFFFFF"/>
                </a:highlight>
                <a:latin typeface="Times New Roman"/>
                <a:ea typeface="Times New Roman"/>
                <a:cs typeface="Times New Roman"/>
                <a:sym typeface="Times New Roman"/>
              </a:rPr>
              <a:t>Eggers, 2020)</a:t>
            </a:r>
            <a:endParaRPr sz="1200" dirty="0">
              <a:solidFill>
                <a:srgbClr val="222222"/>
              </a:solidFill>
              <a:highlight>
                <a:srgbClr val="FFFFFF"/>
              </a:highlight>
              <a:latin typeface="Times New Roman"/>
              <a:ea typeface="Times New Roman"/>
              <a:cs typeface="Times New Roman"/>
              <a:sym typeface="Times New Roman"/>
            </a:endParaRPr>
          </a:p>
          <a:p>
            <a:pPr marL="457200" lvl="0" indent="-317500" algn="just" rtl="0">
              <a:lnSpc>
                <a:spcPct val="150000"/>
              </a:lnSpc>
              <a:spcBef>
                <a:spcPts val="0"/>
              </a:spcBef>
              <a:spcAft>
                <a:spcPts val="0"/>
              </a:spcAft>
              <a:buSzPts val="1400"/>
              <a:buFont typeface="Times New Roman"/>
              <a:buChar char="●"/>
            </a:pPr>
            <a:r>
              <a:rPr lang="en" dirty="0">
                <a:latin typeface="Times New Roman"/>
                <a:ea typeface="Times New Roman"/>
                <a:cs typeface="Times New Roman"/>
                <a:sym typeface="Times New Roman"/>
              </a:rPr>
              <a:t>The founder of Spanx, Sara Blakely, is a great example of an entrepreneur who overcomes adversity. She believes that her ability to take calculated risks and grow from her setbacks is crucial to her success.</a:t>
            </a:r>
            <a:endParaRPr dirty="0">
              <a:latin typeface="Times New Roman"/>
              <a:ea typeface="Times New Roman"/>
              <a:cs typeface="Times New Roman"/>
              <a:sym typeface="Times New Roman"/>
            </a:endParaRPr>
          </a:p>
          <a:p>
            <a:pPr marL="457200" lvl="0" indent="-317500" algn="just" rtl="0">
              <a:lnSpc>
                <a:spcPct val="150000"/>
              </a:lnSpc>
              <a:spcBef>
                <a:spcPts val="0"/>
              </a:spcBef>
              <a:spcAft>
                <a:spcPts val="0"/>
              </a:spcAft>
              <a:buSzPts val="1400"/>
              <a:buFont typeface="Times New Roman"/>
              <a:buChar char="●"/>
            </a:pPr>
            <a:r>
              <a:rPr lang="en" dirty="0">
                <a:latin typeface="Times New Roman"/>
                <a:ea typeface="Times New Roman"/>
                <a:cs typeface="Times New Roman"/>
                <a:sym typeface="Times New Roman"/>
              </a:rPr>
              <a:t>Elon Musk, CEO of SpaceX and Tesla, is famous for being a risk taker and innovator. Additionally, he has proven the value of not giving up in the face of adversity (</a:t>
            </a:r>
            <a:r>
              <a:rPr lang="en" sz="1200" dirty="0">
                <a:solidFill>
                  <a:srgbClr val="222222"/>
                </a:solidFill>
                <a:highlight>
                  <a:srgbClr val="FFFFFF"/>
                </a:highlight>
                <a:latin typeface="Times New Roman"/>
                <a:ea typeface="Times New Roman"/>
                <a:cs typeface="Times New Roman"/>
                <a:sym typeface="Times New Roman"/>
              </a:rPr>
              <a:t>Hendrikse, Van Meeteren, and Bassens, 2020)</a:t>
            </a:r>
            <a:endParaRPr dirty="0">
              <a:latin typeface="Times New Roman"/>
              <a:ea typeface="Times New Roman"/>
              <a:cs typeface="Times New Roman"/>
              <a:sym typeface="Times New Roman"/>
            </a:endParaRPr>
          </a:p>
          <a:p>
            <a:pPr marL="457200" lvl="0" indent="0" algn="just" rtl="0">
              <a:lnSpc>
                <a:spcPct val="150000"/>
              </a:lnSpc>
              <a:spcBef>
                <a:spcPts val="0"/>
              </a:spcBef>
              <a:spcAft>
                <a:spcPts val="0"/>
              </a:spcAft>
              <a:buNone/>
            </a:pPr>
            <a:endParaRPr sz="1700" dirty="0">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20"/>
          <p:cNvSpPr txBox="1">
            <a:spLocks noGrp="1"/>
          </p:cNvSpPr>
          <p:nvPr>
            <p:ph type="ctrTitle"/>
          </p:nvPr>
        </p:nvSpPr>
        <p:spPr>
          <a:xfrm>
            <a:off x="317100" y="161365"/>
            <a:ext cx="8509800" cy="633098"/>
          </a:xfrm>
          <a:prstGeom prst="rect">
            <a:avLst/>
          </a:prstGeom>
          <a:noFill/>
          <a:ln>
            <a:noFill/>
          </a:ln>
        </p:spPr>
        <p:txBody>
          <a:bodyPr spcFirstLastPara="1" wrap="square" lIns="0" tIns="0" rIns="0" bIns="0" anchor="b" anchorCtr="0">
            <a:noAutofit/>
          </a:bodyPr>
          <a:lstStyle/>
          <a:p>
            <a:pPr marL="0" lvl="0" indent="0" algn="l" rtl="0">
              <a:spcBef>
                <a:spcPts val="0"/>
              </a:spcBef>
              <a:spcAft>
                <a:spcPts val="0"/>
              </a:spcAft>
              <a:buNone/>
            </a:pPr>
            <a:r>
              <a:rPr lang="en" sz="3500" dirty="0"/>
              <a:t>Challenges in fundraising for start-ups</a:t>
            </a:r>
            <a:endParaRPr sz="3500" dirty="0"/>
          </a:p>
        </p:txBody>
      </p:sp>
      <p:sp>
        <p:nvSpPr>
          <p:cNvPr id="144" name="Google Shape;144;p20"/>
          <p:cNvSpPr txBox="1">
            <a:spLocks noGrp="1"/>
          </p:cNvSpPr>
          <p:nvPr>
            <p:ph type="subTitle" idx="1"/>
          </p:nvPr>
        </p:nvSpPr>
        <p:spPr>
          <a:xfrm>
            <a:off x="150300" y="939627"/>
            <a:ext cx="7976100" cy="633098"/>
          </a:xfrm>
          <a:prstGeom prst="rect">
            <a:avLst/>
          </a:prstGeom>
          <a:noFill/>
          <a:ln>
            <a:noFill/>
          </a:ln>
        </p:spPr>
        <p:txBody>
          <a:bodyPr spcFirstLastPara="1" wrap="square" lIns="0" tIns="0" rIns="0" bIns="0" anchor="t" anchorCtr="0">
            <a:noAutofit/>
          </a:bodyPr>
          <a:lstStyle/>
          <a:p>
            <a:pPr marL="457200" lvl="0" indent="-323850" algn="just" rtl="0">
              <a:lnSpc>
                <a:spcPct val="150000"/>
              </a:lnSpc>
              <a:spcBef>
                <a:spcPts val="0"/>
              </a:spcBef>
              <a:spcAft>
                <a:spcPts val="0"/>
              </a:spcAft>
              <a:buClr>
                <a:srgbClr val="000000"/>
              </a:buClr>
              <a:buSzPts val="1500"/>
              <a:buFont typeface="Times New Roman"/>
              <a:buChar char="●"/>
            </a:pPr>
            <a:r>
              <a:rPr lang="en" sz="1500" dirty="0">
                <a:solidFill>
                  <a:srgbClr val="000000"/>
                </a:solidFill>
                <a:latin typeface="Times New Roman"/>
                <a:ea typeface="Times New Roman"/>
                <a:cs typeface="Times New Roman"/>
                <a:sym typeface="Times New Roman"/>
              </a:rPr>
              <a:t>Market Volatility: Due to market uncertainty, it might be difficult for startups to get financing (</a:t>
            </a:r>
            <a:r>
              <a:rPr lang="en" sz="1500" dirty="0">
                <a:solidFill>
                  <a:srgbClr val="222222"/>
                </a:solidFill>
                <a:latin typeface="Times New Roman"/>
                <a:ea typeface="Times New Roman"/>
                <a:cs typeface="Times New Roman"/>
                <a:sym typeface="Times New Roman"/>
              </a:rPr>
              <a:t>Liguori, and Winkler, 2020)</a:t>
            </a:r>
            <a:endParaRPr sz="1500"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 sz="1500" dirty="0">
                <a:solidFill>
                  <a:srgbClr val="000000"/>
                </a:solidFill>
                <a:latin typeface="Times New Roman"/>
                <a:ea typeface="Times New Roman"/>
                <a:cs typeface="Times New Roman"/>
                <a:sym typeface="Times New Roman"/>
              </a:rPr>
              <a:t>Strong rivalry: Competition for investment is fierce due to a rise in new businesses but a decrease in available capital. </a:t>
            </a:r>
            <a:endParaRPr sz="1500"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 sz="1500" dirty="0">
                <a:solidFill>
                  <a:srgbClr val="000000"/>
                </a:solidFill>
                <a:latin typeface="Times New Roman"/>
                <a:ea typeface="Times New Roman"/>
                <a:cs typeface="Times New Roman"/>
                <a:sym typeface="Times New Roman"/>
              </a:rPr>
              <a:t>Problems with the law and regulations: Due to legal and regulatory constraints, startup fundraising can be time consuming and costly. </a:t>
            </a:r>
            <a:endParaRPr sz="1500"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 sz="1500" dirty="0">
                <a:solidFill>
                  <a:srgbClr val="000000"/>
                </a:solidFill>
                <a:latin typeface="Times New Roman"/>
                <a:ea typeface="Times New Roman"/>
                <a:cs typeface="Times New Roman"/>
                <a:sym typeface="Times New Roman"/>
              </a:rPr>
              <a:t>Regulatory hurdles hampered Turo's attempts to acquire $50 million in finance in 2017 (</a:t>
            </a:r>
            <a:r>
              <a:rPr lang="en" sz="1500" dirty="0">
                <a:solidFill>
                  <a:srgbClr val="222222"/>
                </a:solidFill>
                <a:latin typeface="Times New Roman"/>
                <a:ea typeface="Times New Roman"/>
                <a:cs typeface="Times New Roman"/>
                <a:sym typeface="Times New Roman"/>
              </a:rPr>
              <a:t>Chang </a:t>
            </a:r>
            <a:r>
              <a:rPr lang="en" sz="1500" i="1" dirty="0">
                <a:solidFill>
                  <a:srgbClr val="222222"/>
                </a:solidFill>
                <a:latin typeface="Times New Roman"/>
                <a:ea typeface="Times New Roman"/>
                <a:cs typeface="Times New Roman"/>
                <a:sym typeface="Times New Roman"/>
              </a:rPr>
              <a:t>et al. </a:t>
            </a:r>
            <a:r>
              <a:rPr lang="en" sz="1500" dirty="0">
                <a:solidFill>
                  <a:srgbClr val="222222"/>
                </a:solidFill>
                <a:latin typeface="Times New Roman"/>
                <a:ea typeface="Times New Roman"/>
                <a:cs typeface="Times New Roman"/>
                <a:sym typeface="Times New Roman"/>
              </a:rPr>
              <a:t>2019).</a:t>
            </a:r>
            <a:endParaRPr sz="1500"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 sz="1500" dirty="0">
                <a:solidFill>
                  <a:srgbClr val="000000"/>
                </a:solidFill>
                <a:latin typeface="Times New Roman"/>
                <a:ea typeface="Times New Roman"/>
                <a:cs typeface="Times New Roman"/>
                <a:sym typeface="Times New Roman"/>
              </a:rPr>
              <a:t>Despite Nucleus's success in obtaining $5.6 million, the company struggled owing to limited consumer demand and intense competition. </a:t>
            </a:r>
            <a:endParaRPr sz="1500"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 sz="1500" dirty="0">
                <a:solidFill>
                  <a:srgbClr val="000000"/>
                </a:solidFill>
                <a:latin typeface="Times New Roman"/>
                <a:ea typeface="Times New Roman"/>
                <a:cs typeface="Times New Roman"/>
                <a:sym typeface="Times New Roman"/>
              </a:rPr>
              <a:t>Nucleus, despite raising $5.6 million in funding, the company faced challenges due to a slow adoption rate and high competition </a:t>
            </a:r>
            <a:endParaRPr sz="1500" dirty="0">
              <a:solidFill>
                <a:srgbClr val="000000"/>
              </a:solidFill>
              <a:latin typeface="Times New Roman"/>
              <a:ea typeface="Times New Roman"/>
              <a:cs typeface="Times New Roman"/>
              <a:sym typeface="Times New Roman"/>
            </a:endParaRPr>
          </a:p>
          <a:p>
            <a:pPr marL="457200" lvl="0" indent="0" algn="just" rtl="0">
              <a:lnSpc>
                <a:spcPct val="150000"/>
              </a:lnSpc>
              <a:spcBef>
                <a:spcPts val="0"/>
              </a:spcBef>
              <a:spcAft>
                <a:spcPts val="0"/>
              </a:spcAft>
              <a:buNone/>
            </a:pPr>
            <a:endParaRPr sz="1500" dirty="0">
              <a:solidFill>
                <a:srgbClr val="000000"/>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1"/>
          <p:cNvSpPr/>
          <p:nvPr/>
        </p:nvSpPr>
        <p:spPr>
          <a:xfrm>
            <a:off x="7366595" y="0"/>
            <a:ext cx="1777412" cy="5143500"/>
          </a:xfrm>
          <a:custGeom>
            <a:avLst/>
            <a:gdLst/>
            <a:ahLst/>
            <a:cxnLst/>
            <a:rect l="l" t="t" r="r" b="b"/>
            <a:pathLst>
              <a:path w="2369883" h="6858000" extrusionOk="0">
                <a:moveTo>
                  <a:pt x="0" y="0"/>
                </a:moveTo>
                <a:cubicBezTo>
                  <a:pt x="1144905" y="1173671"/>
                  <a:pt x="1850327" y="2777998"/>
                  <a:pt x="1850327" y="4547172"/>
                </a:cubicBezTo>
                <a:cubicBezTo>
                  <a:pt x="1851215" y="5336680"/>
                  <a:pt x="1708277" y="6119749"/>
                  <a:pt x="1428432" y="6858000"/>
                </a:cubicBezTo>
                <a:lnTo>
                  <a:pt x="2369883" y="6858000"/>
                </a:lnTo>
                <a:lnTo>
                  <a:pt x="2369883" y="0"/>
                </a:lnTo>
                <a:close/>
              </a:path>
            </a:pathLst>
          </a:custGeom>
          <a:gradFill>
            <a:gsLst>
              <a:gs pos="0">
                <a:schemeClr val="accent3"/>
              </a:gs>
              <a:gs pos="100000">
                <a:schemeClr val="accent4"/>
              </a:gs>
            </a:gsLst>
            <a:lin ang="5400012" scaled="0"/>
          </a:gradFill>
          <a:ln>
            <a:noFill/>
          </a:ln>
          <a:effectLst>
            <a:outerShdw blurRad="214313" algn="bl" rotWithShape="0">
              <a:schemeClr val="dk1">
                <a:alpha val="3490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0" name="Google Shape;150;p21"/>
          <p:cNvSpPr/>
          <p:nvPr/>
        </p:nvSpPr>
        <p:spPr>
          <a:xfrm>
            <a:off x="7765453" y="0"/>
            <a:ext cx="1378552" cy="1394079"/>
          </a:xfrm>
          <a:custGeom>
            <a:avLst/>
            <a:gdLst/>
            <a:ahLst/>
            <a:cxnLst/>
            <a:rect l="l" t="t" r="r" b="b"/>
            <a:pathLst>
              <a:path w="1838070" h="1858772" extrusionOk="0">
                <a:moveTo>
                  <a:pt x="1838071" y="1858772"/>
                </a:moveTo>
                <a:lnTo>
                  <a:pt x="1838071" y="0"/>
                </a:lnTo>
                <a:lnTo>
                  <a:pt x="0" y="0"/>
                </a:lnTo>
                <a:cubicBezTo>
                  <a:pt x="731393" y="489734"/>
                  <a:pt x="1356551" y="1121924"/>
                  <a:pt x="1838071" y="1858772"/>
                </a:cubicBezTo>
                <a:close/>
              </a:path>
            </a:pathLst>
          </a:custGeom>
          <a:gradFill>
            <a:gsLst>
              <a:gs pos="0">
                <a:schemeClr val="accent4"/>
              </a:gs>
              <a:gs pos="100000">
                <a:schemeClr val="accent5"/>
              </a:gs>
            </a:gsLst>
            <a:lin ang="5400012" scaled="0"/>
          </a:gradFill>
          <a:ln>
            <a:noFill/>
          </a:ln>
          <a:effectLst>
            <a:outerShdw blurRad="214313" algn="bl" rotWithShape="0">
              <a:schemeClr val="dk1">
                <a:alpha val="2980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 name="Google Shape;153;p21"/>
          <p:cNvSpPr txBox="1">
            <a:spLocks noGrp="1"/>
          </p:cNvSpPr>
          <p:nvPr>
            <p:ph type="sldNum" sz="quarter" idx="12"/>
          </p:nvPr>
        </p:nvSpPr>
        <p:spPr>
          <a:prstGeom prst="rect">
            <a:avLst/>
          </a:prstGeom>
          <a:noFill/>
          <a:ln>
            <a:noFill/>
          </a:ln>
        </p:spPr>
        <p:txBody>
          <a:bodyPr spcFirstLastPara="1" wrap="square" lIns="0" tIns="0" rIns="0" bIns="0" anchor="ctr" anchorCtr="0">
            <a:noAutofit/>
          </a:bodyPr>
          <a:lstStyle/>
          <a:p>
            <a:pPr marL="0" lvl="0" indent="0" algn="r" rtl="0">
              <a:lnSpc>
                <a:spcPct val="100000"/>
              </a:lnSpc>
              <a:spcBef>
                <a:spcPts val="0"/>
              </a:spcBef>
              <a:spcAft>
                <a:spcPts val="0"/>
              </a:spcAft>
              <a:buSzPts val="1300"/>
              <a:buNone/>
            </a:pPr>
            <a:fld id="{00000000-1234-1234-1234-123412341234}" type="slidenum">
              <a:rPr lang="en"/>
              <a:t>10</a:t>
            </a:fld>
            <a:endParaRPr/>
          </a:p>
        </p:txBody>
      </p:sp>
      <p:sp>
        <p:nvSpPr>
          <p:cNvPr id="151" name="Google Shape;151;p21"/>
          <p:cNvSpPr txBox="1">
            <a:spLocks noGrp="1"/>
          </p:cNvSpPr>
          <p:nvPr>
            <p:ph type="ctrTitle" idx="4294967295"/>
          </p:nvPr>
        </p:nvSpPr>
        <p:spPr>
          <a:xfrm>
            <a:off x="0" y="287338"/>
            <a:ext cx="6019800" cy="1160462"/>
          </a:xfrm>
          <a:prstGeom prst="rect">
            <a:avLst/>
          </a:prstGeom>
          <a:noFill/>
          <a:ln>
            <a:noFill/>
          </a:ln>
        </p:spPr>
        <p:txBody>
          <a:bodyPr spcFirstLastPara="1" wrap="square" lIns="0" tIns="0" rIns="0" bIns="0" anchor="b" anchorCtr="0">
            <a:noAutofit/>
          </a:bodyPr>
          <a:lstStyle/>
          <a:p>
            <a:pPr marL="0" lvl="0" indent="0" algn="l" rtl="0">
              <a:spcBef>
                <a:spcPts val="0"/>
              </a:spcBef>
              <a:spcAft>
                <a:spcPts val="0"/>
              </a:spcAft>
              <a:buNone/>
            </a:pPr>
            <a:endParaRPr sz="3100" dirty="0"/>
          </a:p>
        </p:txBody>
      </p:sp>
      <p:sp>
        <p:nvSpPr>
          <p:cNvPr id="152" name="Google Shape;152;p21"/>
          <p:cNvSpPr txBox="1">
            <a:spLocks noGrp="1"/>
          </p:cNvSpPr>
          <p:nvPr>
            <p:ph type="subTitle" idx="4294967295"/>
          </p:nvPr>
        </p:nvSpPr>
        <p:spPr>
          <a:xfrm>
            <a:off x="-42136" y="457143"/>
            <a:ext cx="5565775" cy="1662113"/>
          </a:xfrm>
          <a:prstGeom prst="rect">
            <a:avLst/>
          </a:prstGeom>
          <a:noFill/>
          <a:ln>
            <a:noFill/>
          </a:ln>
        </p:spPr>
        <p:txBody>
          <a:bodyPr spcFirstLastPara="1" wrap="square" lIns="0" tIns="0" rIns="0" bIns="0" anchor="t" anchorCtr="0">
            <a:noAutofit/>
          </a:bodyPr>
          <a:lstStyle/>
          <a:p>
            <a:pPr marL="457200" lvl="0" indent="-330200" algn="just" rtl="0">
              <a:lnSpc>
                <a:spcPct val="150000"/>
              </a:lnSpc>
              <a:spcBef>
                <a:spcPts val="0"/>
              </a:spcBef>
              <a:spcAft>
                <a:spcPts val="0"/>
              </a:spcAft>
              <a:buClr>
                <a:srgbClr val="000000"/>
              </a:buClr>
              <a:buSzPts val="1600"/>
              <a:buFont typeface="Times New Roman"/>
              <a:buChar char="●"/>
            </a:pPr>
            <a:r>
              <a:rPr lang="en" sz="1600" dirty="0">
                <a:solidFill>
                  <a:srgbClr val="000000"/>
                </a:solidFill>
                <a:latin typeface="Times New Roman"/>
                <a:ea typeface="Times New Roman"/>
                <a:cs typeface="Times New Roman"/>
                <a:sym typeface="Times New Roman"/>
              </a:rPr>
              <a:t>Start-ups can leverage their unique value propositions and innovative ideas to attract investors</a:t>
            </a:r>
            <a:endParaRPr sz="1600" dirty="0">
              <a:solidFill>
                <a:srgbClr val="000000"/>
              </a:solidFill>
              <a:latin typeface="Times New Roman"/>
              <a:ea typeface="Times New Roman"/>
              <a:cs typeface="Times New Roman"/>
              <a:sym typeface="Times New Roman"/>
            </a:endParaRPr>
          </a:p>
          <a:p>
            <a:pPr marL="457200" lvl="0" indent="-330200" algn="just" rtl="0">
              <a:lnSpc>
                <a:spcPct val="150000"/>
              </a:lnSpc>
              <a:spcBef>
                <a:spcPts val="0"/>
              </a:spcBef>
              <a:spcAft>
                <a:spcPts val="0"/>
              </a:spcAft>
              <a:buClr>
                <a:srgbClr val="000000"/>
              </a:buClr>
              <a:buSzPts val="1600"/>
              <a:buFont typeface="Times New Roman"/>
              <a:buChar char="●"/>
            </a:pPr>
            <a:r>
              <a:rPr lang="en" sz="1600" dirty="0">
                <a:solidFill>
                  <a:srgbClr val="000000"/>
                </a:solidFill>
                <a:latin typeface="Times New Roman"/>
                <a:ea typeface="Times New Roman"/>
                <a:cs typeface="Times New Roman"/>
                <a:sym typeface="Times New Roman"/>
              </a:rPr>
              <a:t>Examples of case study: Turo, a peer-to-peer car rental company, $50 million in funding (</a:t>
            </a:r>
            <a:r>
              <a:rPr lang="en" sz="1200" dirty="0">
                <a:solidFill>
                  <a:srgbClr val="222222"/>
                </a:solidFill>
                <a:highlight>
                  <a:srgbClr val="FFFFFF"/>
                </a:highlight>
                <a:latin typeface="Times New Roman"/>
                <a:ea typeface="Times New Roman"/>
                <a:cs typeface="Times New Roman"/>
                <a:sym typeface="Times New Roman"/>
              </a:rPr>
              <a:t>Kalogiannidis, and Chatzitheodoridis, 2021)</a:t>
            </a:r>
            <a:endParaRPr sz="1600" dirty="0">
              <a:solidFill>
                <a:srgbClr val="000000"/>
              </a:solidFill>
              <a:latin typeface="Times New Roman"/>
              <a:ea typeface="Times New Roman"/>
              <a:cs typeface="Times New Roman"/>
              <a:sym typeface="Times New Roman"/>
            </a:endParaRPr>
          </a:p>
          <a:p>
            <a:pPr marL="457200" lvl="0" indent="-330200" algn="just" rtl="0">
              <a:lnSpc>
                <a:spcPct val="150000"/>
              </a:lnSpc>
              <a:spcBef>
                <a:spcPts val="0"/>
              </a:spcBef>
              <a:spcAft>
                <a:spcPts val="0"/>
              </a:spcAft>
              <a:buClr>
                <a:srgbClr val="000000"/>
              </a:buClr>
              <a:buSzPts val="1600"/>
              <a:buFont typeface="Times New Roman"/>
              <a:buChar char="●"/>
            </a:pPr>
            <a:r>
              <a:rPr lang="en" sz="1600" dirty="0">
                <a:solidFill>
                  <a:srgbClr val="000000"/>
                </a:solidFill>
                <a:latin typeface="Times New Roman"/>
                <a:ea typeface="Times New Roman"/>
                <a:cs typeface="Times New Roman"/>
                <a:sym typeface="Times New Roman"/>
              </a:rPr>
              <a:t>Nucleus, a home intercom system start-up, funding target to $30 million (</a:t>
            </a:r>
            <a:r>
              <a:rPr lang="en" sz="1200" dirty="0">
                <a:solidFill>
                  <a:srgbClr val="222222"/>
                </a:solidFill>
                <a:highlight>
                  <a:srgbClr val="FFFFFF"/>
                </a:highlight>
                <a:latin typeface="Times New Roman"/>
                <a:ea typeface="Times New Roman"/>
                <a:cs typeface="Times New Roman"/>
                <a:sym typeface="Times New Roman"/>
              </a:rPr>
              <a:t>Russell, Skinner, and Fowler, 2022)</a:t>
            </a:r>
            <a:endParaRPr sz="1600" dirty="0">
              <a:solidFill>
                <a:srgbClr val="000000"/>
              </a:solidFill>
              <a:latin typeface="Times New Roman"/>
              <a:ea typeface="Times New Roman"/>
              <a:cs typeface="Times New Roman"/>
              <a:sym typeface="Times New Roman"/>
            </a:endParaRPr>
          </a:p>
          <a:p>
            <a:pPr marL="457200" lvl="0" indent="0" algn="just" rtl="0">
              <a:lnSpc>
                <a:spcPct val="150000"/>
              </a:lnSpc>
              <a:spcBef>
                <a:spcPts val="0"/>
              </a:spcBef>
              <a:spcAft>
                <a:spcPts val="0"/>
              </a:spcAft>
              <a:buNone/>
            </a:pPr>
            <a:endParaRPr sz="1600" dirty="0">
              <a:solidFill>
                <a:srgbClr val="000000"/>
              </a:solidFill>
              <a:latin typeface="Times New Roman"/>
              <a:ea typeface="Times New Roman"/>
              <a:cs typeface="Times New Roman"/>
              <a:sym typeface="Times New Roman"/>
            </a:endParaRPr>
          </a:p>
        </p:txBody>
      </p:sp>
      <p:pic>
        <p:nvPicPr>
          <p:cNvPr id="154" name="Google Shape;154;p21"/>
          <p:cNvPicPr preferRelativeResize="0"/>
          <p:nvPr/>
        </p:nvPicPr>
        <p:blipFill>
          <a:blip r:embed="rId3">
            <a:alphaModFix/>
          </a:blip>
          <a:stretch>
            <a:fillRect/>
          </a:stretch>
        </p:blipFill>
        <p:spPr>
          <a:xfrm>
            <a:off x="5723068" y="0"/>
            <a:ext cx="3420932" cy="423851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22"/>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300"/>
              <a:buFont typeface="Arial"/>
              <a:buNone/>
            </a:pPr>
            <a:fld id="{00000000-1234-1234-1234-123412341234}" type="slidenum">
              <a:rPr lang="en"/>
              <a:t>11</a:t>
            </a:fld>
            <a:endParaRPr/>
          </a:p>
        </p:txBody>
      </p:sp>
      <p:sp>
        <p:nvSpPr>
          <p:cNvPr id="160" name="Google Shape;160;p22"/>
          <p:cNvSpPr txBox="1"/>
          <p:nvPr/>
        </p:nvSpPr>
        <p:spPr>
          <a:xfrm>
            <a:off x="0" y="225950"/>
            <a:ext cx="7083000" cy="5541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r>
              <a:rPr lang="en" sz="2400" b="1">
                <a:latin typeface="Times New Roman"/>
                <a:ea typeface="Times New Roman"/>
                <a:cs typeface="Times New Roman"/>
                <a:sym typeface="Times New Roman"/>
              </a:rPr>
              <a:t>Opportunities in fundraising for start-ups</a:t>
            </a:r>
            <a:endParaRPr sz="2500"/>
          </a:p>
        </p:txBody>
      </p:sp>
      <p:sp>
        <p:nvSpPr>
          <p:cNvPr id="161" name="Google Shape;161;p22"/>
          <p:cNvSpPr txBox="1"/>
          <p:nvPr/>
        </p:nvSpPr>
        <p:spPr>
          <a:xfrm>
            <a:off x="189325" y="780050"/>
            <a:ext cx="5601600" cy="3016800"/>
          </a:xfrm>
          <a:prstGeom prst="rect">
            <a:avLst/>
          </a:prstGeom>
          <a:noFill/>
          <a:ln>
            <a:noFill/>
          </a:ln>
        </p:spPr>
        <p:txBody>
          <a:bodyPr spcFirstLastPara="1" wrap="square" lIns="91425" tIns="91425" rIns="91425" bIns="91425" anchor="t" anchorCtr="0">
            <a:spAutoFit/>
          </a:bodyPr>
          <a:lstStyle/>
          <a:p>
            <a:pPr marL="457200" lvl="0" indent="-330200" algn="just" rtl="0">
              <a:lnSpc>
                <a:spcPct val="150000"/>
              </a:lnSpc>
              <a:spcBef>
                <a:spcPts val="0"/>
              </a:spcBef>
              <a:spcAft>
                <a:spcPts val="0"/>
              </a:spcAft>
              <a:buSzPts val="1600"/>
              <a:buFont typeface="Times New Roman"/>
              <a:buChar char="●"/>
            </a:pPr>
            <a:r>
              <a:rPr lang="en" sz="1600">
                <a:latin typeface="Times New Roman"/>
                <a:ea typeface="Times New Roman"/>
                <a:cs typeface="Times New Roman"/>
                <a:sym typeface="Times New Roman"/>
              </a:rPr>
              <a:t>Increased interest in impact investing reflects the growing trend of individuals and institutions seeking financial returns while also making a beneficial contribution to society and the environment (</a:t>
            </a:r>
            <a:r>
              <a:rPr lang="en" sz="1200">
                <a:solidFill>
                  <a:srgbClr val="222222"/>
                </a:solidFill>
                <a:highlight>
                  <a:srgbClr val="FFFFFF"/>
                </a:highlight>
                <a:latin typeface="Times New Roman"/>
                <a:ea typeface="Times New Roman"/>
                <a:cs typeface="Times New Roman"/>
                <a:sym typeface="Times New Roman"/>
              </a:rPr>
              <a:t>Korreck, 2019)</a:t>
            </a:r>
            <a:endParaRPr sz="1600">
              <a:latin typeface="Times New Roman"/>
              <a:ea typeface="Times New Roman"/>
              <a:cs typeface="Times New Roman"/>
              <a:sym typeface="Times New Roman"/>
            </a:endParaRPr>
          </a:p>
          <a:p>
            <a:pPr marL="457200" lvl="0" indent="-330200" algn="just" rtl="0">
              <a:lnSpc>
                <a:spcPct val="150000"/>
              </a:lnSpc>
              <a:spcBef>
                <a:spcPts val="0"/>
              </a:spcBef>
              <a:spcAft>
                <a:spcPts val="0"/>
              </a:spcAft>
              <a:buSzPts val="1600"/>
              <a:buFont typeface="Times New Roman"/>
              <a:buChar char="●"/>
            </a:pPr>
            <a:r>
              <a:rPr lang="en" sz="1600">
                <a:latin typeface="Times New Roman"/>
                <a:ea typeface="Times New Roman"/>
                <a:cs typeface="Times New Roman"/>
                <a:sym typeface="Times New Roman"/>
              </a:rPr>
              <a:t>Technological progress: Emerging technologies like blockchain, AI, and IoT present fresh openings for startups to create game-changing solutions and shake up established markets (</a:t>
            </a:r>
            <a:r>
              <a:rPr lang="en" sz="1200">
                <a:solidFill>
                  <a:srgbClr val="222222"/>
                </a:solidFill>
                <a:highlight>
                  <a:srgbClr val="FFFFFF"/>
                </a:highlight>
                <a:latin typeface="Times New Roman"/>
                <a:ea typeface="Times New Roman"/>
                <a:cs typeface="Times New Roman"/>
                <a:sym typeface="Times New Roman"/>
              </a:rPr>
              <a:t>David, Gopalan, and Ramachandran, 2021)</a:t>
            </a:r>
            <a:endParaRPr sz="1600">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23"/>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300"/>
              <a:buFont typeface="Arial"/>
              <a:buNone/>
            </a:pPr>
            <a:fld id="{00000000-1234-1234-1234-123412341234}" type="slidenum">
              <a:rPr lang="en"/>
              <a:t>12</a:t>
            </a:fld>
            <a:endParaRPr/>
          </a:p>
        </p:txBody>
      </p:sp>
      <p:sp>
        <p:nvSpPr>
          <p:cNvPr id="168" name="Google Shape;168;p23"/>
          <p:cNvSpPr txBox="1"/>
          <p:nvPr/>
        </p:nvSpPr>
        <p:spPr>
          <a:xfrm>
            <a:off x="103191" y="517356"/>
            <a:ext cx="5329421" cy="4108787"/>
          </a:xfrm>
          <a:prstGeom prst="rect">
            <a:avLst/>
          </a:prstGeom>
          <a:noFill/>
          <a:ln>
            <a:noFill/>
          </a:ln>
        </p:spPr>
        <p:txBody>
          <a:bodyPr spcFirstLastPara="1" wrap="square" lIns="91425" tIns="91425" rIns="91425" bIns="91425" anchor="t" anchorCtr="0">
            <a:spAutoFit/>
          </a:bodyPr>
          <a:lstStyle/>
          <a:p>
            <a:pPr marL="457200" lvl="0" indent="-336550" algn="just" rtl="0">
              <a:lnSpc>
                <a:spcPct val="150000"/>
              </a:lnSpc>
              <a:spcBef>
                <a:spcPts val="0"/>
              </a:spcBef>
              <a:spcAft>
                <a:spcPts val="0"/>
              </a:spcAft>
              <a:buSzPts val="1700"/>
              <a:buFont typeface="Times New Roman"/>
              <a:buChar char="●"/>
            </a:pPr>
            <a:r>
              <a:rPr lang="en" sz="1700" dirty="0">
                <a:latin typeface="Times New Roman"/>
                <a:ea typeface="Times New Roman"/>
                <a:cs typeface="Times New Roman"/>
                <a:sym typeface="Times New Roman"/>
              </a:rPr>
              <a:t>Growth economies in places like Asia, Latin America, and Africa present fresh opportunities for entrepreneurs to expand their consumer bases and raise capital.</a:t>
            </a:r>
            <a:endParaRPr sz="1700" dirty="0">
              <a:latin typeface="Times New Roman"/>
              <a:ea typeface="Times New Roman"/>
              <a:cs typeface="Times New Roman"/>
              <a:sym typeface="Times New Roman"/>
            </a:endParaRPr>
          </a:p>
          <a:p>
            <a:pPr marL="457200" lvl="0" indent="-336550" algn="just" rtl="0">
              <a:lnSpc>
                <a:spcPct val="150000"/>
              </a:lnSpc>
              <a:spcBef>
                <a:spcPts val="0"/>
              </a:spcBef>
              <a:spcAft>
                <a:spcPts val="0"/>
              </a:spcAft>
              <a:buSzPts val="1700"/>
              <a:buFont typeface="Times New Roman"/>
              <a:buChar char="●"/>
            </a:pPr>
            <a:r>
              <a:rPr lang="en" sz="1700" dirty="0">
                <a:latin typeface="Times New Roman"/>
                <a:ea typeface="Times New Roman"/>
                <a:cs typeface="Times New Roman"/>
                <a:sym typeface="Times New Roman"/>
              </a:rPr>
              <a:t>Here are some thriving new businesses: Businesses like Impossible Foods, Tesla (</a:t>
            </a:r>
            <a:r>
              <a:rPr lang="en" sz="1700" dirty="0">
                <a:solidFill>
                  <a:srgbClr val="222222"/>
                </a:solidFill>
                <a:highlight>
                  <a:srgbClr val="FFFFFF"/>
                </a:highlight>
                <a:latin typeface="Times New Roman"/>
                <a:ea typeface="Times New Roman"/>
                <a:cs typeface="Times New Roman"/>
                <a:sym typeface="Times New Roman"/>
              </a:rPr>
              <a:t>Liguori, and Winkler, 2020)</a:t>
            </a:r>
            <a:endParaRPr sz="1700" dirty="0">
              <a:latin typeface="Times New Roman"/>
              <a:ea typeface="Times New Roman"/>
              <a:cs typeface="Times New Roman"/>
              <a:sym typeface="Times New Roman"/>
            </a:endParaRPr>
          </a:p>
          <a:p>
            <a:pPr marL="457200" lvl="0" indent="-336550" algn="just" rtl="0">
              <a:lnSpc>
                <a:spcPct val="150000"/>
              </a:lnSpc>
              <a:spcBef>
                <a:spcPts val="0"/>
              </a:spcBef>
              <a:spcAft>
                <a:spcPts val="0"/>
              </a:spcAft>
              <a:buSzPts val="1700"/>
              <a:buFont typeface="Times New Roman"/>
              <a:buChar char="●"/>
            </a:pPr>
            <a:r>
              <a:rPr lang="en" sz="1700" dirty="0">
                <a:latin typeface="Times New Roman"/>
                <a:ea typeface="Times New Roman"/>
                <a:cs typeface="Times New Roman"/>
                <a:sym typeface="Times New Roman"/>
              </a:rPr>
              <a:t>Airbnb have grown through capitalising on impact investing, technological advancements, and expansion into emerging regions (</a:t>
            </a:r>
            <a:r>
              <a:rPr lang="en" sz="1700" dirty="0">
                <a:solidFill>
                  <a:srgbClr val="222222"/>
                </a:solidFill>
                <a:highlight>
                  <a:srgbClr val="FFFFFF"/>
                </a:highlight>
                <a:latin typeface="Times New Roman"/>
                <a:ea typeface="Times New Roman"/>
                <a:cs typeface="Times New Roman"/>
                <a:sym typeface="Times New Roman"/>
              </a:rPr>
              <a:t>Chang </a:t>
            </a:r>
            <a:r>
              <a:rPr lang="en" sz="1700" i="1" dirty="0">
                <a:solidFill>
                  <a:srgbClr val="222222"/>
                </a:solidFill>
                <a:highlight>
                  <a:srgbClr val="FFFFFF"/>
                </a:highlight>
                <a:latin typeface="Times New Roman"/>
                <a:ea typeface="Times New Roman"/>
                <a:cs typeface="Times New Roman"/>
                <a:sym typeface="Times New Roman"/>
              </a:rPr>
              <a:t>et al. </a:t>
            </a:r>
            <a:r>
              <a:rPr lang="en" sz="1700" dirty="0">
                <a:solidFill>
                  <a:srgbClr val="222222"/>
                </a:solidFill>
                <a:highlight>
                  <a:srgbClr val="FFFFFF"/>
                </a:highlight>
                <a:latin typeface="Times New Roman"/>
                <a:ea typeface="Times New Roman"/>
                <a:cs typeface="Times New Roman"/>
                <a:sym typeface="Times New Roman"/>
              </a:rPr>
              <a:t>2019).</a:t>
            </a:r>
            <a:endParaRPr sz="1700" dirty="0">
              <a:latin typeface="Times New Roman"/>
              <a:ea typeface="Times New Roman"/>
              <a:cs typeface="Times New Roman"/>
              <a:sym typeface="Times New Roman"/>
            </a:endParaRPr>
          </a:p>
        </p:txBody>
      </p:sp>
      <p:pic>
        <p:nvPicPr>
          <p:cNvPr id="169" name="Google Shape;169;p23"/>
          <p:cNvPicPr preferRelativeResize="0"/>
          <p:nvPr/>
        </p:nvPicPr>
        <p:blipFill>
          <a:blip r:embed="rId3">
            <a:alphaModFix/>
          </a:blip>
          <a:stretch>
            <a:fillRect/>
          </a:stretch>
        </p:blipFill>
        <p:spPr>
          <a:xfrm>
            <a:off x="5437319" y="908383"/>
            <a:ext cx="3603490" cy="3620586"/>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2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300"/>
              <a:buFont typeface="Arial"/>
              <a:buNone/>
            </a:pPr>
            <a:fld id="{00000000-1234-1234-1234-123412341234}" type="slidenum">
              <a:rPr lang="en"/>
              <a:t>13</a:t>
            </a:fld>
            <a:endParaRPr/>
          </a:p>
        </p:txBody>
      </p:sp>
      <p:sp>
        <p:nvSpPr>
          <p:cNvPr id="175" name="Google Shape;175;p24"/>
          <p:cNvSpPr txBox="1"/>
          <p:nvPr/>
        </p:nvSpPr>
        <p:spPr>
          <a:xfrm>
            <a:off x="73850" y="553825"/>
            <a:ext cx="6049200" cy="4926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r>
              <a:rPr lang="en" sz="2000" b="1">
                <a:latin typeface="Times New Roman"/>
                <a:ea typeface="Times New Roman"/>
                <a:cs typeface="Times New Roman"/>
                <a:sym typeface="Times New Roman"/>
              </a:rPr>
              <a:t>Innovation in fundraising for start-ups</a:t>
            </a:r>
            <a:endParaRPr sz="2100"/>
          </a:p>
        </p:txBody>
      </p:sp>
      <p:sp>
        <p:nvSpPr>
          <p:cNvPr id="176" name="Google Shape;176;p24"/>
          <p:cNvSpPr txBox="1"/>
          <p:nvPr/>
        </p:nvSpPr>
        <p:spPr>
          <a:xfrm>
            <a:off x="127775" y="1173850"/>
            <a:ext cx="7386000" cy="3586500"/>
          </a:xfrm>
          <a:prstGeom prst="rect">
            <a:avLst/>
          </a:prstGeom>
          <a:noFill/>
          <a:ln>
            <a:noFill/>
          </a:ln>
        </p:spPr>
        <p:txBody>
          <a:bodyPr spcFirstLastPara="1" wrap="square" lIns="91425" tIns="91425" rIns="91425" bIns="91425" anchor="t" anchorCtr="0">
            <a:spAutoFit/>
          </a:bodyPr>
          <a:lstStyle/>
          <a:p>
            <a:pPr marL="457200" lvl="0" indent="-336550" algn="just" rtl="0">
              <a:lnSpc>
                <a:spcPct val="150000"/>
              </a:lnSpc>
              <a:spcBef>
                <a:spcPts val="0"/>
              </a:spcBef>
              <a:spcAft>
                <a:spcPts val="0"/>
              </a:spcAft>
              <a:buSzPts val="1700"/>
              <a:buFont typeface="Times New Roman"/>
              <a:buChar char="●"/>
            </a:pPr>
            <a:r>
              <a:rPr lang="en" sz="1700">
                <a:latin typeface="Times New Roman"/>
                <a:ea typeface="Times New Roman"/>
                <a:cs typeface="Times New Roman"/>
                <a:sym typeface="Times New Roman"/>
              </a:rPr>
              <a:t>Online donation and crowdfunding sites, such as Kickstarter and Indiegogo </a:t>
            </a:r>
            <a:endParaRPr sz="1700">
              <a:latin typeface="Times New Roman"/>
              <a:ea typeface="Times New Roman"/>
              <a:cs typeface="Times New Roman"/>
              <a:sym typeface="Times New Roman"/>
            </a:endParaRPr>
          </a:p>
          <a:p>
            <a:pPr marL="457200" lvl="0" indent="-336550" algn="just" rtl="0">
              <a:lnSpc>
                <a:spcPct val="150000"/>
              </a:lnSpc>
              <a:spcBef>
                <a:spcPts val="0"/>
              </a:spcBef>
              <a:spcAft>
                <a:spcPts val="0"/>
              </a:spcAft>
              <a:buSzPts val="1700"/>
              <a:buFont typeface="Times New Roman"/>
              <a:buChar char="●"/>
            </a:pPr>
            <a:r>
              <a:rPr lang="en" sz="1700">
                <a:latin typeface="Times New Roman"/>
                <a:ea typeface="Times New Roman"/>
                <a:cs typeface="Times New Roman"/>
                <a:sym typeface="Times New Roman"/>
              </a:rPr>
              <a:t>Models of nonconventional financing: funding their operations using royalty payments, venture debt, and revenue-based finance (</a:t>
            </a:r>
            <a:r>
              <a:rPr lang="en" sz="1700">
                <a:solidFill>
                  <a:srgbClr val="222222"/>
                </a:solidFill>
                <a:highlight>
                  <a:srgbClr val="FFFFFF"/>
                </a:highlight>
                <a:latin typeface="Times New Roman"/>
                <a:ea typeface="Times New Roman"/>
                <a:cs typeface="Times New Roman"/>
                <a:sym typeface="Times New Roman"/>
              </a:rPr>
              <a:t>Hendrikse, Van Meeteren, and Bassens, 2020)</a:t>
            </a:r>
            <a:endParaRPr sz="1700">
              <a:latin typeface="Times New Roman"/>
              <a:ea typeface="Times New Roman"/>
              <a:cs typeface="Times New Roman"/>
              <a:sym typeface="Times New Roman"/>
            </a:endParaRPr>
          </a:p>
          <a:p>
            <a:pPr marL="457200" lvl="0" indent="-336550" algn="just" rtl="0">
              <a:lnSpc>
                <a:spcPct val="150000"/>
              </a:lnSpc>
              <a:spcBef>
                <a:spcPts val="0"/>
              </a:spcBef>
              <a:spcAft>
                <a:spcPts val="0"/>
              </a:spcAft>
              <a:buSzPts val="1700"/>
              <a:buFont typeface="Times New Roman"/>
              <a:buChar char="●"/>
            </a:pPr>
            <a:r>
              <a:rPr lang="en" sz="1700">
                <a:latin typeface="Times New Roman"/>
                <a:ea typeface="Times New Roman"/>
                <a:cs typeface="Times New Roman"/>
                <a:sym typeface="Times New Roman"/>
              </a:rPr>
              <a:t>Innovation for social good: Investors increasingly choose businesses with a positive social impact when deciding where to put their money.</a:t>
            </a:r>
            <a:endParaRPr sz="1700">
              <a:latin typeface="Times New Roman"/>
              <a:ea typeface="Times New Roman"/>
              <a:cs typeface="Times New Roman"/>
              <a:sym typeface="Times New Roman"/>
            </a:endParaRPr>
          </a:p>
          <a:p>
            <a:pPr marL="457200" lvl="0" indent="-336550" algn="just" rtl="0">
              <a:lnSpc>
                <a:spcPct val="150000"/>
              </a:lnSpc>
              <a:spcBef>
                <a:spcPts val="0"/>
              </a:spcBef>
              <a:spcAft>
                <a:spcPts val="0"/>
              </a:spcAft>
              <a:buSzPts val="1700"/>
              <a:buFont typeface="Times New Roman"/>
              <a:buChar char="●"/>
            </a:pPr>
            <a:r>
              <a:rPr lang="en" sz="1700">
                <a:latin typeface="Times New Roman"/>
                <a:ea typeface="Times New Roman"/>
                <a:cs typeface="Times New Roman"/>
                <a:sym typeface="Times New Roman"/>
              </a:rPr>
              <a:t>Start-ups that have used unconventional funding strategies include the following: Every time a pair of TOMS shoes is purchased, a new pair of shoes are given to a child in need (</a:t>
            </a:r>
            <a:r>
              <a:rPr lang="en" sz="1700">
                <a:solidFill>
                  <a:srgbClr val="222222"/>
                </a:solidFill>
                <a:highlight>
                  <a:srgbClr val="FFFFFF"/>
                </a:highlight>
                <a:latin typeface="Times New Roman"/>
                <a:ea typeface="Times New Roman"/>
                <a:cs typeface="Times New Roman"/>
                <a:sym typeface="Times New Roman"/>
              </a:rPr>
              <a:t>Eggers, 2020)</a:t>
            </a:r>
            <a:endParaRPr sz="1700">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25"/>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300"/>
              <a:buFont typeface="Arial"/>
              <a:buNone/>
            </a:pPr>
            <a:fld id="{00000000-1234-1234-1234-123412341234}" type="slidenum">
              <a:rPr lang="en"/>
              <a:t>14</a:t>
            </a:fld>
            <a:endParaRPr/>
          </a:p>
        </p:txBody>
      </p:sp>
      <p:sp>
        <p:nvSpPr>
          <p:cNvPr id="182" name="Google Shape;182;p25"/>
          <p:cNvSpPr txBox="1"/>
          <p:nvPr/>
        </p:nvSpPr>
        <p:spPr>
          <a:xfrm>
            <a:off x="0" y="332275"/>
            <a:ext cx="6529200" cy="5232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r>
              <a:rPr lang="en" sz="2200" b="1">
                <a:latin typeface="Times New Roman"/>
                <a:ea typeface="Times New Roman"/>
                <a:cs typeface="Times New Roman"/>
                <a:sym typeface="Times New Roman"/>
              </a:rPr>
              <a:t>Insights from experts in the subject area</a:t>
            </a:r>
            <a:endParaRPr sz="2300"/>
          </a:p>
        </p:txBody>
      </p:sp>
      <p:sp>
        <p:nvSpPr>
          <p:cNvPr id="183" name="Google Shape;183;p25"/>
          <p:cNvSpPr txBox="1"/>
          <p:nvPr/>
        </p:nvSpPr>
        <p:spPr>
          <a:xfrm>
            <a:off x="189300" y="1026175"/>
            <a:ext cx="7821300" cy="3924900"/>
          </a:xfrm>
          <a:prstGeom prst="rect">
            <a:avLst/>
          </a:prstGeom>
          <a:noFill/>
          <a:ln>
            <a:noFill/>
          </a:ln>
        </p:spPr>
        <p:txBody>
          <a:bodyPr spcFirstLastPara="1" wrap="square" lIns="91425" tIns="91425" rIns="91425" bIns="91425" anchor="t" anchorCtr="0">
            <a:spAutoFit/>
          </a:bodyPr>
          <a:lstStyle/>
          <a:p>
            <a:pPr marL="457200" lvl="0" indent="-330200" algn="just" rtl="0">
              <a:lnSpc>
                <a:spcPct val="150000"/>
              </a:lnSpc>
              <a:spcBef>
                <a:spcPts val="0"/>
              </a:spcBef>
              <a:spcAft>
                <a:spcPts val="0"/>
              </a:spcAft>
              <a:buSzPts val="1600"/>
              <a:buFont typeface="Times New Roman"/>
              <a:buChar char="●"/>
            </a:pPr>
            <a:r>
              <a:rPr lang="en" sz="1600">
                <a:latin typeface="Times New Roman"/>
                <a:ea typeface="Times New Roman"/>
                <a:cs typeface="Times New Roman"/>
                <a:sym typeface="Times New Roman"/>
              </a:rPr>
              <a:t>Fundraising examples for new businesses: New businesses like BugBase and Dext</a:t>
            </a:r>
            <a:r>
              <a:rPr lang="en" sz="1500">
                <a:latin typeface="Times New Roman"/>
                <a:ea typeface="Times New Roman"/>
                <a:cs typeface="Times New Roman"/>
                <a:sym typeface="Times New Roman"/>
              </a:rPr>
              <a:t>roware Devices are good examples. </a:t>
            </a:r>
            <a:endParaRPr sz="1500">
              <a:latin typeface="Times New Roman"/>
              <a:ea typeface="Times New Roman"/>
              <a:cs typeface="Times New Roman"/>
              <a:sym typeface="Times New Roman"/>
            </a:endParaRPr>
          </a:p>
          <a:p>
            <a:pPr marL="457200" lvl="0" indent="-323850" algn="just" rtl="0">
              <a:lnSpc>
                <a:spcPct val="150000"/>
              </a:lnSpc>
              <a:spcBef>
                <a:spcPts val="0"/>
              </a:spcBef>
              <a:spcAft>
                <a:spcPts val="0"/>
              </a:spcAft>
              <a:buSzPts val="1500"/>
              <a:buFont typeface="Times New Roman"/>
              <a:buChar char="●"/>
            </a:pPr>
            <a:r>
              <a:rPr lang="en" sz="1500">
                <a:latin typeface="Times New Roman"/>
                <a:ea typeface="Times New Roman"/>
                <a:cs typeface="Times New Roman"/>
                <a:sym typeface="Times New Roman"/>
              </a:rPr>
              <a:t>What we can learn from fundraising failures: Entrepreneurs can improve their fundraising efforts by learning from their previous missteps and crafting tactics that are more likely to succeed (</a:t>
            </a:r>
            <a:r>
              <a:rPr lang="en" sz="1500">
                <a:solidFill>
                  <a:srgbClr val="222222"/>
                </a:solidFill>
                <a:highlight>
                  <a:srgbClr val="FFFFFF"/>
                </a:highlight>
                <a:latin typeface="Times New Roman"/>
                <a:ea typeface="Times New Roman"/>
                <a:cs typeface="Times New Roman"/>
                <a:sym typeface="Times New Roman"/>
              </a:rPr>
              <a:t>David, Gopalan, and Ramachandran, 2021)</a:t>
            </a:r>
            <a:endParaRPr sz="1500">
              <a:latin typeface="Times New Roman"/>
              <a:ea typeface="Times New Roman"/>
              <a:cs typeface="Times New Roman"/>
              <a:sym typeface="Times New Roman"/>
            </a:endParaRPr>
          </a:p>
          <a:p>
            <a:pPr marL="457200" lvl="0" indent="-323850" algn="just" rtl="0">
              <a:lnSpc>
                <a:spcPct val="150000"/>
              </a:lnSpc>
              <a:spcBef>
                <a:spcPts val="0"/>
              </a:spcBef>
              <a:spcAft>
                <a:spcPts val="0"/>
              </a:spcAft>
              <a:buSzPts val="1500"/>
              <a:buFont typeface="Times New Roman"/>
              <a:buChar char="●"/>
            </a:pPr>
            <a:r>
              <a:rPr lang="en" sz="1500">
                <a:latin typeface="Times New Roman"/>
                <a:ea typeface="Times New Roman"/>
                <a:cs typeface="Times New Roman"/>
                <a:sym typeface="Times New Roman"/>
              </a:rPr>
              <a:t>Forecasts and current tendencies: Entrepreneurs may get ahead of the curve and spot new funding opportunities by learning about fundraising trends including the increase in impact investing and the usage of digital platforms.</a:t>
            </a:r>
            <a:endParaRPr sz="1500">
              <a:latin typeface="Times New Roman"/>
              <a:ea typeface="Times New Roman"/>
              <a:cs typeface="Times New Roman"/>
              <a:sym typeface="Times New Roman"/>
            </a:endParaRPr>
          </a:p>
          <a:p>
            <a:pPr marL="457200" lvl="0" indent="-323850" algn="just" rtl="0">
              <a:lnSpc>
                <a:spcPct val="150000"/>
              </a:lnSpc>
              <a:spcBef>
                <a:spcPts val="0"/>
              </a:spcBef>
              <a:spcAft>
                <a:spcPts val="0"/>
              </a:spcAft>
              <a:buSzPts val="1500"/>
              <a:buFont typeface="Times New Roman"/>
              <a:buChar char="●"/>
            </a:pPr>
            <a:r>
              <a:rPr lang="en" sz="1500">
                <a:latin typeface="Times New Roman"/>
                <a:ea typeface="Times New Roman"/>
                <a:cs typeface="Times New Roman"/>
                <a:sym typeface="Times New Roman"/>
              </a:rPr>
              <a:t>Experts' thoughts on the matter: Fundraising techniques and best practises can benefit greatly from the input of seasoned investors and business owners (</a:t>
            </a:r>
            <a:r>
              <a:rPr lang="en" sz="1500">
                <a:solidFill>
                  <a:srgbClr val="222222"/>
                </a:solidFill>
                <a:highlight>
                  <a:srgbClr val="FFFFFF"/>
                </a:highlight>
                <a:latin typeface="Times New Roman"/>
                <a:ea typeface="Times New Roman"/>
                <a:cs typeface="Times New Roman"/>
                <a:sym typeface="Times New Roman"/>
              </a:rPr>
              <a:t>Kalogiannidis, and Chatzitheodoridis, 2021.)</a:t>
            </a:r>
            <a:endParaRPr sz="1500">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26"/>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300"/>
              <a:buFont typeface="Arial"/>
              <a:buNone/>
            </a:pPr>
            <a:fld id="{00000000-1234-1234-1234-123412341234}" type="slidenum">
              <a:rPr lang="en"/>
              <a:t>15</a:t>
            </a:fld>
            <a:endParaRPr/>
          </a:p>
        </p:txBody>
      </p:sp>
      <p:sp>
        <p:nvSpPr>
          <p:cNvPr id="189" name="Google Shape;189;p26"/>
          <p:cNvSpPr txBox="1"/>
          <p:nvPr/>
        </p:nvSpPr>
        <p:spPr>
          <a:xfrm>
            <a:off x="0" y="0"/>
            <a:ext cx="3000000" cy="369300"/>
          </a:xfrm>
          <a:prstGeom prst="rect">
            <a:avLst/>
          </a:prstGeom>
          <a:noFill/>
          <a:ln>
            <a:noFill/>
          </a:ln>
        </p:spPr>
        <p:txBody>
          <a:bodyPr spcFirstLastPara="1" wrap="square" lIns="91425" tIns="91425" rIns="91425" bIns="91425" anchor="t" anchorCtr="0">
            <a:spAutoFit/>
          </a:bodyPr>
          <a:lstStyle/>
          <a:p>
            <a:pPr marL="0" lvl="0" indent="0" algn="just" rtl="0">
              <a:lnSpc>
                <a:spcPct val="150000"/>
              </a:lnSpc>
              <a:spcBef>
                <a:spcPts val="0"/>
              </a:spcBef>
              <a:spcAft>
                <a:spcPts val="0"/>
              </a:spcAft>
              <a:buNone/>
            </a:pPr>
            <a:endParaRPr sz="1200">
              <a:latin typeface="Times New Roman"/>
              <a:ea typeface="Times New Roman"/>
              <a:cs typeface="Times New Roman"/>
              <a:sym typeface="Times New Roman"/>
            </a:endParaRPr>
          </a:p>
        </p:txBody>
      </p:sp>
      <p:sp>
        <p:nvSpPr>
          <p:cNvPr id="190" name="Google Shape;190;p26"/>
          <p:cNvSpPr txBox="1"/>
          <p:nvPr/>
        </p:nvSpPr>
        <p:spPr>
          <a:xfrm>
            <a:off x="152400" y="152400"/>
            <a:ext cx="6019800" cy="4770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r>
              <a:rPr lang="en" sz="1900" b="1">
                <a:latin typeface="Times New Roman"/>
                <a:ea typeface="Times New Roman"/>
                <a:cs typeface="Times New Roman"/>
                <a:sym typeface="Times New Roman"/>
              </a:rPr>
              <a:t>Justification of arguments and judgements</a:t>
            </a:r>
            <a:endParaRPr sz="2000"/>
          </a:p>
        </p:txBody>
      </p:sp>
      <p:sp>
        <p:nvSpPr>
          <p:cNvPr id="191" name="Google Shape;191;p26"/>
          <p:cNvSpPr txBox="1"/>
          <p:nvPr/>
        </p:nvSpPr>
        <p:spPr>
          <a:xfrm>
            <a:off x="152400" y="1063350"/>
            <a:ext cx="6630600" cy="3016800"/>
          </a:xfrm>
          <a:prstGeom prst="rect">
            <a:avLst/>
          </a:prstGeom>
          <a:noFill/>
          <a:ln>
            <a:noFill/>
          </a:ln>
        </p:spPr>
        <p:txBody>
          <a:bodyPr spcFirstLastPara="1" wrap="square" lIns="91425" tIns="91425" rIns="91425" bIns="91425" anchor="t" anchorCtr="0">
            <a:spAutoFit/>
          </a:bodyPr>
          <a:lstStyle/>
          <a:p>
            <a:pPr marL="457200" lvl="0" indent="-330200" algn="just" rtl="0">
              <a:lnSpc>
                <a:spcPct val="150000"/>
              </a:lnSpc>
              <a:spcBef>
                <a:spcPts val="0"/>
              </a:spcBef>
              <a:spcAft>
                <a:spcPts val="0"/>
              </a:spcAft>
              <a:buSzPts val="1600"/>
              <a:buFont typeface="Times New Roman"/>
              <a:buChar char="●"/>
            </a:pPr>
            <a:r>
              <a:rPr lang="en" sz="1600">
                <a:latin typeface="Times New Roman"/>
                <a:ea typeface="Times New Roman"/>
                <a:cs typeface="Times New Roman"/>
                <a:sym typeface="Times New Roman"/>
              </a:rPr>
              <a:t>Evidence-based reasoning for justifying arguments and judgements discussed earlier</a:t>
            </a:r>
            <a:endParaRPr sz="1600">
              <a:latin typeface="Times New Roman"/>
              <a:ea typeface="Times New Roman"/>
              <a:cs typeface="Times New Roman"/>
              <a:sym typeface="Times New Roman"/>
            </a:endParaRPr>
          </a:p>
          <a:p>
            <a:pPr marL="457200" lvl="0" indent="-330200" algn="just" rtl="0">
              <a:lnSpc>
                <a:spcPct val="150000"/>
              </a:lnSpc>
              <a:spcBef>
                <a:spcPts val="0"/>
              </a:spcBef>
              <a:spcAft>
                <a:spcPts val="0"/>
              </a:spcAft>
              <a:buSzPts val="1600"/>
              <a:buFont typeface="Times New Roman"/>
              <a:buChar char="●"/>
            </a:pPr>
            <a:r>
              <a:rPr lang="en" sz="1600">
                <a:latin typeface="Times New Roman"/>
                <a:ea typeface="Times New Roman"/>
                <a:cs typeface="Times New Roman"/>
                <a:sym typeface="Times New Roman"/>
              </a:rPr>
              <a:t>Analysis of different perspectives based on the previous discussion</a:t>
            </a:r>
            <a:endParaRPr sz="1600">
              <a:latin typeface="Times New Roman"/>
              <a:ea typeface="Times New Roman"/>
              <a:cs typeface="Times New Roman"/>
              <a:sym typeface="Times New Roman"/>
            </a:endParaRPr>
          </a:p>
          <a:p>
            <a:pPr marL="457200" lvl="0" indent="-330200" algn="just" rtl="0">
              <a:lnSpc>
                <a:spcPct val="150000"/>
              </a:lnSpc>
              <a:spcBef>
                <a:spcPts val="0"/>
              </a:spcBef>
              <a:spcAft>
                <a:spcPts val="0"/>
              </a:spcAft>
              <a:buSzPts val="1600"/>
              <a:buFont typeface="Times New Roman"/>
              <a:buChar char="●"/>
            </a:pPr>
            <a:r>
              <a:rPr lang="en" sz="1600">
                <a:latin typeface="Times New Roman"/>
                <a:ea typeface="Times New Roman"/>
                <a:cs typeface="Times New Roman"/>
                <a:sym typeface="Times New Roman"/>
              </a:rPr>
              <a:t>Reflection on personal experiences based on the previous discussion</a:t>
            </a:r>
            <a:endParaRPr sz="1600">
              <a:latin typeface="Times New Roman"/>
              <a:ea typeface="Times New Roman"/>
              <a:cs typeface="Times New Roman"/>
              <a:sym typeface="Times New Roman"/>
            </a:endParaRPr>
          </a:p>
          <a:p>
            <a:pPr marL="457200" lvl="0" indent="-330200" algn="just" rtl="0">
              <a:lnSpc>
                <a:spcPct val="150000"/>
              </a:lnSpc>
              <a:spcBef>
                <a:spcPts val="0"/>
              </a:spcBef>
              <a:spcAft>
                <a:spcPts val="0"/>
              </a:spcAft>
              <a:buSzPts val="1600"/>
              <a:buFont typeface="Times New Roman"/>
              <a:buChar char="●"/>
            </a:pPr>
            <a:r>
              <a:rPr lang="en" sz="1600">
                <a:latin typeface="Times New Roman"/>
                <a:ea typeface="Times New Roman"/>
                <a:cs typeface="Times New Roman"/>
                <a:sym typeface="Times New Roman"/>
              </a:rPr>
              <a:t>Example of successful start-up fundraising and the approach taken to justify it</a:t>
            </a:r>
            <a:endParaRPr sz="1600">
              <a:latin typeface="Times New Roman"/>
              <a:ea typeface="Times New Roman"/>
              <a:cs typeface="Times New Roman"/>
              <a:sym typeface="Times New Roman"/>
            </a:endParaRPr>
          </a:p>
          <a:p>
            <a:pPr marL="457200" lvl="0" indent="-330200" algn="just" rtl="0">
              <a:lnSpc>
                <a:spcPct val="150000"/>
              </a:lnSpc>
              <a:spcBef>
                <a:spcPts val="0"/>
              </a:spcBef>
              <a:spcAft>
                <a:spcPts val="0"/>
              </a:spcAft>
              <a:buSzPts val="1600"/>
              <a:buFont typeface="Times New Roman"/>
              <a:buChar char="●"/>
            </a:pPr>
            <a:r>
              <a:rPr lang="en" sz="1600">
                <a:latin typeface="Times New Roman"/>
                <a:ea typeface="Times New Roman"/>
                <a:cs typeface="Times New Roman"/>
                <a:sym typeface="Times New Roman"/>
              </a:rPr>
              <a:t>Successful entrepreneurship requires a unique set of skills and qualities that have helped entrepreneurs build successful ventures. </a:t>
            </a:r>
            <a:endParaRPr sz="1600">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7"/>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300"/>
              <a:buFont typeface="Arial"/>
              <a:buNone/>
            </a:pPr>
            <a:fld id="{00000000-1234-1234-1234-123412341234}" type="slidenum">
              <a:rPr lang="en"/>
              <a:t>16</a:t>
            </a:fld>
            <a:endParaRPr/>
          </a:p>
        </p:txBody>
      </p:sp>
      <p:sp>
        <p:nvSpPr>
          <p:cNvPr id="197" name="Google Shape;197;p27"/>
          <p:cNvSpPr txBox="1"/>
          <p:nvPr/>
        </p:nvSpPr>
        <p:spPr>
          <a:xfrm>
            <a:off x="73850" y="430750"/>
            <a:ext cx="3000000" cy="5694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r>
              <a:rPr lang="en" sz="2500" b="1">
                <a:latin typeface="Times New Roman"/>
                <a:ea typeface="Times New Roman"/>
                <a:cs typeface="Times New Roman"/>
                <a:sym typeface="Times New Roman"/>
              </a:rPr>
              <a:t>Conclusion</a:t>
            </a:r>
            <a:endParaRPr sz="2600"/>
          </a:p>
        </p:txBody>
      </p:sp>
      <p:sp>
        <p:nvSpPr>
          <p:cNvPr id="198" name="Google Shape;198;p27"/>
          <p:cNvSpPr txBox="1"/>
          <p:nvPr/>
        </p:nvSpPr>
        <p:spPr>
          <a:xfrm>
            <a:off x="201625" y="1087725"/>
            <a:ext cx="7902900" cy="3140100"/>
          </a:xfrm>
          <a:prstGeom prst="rect">
            <a:avLst/>
          </a:prstGeom>
          <a:noFill/>
          <a:ln>
            <a:noFill/>
          </a:ln>
        </p:spPr>
        <p:txBody>
          <a:bodyPr spcFirstLastPara="1" wrap="square" lIns="91425" tIns="91425" rIns="91425" bIns="91425" anchor="t" anchorCtr="0">
            <a:spAutoFit/>
          </a:bodyPr>
          <a:lstStyle/>
          <a:p>
            <a:pPr marL="457200" lvl="0" indent="-304800" algn="just" rtl="0">
              <a:lnSpc>
                <a:spcPct val="15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Significant shifts have occurred in the startup funding market in recent years.</a:t>
            </a:r>
            <a:endParaRPr sz="1200">
              <a:latin typeface="Times New Roman"/>
              <a:ea typeface="Times New Roman"/>
              <a:cs typeface="Times New Roman"/>
              <a:sym typeface="Times New Roman"/>
            </a:endParaRPr>
          </a:p>
          <a:p>
            <a:pPr marL="457200" lvl="0" indent="-304800" algn="just" rtl="0">
              <a:lnSpc>
                <a:spcPct val="15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It's no longer necessary to rely on VC firms and other antiquated funding mechanisms.</a:t>
            </a:r>
            <a:endParaRPr sz="1200">
              <a:latin typeface="Times New Roman"/>
              <a:ea typeface="Times New Roman"/>
              <a:cs typeface="Times New Roman"/>
              <a:sym typeface="Times New Roman"/>
            </a:endParaRPr>
          </a:p>
          <a:p>
            <a:pPr marL="457200" lvl="0" indent="-304800" algn="just" rtl="0">
              <a:lnSpc>
                <a:spcPct val="15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Crowdfunding platforms are now widely recognised as a competitive source of capital for new businesses.</a:t>
            </a:r>
            <a:endParaRPr sz="1200">
              <a:latin typeface="Times New Roman"/>
              <a:ea typeface="Times New Roman"/>
              <a:cs typeface="Times New Roman"/>
              <a:sym typeface="Times New Roman"/>
            </a:endParaRPr>
          </a:p>
          <a:p>
            <a:pPr marL="457200" lvl="0" indent="-304800" algn="just" rtl="0">
              <a:lnSpc>
                <a:spcPct val="15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Startups can obtain capital, interact with potential clients, and increase brand recognition through crowdfunding.</a:t>
            </a:r>
            <a:endParaRPr sz="1200">
              <a:latin typeface="Times New Roman"/>
              <a:ea typeface="Times New Roman"/>
              <a:cs typeface="Times New Roman"/>
              <a:sym typeface="Times New Roman"/>
            </a:endParaRPr>
          </a:p>
          <a:p>
            <a:pPr marL="457200" lvl="0" indent="-304800" algn="just" rtl="0">
              <a:lnSpc>
                <a:spcPct val="15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However, the quality of the product or service, the strength of the team, and the efficacy of the marketing approach are all crucial to the success of a crowdfunding campaign.</a:t>
            </a:r>
            <a:endParaRPr sz="1200">
              <a:latin typeface="Times New Roman"/>
              <a:ea typeface="Times New Roman"/>
              <a:cs typeface="Times New Roman"/>
              <a:sym typeface="Times New Roman"/>
            </a:endParaRPr>
          </a:p>
          <a:p>
            <a:pPr marL="457200" lvl="0" indent="-304800" algn="just" rtl="0">
              <a:lnSpc>
                <a:spcPct val="15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Success factors for crowdsourcing campaigns and how startups can effectively utilise this funding option should be studied further in future studies.</a:t>
            </a:r>
            <a:endParaRPr sz="1200">
              <a:latin typeface="Times New Roman"/>
              <a:ea typeface="Times New Roman"/>
              <a:cs typeface="Times New Roman"/>
              <a:sym typeface="Times New Roman"/>
            </a:endParaRPr>
          </a:p>
          <a:p>
            <a:pPr marL="457200" lvl="0" indent="-304800" algn="just" rtl="0">
              <a:lnSpc>
                <a:spcPct val="15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Start-ups debating whether or not to use crowdfunding should weigh the benefits against the risks before making a final decision.</a:t>
            </a:r>
            <a:endParaRPr sz="1200">
              <a:latin typeface="Times New Roman"/>
              <a:ea typeface="Times New Roman"/>
              <a:cs typeface="Times New Roman"/>
              <a:sym typeface="Times New Roman"/>
            </a:endParaRPr>
          </a:p>
          <a:p>
            <a:pPr marL="457200" lvl="0" indent="-304800" algn="just" rtl="0">
              <a:lnSpc>
                <a:spcPct val="15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Crowdfunding, when used properly, can help startups raise capital for expansion and growth.</a:t>
            </a:r>
            <a:endParaRPr sz="1200">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28"/>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300"/>
              <a:buFont typeface="Arial"/>
              <a:buNone/>
            </a:pPr>
            <a:fld id="{00000000-1234-1234-1234-123412341234}" type="slidenum">
              <a:rPr lang="en"/>
              <a:t>17</a:t>
            </a:fld>
            <a:endParaRPr/>
          </a:p>
        </p:txBody>
      </p:sp>
      <p:sp>
        <p:nvSpPr>
          <p:cNvPr id="204" name="Google Shape;204;p28"/>
          <p:cNvSpPr txBox="1"/>
          <p:nvPr/>
        </p:nvSpPr>
        <p:spPr>
          <a:xfrm>
            <a:off x="0" y="0"/>
            <a:ext cx="9029400" cy="46734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r>
              <a:rPr lang="en" sz="1300" b="1">
                <a:latin typeface="Times New Roman"/>
                <a:ea typeface="Times New Roman"/>
                <a:cs typeface="Times New Roman"/>
                <a:sym typeface="Times New Roman"/>
              </a:rPr>
              <a:t>References</a:t>
            </a:r>
            <a:endParaRPr sz="1300" b="1">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800">
                <a:solidFill>
                  <a:srgbClr val="222222"/>
                </a:solidFill>
                <a:highlight>
                  <a:srgbClr val="FFFFFF"/>
                </a:highlight>
                <a:latin typeface="Times New Roman"/>
                <a:ea typeface="Times New Roman"/>
                <a:cs typeface="Times New Roman"/>
                <a:sym typeface="Times New Roman"/>
              </a:rPr>
              <a:t>Chang, V., Baudier, P., Zhang, H., Xu, Q., Zhang, J. and Arami, M., 2020. How Blockchain can impact financial services–The overview, challenges and recommendations from expert interviewees. </a:t>
            </a:r>
            <a:r>
              <a:rPr lang="en" sz="800" i="1">
                <a:solidFill>
                  <a:srgbClr val="222222"/>
                </a:solidFill>
                <a:highlight>
                  <a:srgbClr val="FFFFFF"/>
                </a:highlight>
                <a:latin typeface="Times New Roman"/>
                <a:ea typeface="Times New Roman"/>
                <a:cs typeface="Times New Roman"/>
                <a:sym typeface="Times New Roman"/>
              </a:rPr>
              <a:t>Technological forecasting and social change</a:t>
            </a:r>
            <a:r>
              <a:rPr lang="en" sz="800">
                <a:solidFill>
                  <a:srgbClr val="222222"/>
                </a:solidFill>
                <a:highlight>
                  <a:srgbClr val="FFFFFF"/>
                </a:highlight>
                <a:latin typeface="Times New Roman"/>
                <a:ea typeface="Times New Roman"/>
                <a:cs typeface="Times New Roman"/>
                <a:sym typeface="Times New Roman"/>
              </a:rPr>
              <a:t>, </a:t>
            </a:r>
            <a:r>
              <a:rPr lang="en" sz="800" i="1">
                <a:solidFill>
                  <a:srgbClr val="222222"/>
                </a:solidFill>
                <a:highlight>
                  <a:srgbClr val="FFFFFF"/>
                </a:highlight>
                <a:latin typeface="Times New Roman"/>
                <a:ea typeface="Times New Roman"/>
                <a:cs typeface="Times New Roman"/>
                <a:sym typeface="Times New Roman"/>
              </a:rPr>
              <a:t>158</a:t>
            </a:r>
            <a:r>
              <a:rPr lang="en" sz="800">
                <a:solidFill>
                  <a:srgbClr val="222222"/>
                </a:solidFill>
                <a:highlight>
                  <a:srgbClr val="FFFFFF"/>
                </a:highlight>
                <a:latin typeface="Times New Roman"/>
                <a:ea typeface="Times New Roman"/>
                <a:cs typeface="Times New Roman"/>
                <a:sym typeface="Times New Roman"/>
              </a:rPr>
              <a:t>, p.120166.</a:t>
            </a:r>
            <a:r>
              <a:rPr lang="en" sz="800">
                <a:latin typeface="Times New Roman"/>
                <a:ea typeface="Times New Roman"/>
                <a:cs typeface="Times New Roman"/>
                <a:sym typeface="Times New Roman"/>
              </a:rPr>
              <a:t> </a:t>
            </a:r>
            <a:endParaRPr sz="800">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800">
                <a:solidFill>
                  <a:srgbClr val="222222"/>
                </a:solidFill>
                <a:highlight>
                  <a:srgbClr val="FFFFFF"/>
                </a:highlight>
                <a:latin typeface="Times New Roman"/>
                <a:ea typeface="Times New Roman"/>
                <a:cs typeface="Times New Roman"/>
                <a:sym typeface="Times New Roman"/>
              </a:rPr>
              <a:t>Liguori, E. and Winkler, C., 2020. From offline to online: Challenges and opportunities for entrepreneurship education following the COVID-19 pandemic. </a:t>
            </a:r>
            <a:r>
              <a:rPr lang="en" sz="800" i="1">
                <a:solidFill>
                  <a:srgbClr val="222222"/>
                </a:solidFill>
                <a:highlight>
                  <a:srgbClr val="FFFFFF"/>
                </a:highlight>
                <a:latin typeface="Times New Roman"/>
                <a:ea typeface="Times New Roman"/>
                <a:cs typeface="Times New Roman"/>
                <a:sym typeface="Times New Roman"/>
              </a:rPr>
              <a:t>Entrepreneurship Education and Pedagogy</a:t>
            </a:r>
            <a:r>
              <a:rPr lang="en" sz="800">
                <a:solidFill>
                  <a:srgbClr val="222222"/>
                </a:solidFill>
                <a:highlight>
                  <a:srgbClr val="FFFFFF"/>
                </a:highlight>
                <a:latin typeface="Times New Roman"/>
                <a:ea typeface="Times New Roman"/>
                <a:cs typeface="Times New Roman"/>
                <a:sym typeface="Times New Roman"/>
              </a:rPr>
              <a:t>, </a:t>
            </a:r>
            <a:r>
              <a:rPr lang="en" sz="800" i="1">
                <a:solidFill>
                  <a:srgbClr val="222222"/>
                </a:solidFill>
                <a:highlight>
                  <a:srgbClr val="FFFFFF"/>
                </a:highlight>
                <a:latin typeface="Times New Roman"/>
                <a:ea typeface="Times New Roman"/>
                <a:cs typeface="Times New Roman"/>
                <a:sym typeface="Times New Roman"/>
              </a:rPr>
              <a:t>3</a:t>
            </a:r>
            <a:r>
              <a:rPr lang="en" sz="800">
                <a:solidFill>
                  <a:srgbClr val="222222"/>
                </a:solidFill>
                <a:highlight>
                  <a:srgbClr val="FFFFFF"/>
                </a:highlight>
                <a:latin typeface="Times New Roman"/>
                <a:ea typeface="Times New Roman"/>
                <a:cs typeface="Times New Roman"/>
                <a:sym typeface="Times New Roman"/>
              </a:rPr>
              <a:t>(4), pp.346-351.</a:t>
            </a:r>
            <a:endParaRPr sz="800">
              <a:solidFill>
                <a:srgbClr val="222222"/>
              </a:solidFill>
              <a:highlight>
                <a:srgbClr val="FFFFFF"/>
              </a:highlight>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800">
                <a:solidFill>
                  <a:srgbClr val="222222"/>
                </a:solidFill>
                <a:highlight>
                  <a:srgbClr val="FFFFFF"/>
                </a:highlight>
                <a:latin typeface="Times New Roman"/>
                <a:ea typeface="Times New Roman"/>
                <a:cs typeface="Times New Roman"/>
                <a:sym typeface="Times New Roman"/>
              </a:rPr>
              <a:t>Hendrikse, R., Van Meeteren, M. and Bassens, D., 2020. Strategic coupling between finance, technology and the state: Cultivating a Fintech ecosystem for incumbent finance. </a:t>
            </a:r>
            <a:r>
              <a:rPr lang="en" sz="800" i="1">
                <a:solidFill>
                  <a:srgbClr val="222222"/>
                </a:solidFill>
                <a:highlight>
                  <a:srgbClr val="FFFFFF"/>
                </a:highlight>
                <a:latin typeface="Times New Roman"/>
                <a:ea typeface="Times New Roman"/>
                <a:cs typeface="Times New Roman"/>
                <a:sym typeface="Times New Roman"/>
              </a:rPr>
              <a:t>Environment and Planning A: Economy and Space</a:t>
            </a:r>
            <a:r>
              <a:rPr lang="en" sz="800">
                <a:solidFill>
                  <a:srgbClr val="222222"/>
                </a:solidFill>
                <a:highlight>
                  <a:srgbClr val="FFFFFF"/>
                </a:highlight>
                <a:latin typeface="Times New Roman"/>
                <a:ea typeface="Times New Roman"/>
                <a:cs typeface="Times New Roman"/>
                <a:sym typeface="Times New Roman"/>
              </a:rPr>
              <a:t>, </a:t>
            </a:r>
            <a:r>
              <a:rPr lang="en" sz="800" i="1">
                <a:solidFill>
                  <a:srgbClr val="222222"/>
                </a:solidFill>
                <a:highlight>
                  <a:srgbClr val="FFFFFF"/>
                </a:highlight>
                <a:latin typeface="Times New Roman"/>
                <a:ea typeface="Times New Roman"/>
                <a:cs typeface="Times New Roman"/>
                <a:sym typeface="Times New Roman"/>
              </a:rPr>
              <a:t>52</a:t>
            </a:r>
            <a:r>
              <a:rPr lang="en" sz="800">
                <a:solidFill>
                  <a:srgbClr val="222222"/>
                </a:solidFill>
                <a:highlight>
                  <a:srgbClr val="FFFFFF"/>
                </a:highlight>
                <a:latin typeface="Times New Roman"/>
                <a:ea typeface="Times New Roman"/>
                <a:cs typeface="Times New Roman"/>
                <a:sym typeface="Times New Roman"/>
              </a:rPr>
              <a:t>(8), pp.1516-1538.</a:t>
            </a:r>
            <a:endParaRPr sz="800">
              <a:solidFill>
                <a:srgbClr val="222222"/>
              </a:solidFill>
              <a:highlight>
                <a:srgbClr val="FFFFFF"/>
              </a:highlight>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800">
                <a:solidFill>
                  <a:srgbClr val="222222"/>
                </a:solidFill>
                <a:highlight>
                  <a:srgbClr val="FFFFFF"/>
                </a:highlight>
                <a:latin typeface="Times New Roman"/>
                <a:ea typeface="Times New Roman"/>
                <a:cs typeface="Times New Roman"/>
                <a:sym typeface="Times New Roman"/>
              </a:rPr>
              <a:t>Eggers, F., 2020. Masters of disasters? Challenges and opportunities for SMEs in times of crisis. </a:t>
            </a:r>
            <a:r>
              <a:rPr lang="en" sz="800" i="1">
                <a:solidFill>
                  <a:srgbClr val="222222"/>
                </a:solidFill>
                <a:highlight>
                  <a:srgbClr val="FFFFFF"/>
                </a:highlight>
                <a:latin typeface="Times New Roman"/>
                <a:ea typeface="Times New Roman"/>
                <a:cs typeface="Times New Roman"/>
                <a:sym typeface="Times New Roman"/>
              </a:rPr>
              <a:t>Journal of business Research</a:t>
            </a:r>
            <a:r>
              <a:rPr lang="en" sz="800">
                <a:solidFill>
                  <a:srgbClr val="222222"/>
                </a:solidFill>
                <a:highlight>
                  <a:srgbClr val="FFFFFF"/>
                </a:highlight>
                <a:latin typeface="Times New Roman"/>
                <a:ea typeface="Times New Roman"/>
                <a:cs typeface="Times New Roman"/>
                <a:sym typeface="Times New Roman"/>
              </a:rPr>
              <a:t>, </a:t>
            </a:r>
            <a:r>
              <a:rPr lang="en" sz="800" i="1">
                <a:solidFill>
                  <a:srgbClr val="222222"/>
                </a:solidFill>
                <a:highlight>
                  <a:srgbClr val="FFFFFF"/>
                </a:highlight>
                <a:latin typeface="Times New Roman"/>
                <a:ea typeface="Times New Roman"/>
                <a:cs typeface="Times New Roman"/>
                <a:sym typeface="Times New Roman"/>
              </a:rPr>
              <a:t>116</a:t>
            </a:r>
            <a:r>
              <a:rPr lang="en" sz="800">
                <a:solidFill>
                  <a:srgbClr val="222222"/>
                </a:solidFill>
                <a:highlight>
                  <a:srgbClr val="FFFFFF"/>
                </a:highlight>
                <a:latin typeface="Times New Roman"/>
                <a:ea typeface="Times New Roman"/>
                <a:cs typeface="Times New Roman"/>
                <a:sym typeface="Times New Roman"/>
              </a:rPr>
              <a:t>, pp.199-208.</a:t>
            </a:r>
            <a:endParaRPr sz="800">
              <a:solidFill>
                <a:srgbClr val="222222"/>
              </a:solidFill>
              <a:highlight>
                <a:srgbClr val="FFFFFF"/>
              </a:highlight>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800">
                <a:solidFill>
                  <a:srgbClr val="222222"/>
                </a:solidFill>
                <a:highlight>
                  <a:srgbClr val="FFFFFF"/>
                </a:highlight>
                <a:latin typeface="Times New Roman"/>
                <a:ea typeface="Times New Roman"/>
                <a:cs typeface="Times New Roman"/>
                <a:sym typeface="Times New Roman"/>
              </a:rPr>
              <a:t>Schückes, M. and Gutmann, T., 2021. Why do startups pursue initial coin offerings (ICOs)? The role of economic drivers and social identity on funding choice. </a:t>
            </a:r>
            <a:r>
              <a:rPr lang="en" sz="800" i="1">
                <a:solidFill>
                  <a:srgbClr val="222222"/>
                </a:solidFill>
                <a:highlight>
                  <a:srgbClr val="FFFFFF"/>
                </a:highlight>
                <a:latin typeface="Times New Roman"/>
                <a:ea typeface="Times New Roman"/>
                <a:cs typeface="Times New Roman"/>
                <a:sym typeface="Times New Roman"/>
              </a:rPr>
              <a:t>Small Business Economics</a:t>
            </a:r>
            <a:r>
              <a:rPr lang="en" sz="800">
                <a:solidFill>
                  <a:srgbClr val="222222"/>
                </a:solidFill>
                <a:highlight>
                  <a:srgbClr val="FFFFFF"/>
                </a:highlight>
                <a:latin typeface="Times New Roman"/>
                <a:ea typeface="Times New Roman"/>
                <a:cs typeface="Times New Roman"/>
                <a:sym typeface="Times New Roman"/>
              </a:rPr>
              <a:t>, </a:t>
            </a:r>
            <a:r>
              <a:rPr lang="en" sz="800" i="1">
                <a:solidFill>
                  <a:srgbClr val="222222"/>
                </a:solidFill>
                <a:highlight>
                  <a:srgbClr val="FFFFFF"/>
                </a:highlight>
                <a:latin typeface="Times New Roman"/>
                <a:ea typeface="Times New Roman"/>
                <a:cs typeface="Times New Roman"/>
                <a:sym typeface="Times New Roman"/>
              </a:rPr>
              <a:t>57</a:t>
            </a:r>
            <a:r>
              <a:rPr lang="en" sz="800">
                <a:solidFill>
                  <a:srgbClr val="222222"/>
                </a:solidFill>
                <a:highlight>
                  <a:srgbClr val="FFFFFF"/>
                </a:highlight>
                <a:latin typeface="Times New Roman"/>
                <a:ea typeface="Times New Roman"/>
                <a:cs typeface="Times New Roman"/>
                <a:sym typeface="Times New Roman"/>
              </a:rPr>
              <a:t>(2), pp.1027-1052.</a:t>
            </a:r>
            <a:endParaRPr sz="800">
              <a:solidFill>
                <a:srgbClr val="222222"/>
              </a:solidFill>
              <a:highlight>
                <a:srgbClr val="FFFFFF"/>
              </a:highlight>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800">
                <a:solidFill>
                  <a:srgbClr val="222222"/>
                </a:solidFill>
                <a:highlight>
                  <a:srgbClr val="FFFFFF"/>
                </a:highlight>
                <a:latin typeface="Times New Roman"/>
                <a:ea typeface="Times New Roman"/>
                <a:cs typeface="Times New Roman"/>
                <a:sym typeface="Times New Roman"/>
              </a:rPr>
              <a:t>David, D., Gopalan, S. and Ramachandran, S., 2021. The startup environment and funding activity in India. In </a:t>
            </a:r>
            <a:r>
              <a:rPr lang="en" sz="800" i="1">
                <a:solidFill>
                  <a:srgbClr val="222222"/>
                </a:solidFill>
                <a:highlight>
                  <a:srgbClr val="FFFFFF"/>
                </a:highlight>
                <a:latin typeface="Times New Roman"/>
                <a:ea typeface="Times New Roman"/>
                <a:cs typeface="Times New Roman"/>
                <a:sym typeface="Times New Roman"/>
              </a:rPr>
              <a:t>Investment in Startups and Small Business Financing</a:t>
            </a:r>
            <a:r>
              <a:rPr lang="en" sz="800">
                <a:solidFill>
                  <a:srgbClr val="222222"/>
                </a:solidFill>
                <a:highlight>
                  <a:srgbClr val="FFFFFF"/>
                </a:highlight>
                <a:latin typeface="Times New Roman"/>
                <a:ea typeface="Times New Roman"/>
                <a:cs typeface="Times New Roman"/>
                <a:sym typeface="Times New Roman"/>
              </a:rPr>
              <a:t> (pp. 193-232).</a:t>
            </a:r>
            <a:endParaRPr sz="800">
              <a:solidFill>
                <a:srgbClr val="222222"/>
              </a:solidFill>
              <a:highlight>
                <a:srgbClr val="FFFFFF"/>
              </a:highlight>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800">
                <a:solidFill>
                  <a:srgbClr val="222222"/>
                </a:solidFill>
                <a:highlight>
                  <a:srgbClr val="FFFFFF"/>
                </a:highlight>
                <a:latin typeface="Times New Roman"/>
                <a:ea typeface="Times New Roman"/>
                <a:cs typeface="Times New Roman"/>
                <a:sym typeface="Times New Roman"/>
              </a:rPr>
              <a:t>Korreck, S., 2019. The Indian startup ecosystem: Drivers, challenges and pillars of support. </a:t>
            </a:r>
            <a:r>
              <a:rPr lang="en" sz="800" i="1">
                <a:solidFill>
                  <a:srgbClr val="222222"/>
                </a:solidFill>
                <a:highlight>
                  <a:srgbClr val="FFFFFF"/>
                </a:highlight>
                <a:latin typeface="Times New Roman"/>
                <a:ea typeface="Times New Roman"/>
                <a:cs typeface="Times New Roman"/>
                <a:sym typeface="Times New Roman"/>
              </a:rPr>
              <a:t>ORF Occasional Paper</a:t>
            </a:r>
            <a:r>
              <a:rPr lang="en" sz="800">
                <a:solidFill>
                  <a:srgbClr val="222222"/>
                </a:solidFill>
                <a:highlight>
                  <a:srgbClr val="FFFFFF"/>
                </a:highlight>
                <a:latin typeface="Times New Roman"/>
                <a:ea typeface="Times New Roman"/>
                <a:cs typeface="Times New Roman"/>
                <a:sym typeface="Times New Roman"/>
              </a:rPr>
              <a:t>, </a:t>
            </a:r>
            <a:r>
              <a:rPr lang="en" sz="800" i="1">
                <a:solidFill>
                  <a:srgbClr val="222222"/>
                </a:solidFill>
                <a:highlight>
                  <a:srgbClr val="FFFFFF"/>
                </a:highlight>
                <a:latin typeface="Times New Roman"/>
                <a:ea typeface="Times New Roman"/>
                <a:cs typeface="Times New Roman"/>
                <a:sym typeface="Times New Roman"/>
              </a:rPr>
              <a:t>210</a:t>
            </a:r>
            <a:r>
              <a:rPr lang="en" sz="800">
                <a:solidFill>
                  <a:srgbClr val="222222"/>
                </a:solidFill>
                <a:highlight>
                  <a:srgbClr val="FFFFFF"/>
                </a:highlight>
                <a:latin typeface="Times New Roman"/>
                <a:ea typeface="Times New Roman"/>
                <a:cs typeface="Times New Roman"/>
                <a:sym typeface="Times New Roman"/>
              </a:rPr>
              <a:t>.</a:t>
            </a:r>
            <a:endParaRPr sz="800">
              <a:solidFill>
                <a:srgbClr val="222222"/>
              </a:solidFill>
              <a:highlight>
                <a:srgbClr val="FFFFFF"/>
              </a:highlight>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800">
                <a:solidFill>
                  <a:srgbClr val="222222"/>
                </a:solidFill>
                <a:highlight>
                  <a:srgbClr val="FFFFFF"/>
                </a:highlight>
                <a:latin typeface="Times New Roman"/>
                <a:ea typeface="Times New Roman"/>
                <a:cs typeface="Times New Roman"/>
                <a:sym typeface="Times New Roman"/>
              </a:rPr>
              <a:t>Kalogiannidis, S. and Chatzitheodoridis, F., 2021. Impact of Covid-19 in the European Start-ups Business and the Idea to Re-energise the Economy. </a:t>
            </a:r>
            <a:r>
              <a:rPr lang="en" sz="800" i="1">
                <a:solidFill>
                  <a:srgbClr val="222222"/>
                </a:solidFill>
                <a:highlight>
                  <a:srgbClr val="FFFFFF"/>
                </a:highlight>
                <a:latin typeface="Times New Roman"/>
                <a:ea typeface="Times New Roman"/>
                <a:cs typeface="Times New Roman"/>
                <a:sym typeface="Times New Roman"/>
              </a:rPr>
              <a:t>International Journal of Financial Research</a:t>
            </a:r>
            <a:r>
              <a:rPr lang="en" sz="800">
                <a:solidFill>
                  <a:srgbClr val="222222"/>
                </a:solidFill>
                <a:highlight>
                  <a:srgbClr val="FFFFFF"/>
                </a:highlight>
                <a:latin typeface="Times New Roman"/>
                <a:ea typeface="Times New Roman"/>
                <a:cs typeface="Times New Roman"/>
                <a:sym typeface="Times New Roman"/>
              </a:rPr>
              <a:t>, </a:t>
            </a:r>
            <a:r>
              <a:rPr lang="en" sz="800" i="1">
                <a:solidFill>
                  <a:srgbClr val="222222"/>
                </a:solidFill>
                <a:highlight>
                  <a:srgbClr val="FFFFFF"/>
                </a:highlight>
                <a:latin typeface="Times New Roman"/>
                <a:ea typeface="Times New Roman"/>
                <a:cs typeface="Times New Roman"/>
                <a:sym typeface="Times New Roman"/>
              </a:rPr>
              <a:t>12</a:t>
            </a:r>
            <a:r>
              <a:rPr lang="en" sz="800">
                <a:solidFill>
                  <a:srgbClr val="222222"/>
                </a:solidFill>
                <a:highlight>
                  <a:srgbClr val="FFFFFF"/>
                </a:highlight>
                <a:latin typeface="Times New Roman"/>
                <a:ea typeface="Times New Roman"/>
                <a:cs typeface="Times New Roman"/>
                <a:sym typeface="Times New Roman"/>
              </a:rPr>
              <a:t>(2), pp.56-61.</a:t>
            </a:r>
            <a:endParaRPr sz="800">
              <a:solidFill>
                <a:srgbClr val="222222"/>
              </a:solidFill>
              <a:highlight>
                <a:srgbClr val="FFFFFF"/>
              </a:highlight>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800">
                <a:solidFill>
                  <a:srgbClr val="222222"/>
                </a:solidFill>
                <a:highlight>
                  <a:srgbClr val="FFFFFF"/>
                </a:highlight>
                <a:latin typeface="Times New Roman"/>
                <a:ea typeface="Times New Roman"/>
                <a:cs typeface="Times New Roman"/>
                <a:sym typeface="Times New Roman"/>
              </a:rPr>
              <a:t>Russell, E., Skinner, M.W. and Fowler, K., 2022. Emergent challenges and opportunities to sustaining age-friendly initiatives: Qualitative findings from a Canadian age-friendly funding program. </a:t>
            </a:r>
            <a:r>
              <a:rPr lang="en" sz="800" i="1">
                <a:solidFill>
                  <a:srgbClr val="222222"/>
                </a:solidFill>
                <a:highlight>
                  <a:srgbClr val="FFFFFF"/>
                </a:highlight>
                <a:latin typeface="Times New Roman"/>
                <a:ea typeface="Times New Roman"/>
                <a:cs typeface="Times New Roman"/>
                <a:sym typeface="Times New Roman"/>
              </a:rPr>
              <a:t>Journal of Aging &amp; Social Policy</a:t>
            </a:r>
            <a:r>
              <a:rPr lang="en" sz="800">
                <a:solidFill>
                  <a:srgbClr val="222222"/>
                </a:solidFill>
                <a:highlight>
                  <a:srgbClr val="FFFFFF"/>
                </a:highlight>
                <a:latin typeface="Times New Roman"/>
                <a:ea typeface="Times New Roman"/>
                <a:cs typeface="Times New Roman"/>
                <a:sym typeface="Times New Roman"/>
              </a:rPr>
              <a:t>, </a:t>
            </a:r>
            <a:r>
              <a:rPr lang="en" sz="800" i="1">
                <a:solidFill>
                  <a:srgbClr val="222222"/>
                </a:solidFill>
                <a:highlight>
                  <a:srgbClr val="FFFFFF"/>
                </a:highlight>
                <a:latin typeface="Times New Roman"/>
                <a:ea typeface="Times New Roman"/>
                <a:cs typeface="Times New Roman"/>
                <a:sym typeface="Times New Roman"/>
              </a:rPr>
              <a:t>34</a:t>
            </a:r>
            <a:r>
              <a:rPr lang="en" sz="800">
                <a:solidFill>
                  <a:srgbClr val="222222"/>
                </a:solidFill>
                <a:highlight>
                  <a:srgbClr val="FFFFFF"/>
                </a:highlight>
                <a:latin typeface="Times New Roman"/>
                <a:ea typeface="Times New Roman"/>
                <a:cs typeface="Times New Roman"/>
                <a:sym typeface="Times New Roman"/>
              </a:rPr>
              <a:t>(2), pp.198-217.</a:t>
            </a:r>
            <a:endParaRPr sz="800">
              <a:solidFill>
                <a:srgbClr val="222222"/>
              </a:solidFill>
              <a:highlight>
                <a:srgbClr val="FFFFFF"/>
              </a:highlight>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800">
                <a:solidFill>
                  <a:srgbClr val="222222"/>
                </a:solidFill>
                <a:highlight>
                  <a:srgbClr val="FFFFFF"/>
                </a:highlight>
                <a:latin typeface="Times New Roman"/>
                <a:ea typeface="Times New Roman"/>
                <a:cs typeface="Times New Roman"/>
                <a:sym typeface="Times New Roman"/>
              </a:rPr>
              <a:t>Ghosh, D., Mehta, P. and Avittathur, B., 2021. Supply chain capabilities and competitiveness of high-tech manufacturing start-ups in India. </a:t>
            </a:r>
            <a:r>
              <a:rPr lang="en" sz="800" i="1">
                <a:solidFill>
                  <a:srgbClr val="222222"/>
                </a:solidFill>
                <a:highlight>
                  <a:srgbClr val="FFFFFF"/>
                </a:highlight>
                <a:latin typeface="Times New Roman"/>
                <a:ea typeface="Times New Roman"/>
                <a:cs typeface="Times New Roman"/>
                <a:sym typeface="Times New Roman"/>
              </a:rPr>
              <a:t>Benchmarking: An International Journal</a:t>
            </a:r>
            <a:r>
              <a:rPr lang="en" sz="800">
                <a:solidFill>
                  <a:srgbClr val="222222"/>
                </a:solidFill>
                <a:highlight>
                  <a:srgbClr val="FFFFFF"/>
                </a:highlight>
                <a:latin typeface="Times New Roman"/>
                <a:ea typeface="Times New Roman"/>
                <a:cs typeface="Times New Roman"/>
                <a:sym typeface="Times New Roman"/>
              </a:rPr>
              <a:t>, </a:t>
            </a:r>
            <a:r>
              <a:rPr lang="en" sz="800" i="1">
                <a:solidFill>
                  <a:srgbClr val="222222"/>
                </a:solidFill>
                <a:highlight>
                  <a:srgbClr val="FFFFFF"/>
                </a:highlight>
                <a:latin typeface="Times New Roman"/>
                <a:ea typeface="Times New Roman"/>
                <a:cs typeface="Times New Roman"/>
                <a:sym typeface="Times New Roman"/>
              </a:rPr>
              <a:t>28</a:t>
            </a:r>
            <a:r>
              <a:rPr lang="en" sz="800">
                <a:solidFill>
                  <a:srgbClr val="222222"/>
                </a:solidFill>
                <a:highlight>
                  <a:srgbClr val="FFFFFF"/>
                </a:highlight>
                <a:latin typeface="Times New Roman"/>
                <a:ea typeface="Times New Roman"/>
                <a:cs typeface="Times New Roman"/>
                <a:sym typeface="Times New Roman"/>
              </a:rPr>
              <a:t>(5), pp.1783-1808.</a:t>
            </a:r>
            <a:endParaRPr sz="800">
              <a:solidFill>
                <a:srgbClr val="222222"/>
              </a:solidFill>
              <a:highlight>
                <a:srgbClr val="FFFFFF"/>
              </a:highlight>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800">
                <a:solidFill>
                  <a:srgbClr val="222222"/>
                </a:solidFill>
                <a:highlight>
                  <a:srgbClr val="FFFFFF"/>
                </a:highlight>
                <a:latin typeface="Times New Roman"/>
                <a:ea typeface="Times New Roman"/>
                <a:cs typeface="Times New Roman"/>
                <a:sym typeface="Times New Roman"/>
              </a:rPr>
              <a:t>Park, G., Shin, S.R. and Choy, M., 2020. Early mover (dis) advantages and knowledge spillover effects on blockchain startups’ funding and innovation performance. </a:t>
            </a:r>
            <a:r>
              <a:rPr lang="en" sz="800" i="1">
                <a:solidFill>
                  <a:srgbClr val="222222"/>
                </a:solidFill>
                <a:highlight>
                  <a:srgbClr val="FFFFFF"/>
                </a:highlight>
                <a:latin typeface="Times New Roman"/>
                <a:ea typeface="Times New Roman"/>
                <a:cs typeface="Times New Roman"/>
                <a:sym typeface="Times New Roman"/>
              </a:rPr>
              <a:t>Journal of Business Research</a:t>
            </a:r>
            <a:r>
              <a:rPr lang="en" sz="800">
                <a:solidFill>
                  <a:srgbClr val="222222"/>
                </a:solidFill>
                <a:highlight>
                  <a:srgbClr val="FFFFFF"/>
                </a:highlight>
                <a:latin typeface="Times New Roman"/>
                <a:ea typeface="Times New Roman"/>
                <a:cs typeface="Times New Roman"/>
                <a:sym typeface="Times New Roman"/>
              </a:rPr>
              <a:t>, </a:t>
            </a:r>
            <a:r>
              <a:rPr lang="en" sz="800" i="1">
                <a:solidFill>
                  <a:srgbClr val="222222"/>
                </a:solidFill>
                <a:highlight>
                  <a:srgbClr val="FFFFFF"/>
                </a:highlight>
                <a:latin typeface="Times New Roman"/>
                <a:ea typeface="Times New Roman"/>
                <a:cs typeface="Times New Roman"/>
                <a:sym typeface="Times New Roman"/>
              </a:rPr>
              <a:t>109</a:t>
            </a:r>
            <a:r>
              <a:rPr lang="en" sz="800">
                <a:solidFill>
                  <a:srgbClr val="222222"/>
                </a:solidFill>
                <a:highlight>
                  <a:srgbClr val="FFFFFF"/>
                </a:highlight>
                <a:latin typeface="Times New Roman"/>
                <a:ea typeface="Times New Roman"/>
                <a:cs typeface="Times New Roman"/>
                <a:sym typeface="Times New Roman"/>
              </a:rPr>
              <a:t>, pp.64-75.</a:t>
            </a:r>
            <a:endParaRPr sz="800">
              <a:solidFill>
                <a:srgbClr val="222222"/>
              </a:solidFill>
              <a:highlight>
                <a:srgbClr val="FFFFFF"/>
              </a:highlight>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800">
                <a:solidFill>
                  <a:srgbClr val="222222"/>
                </a:solidFill>
                <a:highlight>
                  <a:srgbClr val="FFFFFF"/>
                </a:highlight>
                <a:latin typeface="Times New Roman"/>
                <a:ea typeface="Times New Roman"/>
                <a:cs typeface="Times New Roman"/>
                <a:sym typeface="Times New Roman"/>
              </a:rPr>
              <a:t>Andoni, M., Robu, V., Flynn, D., Abram, S., Geach, D., Jenkins, D., McCallum, P. and Peacock, A., 2019. Blockchain technology in the energy sector: A systematic review of challenges and opportunities. </a:t>
            </a:r>
            <a:r>
              <a:rPr lang="en" sz="800" i="1">
                <a:solidFill>
                  <a:srgbClr val="222222"/>
                </a:solidFill>
                <a:highlight>
                  <a:srgbClr val="FFFFFF"/>
                </a:highlight>
                <a:latin typeface="Times New Roman"/>
                <a:ea typeface="Times New Roman"/>
                <a:cs typeface="Times New Roman"/>
                <a:sym typeface="Times New Roman"/>
              </a:rPr>
              <a:t>Renewable and sustainable energy reviews</a:t>
            </a:r>
            <a:r>
              <a:rPr lang="en" sz="800">
                <a:solidFill>
                  <a:srgbClr val="222222"/>
                </a:solidFill>
                <a:highlight>
                  <a:srgbClr val="FFFFFF"/>
                </a:highlight>
                <a:latin typeface="Times New Roman"/>
                <a:ea typeface="Times New Roman"/>
                <a:cs typeface="Times New Roman"/>
                <a:sym typeface="Times New Roman"/>
              </a:rPr>
              <a:t>, </a:t>
            </a:r>
            <a:r>
              <a:rPr lang="en" sz="800" i="1">
                <a:solidFill>
                  <a:srgbClr val="222222"/>
                </a:solidFill>
                <a:highlight>
                  <a:srgbClr val="FFFFFF"/>
                </a:highlight>
                <a:latin typeface="Times New Roman"/>
                <a:ea typeface="Times New Roman"/>
                <a:cs typeface="Times New Roman"/>
                <a:sym typeface="Times New Roman"/>
              </a:rPr>
              <a:t>100</a:t>
            </a:r>
            <a:r>
              <a:rPr lang="en" sz="800">
                <a:solidFill>
                  <a:srgbClr val="222222"/>
                </a:solidFill>
                <a:highlight>
                  <a:srgbClr val="FFFFFF"/>
                </a:highlight>
                <a:latin typeface="Times New Roman"/>
                <a:ea typeface="Times New Roman"/>
                <a:cs typeface="Times New Roman"/>
                <a:sym typeface="Times New Roman"/>
              </a:rPr>
              <a:t>, pp.143-174.</a:t>
            </a:r>
            <a:endParaRPr sz="800">
              <a:solidFill>
                <a:srgbClr val="222222"/>
              </a:solidFill>
              <a:highlight>
                <a:srgbClr val="FFFFFF"/>
              </a:highlight>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800">
                <a:solidFill>
                  <a:srgbClr val="222222"/>
                </a:solidFill>
                <a:highlight>
                  <a:srgbClr val="FFFFFF"/>
                </a:highlight>
                <a:latin typeface="Times New Roman"/>
                <a:ea typeface="Times New Roman"/>
                <a:cs typeface="Times New Roman"/>
                <a:sym typeface="Times New Roman"/>
              </a:rPr>
              <a:t>Kuckertz, A., Berger, E.S. and Gaudig, A., 2019. Responding to the greatest challenges? Value creation in ecological startups. </a:t>
            </a:r>
            <a:r>
              <a:rPr lang="en" sz="800" i="1">
                <a:solidFill>
                  <a:srgbClr val="222222"/>
                </a:solidFill>
                <a:highlight>
                  <a:srgbClr val="FFFFFF"/>
                </a:highlight>
                <a:latin typeface="Times New Roman"/>
                <a:ea typeface="Times New Roman"/>
                <a:cs typeface="Times New Roman"/>
                <a:sym typeface="Times New Roman"/>
              </a:rPr>
              <a:t>Journal of Cleaner Production</a:t>
            </a:r>
            <a:r>
              <a:rPr lang="en" sz="800">
                <a:solidFill>
                  <a:srgbClr val="222222"/>
                </a:solidFill>
                <a:highlight>
                  <a:srgbClr val="FFFFFF"/>
                </a:highlight>
                <a:latin typeface="Times New Roman"/>
                <a:ea typeface="Times New Roman"/>
                <a:cs typeface="Times New Roman"/>
                <a:sym typeface="Times New Roman"/>
              </a:rPr>
              <a:t>, </a:t>
            </a:r>
            <a:r>
              <a:rPr lang="en" sz="800" i="1">
                <a:solidFill>
                  <a:srgbClr val="222222"/>
                </a:solidFill>
                <a:highlight>
                  <a:srgbClr val="FFFFFF"/>
                </a:highlight>
                <a:latin typeface="Times New Roman"/>
                <a:ea typeface="Times New Roman"/>
                <a:cs typeface="Times New Roman"/>
                <a:sym typeface="Times New Roman"/>
              </a:rPr>
              <a:t>230</a:t>
            </a:r>
            <a:r>
              <a:rPr lang="en" sz="800">
                <a:solidFill>
                  <a:srgbClr val="222222"/>
                </a:solidFill>
                <a:highlight>
                  <a:srgbClr val="FFFFFF"/>
                </a:highlight>
                <a:latin typeface="Times New Roman"/>
                <a:ea typeface="Times New Roman"/>
                <a:cs typeface="Times New Roman"/>
                <a:sym typeface="Times New Roman"/>
              </a:rPr>
              <a:t>, pp.1138-1147.</a:t>
            </a:r>
            <a:endParaRPr sz="800">
              <a:solidFill>
                <a:srgbClr val="222222"/>
              </a:solidFill>
              <a:highlight>
                <a:srgbClr val="FFFFFF"/>
              </a:highlight>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800">
                <a:solidFill>
                  <a:srgbClr val="222222"/>
                </a:solidFill>
                <a:highlight>
                  <a:srgbClr val="FFFFFF"/>
                </a:highlight>
                <a:latin typeface="Times New Roman"/>
                <a:ea typeface="Times New Roman"/>
                <a:cs typeface="Times New Roman"/>
                <a:sym typeface="Times New Roman"/>
              </a:rPr>
              <a:t>Bonini, S. and Capizzi, V., 2019. The role of venture capital in the emerging entrepreneurial finance ecosystem: future threats and opportunities. </a:t>
            </a:r>
            <a:r>
              <a:rPr lang="en" sz="800" i="1">
                <a:solidFill>
                  <a:srgbClr val="222222"/>
                </a:solidFill>
                <a:highlight>
                  <a:srgbClr val="FFFFFF"/>
                </a:highlight>
                <a:latin typeface="Times New Roman"/>
                <a:ea typeface="Times New Roman"/>
                <a:cs typeface="Times New Roman"/>
                <a:sym typeface="Times New Roman"/>
              </a:rPr>
              <a:t>Venture Capital</a:t>
            </a:r>
            <a:r>
              <a:rPr lang="en" sz="800">
                <a:solidFill>
                  <a:srgbClr val="222222"/>
                </a:solidFill>
                <a:highlight>
                  <a:srgbClr val="FFFFFF"/>
                </a:highlight>
                <a:latin typeface="Times New Roman"/>
                <a:ea typeface="Times New Roman"/>
                <a:cs typeface="Times New Roman"/>
                <a:sym typeface="Times New Roman"/>
              </a:rPr>
              <a:t>, </a:t>
            </a:r>
            <a:r>
              <a:rPr lang="en" sz="800" i="1">
                <a:solidFill>
                  <a:srgbClr val="222222"/>
                </a:solidFill>
                <a:highlight>
                  <a:srgbClr val="FFFFFF"/>
                </a:highlight>
                <a:latin typeface="Times New Roman"/>
                <a:ea typeface="Times New Roman"/>
                <a:cs typeface="Times New Roman"/>
                <a:sym typeface="Times New Roman"/>
              </a:rPr>
              <a:t>21</a:t>
            </a:r>
            <a:r>
              <a:rPr lang="en" sz="800">
                <a:solidFill>
                  <a:srgbClr val="222222"/>
                </a:solidFill>
                <a:highlight>
                  <a:srgbClr val="FFFFFF"/>
                </a:highlight>
                <a:latin typeface="Times New Roman"/>
                <a:ea typeface="Times New Roman"/>
                <a:cs typeface="Times New Roman"/>
                <a:sym typeface="Times New Roman"/>
              </a:rPr>
              <a:t>(2-3), pp.137-175.</a:t>
            </a:r>
            <a:endParaRPr sz="800">
              <a:solidFill>
                <a:srgbClr val="222222"/>
              </a:solidFill>
              <a:highlight>
                <a:srgbClr val="FFFFFF"/>
              </a:highlight>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800">
                <a:solidFill>
                  <a:srgbClr val="222222"/>
                </a:solidFill>
                <a:highlight>
                  <a:srgbClr val="FFFFFF"/>
                </a:highlight>
                <a:latin typeface="Times New Roman"/>
                <a:ea typeface="Times New Roman"/>
                <a:cs typeface="Times New Roman"/>
                <a:sym typeface="Times New Roman"/>
              </a:rPr>
              <a:t>Cohen, S., Fehder, D.C., Hochberg, Y.V. and Murray, F., 2019. The design of startup accelerators. </a:t>
            </a:r>
            <a:r>
              <a:rPr lang="en" sz="800" i="1">
                <a:solidFill>
                  <a:srgbClr val="222222"/>
                </a:solidFill>
                <a:highlight>
                  <a:srgbClr val="FFFFFF"/>
                </a:highlight>
                <a:latin typeface="Times New Roman"/>
                <a:ea typeface="Times New Roman"/>
                <a:cs typeface="Times New Roman"/>
                <a:sym typeface="Times New Roman"/>
              </a:rPr>
              <a:t>Research Policy</a:t>
            </a:r>
            <a:r>
              <a:rPr lang="en" sz="800">
                <a:solidFill>
                  <a:srgbClr val="222222"/>
                </a:solidFill>
                <a:highlight>
                  <a:srgbClr val="FFFFFF"/>
                </a:highlight>
                <a:latin typeface="Times New Roman"/>
                <a:ea typeface="Times New Roman"/>
                <a:cs typeface="Times New Roman"/>
                <a:sym typeface="Times New Roman"/>
              </a:rPr>
              <a:t>, </a:t>
            </a:r>
            <a:r>
              <a:rPr lang="en" sz="800" i="1">
                <a:solidFill>
                  <a:srgbClr val="222222"/>
                </a:solidFill>
                <a:highlight>
                  <a:srgbClr val="FFFFFF"/>
                </a:highlight>
                <a:latin typeface="Times New Roman"/>
                <a:ea typeface="Times New Roman"/>
                <a:cs typeface="Times New Roman"/>
                <a:sym typeface="Times New Roman"/>
              </a:rPr>
              <a:t>48</a:t>
            </a:r>
            <a:r>
              <a:rPr lang="en" sz="800">
                <a:solidFill>
                  <a:srgbClr val="222222"/>
                </a:solidFill>
                <a:highlight>
                  <a:srgbClr val="FFFFFF"/>
                </a:highlight>
                <a:latin typeface="Times New Roman"/>
                <a:ea typeface="Times New Roman"/>
                <a:cs typeface="Times New Roman"/>
                <a:sym typeface="Times New Roman"/>
              </a:rPr>
              <a:t>(7), pp.1781-1797.</a:t>
            </a:r>
            <a:endParaRPr sz="800">
              <a:solidFill>
                <a:srgbClr val="222222"/>
              </a:solidFill>
              <a:highlight>
                <a:srgbClr val="FFFFFF"/>
              </a:highlight>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800">
                <a:solidFill>
                  <a:srgbClr val="222222"/>
                </a:solidFill>
                <a:highlight>
                  <a:srgbClr val="FFFFFF"/>
                </a:highlight>
                <a:latin typeface="Times New Roman"/>
                <a:ea typeface="Times New Roman"/>
                <a:cs typeface="Times New Roman"/>
                <a:sym typeface="Times New Roman"/>
              </a:rPr>
              <a:t>Eggers, F., 2020. Masters of disasters? Challenges and opportunities for SMEs in times of crisis. </a:t>
            </a:r>
            <a:r>
              <a:rPr lang="en" sz="800" i="1">
                <a:solidFill>
                  <a:srgbClr val="222222"/>
                </a:solidFill>
                <a:highlight>
                  <a:srgbClr val="FFFFFF"/>
                </a:highlight>
                <a:latin typeface="Times New Roman"/>
                <a:ea typeface="Times New Roman"/>
                <a:cs typeface="Times New Roman"/>
                <a:sym typeface="Times New Roman"/>
              </a:rPr>
              <a:t>Journal of business Research</a:t>
            </a:r>
            <a:r>
              <a:rPr lang="en" sz="800">
                <a:solidFill>
                  <a:srgbClr val="222222"/>
                </a:solidFill>
                <a:highlight>
                  <a:srgbClr val="FFFFFF"/>
                </a:highlight>
                <a:latin typeface="Times New Roman"/>
                <a:ea typeface="Times New Roman"/>
                <a:cs typeface="Times New Roman"/>
                <a:sym typeface="Times New Roman"/>
              </a:rPr>
              <a:t>, </a:t>
            </a:r>
            <a:r>
              <a:rPr lang="en" sz="800" i="1">
                <a:solidFill>
                  <a:srgbClr val="222222"/>
                </a:solidFill>
                <a:highlight>
                  <a:srgbClr val="FFFFFF"/>
                </a:highlight>
                <a:latin typeface="Times New Roman"/>
                <a:ea typeface="Times New Roman"/>
                <a:cs typeface="Times New Roman"/>
                <a:sym typeface="Times New Roman"/>
              </a:rPr>
              <a:t>116</a:t>
            </a:r>
            <a:r>
              <a:rPr lang="en" sz="800">
                <a:solidFill>
                  <a:srgbClr val="222222"/>
                </a:solidFill>
                <a:highlight>
                  <a:srgbClr val="FFFFFF"/>
                </a:highlight>
                <a:latin typeface="Times New Roman"/>
                <a:ea typeface="Times New Roman"/>
                <a:cs typeface="Times New Roman"/>
                <a:sym typeface="Times New Roman"/>
              </a:rPr>
              <a:t>, pp.199-208.</a:t>
            </a:r>
            <a:endParaRPr sz="800">
              <a:solidFill>
                <a:srgbClr val="222222"/>
              </a:solidFill>
              <a:highlight>
                <a:srgbClr val="FFFFFF"/>
              </a:highlight>
              <a:latin typeface="Times New Roman"/>
              <a:ea typeface="Times New Roman"/>
              <a:cs typeface="Times New Roman"/>
              <a:sym typeface="Times New Roman"/>
            </a:endParaRPr>
          </a:p>
          <a:p>
            <a:pPr marL="0" lvl="0" indent="0" algn="l" rtl="0">
              <a:lnSpc>
                <a:spcPct val="150000"/>
              </a:lnSpc>
              <a:spcBef>
                <a:spcPts val="0"/>
              </a:spcBef>
              <a:spcAft>
                <a:spcPts val="0"/>
              </a:spcAft>
              <a:buNone/>
            </a:pPr>
            <a:endParaRPr sz="100" b="1">
              <a:solidFill>
                <a:srgbClr val="222222"/>
              </a:solidFill>
              <a:highlight>
                <a:srgbClr val="FFFFFF"/>
              </a:highlight>
            </a:endParaRPr>
          </a:p>
          <a:p>
            <a:pPr marL="0" lvl="0" indent="0" algn="l" rtl="0">
              <a:lnSpc>
                <a:spcPct val="150000"/>
              </a:lnSpc>
              <a:spcBef>
                <a:spcPts val="0"/>
              </a:spcBef>
              <a:spcAft>
                <a:spcPts val="0"/>
              </a:spcAft>
              <a:buNone/>
            </a:pPr>
            <a:endParaRPr sz="100" b="1">
              <a:solidFill>
                <a:srgbClr val="222222"/>
              </a:solidFill>
              <a:highlight>
                <a:srgbClr val="FFFFFF"/>
              </a:highlight>
            </a:endParaRPr>
          </a:p>
          <a:p>
            <a:pPr marL="0" lvl="0" indent="0" algn="l" rtl="0">
              <a:lnSpc>
                <a:spcPct val="150000"/>
              </a:lnSpc>
              <a:spcBef>
                <a:spcPts val="0"/>
              </a:spcBef>
              <a:spcAft>
                <a:spcPts val="0"/>
              </a:spcAft>
              <a:buNone/>
            </a:pPr>
            <a:endParaRPr sz="100" b="1">
              <a:solidFill>
                <a:srgbClr val="222222"/>
              </a:solidFill>
              <a:highlight>
                <a:srgbClr val="FFFFFF"/>
              </a:highlight>
            </a:endParaRPr>
          </a:p>
          <a:p>
            <a:pPr marL="0" lvl="0" indent="0" algn="l" rtl="0">
              <a:lnSpc>
                <a:spcPct val="150000"/>
              </a:lnSpc>
              <a:spcBef>
                <a:spcPts val="0"/>
              </a:spcBef>
              <a:spcAft>
                <a:spcPts val="0"/>
              </a:spcAft>
              <a:buNone/>
            </a:pPr>
            <a:endParaRPr sz="1000" b="1">
              <a:solidFill>
                <a:srgbClr val="222222"/>
              </a:solidFill>
              <a:highlight>
                <a:srgbClr val="FFFFFF"/>
              </a:highligh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9"/>
          <p:cNvSpPr/>
          <p:nvPr/>
        </p:nvSpPr>
        <p:spPr>
          <a:xfrm>
            <a:off x="7366595" y="0"/>
            <a:ext cx="1777412" cy="5143500"/>
          </a:xfrm>
          <a:custGeom>
            <a:avLst/>
            <a:gdLst/>
            <a:ahLst/>
            <a:cxnLst/>
            <a:rect l="l" t="t" r="r" b="b"/>
            <a:pathLst>
              <a:path w="2369883" h="6858000" extrusionOk="0">
                <a:moveTo>
                  <a:pt x="0" y="0"/>
                </a:moveTo>
                <a:cubicBezTo>
                  <a:pt x="1144905" y="1173671"/>
                  <a:pt x="1850327" y="2777998"/>
                  <a:pt x="1850327" y="4547172"/>
                </a:cubicBezTo>
                <a:cubicBezTo>
                  <a:pt x="1851215" y="5336680"/>
                  <a:pt x="1708277" y="6119749"/>
                  <a:pt x="1428432" y="6858000"/>
                </a:cubicBezTo>
                <a:lnTo>
                  <a:pt x="2369883" y="6858000"/>
                </a:lnTo>
                <a:lnTo>
                  <a:pt x="2369883" y="0"/>
                </a:lnTo>
                <a:close/>
              </a:path>
            </a:pathLst>
          </a:custGeom>
          <a:gradFill>
            <a:gsLst>
              <a:gs pos="0">
                <a:schemeClr val="accent3"/>
              </a:gs>
              <a:gs pos="100000">
                <a:schemeClr val="accent4"/>
              </a:gs>
            </a:gsLst>
            <a:lin ang="5400012" scaled="0"/>
          </a:gradFill>
          <a:ln>
            <a:noFill/>
          </a:ln>
          <a:effectLst>
            <a:outerShdw blurRad="214313" algn="bl" rotWithShape="0">
              <a:schemeClr val="dk1">
                <a:alpha val="3490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10" name="Google Shape;210;p29"/>
          <p:cNvSpPr/>
          <p:nvPr/>
        </p:nvSpPr>
        <p:spPr>
          <a:xfrm>
            <a:off x="7765453" y="0"/>
            <a:ext cx="1378552" cy="1394079"/>
          </a:xfrm>
          <a:custGeom>
            <a:avLst/>
            <a:gdLst/>
            <a:ahLst/>
            <a:cxnLst/>
            <a:rect l="l" t="t" r="r" b="b"/>
            <a:pathLst>
              <a:path w="1838070" h="1858772" extrusionOk="0">
                <a:moveTo>
                  <a:pt x="1838071" y="1858772"/>
                </a:moveTo>
                <a:lnTo>
                  <a:pt x="1838071" y="0"/>
                </a:lnTo>
                <a:lnTo>
                  <a:pt x="0" y="0"/>
                </a:lnTo>
                <a:cubicBezTo>
                  <a:pt x="731393" y="489734"/>
                  <a:pt x="1356551" y="1121924"/>
                  <a:pt x="1838071" y="1858772"/>
                </a:cubicBezTo>
                <a:close/>
              </a:path>
            </a:pathLst>
          </a:custGeom>
          <a:gradFill>
            <a:gsLst>
              <a:gs pos="0">
                <a:schemeClr val="accent4"/>
              </a:gs>
              <a:gs pos="100000">
                <a:schemeClr val="accent5"/>
              </a:gs>
            </a:gsLst>
            <a:lin ang="5400012" scaled="0"/>
          </a:gradFill>
          <a:ln>
            <a:noFill/>
          </a:ln>
          <a:effectLst>
            <a:outerShdw blurRad="214313" algn="bl" rotWithShape="0">
              <a:schemeClr val="dk1">
                <a:alpha val="2980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12" name="Google Shape;212;p29"/>
          <p:cNvSpPr txBox="1">
            <a:spLocks noGrp="1"/>
          </p:cNvSpPr>
          <p:nvPr>
            <p:ph type="sldNum" sz="quarter" idx="12"/>
          </p:nvPr>
        </p:nvSpPr>
        <p:spPr>
          <a:prstGeom prst="rect">
            <a:avLst/>
          </a:prstGeom>
          <a:noFill/>
          <a:ln>
            <a:noFill/>
          </a:ln>
        </p:spPr>
        <p:txBody>
          <a:bodyPr spcFirstLastPara="1" wrap="square" lIns="0" tIns="0" rIns="0" bIns="0" anchor="ctr" anchorCtr="0">
            <a:noAutofit/>
          </a:bodyPr>
          <a:lstStyle/>
          <a:p>
            <a:pPr marL="0" lvl="0" indent="0" algn="r" rtl="0">
              <a:lnSpc>
                <a:spcPct val="100000"/>
              </a:lnSpc>
              <a:spcBef>
                <a:spcPts val="0"/>
              </a:spcBef>
              <a:spcAft>
                <a:spcPts val="0"/>
              </a:spcAft>
              <a:buSzPts val="1300"/>
              <a:buNone/>
            </a:pPr>
            <a:fld id="{00000000-1234-1234-1234-123412341234}" type="slidenum">
              <a:rPr lang="en"/>
              <a:t>18</a:t>
            </a:fld>
            <a:endParaRPr/>
          </a:p>
        </p:txBody>
      </p:sp>
      <p:sp>
        <p:nvSpPr>
          <p:cNvPr id="213" name="Google Shape;213;p29"/>
          <p:cNvSpPr txBox="1">
            <a:spLocks noGrp="1"/>
          </p:cNvSpPr>
          <p:nvPr>
            <p:ph type="body" idx="4294967295"/>
          </p:nvPr>
        </p:nvSpPr>
        <p:spPr>
          <a:xfrm>
            <a:off x="2022438" y="1213766"/>
            <a:ext cx="4694238" cy="1782762"/>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SzPts val="2400"/>
              <a:buNone/>
            </a:pPr>
            <a:endParaRPr lang="en" dirty="0"/>
          </a:p>
          <a:p>
            <a:pPr marL="0" lvl="0" indent="0" algn="ctr" rtl="0">
              <a:lnSpc>
                <a:spcPct val="115000"/>
              </a:lnSpc>
              <a:spcBef>
                <a:spcPts val="0"/>
              </a:spcBef>
              <a:spcAft>
                <a:spcPts val="0"/>
              </a:spcAft>
              <a:buSzPts val="2400"/>
              <a:buNone/>
            </a:pPr>
            <a:r>
              <a:rPr lang="en" sz="6000" dirty="0"/>
              <a:t>Thank You !</a:t>
            </a:r>
            <a:br>
              <a:rPr lang="en" dirty="0"/>
            </a:br>
            <a:endParaRPr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7</TotalTime>
  <Words>3736</Words>
  <Application>Microsoft Office PowerPoint</Application>
  <PresentationFormat>On-screen Show (16:9)</PresentationFormat>
  <Paragraphs>129</Paragraphs>
  <Slides>18</Slides>
  <Notes>17</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18</vt:i4>
      </vt:variant>
    </vt:vector>
  </HeadingPairs>
  <TitlesOfParts>
    <vt:vector size="30" baseType="lpstr">
      <vt:lpstr>Tw Cen MT</vt:lpstr>
      <vt:lpstr>Fira Sans SemiBold</vt:lpstr>
      <vt:lpstr>Roboto</vt:lpstr>
      <vt:lpstr>Calibri</vt:lpstr>
      <vt:lpstr>Wingdings 3</vt:lpstr>
      <vt:lpstr>Arial</vt:lpstr>
      <vt:lpstr>Tw Cen MT Condensed</vt:lpstr>
      <vt:lpstr>Arial Black</vt:lpstr>
      <vt:lpstr>Times New Roman</vt:lpstr>
      <vt:lpstr>Fira Sans Medium</vt:lpstr>
      <vt:lpstr>Fira Sans Light</vt:lpstr>
      <vt:lpstr>Integral</vt:lpstr>
      <vt:lpstr>Entrepreneurship GROUP PROJECT</vt:lpstr>
      <vt:lpstr>Introduction</vt:lpstr>
      <vt:lpstr>Academic theory relating to business start-up, development and growth</vt:lpstr>
      <vt:lpstr>PowerPoint Presentation</vt:lpstr>
      <vt:lpstr> Support systems for business start-up</vt:lpstr>
      <vt:lpstr>The processes of growth and development</vt:lpstr>
      <vt:lpstr>Entrepreneurial skills, traits and characteristics</vt:lpstr>
      <vt:lpstr>PowerPoint Presentation</vt:lpstr>
      <vt:lpstr>Challenges in fundraising for start-ups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Programme: MBA- Masters of Business Administration   Module: Entrepreneurship   Module code: LCMB7004   Assignment Title: Assessment 2 (Group Presentation</dc:title>
  <dc:creator>Ginnish arora</dc:creator>
  <cp:lastModifiedBy>Ginnish arora</cp:lastModifiedBy>
  <cp:revision>3</cp:revision>
  <dcterms:modified xsi:type="dcterms:W3CDTF">2023-04-26T21:18:43Z</dcterms:modified>
</cp:coreProperties>
</file>