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8288000" cy="10287000"/>
  <p:notesSz cx="6858000" cy="9144000"/>
  <p:embeddedFontLst>
    <p:embeddedFont>
      <p:font typeface="Cinzel Decorative" panose="020B0604020202020204" charset="0"/>
      <p:regular r:id="rId24"/>
    </p:embeddedFont>
    <p:embeddedFont>
      <p:font typeface="Cinzel Decorative Bold" panose="020B0604020202020204" charset="0"/>
      <p:regular r:id="rId25"/>
    </p:embeddedFont>
    <p:embeddedFont>
      <p:font typeface="Hatton" panose="020B0604020202020204" charset="0"/>
      <p:regular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3B6F0A-CB05-8EB6-DFC8-67F6718C49E0}" v="130" dt="2026-03-02T23:20:01.7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3.svg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sv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11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28.jpeg"/><Relationship Id="rId7" Type="http://schemas.openxmlformats.org/officeDocument/2006/relationships/image" Target="../media/image1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2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18" Type="http://schemas.openxmlformats.org/officeDocument/2006/relationships/image" Target="../media/image41.svg"/><Relationship Id="rId26" Type="http://schemas.openxmlformats.org/officeDocument/2006/relationships/image" Target="../media/image49.svg"/><Relationship Id="rId3" Type="http://schemas.openxmlformats.org/officeDocument/2006/relationships/image" Target="../media/image13.svg"/><Relationship Id="rId21" Type="http://schemas.openxmlformats.org/officeDocument/2006/relationships/image" Target="../media/image44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17" Type="http://schemas.openxmlformats.org/officeDocument/2006/relationships/image" Target="../media/image40.png"/><Relationship Id="rId25" Type="http://schemas.openxmlformats.org/officeDocument/2006/relationships/image" Target="../media/image48.png"/><Relationship Id="rId2" Type="http://schemas.openxmlformats.org/officeDocument/2006/relationships/image" Target="../media/image12.png"/><Relationship Id="rId16" Type="http://schemas.openxmlformats.org/officeDocument/2006/relationships/image" Target="../media/image39.svg"/><Relationship Id="rId20" Type="http://schemas.openxmlformats.org/officeDocument/2006/relationships/image" Target="../media/image4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34.png"/><Relationship Id="rId24" Type="http://schemas.openxmlformats.org/officeDocument/2006/relationships/image" Target="../media/image47.svg"/><Relationship Id="rId5" Type="http://schemas.openxmlformats.org/officeDocument/2006/relationships/image" Target="../media/image15.svg"/><Relationship Id="rId15" Type="http://schemas.openxmlformats.org/officeDocument/2006/relationships/image" Target="../media/image38.png"/><Relationship Id="rId23" Type="http://schemas.openxmlformats.org/officeDocument/2006/relationships/image" Target="../media/image46.png"/><Relationship Id="rId10" Type="http://schemas.openxmlformats.org/officeDocument/2006/relationships/image" Target="../media/image33.svg"/><Relationship Id="rId19" Type="http://schemas.openxmlformats.org/officeDocument/2006/relationships/image" Target="../media/image42.png"/><Relationship Id="rId4" Type="http://schemas.openxmlformats.org/officeDocument/2006/relationships/image" Target="../media/image14.png"/><Relationship Id="rId9" Type="http://schemas.openxmlformats.org/officeDocument/2006/relationships/image" Target="../media/image32.png"/><Relationship Id="rId14" Type="http://schemas.openxmlformats.org/officeDocument/2006/relationships/image" Target="../media/image37.svg"/><Relationship Id="rId22" Type="http://schemas.openxmlformats.org/officeDocument/2006/relationships/image" Target="../media/image45.svg"/><Relationship Id="rId27" Type="http://schemas.openxmlformats.org/officeDocument/2006/relationships/image" Target="../media/image5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sv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55.png"/><Relationship Id="rId7" Type="http://schemas.openxmlformats.org/officeDocument/2006/relationships/image" Target="../media/image19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57.png"/><Relationship Id="rId4" Type="http://schemas.openxmlformats.org/officeDocument/2006/relationships/image" Target="../media/image56.svg"/><Relationship Id="rId9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13.svg"/><Relationship Id="rId7" Type="http://schemas.openxmlformats.org/officeDocument/2006/relationships/image" Target="../media/image5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svg"/><Relationship Id="rId3" Type="http://schemas.openxmlformats.org/officeDocument/2006/relationships/image" Target="../media/image13.svg"/><Relationship Id="rId7" Type="http://schemas.openxmlformats.org/officeDocument/2006/relationships/image" Target="../media/image60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5.svg"/><Relationship Id="rId10" Type="http://schemas.openxmlformats.org/officeDocument/2006/relationships/image" Target="../media/image63.svg"/><Relationship Id="rId4" Type="http://schemas.openxmlformats.org/officeDocument/2006/relationships/image" Target="../media/image14.png"/><Relationship Id="rId9" Type="http://schemas.openxmlformats.org/officeDocument/2006/relationships/image" Target="../media/image6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svg"/><Relationship Id="rId3" Type="http://schemas.openxmlformats.org/officeDocument/2006/relationships/image" Target="../media/image13.svg"/><Relationship Id="rId7" Type="http://schemas.openxmlformats.org/officeDocument/2006/relationships/image" Target="../media/image6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55.png"/><Relationship Id="rId7" Type="http://schemas.openxmlformats.org/officeDocument/2006/relationships/image" Target="../media/image19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57.png"/><Relationship Id="rId4" Type="http://schemas.openxmlformats.org/officeDocument/2006/relationships/image" Target="../media/image56.svg"/><Relationship Id="rId9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73.png"/><Relationship Id="rId18" Type="http://schemas.openxmlformats.org/officeDocument/2006/relationships/image" Target="../media/image78.png"/><Relationship Id="rId3" Type="http://schemas.openxmlformats.org/officeDocument/2006/relationships/image" Target="../media/image13.svg"/><Relationship Id="rId7" Type="http://schemas.openxmlformats.org/officeDocument/2006/relationships/image" Target="../media/image67.png"/><Relationship Id="rId12" Type="http://schemas.openxmlformats.org/officeDocument/2006/relationships/image" Target="../media/image72.png"/><Relationship Id="rId17" Type="http://schemas.openxmlformats.org/officeDocument/2006/relationships/image" Target="../media/image77.png"/><Relationship Id="rId2" Type="http://schemas.openxmlformats.org/officeDocument/2006/relationships/image" Target="../media/image12.png"/><Relationship Id="rId16" Type="http://schemas.openxmlformats.org/officeDocument/2006/relationships/image" Target="../media/image7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11" Type="http://schemas.openxmlformats.org/officeDocument/2006/relationships/image" Target="../media/image71.png"/><Relationship Id="rId5" Type="http://schemas.openxmlformats.org/officeDocument/2006/relationships/image" Target="../media/image15.svg"/><Relationship Id="rId15" Type="http://schemas.openxmlformats.org/officeDocument/2006/relationships/image" Target="../media/image75.png"/><Relationship Id="rId10" Type="http://schemas.openxmlformats.org/officeDocument/2006/relationships/image" Target="../media/image70.png"/><Relationship Id="rId19" Type="http://schemas.openxmlformats.org/officeDocument/2006/relationships/image" Target="../media/image79.png"/><Relationship Id="rId4" Type="http://schemas.openxmlformats.org/officeDocument/2006/relationships/image" Target="../media/image14.png"/><Relationship Id="rId9" Type="http://schemas.openxmlformats.org/officeDocument/2006/relationships/image" Target="../media/image69.png"/><Relationship Id="rId14" Type="http://schemas.openxmlformats.org/officeDocument/2006/relationships/image" Target="../media/image7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83.png"/><Relationship Id="rId4" Type="http://schemas.openxmlformats.org/officeDocument/2006/relationships/image" Target="../media/image82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83.png"/><Relationship Id="rId4" Type="http://schemas.openxmlformats.org/officeDocument/2006/relationships/image" Target="../media/image82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83.png"/><Relationship Id="rId4" Type="http://schemas.openxmlformats.org/officeDocument/2006/relationships/image" Target="../media/image82.sv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87.png"/><Relationship Id="rId7" Type="http://schemas.openxmlformats.org/officeDocument/2006/relationships/image" Target="../media/image89.pn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8.png"/><Relationship Id="rId5" Type="http://schemas.openxmlformats.org/officeDocument/2006/relationships/image" Target="../media/image82.svg"/><Relationship Id="rId4" Type="http://schemas.openxmlformats.org/officeDocument/2006/relationships/image" Target="../media/image81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image" Target="../media/image13.svg"/><Relationship Id="rId7" Type="http://schemas.openxmlformats.org/officeDocument/2006/relationships/image" Target="../media/image90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751078" y="-249400"/>
            <a:ext cx="8777234" cy="10191273"/>
          </a:xfrm>
          <a:custGeom>
            <a:avLst/>
            <a:gdLst/>
            <a:ahLst/>
            <a:cxnLst/>
            <a:rect l="l" t="t" r="r" b="b"/>
            <a:pathLst>
              <a:path w="8777234" h="10191273">
                <a:moveTo>
                  <a:pt x="0" y="0"/>
                </a:moveTo>
                <a:lnTo>
                  <a:pt x="8777234" y="0"/>
                </a:lnTo>
                <a:lnTo>
                  <a:pt x="8777234" y="10191273"/>
                </a:lnTo>
                <a:lnTo>
                  <a:pt x="0" y="101912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0"/>
            <a:ext cx="5940383" cy="10308692"/>
          </a:xfrm>
          <a:custGeom>
            <a:avLst/>
            <a:gdLst/>
            <a:ahLst/>
            <a:cxnLst/>
            <a:rect l="l" t="t" r="r" b="b"/>
            <a:pathLst>
              <a:path w="5940383" h="10308692">
                <a:moveTo>
                  <a:pt x="0" y="0"/>
                </a:moveTo>
                <a:lnTo>
                  <a:pt x="5940383" y="0"/>
                </a:lnTo>
                <a:lnTo>
                  <a:pt x="5940383" y="10308692"/>
                </a:lnTo>
                <a:lnTo>
                  <a:pt x="0" y="1030869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12343311" y="0"/>
            <a:ext cx="5940383" cy="10308692"/>
          </a:xfrm>
          <a:custGeom>
            <a:avLst/>
            <a:gdLst/>
            <a:ahLst/>
            <a:cxnLst/>
            <a:rect l="l" t="t" r="r" b="b"/>
            <a:pathLst>
              <a:path w="5940383" h="10308692">
                <a:moveTo>
                  <a:pt x="5940384" y="0"/>
                </a:moveTo>
                <a:lnTo>
                  <a:pt x="0" y="0"/>
                </a:lnTo>
                <a:lnTo>
                  <a:pt x="0" y="10308692"/>
                </a:lnTo>
                <a:lnTo>
                  <a:pt x="5940384" y="10308692"/>
                </a:lnTo>
                <a:lnTo>
                  <a:pt x="5940384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6245183" y="625263"/>
            <a:ext cx="5789023" cy="906514"/>
          </a:xfrm>
          <a:custGeom>
            <a:avLst/>
            <a:gdLst/>
            <a:ahLst/>
            <a:cxnLst/>
            <a:rect l="l" t="t" r="r" b="b"/>
            <a:pathLst>
              <a:path w="5789023" h="906514">
                <a:moveTo>
                  <a:pt x="0" y="0"/>
                </a:moveTo>
                <a:lnTo>
                  <a:pt x="5789023" y="0"/>
                </a:lnTo>
                <a:lnTo>
                  <a:pt x="5789023" y="906514"/>
                </a:lnTo>
                <a:lnTo>
                  <a:pt x="0" y="90651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2662" b="-12662"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-4305" y="8198373"/>
            <a:ext cx="18288000" cy="2637472"/>
          </a:xfrm>
          <a:custGeom>
            <a:avLst/>
            <a:gdLst/>
            <a:ahLst/>
            <a:cxnLst/>
            <a:rect l="l" t="t" r="r" b="b"/>
            <a:pathLst>
              <a:path w="18288000" h="2637472">
                <a:moveTo>
                  <a:pt x="0" y="0"/>
                </a:moveTo>
                <a:lnTo>
                  <a:pt x="18288000" y="0"/>
                </a:lnTo>
                <a:lnTo>
                  <a:pt x="18288000" y="2637472"/>
                </a:lnTo>
                <a:lnTo>
                  <a:pt x="0" y="263747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6338" b="-6338"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028700" y="0"/>
            <a:ext cx="2792920" cy="4114800"/>
          </a:xfrm>
          <a:custGeom>
            <a:avLst/>
            <a:gdLst/>
            <a:ahLst/>
            <a:cxnLst/>
            <a:rect l="l" t="t" r="r" b="b"/>
            <a:pathLst>
              <a:path w="2792920" h="4114800">
                <a:moveTo>
                  <a:pt x="0" y="0"/>
                </a:moveTo>
                <a:lnTo>
                  <a:pt x="2792920" y="0"/>
                </a:lnTo>
                <a:lnTo>
                  <a:pt x="279292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4466067" y="0"/>
            <a:ext cx="2386771" cy="4846236"/>
          </a:xfrm>
          <a:custGeom>
            <a:avLst/>
            <a:gdLst/>
            <a:ahLst/>
            <a:cxnLst/>
            <a:rect l="l" t="t" r="r" b="b"/>
            <a:pathLst>
              <a:path w="2386771" h="4846236">
                <a:moveTo>
                  <a:pt x="0" y="0"/>
                </a:moveTo>
                <a:lnTo>
                  <a:pt x="2386771" y="0"/>
                </a:lnTo>
                <a:lnTo>
                  <a:pt x="2386771" y="4846236"/>
                </a:lnTo>
                <a:lnTo>
                  <a:pt x="0" y="484623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7452803" y="7888216"/>
            <a:ext cx="3373784" cy="1929721"/>
          </a:xfrm>
          <a:custGeom>
            <a:avLst/>
            <a:gdLst/>
            <a:ahLst/>
            <a:cxnLst/>
            <a:rect l="l" t="t" r="r" b="b"/>
            <a:pathLst>
              <a:path w="3373784" h="1929721">
                <a:moveTo>
                  <a:pt x="0" y="0"/>
                </a:moveTo>
                <a:lnTo>
                  <a:pt x="3373784" y="0"/>
                </a:lnTo>
                <a:lnTo>
                  <a:pt x="3373784" y="1929721"/>
                </a:lnTo>
                <a:lnTo>
                  <a:pt x="0" y="192972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50716" r="-14855"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6452365" y="2308780"/>
            <a:ext cx="5383271" cy="5383271"/>
          </a:xfrm>
          <a:custGeom>
            <a:avLst/>
            <a:gdLst/>
            <a:ahLst/>
            <a:cxnLst/>
            <a:rect l="l" t="t" r="r" b="b"/>
            <a:pathLst>
              <a:path w="5383271" h="5383271">
                <a:moveTo>
                  <a:pt x="0" y="0"/>
                </a:moveTo>
                <a:lnTo>
                  <a:pt x="5383270" y="0"/>
                </a:lnTo>
                <a:lnTo>
                  <a:pt x="5383270" y="5383271"/>
                </a:lnTo>
                <a:lnTo>
                  <a:pt x="0" y="5383271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6249489" y="772768"/>
            <a:ext cx="5789023" cy="554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sz="33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Proudly Presenting....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49489" y="8088536"/>
            <a:ext cx="5789023" cy="1471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By</a:t>
            </a:r>
          </a:p>
          <a:p>
            <a:pPr algn="ctr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Dems Davies</a:t>
            </a:r>
          </a:p>
          <a:p>
            <a:pPr algn="ctr">
              <a:lnSpc>
                <a:spcPts val="3920"/>
              </a:lnSpc>
              <a:spcBef>
                <a:spcPct val="0"/>
              </a:spcBef>
            </a:pPr>
            <a:r>
              <a:rPr lang="en-US" sz="28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2307860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10800000">
            <a:off x="15445047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V="1">
            <a:off x="0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10800000" flipV="1">
            <a:off x="15445047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5486400" y="0"/>
            <a:ext cx="7315200" cy="883052"/>
          </a:xfrm>
          <a:custGeom>
            <a:avLst/>
            <a:gdLst/>
            <a:ahLst/>
            <a:cxnLst/>
            <a:rect l="l" t="t" r="r" b="b"/>
            <a:pathLst>
              <a:path w="7315200" h="883052">
                <a:moveTo>
                  <a:pt x="0" y="0"/>
                </a:moveTo>
                <a:lnTo>
                  <a:pt x="7315200" y="0"/>
                </a:lnTo>
                <a:lnTo>
                  <a:pt x="7315200" y="883052"/>
                </a:lnTo>
                <a:lnTo>
                  <a:pt x="0" y="88305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7517968" y="4012518"/>
            <a:ext cx="3252064" cy="3252064"/>
          </a:xfrm>
          <a:custGeom>
            <a:avLst/>
            <a:gdLst/>
            <a:ahLst/>
            <a:cxnLst/>
            <a:rect l="l" t="t" r="r" b="b"/>
            <a:pathLst>
              <a:path w="3252064" h="3252064">
                <a:moveTo>
                  <a:pt x="0" y="0"/>
                </a:moveTo>
                <a:lnTo>
                  <a:pt x="3252064" y="0"/>
                </a:lnTo>
                <a:lnTo>
                  <a:pt x="3252064" y="3252064"/>
                </a:lnTo>
                <a:lnTo>
                  <a:pt x="0" y="325206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rot="-1826631">
            <a:off x="10724877" y="4417020"/>
            <a:ext cx="1761275" cy="301018"/>
          </a:xfrm>
          <a:custGeom>
            <a:avLst/>
            <a:gdLst/>
            <a:ahLst/>
            <a:cxnLst/>
            <a:rect l="l" t="t" r="r" b="b"/>
            <a:pathLst>
              <a:path w="1761275" h="301018">
                <a:moveTo>
                  <a:pt x="0" y="0"/>
                </a:moveTo>
                <a:lnTo>
                  <a:pt x="1761275" y="0"/>
                </a:lnTo>
                <a:lnTo>
                  <a:pt x="1761275" y="301018"/>
                </a:lnTo>
                <a:lnTo>
                  <a:pt x="0" y="30101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4488180" y="981075"/>
            <a:ext cx="9311640" cy="1736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Introduction: </a:t>
            </a: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  <a:spcBef>
                <a:spcPct val="0"/>
              </a:spcBef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25873" y="1545105"/>
            <a:ext cx="13836253" cy="837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59"/>
              </a:lnSpc>
              <a:spcBef>
                <a:spcPct val="0"/>
              </a:spcBef>
            </a:pPr>
            <a:r>
              <a:rPr lang="en-US" sz="4899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‘Cherished by families, for generations....’</a:t>
            </a:r>
          </a:p>
        </p:txBody>
      </p:sp>
      <p:sp>
        <p:nvSpPr>
          <p:cNvPr id="11" name="Freeform 11"/>
          <p:cNvSpPr/>
          <p:nvPr/>
        </p:nvSpPr>
        <p:spPr>
          <a:xfrm rot="-9178377" flipV="1">
            <a:off x="5617086" y="4335064"/>
            <a:ext cx="1931345" cy="330084"/>
          </a:xfrm>
          <a:custGeom>
            <a:avLst/>
            <a:gdLst/>
            <a:ahLst/>
            <a:cxnLst/>
            <a:rect l="l" t="t" r="r" b="b"/>
            <a:pathLst>
              <a:path w="1931345" h="330084">
                <a:moveTo>
                  <a:pt x="0" y="330084"/>
                </a:moveTo>
                <a:lnTo>
                  <a:pt x="1931344" y="330084"/>
                </a:lnTo>
                <a:lnTo>
                  <a:pt x="1931344" y="0"/>
                </a:lnTo>
                <a:lnTo>
                  <a:pt x="0" y="0"/>
                </a:lnTo>
                <a:lnTo>
                  <a:pt x="0" y="330084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rot="7975561" flipV="1">
            <a:off x="6242758" y="7272352"/>
            <a:ext cx="1924297" cy="328880"/>
          </a:xfrm>
          <a:custGeom>
            <a:avLst/>
            <a:gdLst/>
            <a:ahLst/>
            <a:cxnLst/>
            <a:rect l="l" t="t" r="r" b="b"/>
            <a:pathLst>
              <a:path w="1924297" h="328880">
                <a:moveTo>
                  <a:pt x="0" y="328880"/>
                </a:moveTo>
                <a:lnTo>
                  <a:pt x="1924297" y="328880"/>
                </a:lnTo>
                <a:lnTo>
                  <a:pt x="1924297" y="0"/>
                </a:lnTo>
                <a:lnTo>
                  <a:pt x="0" y="0"/>
                </a:lnTo>
                <a:lnTo>
                  <a:pt x="0" y="32888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2943121" flipV="1">
            <a:off x="10071034" y="7291400"/>
            <a:ext cx="2081734" cy="355787"/>
          </a:xfrm>
          <a:custGeom>
            <a:avLst/>
            <a:gdLst/>
            <a:ahLst/>
            <a:cxnLst/>
            <a:rect l="l" t="t" r="r" b="b"/>
            <a:pathLst>
              <a:path w="2081734" h="355787">
                <a:moveTo>
                  <a:pt x="0" y="355787"/>
                </a:moveTo>
                <a:lnTo>
                  <a:pt x="2081734" y="355787"/>
                </a:lnTo>
                <a:lnTo>
                  <a:pt x="2081734" y="0"/>
                </a:lnTo>
                <a:lnTo>
                  <a:pt x="0" y="0"/>
                </a:lnTo>
                <a:lnTo>
                  <a:pt x="0" y="355787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1025236" y="3128781"/>
            <a:ext cx="5557793" cy="789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⭐strengthens bonds between the event hosts and the customers.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927339" y="3128781"/>
            <a:ext cx="5557793" cy="11893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⭐footage accessible to both the hosts and the guests, one month after the event.</a:t>
            </a:r>
          </a:p>
        </p:txBody>
      </p:sp>
      <p:sp>
        <p:nvSpPr>
          <p:cNvPr id="16" name="Freeform 16"/>
          <p:cNvSpPr/>
          <p:nvPr/>
        </p:nvSpPr>
        <p:spPr>
          <a:xfrm rot="1024576">
            <a:off x="10775405" y="5890509"/>
            <a:ext cx="1761275" cy="301018"/>
          </a:xfrm>
          <a:custGeom>
            <a:avLst/>
            <a:gdLst/>
            <a:ahLst/>
            <a:cxnLst/>
            <a:rect l="l" t="t" r="r" b="b"/>
            <a:pathLst>
              <a:path w="1761275" h="301018">
                <a:moveTo>
                  <a:pt x="0" y="0"/>
                </a:moveTo>
                <a:lnTo>
                  <a:pt x="1761275" y="0"/>
                </a:lnTo>
                <a:lnTo>
                  <a:pt x="1761275" y="301018"/>
                </a:lnTo>
                <a:lnTo>
                  <a:pt x="0" y="30101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 rot="9959845">
            <a:off x="5702120" y="5847162"/>
            <a:ext cx="1761275" cy="301018"/>
          </a:xfrm>
          <a:custGeom>
            <a:avLst/>
            <a:gdLst/>
            <a:ahLst/>
            <a:cxnLst/>
            <a:rect l="l" t="t" r="r" b="b"/>
            <a:pathLst>
              <a:path w="1761275" h="301018">
                <a:moveTo>
                  <a:pt x="0" y="0"/>
                </a:moveTo>
                <a:lnTo>
                  <a:pt x="1761276" y="0"/>
                </a:lnTo>
                <a:lnTo>
                  <a:pt x="1761276" y="301018"/>
                </a:lnTo>
                <a:lnTo>
                  <a:pt x="0" y="30101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8" name="TextBox 18"/>
          <p:cNvSpPr txBox="1"/>
          <p:nvPr/>
        </p:nvSpPr>
        <p:spPr>
          <a:xfrm>
            <a:off x="1421476" y="5590925"/>
            <a:ext cx="4457700" cy="11893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⭐provides memorable, family heirlooms, to be passed down generations.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259330" y="7786323"/>
            <a:ext cx="4457700" cy="15894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⭐no age limit whatsoever, little ones are welcome to join in on the family fun!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440997" y="5238750"/>
            <a:ext cx="4801337" cy="27895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⭐event hosts are able to customise questions/prompts that appear on the screen, or stick to scripted, packaged options, whatever they prefer!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605514" y="8448252"/>
            <a:ext cx="4801337" cy="11893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⭐Offers budget friendly options, as well as a more premium, luxury feel.</a:t>
            </a:r>
          </a:p>
        </p:txBody>
      </p:sp>
      <p:sp>
        <p:nvSpPr>
          <p:cNvPr id="22" name="Freeform 22"/>
          <p:cNvSpPr/>
          <p:nvPr/>
        </p:nvSpPr>
        <p:spPr>
          <a:xfrm rot="5400000">
            <a:off x="8496432" y="7796487"/>
            <a:ext cx="1283106" cy="219294"/>
          </a:xfrm>
          <a:custGeom>
            <a:avLst/>
            <a:gdLst/>
            <a:ahLst/>
            <a:cxnLst/>
            <a:rect l="l" t="t" r="r" b="b"/>
            <a:pathLst>
              <a:path w="1283106" h="219294">
                <a:moveTo>
                  <a:pt x="0" y="0"/>
                </a:moveTo>
                <a:lnTo>
                  <a:pt x="1283106" y="0"/>
                </a:lnTo>
                <a:lnTo>
                  <a:pt x="1283106" y="219295"/>
                </a:lnTo>
                <a:lnTo>
                  <a:pt x="0" y="21929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6915150" y="8557213"/>
            <a:ext cx="4457700" cy="15894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⭐high chance of returning customers with its multifunctional feature!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175888" y="4671372"/>
            <a:ext cx="3974299" cy="978671"/>
          </a:xfrm>
          <a:custGeom>
            <a:avLst/>
            <a:gdLst/>
            <a:ahLst/>
            <a:cxnLst/>
            <a:rect l="l" t="t" r="r" b="b"/>
            <a:pathLst>
              <a:path w="3974299" h="978671">
                <a:moveTo>
                  <a:pt x="0" y="0"/>
                </a:moveTo>
                <a:lnTo>
                  <a:pt x="3974299" y="0"/>
                </a:lnTo>
                <a:lnTo>
                  <a:pt x="3974299" y="978671"/>
                </a:lnTo>
                <a:lnTo>
                  <a:pt x="0" y="9786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flipH="1">
            <a:off x="0" y="13907"/>
            <a:ext cx="4013907" cy="10259187"/>
          </a:xfrm>
          <a:custGeom>
            <a:avLst/>
            <a:gdLst/>
            <a:ahLst/>
            <a:cxnLst/>
            <a:rect l="l" t="t" r="r" b="b"/>
            <a:pathLst>
              <a:path w="4013907" h="10259187">
                <a:moveTo>
                  <a:pt x="4013907" y="0"/>
                </a:moveTo>
                <a:lnTo>
                  <a:pt x="0" y="0"/>
                </a:lnTo>
                <a:lnTo>
                  <a:pt x="0" y="10259186"/>
                </a:lnTo>
                <a:lnTo>
                  <a:pt x="4013907" y="10259186"/>
                </a:lnTo>
                <a:lnTo>
                  <a:pt x="4013907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815" y="-381837"/>
            <a:ext cx="5603175" cy="695862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09510" y="-421873"/>
            <a:ext cx="4345119" cy="539623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394131" y="5111236"/>
            <a:ext cx="7427366" cy="598288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8995" y="5930255"/>
            <a:ext cx="6440930" cy="5188288"/>
          </a:xfrm>
          <a:prstGeom prst="rect">
            <a:avLst/>
          </a:prstGeom>
        </p:spPr>
      </p:pic>
      <p:sp>
        <p:nvSpPr>
          <p:cNvPr id="8" name="Freeform 8"/>
          <p:cNvSpPr/>
          <p:nvPr/>
        </p:nvSpPr>
        <p:spPr>
          <a:xfrm>
            <a:off x="14274093" y="27813"/>
            <a:ext cx="4013907" cy="10259187"/>
          </a:xfrm>
          <a:custGeom>
            <a:avLst/>
            <a:gdLst/>
            <a:ahLst/>
            <a:cxnLst/>
            <a:rect l="l" t="t" r="r" b="b"/>
            <a:pathLst>
              <a:path w="4013907" h="10259187">
                <a:moveTo>
                  <a:pt x="0" y="0"/>
                </a:moveTo>
                <a:lnTo>
                  <a:pt x="4013907" y="0"/>
                </a:lnTo>
                <a:lnTo>
                  <a:pt x="4013907" y="10259187"/>
                </a:lnTo>
                <a:lnTo>
                  <a:pt x="0" y="1025918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pic>
        <p:nvPicPr>
          <p:cNvPr id="9" name="Picture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503734" y="5047525"/>
            <a:ext cx="7401018" cy="596165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252603" y="-394291"/>
            <a:ext cx="5723508" cy="71080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 flipH="1" flipV="1">
            <a:off x="5367960" y="3527567"/>
            <a:ext cx="1632623" cy="114449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2" name="AutoShape 12"/>
          <p:cNvSpPr/>
          <p:nvPr/>
        </p:nvSpPr>
        <p:spPr>
          <a:xfrm flipV="1">
            <a:off x="11145460" y="3527567"/>
            <a:ext cx="1518657" cy="1145465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3" name="AutoShape 13"/>
          <p:cNvSpPr/>
          <p:nvPr/>
        </p:nvSpPr>
        <p:spPr>
          <a:xfrm flipH="1">
            <a:off x="6075852" y="5313883"/>
            <a:ext cx="916917" cy="579938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4" name="AutoShape 14"/>
          <p:cNvSpPr/>
          <p:nvPr/>
        </p:nvSpPr>
        <p:spPr>
          <a:xfrm flipV="1">
            <a:off x="9144000" y="4142613"/>
            <a:ext cx="38069" cy="444619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5" name="AutoShape 15"/>
          <p:cNvSpPr/>
          <p:nvPr/>
        </p:nvSpPr>
        <p:spPr>
          <a:xfrm flipH="1">
            <a:off x="9048836" y="5665153"/>
            <a:ext cx="84898" cy="801846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6" name="AutoShape 16"/>
          <p:cNvSpPr/>
          <p:nvPr/>
        </p:nvSpPr>
        <p:spPr>
          <a:xfrm>
            <a:off x="11329500" y="5265034"/>
            <a:ext cx="912895" cy="62878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7" name="TextBox 17"/>
          <p:cNvSpPr txBox="1"/>
          <p:nvPr/>
        </p:nvSpPr>
        <p:spPr>
          <a:xfrm>
            <a:off x="7353627" y="4904431"/>
            <a:ext cx="3641705" cy="5193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Concept Art</a:t>
            </a:r>
          </a:p>
        </p:txBody>
      </p:sp>
      <p:sp>
        <p:nvSpPr>
          <p:cNvPr id="18" name="Freeform 18"/>
          <p:cNvSpPr/>
          <p:nvPr/>
        </p:nvSpPr>
        <p:spPr>
          <a:xfrm>
            <a:off x="17159613" y="27813"/>
            <a:ext cx="1128387" cy="1128387"/>
          </a:xfrm>
          <a:custGeom>
            <a:avLst/>
            <a:gdLst/>
            <a:ahLst/>
            <a:cxnLst/>
            <a:rect l="l" t="t" r="r" b="b"/>
            <a:pathLst>
              <a:path w="1128387" h="1128387">
                <a:moveTo>
                  <a:pt x="0" y="0"/>
                </a:moveTo>
                <a:lnTo>
                  <a:pt x="1128387" y="0"/>
                </a:lnTo>
                <a:lnTo>
                  <a:pt x="1128387" y="1128387"/>
                </a:lnTo>
                <a:lnTo>
                  <a:pt x="0" y="1128387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80146" y="250578"/>
            <a:ext cx="9570596" cy="9820922"/>
          </a:xfrm>
          <a:custGeom>
            <a:avLst/>
            <a:gdLst/>
            <a:ahLst/>
            <a:cxnLst/>
            <a:rect l="l" t="t" r="r" b="b"/>
            <a:pathLst>
              <a:path w="9570596" h="9820922">
                <a:moveTo>
                  <a:pt x="0" y="0"/>
                </a:moveTo>
                <a:lnTo>
                  <a:pt x="9570596" y="0"/>
                </a:lnTo>
                <a:lnTo>
                  <a:pt x="9570596" y="9820922"/>
                </a:lnTo>
                <a:lnTo>
                  <a:pt x="0" y="982092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160" r="-31763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0223124" y="5308006"/>
            <a:ext cx="7145241" cy="4763494"/>
          </a:xfrm>
          <a:custGeom>
            <a:avLst/>
            <a:gdLst/>
            <a:ahLst/>
            <a:cxnLst/>
            <a:rect l="l" t="t" r="r" b="b"/>
            <a:pathLst>
              <a:path w="7145241" h="4763494">
                <a:moveTo>
                  <a:pt x="0" y="0"/>
                </a:moveTo>
                <a:lnTo>
                  <a:pt x="7145241" y="0"/>
                </a:lnTo>
                <a:lnTo>
                  <a:pt x="7145241" y="4763494"/>
                </a:lnTo>
                <a:lnTo>
                  <a:pt x="0" y="476349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0223124" y="250578"/>
            <a:ext cx="7145241" cy="4763494"/>
          </a:xfrm>
          <a:custGeom>
            <a:avLst/>
            <a:gdLst/>
            <a:ahLst/>
            <a:cxnLst/>
            <a:rect l="l" t="t" r="r" b="b"/>
            <a:pathLst>
              <a:path w="7145241" h="4763494">
                <a:moveTo>
                  <a:pt x="0" y="0"/>
                </a:moveTo>
                <a:lnTo>
                  <a:pt x="7145241" y="0"/>
                </a:lnTo>
                <a:lnTo>
                  <a:pt x="7145241" y="4763494"/>
                </a:lnTo>
                <a:lnTo>
                  <a:pt x="0" y="47634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flipV="1">
            <a:off x="0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0" y="5118003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10800000">
            <a:off x="15445047" y="17539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rot="-10800000" flipV="1">
            <a:off x="15445047" y="5161039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8397657" y="4703824"/>
            <a:ext cx="3363893" cy="828359"/>
          </a:xfrm>
          <a:custGeom>
            <a:avLst/>
            <a:gdLst/>
            <a:ahLst/>
            <a:cxnLst/>
            <a:rect l="l" t="t" r="r" b="b"/>
            <a:pathLst>
              <a:path w="3363893" h="828359">
                <a:moveTo>
                  <a:pt x="0" y="0"/>
                </a:moveTo>
                <a:lnTo>
                  <a:pt x="3363894" y="0"/>
                </a:lnTo>
                <a:lnTo>
                  <a:pt x="3363894" y="828359"/>
                </a:lnTo>
                <a:lnTo>
                  <a:pt x="0" y="82835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7704486" y="4877477"/>
            <a:ext cx="4750237" cy="4693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  <a:spcBef>
                <a:spcPct val="0"/>
              </a:spcBef>
            </a:pPr>
            <a:r>
              <a:rPr lang="en-US" sz="27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chosen design</a:t>
            </a:r>
            <a:endParaRPr lang="en-US" sz="270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10800000">
            <a:off x="15445047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V="1">
            <a:off x="0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10800000" flipV="1">
            <a:off x="15445047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5486400" y="0"/>
            <a:ext cx="7315200" cy="883052"/>
          </a:xfrm>
          <a:custGeom>
            <a:avLst/>
            <a:gdLst/>
            <a:ahLst/>
            <a:cxnLst/>
            <a:rect l="l" t="t" r="r" b="b"/>
            <a:pathLst>
              <a:path w="7315200" h="883052">
                <a:moveTo>
                  <a:pt x="0" y="0"/>
                </a:moveTo>
                <a:lnTo>
                  <a:pt x="7315200" y="0"/>
                </a:lnTo>
                <a:lnTo>
                  <a:pt x="7315200" y="883052"/>
                </a:lnTo>
                <a:lnTo>
                  <a:pt x="0" y="88305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5962512" y="626302"/>
            <a:ext cx="1296788" cy="1296788"/>
          </a:xfrm>
          <a:custGeom>
            <a:avLst/>
            <a:gdLst/>
            <a:ahLst/>
            <a:cxnLst/>
            <a:rect l="l" t="t" r="r" b="b"/>
            <a:pathLst>
              <a:path w="1296788" h="1296788">
                <a:moveTo>
                  <a:pt x="0" y="0"/>
                </a:moveTo>
                <a:lnTo>
                  <a:pt x="1296788" y="0"/>
                </a:lnTo>
                <a:lnTo>
                  <a:pt x="1296788" y="1296788"/>
                </a:lnTo>
                <a:lnTo>
                  <a:pt x="0" y="129678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4488180" y="981075"/>
            <a:ext cx="9311640" cy="1298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the Team:</a:t>
            </a: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  <a:spcBef>
                <a:spcPct val="0"/>
              </a:spcBef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15933" y="1399497"/>
            <a:ext cx="3056134" cy="3028955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 flipH="1">
            <a:off x="5797151" y="3538027"/>
            <a:ext cx="19028" cy="1046879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1" name="AutoShape 11"/>
          <p:cNvSpPr/>
          <p:nvPr/>
        </p:nvSpPr>
        <p:spPr>
          <a:xfrm flipH="1">
            <a:off x="12474786" y="3605315"/>
            <a:ext cx="19028" cy="1046879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2" name="Freeform 12"/>
          <p:cNvSpPr/>
          <p:nvPr/>
        </p:nvSpPr>
        <p:spPr>
          <a:xfrm>
            <a:off x="4962109" y="4450950"/>
            <a:ext cx="1670083" cy="1667046"/>
          </a:xfrm>
          <a:custGeom>
            <a:avLst/>
            <a:gdLst/>
            <a:ahLst/>
            <a:cxnLst/>
            <a:rect l="l" t="t" r="r" b="b"/>
            <a:pathLst>
              <a:path w="1670083" h="1667046">
                <a:moveTo>
                  <a:pt x="0" y="0"/>
                </a:moveTo>
                <a:lnTo>
                  <a:pt x="1670083" y="0"/>
                </a:lnTo>
                <a:lnTo>
                  <a:pt x="1670083" y="1667047"/>
                </a:lnTo>
                <a:lnTo>
                  <a:pt x="0" y="166704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4488180" y="4278548"/>
            <a:ext cx="9311640" cy="3067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founder / managing director</a:t>
            </a:r>
          </a:p>
        </p:txBody>
      </p:sp>
      <p:sp>
        <p:nvSpPr>
          <p:cNvPr id="14" name="Freeform 14"/>
          <p:cNvSpPr/>
          <p:nvPr/>
        </p:nvSpPr>
        <p:spPr>
          <a:xfrm>
            <a:off x="11639745" y="4431900"/>
            <a:ext cx="1670083" cy="1667046"/>
          </a:xfrm>
          <a:custGeom>
            <a:avLst/>
            <a:gdLst/>
            <a:ahLst/>
            <a:cxnLst/>
            <a:rect l="l" t="t" r="r" b="b"/>
            <a:pathLst>
              <a:path w="1670083" h="1667046">
                <a:moveTo>
                  <a:pt x="0" y="0"/>
                </a:moveTo>
                <a:lnTo>
                  <a:pt x="1670082" y="0"/>
                </a:lnTo>
                <a:lnTo>
                  <a:pt x="1670082" y="1667047"/>
                </a:lnTo>
                <a:lnTo>
                  <a:pt x="0" y="166704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5" name="AutoShape 15"/>
          <p:cNvSpPr/>
          <p:nvPr/>
        </p:nvSpPr>
        <p:spPr>
          <a:xfrm flipV="1">
            <a:off x="6452065" y="5468783"/>
            <a:ext cx="1336528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6" name="AutoShape 16"/>
          <p:cNvSpPr/>
          <p:nvPr/>
        </p:nvSpPr>
        <p:spPr>
          <a:xfrm flipV="1">
            <a:off x="3807346" y="5493904"/>
            <a:ext cx="1336528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7" name="AutoShape 17"/>
          <p:cNvSpPr/>
          <p:nvPr/>
        </p:nvSpPr>
        <p:spPr>
          <a:xfrm flipV="1">
            <a:off x="3797821" y="5494468"/>
            <a:ext cx="19050" cy="643143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8" name="AutoShape 18"/>
          <p:cNvSpPr/>
          <p:nvPr/>
        </p:nvSpPr>
        <p:spPr>
          <a:xfrm flipV="1">
            <a:off x="7769544" y="5455804"/>
            <a:ext cx="0" cy="643143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9" name="Freeform 19"/>
          <p:cNvSpPr/>
          <p:nvPr/>
        </p:nvSpPr>
        <p:spPr>
          <a:xfrm>
            <a:off x="2981829" y="5977859"/>
            <a:ext cx="1670083" cy="1667046"/>
          </a:xfrm>
          <a:custGeom>
            <a:avLst/>
            <a:gdLst/>
            <a:ahLst/>
            <a:cxnLst/>
            <a:rect l="l" t="t" r="r" b="b"/>
            <a:pathLst>
              <a:path w="1670083" h="1667046">
                <a:moveTo>
                  <a:pt x="0" y="0"/>
                </a:moveTo>
                <a:lnTo>
                  <a:pt x="1670083" y="0"/>
                </a:lnTo>
                <a:lnTo>
                  <a:pt x="1670083" y="1667046"/>
                </a:lnTo>
                <a:lnTo>
                  <a:pt x="0" y="166704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6934502" y="5977859"/>
            <a:ext cx="1670083" cy="1667046"/>
          </a:xfrm>
          <a:custGeom>
            <a:avLst/>
            <a:gdLst/>
            <a:ahLst/>
            <a:cxnLst/>
            <a:rect l="l" t="t" r="r" b="b"/>
            <a:pathLst>
              <a:path w="1670083" h="1667046">
                <a:moveTo>
                  <a:pt x="0" y="0"/>
                </a:moveTo>
                <a:lnTo>
                  <a:pt x="1670083" y="0"/>
                </a:lnTo>
                <a:lnTo>
                  <a:pt x="1670083" y="1667046"/>
                </a:lnTo>
                <a:lnTo>
                  <a:pt x="0" y="166704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1" name="AutoShape 21"/>
          <p:cNvSpPr/>
          <p:nvPr/>
        </p:nvSpPr>
        <p:spPr>
          <a:xfrm flipV="1">
            <a:off x="10542896" y="5468783"/>
            <a:ext cx="1336528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2" name="AutoShape 22"/>
          <p:cNvSpPr/>
          <p:nvPr/>
        </p:nvSpPr>
        <p:spPr>
          <a:xfrm>
            <a:off x="13101345" y="5436754"/>
            <a:ext cx="139695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3" name="AutoShape 23"/>
          <p:cNvSpPr/>
          <p:nvPr/>
        </p:nvSpPr>
        <p:spPr>
          <a:xfrm flipV="1">
            <a:off x="10561946" y="5469347"/>
            <a:ext cx="0" cy="668264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4" name="AutoShape 24"/>
          <p:cNvSpPr/>
          <p:nvPr/>
        </p:nvSpPr>
        <p:spPr>
          <a:xfrm flipH="1" flipV="1">
            <a:off x="14479245" y="5436754"/>
            <a:ext cx="0" cy="662193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5" name="Freeform 25"/>
          <p:cNvSpPr/>
          <p:nvPr/>
        </p:nvSpPr>
        <p:spPr>
          <a:xfrm>
            <a:off x="9728535" y="5977859"/>
            <a:ext cx="1670083" cy="1667046"/>
          </a:xfrm>
          <a:custGeom>
            <a:avLst/>
            <a:gdLst/>
            <a:ahLst/>
            <a:cxnLst/>
            <a:rect l="l" t="t" r="r" b="b"/>
            <a:pathLst>
              <a:path w="1670083" h="1667046">
                <a:moveTo>
                  <a:pt x="0" y="0"/>
                </a:moveTo>
                <a:lnTo>
                  <a:pt x="1670083" y="0"/>
                </a:lnTo>
                <a:lnTo>
                  <a:pt x="1670083" y="1667046"/>
                </a:lnTo>
                <a:lnTo>
                  <a:pt x="0" y="166704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6" name="Freeform 26"/>
          <p:cNvSpPr/>
          <p:nvPr/>
        </p:nvSpPr>
        <p:spPr>
          <a:xfrm>
            <a:off x="13663253" y="5977859"/>
            <a:ext cx="1670083" cy="1667046"/>
          </a:xfrm>
          <a:custGeom>
            <a:avLst/>
            <a:gdLst/>
            <a:ahLst/>
            <a:cxnLst/>
            <a:rect l="l" t="t" r="r" b="b"/>
            <a:pathLst>
              <a:path w="1670083" h="1667046">
                <a:moveTo>
                  <a:pt x="0" y="0"/>
                </a:moveTo>
                <a:lnTo>
                  <a:pt x="1670083" y="0"/>
                </a:lnTo>
                <a:lnTo>
                  <a:pt x="1670083" y="1667046"/>
                </a:lnTo>
                <a:lnTo>
                  <a:pt x="0" y="166704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7" name="AutoShape 27"/>
          <p:cNvSpPr/>
          <p:nvPr/>
        </p:nvSpPr>
        <p:spPr>
          <a:xfrm flipV="1">
            <a:off x="5797151" y="3538027"/>
            <a:ext cx="230051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8" name="AutoShape 28"/>
          <p:cNvSpPr/>
          <p:nvPr/>
        </p:nvSpPr>
        <p:spPr>
          <a:xfrm>
            <a:off x="10193298" y="3586265"/>
            <a:ext cx="2300516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9" name="AutoShape 29"/>
          <p:cNvSpPr/>
          <p:nvPr/>
        </p:nvSpPr>
        <p:spPr>
          <a:xfrm>
            <a:off x="2318038" y="7031965"/>
            <a:ext cx="82443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0" name="AutoShape 30"/>
          <p:cNvSpPr/>
          <p:nvPr/>
        </p:nvSpPr>
        <p:spPr>
          <a:xfrm flipV="1">
            <a:off x="6219974" y="7031965"/>
            <a:ext cx="929867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1" name="AutoShape 31"/>
          <p:cNvSpPr/>
          <p:nvPr/>
        </p:nvSpPr>
        <p:spPr>
          <a:xfrm flipH="1" flipV="1">
            <a:off x="2318038" y="7031965"/>
            <a:ext cx="19042" cy="64370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2" name="AutoShape 32"/>
          <p:cNvSpPr/>
          <p:nvPr/>
        </p:nvSpPr>
        <p:spPr>
          <a:xfrm flipV="1">
            <a:off x="6219974" y="7031965"/>
            <a:ext cx="9525" cy="1287355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3" name="AutoShape 33"/>
          <p:cNvSpPr/>
          <p:nvPr/>
        </p:nvSpPr>
        <p:spPr>
          <a:xfrm>
            <a:off x="8392431" y="7051015"/>
            <a:ext cx="154699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4" name="AutoShape 34"/>
          <p:cNvSpPr/>
          <p:nvPr/>
        </p:nvSpPr>
        <p:spPr>
          <a:xfrm flipV="1">
            <a:off x="12069843" y="7071543"/>
            <a:ext cx="19050" cy="124777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5" name="AutoShape 35"/>
          <p:cNvSpPr/>
          <p:nvPr/>
        </p:nvSpPr>
        <p:spPr>
          <a:xfrm>
            <a:off x="11170099" y="7071543"/>
            <a:ext cx="899744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6" name="AutoShape 36"/>
          <p:cNvSpPr/>
          <p:nvPr/>
        </p:nvSpPr>
        <p:spPr>
          <a:xfrm>
            <a:off x="15062365" y="7119164"/>
            <a:ext cx="899744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7" name="AutoShape 37"/>
          <p:cNvSpPr/>
          <p:nvPr/>
        </p:nvSpPr>
        <p:spPr>
          <a:xfrm flipV="1">
            <a:off x="15924017" y="7138778"/>
            <a:ext cx="19050" cy="643143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8" name="Freeform 38"/>
          <p:cNvSpPr/>
          <p:nvPr/>
        </p:nvSpPr>
        <p:spPr>
          <a:xfrm>
            <a:off x="15088976" y="7644905"/>
            <a:ext cx="1670083" cy="1667046"/>
          </a:xfrm>
          <a:custGeom>
            <a:avLst/>
            <a:gdLst/>
            <a:ahLst/>
            <a:cxnLst/>
            <a:rect l="l" t="t" r="r" b="b"/>
            <a:pathLst>
              <a:path w="1670083" h="1667046">
                <a:moveTo>
                  <a:pt x="0" y="0"/>
                </a:moveTo>
                <a:lnTo>
                  <a:pt x="1670083" y="0"/>
                </a:lnTo>
                <a:lnTo>
                  <a:pt x="1670083" y="1667047"/>
                </a:lnTo>
                <a:lnTo>
                  <a:pt x="0" y="166704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39" name="Freeform 39"/>
          <p:cNvSpPr/>
          <p:nvPr/>
        </p:nvSpPr>
        <p:spPr>
          <a:xfrm>
            <a:off x="5461984" y="8130680"/>
            <a:ext cx="1515980" cy="1513224"/>
          </a:xfrm>
          <a:custGeom>
            <a:avLst/>
            <a:gdLst/>
            <a:ahLst/>
            <a:cxnLst/>
            <a:rect l="l" t="t" r="r" b="b"/>
            <a:pathLst>
              <a:path w="1515980" h="1513224">
                <a:moveTo>
                  <a:pt x="0" y="0"/>
                </a:moveTo>
                <a:lnTo>
                  <a:pt x="1515980" y="0"/>
                </a:lnTo>
                <a:lnTo>
                  <a:pt x="1515980" y="1513224"/>
                </a:lnTo>
                <a:lnTo>
                  <a:pt x="0" y="151322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40" name="Freeform 40"/>
          <p:cNvSpPr/>
          <p:nvPr/>
        </p:nvSpPr>
        <p:spPr>
          <a:xfrm>
            <a:off x="1482997" y="7485797"/>
            <a:ext cx="1670083" cy="1667046"/>
          </a:xfrm>
          <a:custGeom>
            <a:avLst/>
            <a:gdLst/>
            <a:ahLst/>
            <a:cxnLst/>
            <a:rect l="l" t="t" r="r" b="b"/>
            <a:pathLst>
              <a:path w="1670083" h="1667046">
                <a:moveTo>
                  <a:pt x="0" y="0"/>
                </a:moveTo>
                <a:lnTo>
                  <a:pt x="1670083" y="0"/>
                </a:lnTo>
                <a:lnTo>
                  <a:pt x="1670083" y="1667046"/>
                </a:lnTo>
                <a:lnTo>
                  <a:pt x="0" y="166704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41" name="Freeform 41"/>
          <p:cNvSpPr/>
          <p:nvPr/>
        </p:nvSpPr>
        <p:spPr>
          <a:xfrm>
            <a:off x="11311853" y="8130680"/>
            <a:ext cx="1515980" cy="1513224"/>
          </a:xfrm>
          <a:custGeom>
            <a:avLst/>
            <a:gdLst/>
            <a:ahLst/>
            <a:cxnLst/>
            <a:rect l="l" t="t" r="r" b="b"/>
            <a:pathLst>
              <a:path w="1515980" h="1513224">
                <a:moveTo>
                  <a:pt x="0" y="0"/>
                </a:moveTo>
                <a:lnTo>
                  <a:pt x="1515980" y="0"/>
                </a:lnTo>
                <a:lnTo>
                  <a:pt x="1515980" y="1513224"/>
                </a:lnTo>
                <a:lnTo>
                  <a:pt x="0" y="151322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42" name="Freeform 42"/>
          <p:cNvSpPr/>
          <p:nvPr/>
        </p:nvSpPr>
        <p:spPr>
          <a:xfrm>
            <a:off x="5347444" y="4866204"/>
            <a:ext cx="872530" cy="836538"/>
          </a:xfrm>
          <a:custGeom>
            <a:avLst/>
            <a:gdLst/>
            <a:ahLst/>
            <a:cxnLst/>
            <a:rect l="l" t="t" r="r" b="b"/>
            <a:pathLst>
              <a:path w="872530" h="836538">
                <a:moveTo>
                  <a:pt x="0" y="0"/>
                </a:moveTo>
                <a:lnTo>
                  <a:pt x="872530" y="0"/>
                </a:lnTo>
                <a:lnTo>
                  <a:pt x="872530" y="836539"/>
                </a:lnTo>
                <a:lnTo>
                  <a:pt x="0" y="83653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43" name="Freeform 43"/>
          <p:cNvSpPr/>
          <p:nvPr/>
        </p:nvSpPr>
        <p:spPr>
          <a:xfrm>
            <a:off x="1873122" y="7878560"/>
            <a:ext cx="897437" cy="852565"/>
          </a:xfrm>
          <a:custGeom>
            <a:avLst/>
            <a:gdLst/>
            <a:ahLst/>
            <a:cxnLst/>
            <a:rect l="l" t="t" r="r" b="b"/>
            <a:pathLst>
              <a:path w="897437" h="852565">
                <a:moveTo>
                  <a:pt x="0" y="0"/>
                </a:moveTo>
                <a:lnTo>
                  <a:pt x="897437" y="0"/>
                </a:lnTo>
                <a:lnTo>
                  <a:pt x="897437" y="852565"/>
                </a:lnTo>
                <a:lnTo>
                  <a:pt x="0" y="85256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44" name="Freeform 44"/>
          <p:cNvSpPr/>
          <p:nvPr/>
        </p:nvSpPr>
        <p:spPr>
          <a:xfrm>
            <a:off x="7293106" y="6336887"/>
            <a:ext cx="948990" cy="948990"/>
          </a:xfrm>
          <a:custGeom>
            <a:avLst/>
            <a:gdLst/>
            <a:ahLst/>
            <a:cxnLst/>
            <a:rect l="l" t="t" r="r" b="b"/>
            <a:pathLst>
              <a:path w="948990" h="948990">
                <a:moveTo>
                  <a:pt x="0" y="0"/>
                </a:moveTo>
                <a:lnTo>
                  <a:pt x="948990" y="0"/>
                </a:lnTo>
                <a:lnTo>
                  <a:pt x="948990" y="948990"/>
                </a:lnTo>
                <a:lnTo>
                  <a:pt x="0" y="94899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45" name="Freeform 45"/>
          <p:cNvSpPr/>
          <p:nvPr/>
        </p:nvSpPr>
        <p:spPr>
          <a:xfrm>
            <a:off x="10030714" y="6387948"/>
            <a:ext cx="1139385" cy="806115"/>
          </a:xfrm>
          <a:custGeom>
            <a:avLst/>
            <a:gdLst/>
            <a:ahLst/>
            <a:cxnLst/>
            <a:rect l="l" t="t" r="r" b="b"/>
            <a:pathLst>
              <a:path w="1139385" h="806115">
                <a:moveTo>
                  <a:pt x="0" y="0"/>
                </a:moveTo>
                <a:lnTo>
                  <a:pt x="1139385" y="0"/>
                </a:lnTo>
                <a:lnTo>
                  <a:pt x="1139385" y="806115"/>
                </a:lnTo>
                <a:lnTo>
                  <a:pt x="0" y="806115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</p:sp>
      <p:sp>
        <p:nvSpPr>
          <p:cNvPr id="46" name="Freeform 46"/>
          <p:cNvSpPr/>
          <p:nvPr/>
        </p:nvSpPr>
        <p:spPr>
          <a:xfrm>
            <a:off x="15440753" y="7941247"/>
            <a:ext cx="966529" cy="1074363"/>
          </a:xfrm>
          <a:custGeom>
            <a:avLst/>
            <a:gdLst/>
            <a:ahLst/>
            <a:cxnLst/>
            <a:rect l="l" t="t" r="r" b="b"/>
            <a:pathLst>
              <a:path w="966529" h="1074363">
                <a:moveTo>
                  <a:pt x="0" y="0"/>
                </a:moveTo>
                <a:lnTo>
                  <a:pt x="966528" y="0"/>
                </a:lnTo>
                <a:lnTo>
                  <a:pt x="966528" y="1074363"/>
                </a:lnTo>
                <a:lnTo>
                  <a:pt x="0" y="1074363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</p:sp>
      <p:sp>
        <p:nvSpPr>
          <p:cNvPr id="47" name="Freeform 47"/>
          <p:cNvSpPr/>
          <p:nvPr/>
        </p:nvSpPr>
        <p:spPr>
          <a:xfrm>
            <a:off x="14037949" y="6357264"/>
            <a:ext cx="934809" cy="877552"/>
          </a:xfrm>
          <a:custGeom>
            <a:avLst/>
            <a:gdLst/>
            <a:ahLst/>
            <a:cxnLst/>
            <a:rect l="l" t="t" r="r" b="b"/>
            <a:pathLst>
              <a:path w="934809" h="877552">
                <a:moveTo>
                  <a:pt x="0" y="0"/>
                </a:moveTo>
                <a:lnTo>
                  <a:pt x="934809" y="0"/>
                </a:lnTo>
                <a:lnTo>
                  <a:pt x="934809" y="877552"/>
                </a:lnTo>
                <a:lnTo>
                  <a:pt x="0" y="877552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</p:sp>
      <p:sp>
        <p:nvSpPr>
          <p:cNvPr id="48" name="Freeform 48"/>
          <p:cNvSpPr/>
          <p:nvPr/>
        </p:nvSpPr>
        <p:spPr>
          <a:xfrm>
            <a:off x="5736293" y="8403611"/>
            <a:ext cx="967363" cy="967363"/>
          </a:xfrm>
          <a:custGeom>
            <a:avLst/>
            <a:gdLst/>
            <a:ahLst/>
            <a:cxnLst/>
            <a:rect l="l" t="t" r="r" b="b"/>
            <a:pathLst>
              <a:path w="967363" h="967363">
                <a:moveTo>
                  <a:pt x="0" y="0"/>
                </a:moveTo>
                <a:lnTo>
                  <a:pt x="967363" y="0"/>
                </a:lnTo>
                <a:lnTo>
                  <a:pt x="967363" y="967362"/>
                </a:lnTo>
                <a:lnTo>
                  <a:pt x="0" y="967362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</p:sp>
      <p:sp>
        <p:nvSpPr>
          <p:cNvPr id="49" name="Freeform 49"/>
          <p:cNvSpPr/>
          <p:nvPr/>
        </p:nvSpPr>
        <p:spPr>
          <a:xfrm>
            <a:off x="11586161" y="8403611"/>
            <a:ext cx="967363" cy="967363"/>
          </a:xfrm>
          <a:custGeom>
            <a:avLst/>
            <a:gdLst/>
            <a:ahLst/>
            <a:cxnLst/>
            <a:rect l="l" t="t" r="r" b="b"/>
            <a:pathLst>
              <a:path w="967363" h="967363">
                <a:moveTo>
                  <a:pt x="0" y="0"/>
                </a:moveTo>
                <a:lnTo>
                  <a:pt x="967363" y="0"/>
                </a:lnTo>
                <a:lnTo>
                  <a:pt x="967363" y="967362"/>
                </a:lnTo>
                <a:lnTo>
                  <a:pt x="0" y="967362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</p:sp>
      <p:sp>
        <p:nvSpPr>
          <p:cNvPr id="50" name="Freeform 50"/>
          <p:cNvSpPr/>
          <p:nvPr/>
        </p:nvSpPr>
        <p:spPr>
          <a:xfrm>
            <a:off x="12045780" y="4795415"/>
            <a:ext cx="889210" cy="880318"/>
          </a:xfrm>
          <a:custGeom>
            <a:avLst/>
            <a:gdLst/>
            <a:ahLst/>
            <a:cxnLst/>
            <a:rect l="l" t="t" r="r" b="b"/>
            <a:pathLst>
              <a:path w="889210" h="880318">
                <a:moveTo>
                  <a:pt x="0" y="0"/>
                </a:moveTo>
                <a:lnTo>
                  <a:pt x="889210" y="0"/>
                </a:lnTo>
                <a:lnTo>
                  <a:pt x="889210" y="880318"/>
                </a:lnTo>
                <a:lnTo>
                  <a:pt x="0" y="880318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</p:sp>
      <p:sp>
        <p:nvSpPr>
          <p:cNvPr id="51" name="Freeform 51"/>
          <p:cNvSpPr/>
          <p:nvPr/>
        </p:nvSpPr>
        <p:spPr>
          <a:xfrm>
            <a:off x="3355524" y="6309469"/>
            <a:ext cx="884594" cy="884594"/>
          </a:xfrm>
          <a:custGeom>
            <a:avLst/>
            <a:gdLst/>
            <a:ahLst/>
            <a:cxnLst/>
            <a:rect l="l" t="t" r="r" b="b"/>
            <a:pathLst>
              <a:path w="884594" h="884594">
                <a:moveTo>
                  <a:pt x="0" y="0"/>
                </a:moveTo>
                <a:lnTo>
                  <a:pt x="884594" y="0"/>
                </a:lnTo>
                <a:lnTo>
                  <a:pt x="884594" y="884594"/>
                </a:lnTo>
                <a:lnTo>
                  <a:pt x="0" y="884594"/>
                </a:lnTo>
                <a:lnTo>
                  <a:pt x="0" y="0"/>
                </a:lnTo>
                <a:close/>
              </a:path>
            </a:pathLst>
          </a:custGeom>
          <a:blipFill>
            <a:blip r:embed="rId25"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/>
            </a:stretch>
          </a:blipFill>
        </p:spPr>
      </p:sp>
      <p:sp>
        <p:nvSpPr>
          <p:cNvPr id="52" name="Freeform 52"/>
          <p:cNvSpPr/>
          <p:nvPr/>
        </p:nvSpPr>
        <p:spPr>
          <a:xfrm>
            <a:off x="12901666" y="-28184"/>
            <a:ext cx="2272567" cy="3811433"/>
          </a:xfrm>
          <a:custGeom>
            <a:avLst/>
            <a:gdLst/>
            <a:ahLst/>
            <a:cxnLst/>
            <a:rect l="l" t="t" r="r" b="b"/>
            <a:pathLst>
              <a:path w="2272567" h="3811433">
                <a:moveTo>
                  <a:pt x="0" y="0"/>
                </a:moveTo>
                <a:lnTo>
                  <a:pt x="2272566" y="0"/>
                </a:lnTo>
                <a:lnTo>
                  <a:pt x="2272566" y="3811432"/>
                </a:lnTo>
                <a:lnTo>
                  <a:pt x="0" y="3811432"/>
                </a:lnTo>
                <a:lnTo>
                  <a:pt x="0" y="0"/>
                </a:lnTo>
                <a:close/>
              </a:path>
            </a:pathLst>
          </a:custGeom>
          <a:blipFill>
            <a:blip r:embed="rId27"/>
            <a:stretch>
              <a:fillRect/>
            </a:stretch>
          </a:blipFill>
        </p:spPr>
      </p:sp>
      <p:sp>
        <p:nvSpPr>
          <p:cNvPr id="53" name="TextBox 53"/>
          <p:cNvSpPr txBox="1"/>
          <p:nvPr/>
        </p:nvSpPr>
        <p:spPr>
          <a:xfrm>
            <a:off x="5091617" y="5985211"/>
            <a:ext cx="1411067" cy="266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production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7064010" y="7523273"/>
            <a:ext cx="1411067" cy="266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Design Team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1170099" y="5946547"/>
            <a:ext cx="2690964" cy="266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Events coordinator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9837363" y="7515222"/>
            <a:ext cx="1411067" cy="266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HR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962109" y="9538661"/>
            <a:ext cx="2646113" cy="266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Booth Attendant no. 1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10746786" y="9567386"/>
            <a:ext cx="2646113" cy="266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Booth Attendant no. 2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3799820" y="7515222"/>
            <a:ext cx="1411067" cy="266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Marketing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3101812" y="7523273"/>
            <a:ext cx="1411067" cy="266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admin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14910563" y="9220200"/>
            <a:ext cx="2103898" cy="266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content creator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1266090" y="9045253"/>
            <a:ext cx="2103898" cy="266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accountant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1266090" y="825902"/>
            <a:ext cx="3825528" cy="24536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60"/>
              </a:lnSpc>
            </a:pPr>
            <a:r>
              <a:rPr lang="en-US" sz="1900">
                <a:solidFill>
                  <a:srgbClr val="000000"/>
                </a:solidFill>
                <a:latin typeface="Hatton"/>
                <a:ea typeface="Hatton"/>
                <a:cs typeface="Hatton"/>
                <a:sym typeface="Hatton"/>
              </a:rPr>
              <a:t>‘Teamwork accomplishes greater tasks at higher speeds, reaches new benchmarks, expands professional skill sets, and alters the course of history’</a:t>
            </a:r>
          </a:p>
          <a:p>
            <a:pPr algn="ctr">
              <a:lnSpc>
                <a:spcPts val="2240"/>
              </a:lnSpc>
            </a:pPr>
            <a:endParaRPr lang="en-US" sz="1900">
              <a:solidFill>
                <a:srgbClr val="000000"/>
              </a:solidFill>
              <a:latin typeface="Hatton"/>
              <a:ea typeface="Hatton"/>
              <a:cs typeface="Hatton"/>
              <a:sym typeface="Hatton"/>
            </a:endParaRPr>
          </a:p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Hatton"/>
                <a:ea typeface="Hatton"/>
                <a:cs typeface="Hatton"/>
                <a:sym typeface="Hatton"/>
              </a:rPr>
              <a:t>(12 Reasons Why Teamwork Is Important In The Workplace, 2025)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106426" y="1995868"/>
            <a:ext cx="8073070" cy="7360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</a:pPr>
            <a:r>
              <a:rPr lang="en-US" sz="20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⭐Budget Friendly ‘photobooth’ style rental service for event hire, specifically for weddings.</a:t>
            </a:r>
            <a:endParaRPr lang="en-US" sz="2000" dirty="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  <a:p>
            <a:pPr algn="ctr">
              <a:lnSpc>
                <a:spcPts val="3220"/>
              </a:lnSpc>
            </a:pPr>
            <a:endParaRPr lang="en-US" sz="2000" dirty="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  <a:p>
            <a:pPr algn="ctr">
              <a:lnSpc>
                <a:spcPts val="3220"/>
              </a:lnSpc>
            </a:pPr>
            <a:r>
              <a:rPr lang="en-US" sz="20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⭐allows guest to record heartfelt, memorable video messages for the newlyweds to open on their first year of marriage, every special anniversary up until their 50th.</a:t>
            </a:r>
            <a:endParaRPr lang="en-US" sz="2000" dirty="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  <a:p>
            <a:pPr algn="ctr">
              <a:lnSpc>
                <a:spcPts val="3220"/>
              </a:lnSpc>
            </a:pPr>
            <a:endParaRPr lang="en-US" sz="2000" dirty="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  <a:p>
            <a:pPr algn="ctr">
              <a:lnSpc>
                <a:spcPts val="3220"/>
              </a:lnSpc>
            </a:pPr>
            <a:r>
              <a:rPr lang="en-US" sz="2000" dirty="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⭐Offers </a:t>
            </a:r>
            <a:r>
              <a:rPr lang="en-US" sz="2000" dirty="0" err="1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customisable</a:t>
            </a:r>
            <a:r>
              <a:rPr lang="en-US" sz="2000" dirty="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 messages of the hosts choice, but a series of questions available such as:-</a:t>
            </a:r>
            <a:endParaRPr lang="en-US" sz="2000" dirty="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  <a:p>
            <a:pPr algn="ctr">
              <a:lnSpc>
                <a:spcPts val="3220"/>
              </a:lnSpc>
            </a:pPr>
            <a:endParaRPr lang="en-US" sz="2000" dirty="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  <a:p>
            <a:pPr algn="ctr">
              <a:lnSpc>
                <a:spcPts val="3220"/>
              </a:lnSpc>
            </a:pPr>
            <a:r>
              <a:rPr lang="en-US" sz="20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✨’What do you value most about the special couple and why?’</a:t>
            </a:r>
            <a:endParaRPr lang="en-US" sz="2000" dirty="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  <a:p>
            <a:pPr algn="ctr">
              <a:lnSpc>
                <a:spcPts val="3220"/>
              </a:lnSpc>
            </a:pPr>
            <a:r>
              <a:rPr lang="en-US" sz="20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✨’What makes the couple perfect for each other?’</a:t>
            </a:r>
            <a:endParaRPr lang="en-US" sz="2000" dirty="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  <a:p>
            <a:pPr algn="ctr">
              <a:lnSpc>
                <a:spcPts val="3220"/>
              </a:lnSpc>
            </a:pPr>
            <a:endParaRPr lang="en-US" sz="2000" dirty="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000" dirty="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⭐A month after the event takes place, the event hosts will receive a 2TB memory stick of all of the videos recorded as a forever keepsake.</a:t>
            </a:r>
            <a:endParaRPr lang="en-US" sz="2000" dirty="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</p:txBody>
      </p:sp>
      <p:sp>
        <p:nvSpPr>
          <p:cNvPr id="3" name="Freeform 3"/>
          <p:cNvSpPr/>
          <p:nvPr/>
        </p:nvSpPr>
        <p:spPr>
          <a:xfrm flipH="1">
            <a:off x="0" y="0"/>
            <a:ext cx="3724751" cy="10287000"/>
          </a:xfrm>
          <a:custGeom>
            <a:avLst/>
            <a:gdLst/>
            <a:ahLst/>
            <a:cxnLst/>
            <a:rect l="l" t="t" r="r" b="b"/>
            <a:pathLst>
              <a:path w="3724751" h="10287000">
                <a:moveTo>
                  <a:pt x="3724751" y="0"/>
                </a:moveTo>
                <a:lnTo>
                  <a:pt x="0" y="0"/>
                </a:lnTo>
                <a:lnTo>
                  <a:pt x="0" y="10287000"/>
                </a:lnTo>
                <a:lnTo>
                  <a:pt x="3724751" y="10287000"/>
                </a:lnTo>
                <a:lnTo>
                  <a:pt x="3724751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4779470" y="417480"/>
            <a:ext cx="8729059" cy="976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  <a:spcBef>
                <a:spcPct val="0"/>
              </a:spcBef>
            </a:pPr>
            <a:r>
              <a:rPr lang="en-US" sz="28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Explain your product or service in direct and simple terms.</a:t>
            </a:r>
          </a:p>
        </p:txBody>
      </p:sp>
      <p:sp>
        <p:nvSpPr>
          <p:cNvPr id="5" name="Freeform 5"/>
          <p:cNvSpPr/>
          <p:nvPr/>
        </p:nvSpPr>
        <p:spPr>
          <a:xfrm>
            <a:off x="14566566" y="0"/>
            <a:ext cx="3724751" cy="10287000"/>
          </a:xfrm>
          <a:custGeom>
            <a:avLst/>
            <a:gdLst/>
            <a:ahLst/>
            <a:cxnLst/>
            <a:rect l="l" t="t" r="r" b="b"/>
            <a:pathLst>
              <a:path w="3724751" h="10287000">
                <a:moveTo>
                  <a:pt x="0" y="0"/>
                </a:moveTo>
                <a:lnTo>
                  <a:pt x="3724751" y="0"/>
                </a:lnTo>
                <a:lnTo>
                  <a:pt x="3724751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6079982" y="8622564"/>
            <a:ext cx="1271471" cy="1271471"/>
          </a:xfrm>
          <a:custGeom>
            <a:avLst/>
            <a:gdLst/>
            <a:ahLst/>
            <a:cxnLst/>
            <a:rect l="l" t="t" r="r" b="b"/>
            <a:pathLst>
              <a:path w="1271471" h="1271471">
                <a:moveTo>
                  <a:pt x="0" y="0"/>
                </a:moveTo>
                <a:lnTo>
                  <a:pt x="1271472" y="0"/>
                </a:lnTo>
                <a:lnTo>
                  <a:pt x="1271472" y="1271472"/>
                </a:lnTo>
                <a:lnTo>
                  <a:pt x="0" y="12714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5863590" cy="10287000"/>
          </a:xfrm>
          <a:custGeom>
            <a:avLst/>
            <a:gdLst/>
            <a:ahLst/>
            <a:cxnLst/>
            <a:rect l="l" t="t" r="r" b="b"/>
            <a:pathLst>
              <a:path w="5863590" h="10287000">
                <a:moveTo>
                  <a:pt x="0" y="0"/>
                </a:moveTo>
                <a:lnTo>
                  <a:pt x="5863590" y="0"/>
                </a:lnTo>
                <a:lnTo>
                  <a:pt x="586359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8128843" y="200412"/>
            <a:ext cx="2030313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  <a:spcBef>
                <a:spcPct val="0"/>
              </a:spcBef>
            </a:pPr>
            <a:r>
              <a:rPr lang="en-US" sz="28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Features: -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94402" y="6231027"/>
            <a:ext cx="1899196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  <a:spcBef>
                <a:spcPct val="0"/>
              </a:spcBef>
            </a:pPr>
            <a:r>
              <a:rPr lang="en-US" sz="28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Benefits: -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508136" y="804965"/>
            <a:ext cx="7271728" cy="1851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⭐Offers a straight forward recording system that allows guests to simply press ‘Record, Stop, save recording’ etc.</a:t>
            </a:r>
          </a:p>
          <a:p>
            <a:pPr algn="ctr">
              <a:lnSpc>
                <a:spcPts val="2940"/>
              </a:lnSpc>
            </a:pPr>
            <a:endParaRPr lang="en-US" sz="21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2940"/>
              </a:lnSpc>
              <a:spcBef>
                <a:spcPct val="0"/>
              </a:spcBef>
            </a:pPr>
            <a:endParaRPr lang="en-US" sz="21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151006" y="6921906"/>
            <a:ext cx="11985989" cy="3106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</a:pPr>
            <a:r>
              <a:rPr lang="en-US" sz="22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⭐Questions/prompts are entirely customisable upon hire.</a:t>
            </a:r>
          </a:p>
          <a:p>
            <a:pPr algn="ctr">
              <a:lnSpc>
                <a:spcPts val="3080"/>
              </a:lnSpc>
            </a:pPr>
            <a:endParaRPr lang="en-US" sz="22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080"/>
              </a:lnSpc>
            </a:pPr>
            <a:r>
              <a:rPr lang="en-US" sz="22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⭐Events hosts, no matter the occasion, with have family heirlooms that last a lifetime.</a:t>
            </a:r>
          </a:p>
          <a:p>
            <a:pPr algn="ctr">
              <a:lnSpc>
                <a:spcPts val="3080"/>
              </a:lnSpc>
            </a:pPr>
            <a:endParaRPr lang="en-US" sz="22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⭐At formal and corporate events, it creates fantastic brand image and reputation, and encourages people to book for events in the future, whether they are a guest or a repeating customer!</a:t>
            </a:r>
          </a:p>
        </p:txBody>
      </p:sp>
      <p:sp>
        <p:nvSpPr>
          <p:cNvPr id="7" name="Freeform 7"/>
          <p:cNvSpPr/>
          <p:nvPr/>
        </p:nvSpPr>
        <p:spPr>
          <a:xfrm flipH="1">
            <a:off x="12492782" y="0"/>
            <a:ext cx="5863590" cy="10287000"/>
          </a:xfrm>
          <a:custGeom>
            <a:avLst/>
            <a:gdLst/>
            <a:ahLst/>
            <a:cxnLst/>
            <a:rect l="l" t="t" r="r" b="b"/>
            <a:pathLst>
              <a:path w="5863590" h="10287000">
                <a:moveTo>
                  <a:pt x="5863590" y="0"/>
                </a:moveTo>
                <a:lnTo>
                  <a:pt x="0" y="0"/>
                </a:lnTo>
                <a:lnTo>
                  <a:pt x="0" y="10287000"/>
                </a:lnTo>
                <a:lnTo>
                  <a:pt x="5863590" y="10287000"/>
                </a:lnTo>
                <a:lnTo>
                  <a:pt x="586359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4114944" y="2148781"/>
            <a:ext cx="10058112" cy="37090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⭐Offers a spacious ‘room’ so guests won’t feel cramped, and have enough time to make the experience a memory!</a:t>
            </a:r>
          </a:p>
          <a:p>
            <a:pPr algn="ctr">
              <a:lnSpc>
                <a:spcPts val="2940"/>
              </a:lnSpc>
              <a:spcBef>
                <a:spcPct val="0"/>
              </a:spcBef>
            </a:pPr>
            <a:endParaRPr lang="en-US" sz="21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⭐After each recording is saved, it gets sent straight to an archive where I, as the founder would place the recordings safely onto a 2TB memory stick for the hosts to enjoy a month later.</a:t>
            </a:r>
          </a:p>
          <a:p>
            <a:pPr algn="ctr">
              <a:lnSpc>
                <a:spcPts val="2940"/>
              </a:lnSpc>
              <a:spcBef>
                <a:spcPct val="0"/>
              </a:spcBef>
            </a:pPr>
            <a:endParaRPr lang="en-US" sz="21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⭐High quality 4K camera and a high definition microphone, to capture special moments</a:t>
            </a:r>
          </a:p>
          <a:p>
            <a:pPr algn="ctr">
              <a:lnSpc>
                <a:spcPts val="2940"/>
              </a:lnSpc>
              <a:spcBef>
                <a:spcPct val="0"/>
              </a:spcBef>
            </a:pPr>
            <a:endParaRPr lang="en-US" sz="21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15283506" y="9015529"/>
            <a:ext cx="1271471" cy="1271471"/>
          </a:xfrm>
          <a:custGeom>
            <a:avLst/>
            <a:gdLst/>
            <a:ahLst/>
            <a:cxnLst/>
            <a:rect l="l" t="t" r="r" b="b"/>
            <a:pathLst>
              <a:path w="1271471" h="1271471">
                <a:moveTo>
                  <a:pt x="0" y="0"/>
                </a:moveTo>
                <a:lnTo>
                  <a:pt x="1271471" y="0"/>
                </a:lnTo>
                <a:lnTo>
                  <a:pt x="1271471" y="1271471"/>
                </a:lnTo>
                <a:lnTo>
                  <a:pt x="0" y="127147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536894" y="346075"/>
            <a:ext cx="11214213" cy="976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What does the business do?</a:t>
            </a:r>
          </a:p>
          <a:p>
            <a:pPr algn="ctr">
              <a:lnSpc>
                <a:spcPts val="3920"/>
              </a:lnSpc>
              <a:spcBef>
                <a:spcPct val="0"/>
              </a:spcBef>
            </a:pPr>
            <a:endParaRPr lang="en-US" sz="28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030565" y="824865"/>
            <a:ext cx="10226870" cy="5840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</a:pPr>
            <a:endParaRPr/>
          </a:p>
          <a:p>
            <a:pPr algn="ctr">
              <a:lnSpc>
                <a:spcPts val="3080"/>
              </a:lnSpc>
            </a:pPr>
            <a:r>
              <a:rPr lang="en-US" sz="22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⭐Provides transport of the booth, to and from the event, included within the rental price.</a:t>
            </a:r>
          </a:p>
          <a:p>
            <a:pPr algn="ctr">
              <a:lnSpc>
                <a:spcPts val="3080"/>
              </a:lnSpc>
            </a:pPr>
            <a:endParaRPr lang="en-US" sz="22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080"/>
              </a:lnSpc>
            </a:pPr>
            <a:r>
              <a:rPr lang="en-US" sz="22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⭐Able to fit up to 6 people inside, with the measurements being 8 foot in width, 6 foot in depth and 8 foot height.</a:t>
            </a:r>
          </a:p>
          <a:p>
            <a:pPr algn="ctr">
              <a:lnSpc>
                <a:spcPts val="3080"/>
              </a:lnSpc>
            </a:pPr>
            <a:endParaRPr lang="en-US" sz="22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080"/>
              </a:lnSpc>
            </a:pPr>
            <a:r>
              <a:rPr lang="en-US" sz="22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⭐Offers 4k high quality videos and high quality microphone audio, French style doors to block out surround sound.</a:t>
            </a:r>
          </a:p>
          <a:p>
            <a:pPr algn="ctr">
              <a:lnSpc>
                <a:spcPts val="3080"/>
              </a:lnSpc>
            </a:pPr>
            <a:endParaRPr lang="en-US" sz="22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080"/>
              </a:lnSpc>
            </a:pPr>
            <a:r>
              <a:rPr lang="en-US" sz="22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⭐offers fantastic branding opportunities for major events companies.</a:t>
            </a:r>
          </a:p>
          <a:p>
            <a:pPr algn="ctr">
              <a:lnSpc>
                <a:spcPts val="3080"/>
              </a:lnSpc>
            </a:pPr>
            <a:endParaRPr lang="en-US" sz="22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080"/>
              </a:lnSpc>
            </a:pPr>
            <a:endParaRPr lang="en-US" sz="22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080"/>
              </a:lnSpc>
              <a:spcBef>
                <a:spcPct val="0"/>
              </a:spcBef>
            </a:pPr>
            <a:endParaRPr lang="en-US" sz="22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sp>
        <p:nvSpPr>
          <p:cNvPr id="4" name="Freeform 4"/>
          <p:cNvSpPr/>
          <p:nvPr/>
        </p:nvSpPr>
        <p:spPr>
          <a:xfrm flipH="1">
            <a:off x="0" y="0"/>
            <a:ext cx="3724751" cy="10287000"/>
          </a:xfrm>
          <a:custGeom>
            <a:avLst/>
            <a:gdLst/>
            <a:ahLst/>
            <a:cxnLst/>
            <a:rect l="l" t="t" r="r" b="b"/>
            <a:pathLst>
              <a:path w="3724751" h="10287000">
                <a:moveTo>
                  <a:pt x="3724751" y="0"/>
                </a:moveTo>
                <a:lnTo>
                  <a:pt x="0" y="0"/>
                </a:lnTo>
                <a:lnTo>
                  <a:pt x="0" y="10287000"/>
                </a:lnTo>
                <a:lnTo>
                  <a:pt x="3724751" y="10287000"/>
                </a:lnTo>
                <a:lnTo>
                  <a:pt x="3724751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4563249" y="0"/>
            <a:ext cx="3724751" cy="10287000"/>
          </a:xfrm>
          <a:custGeom>
            <a:avLst/>
            <a:gdLst/>
            <a:ahLst/>
            <a:cxnLst/>
            <a:rect l="l" t="t" r="r" b="b"/>
            <a:pathLst>
              <a:path w="3724751" h="10287000">
                <a:moveTo>
                  <a:pt x="0" y="0"/>
                </a:moveTo>
                <a:lnTo>
                  <a:pt x="3724751" y="0"/>
                </a:lnTo>
                <a:lnTo>
                  <a:pt x="3724751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7156850" y="7628409"/>
            <a:ext cx="3974299" cy="978671"/>
          </a:xfrm>
          <a:custGeom>
            <a:avLst/>
            <a:gdLst/>
            <a:ahLst/>
            <a:cxnLst/>
            <a:rect l="l" t="t" r="r" b="b"/>
            <a:pathLst>
              <a:path w="3974299" h="978671">
                <a:moveTo>
                  <a:pt x="0" y="0"/>
                </a:moveTo>
                <a:lnTo>
                  <a:pt x="3974300" y="0"/>
                </a:lnTo>
                <a:lnTo>
                  <a:pt x="3974300" y="978671"/>
                </a:lnTo>
                <a:lnTo>
                  <a:pt x="0" y="97867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7641162" y="7848505"/>
            <a:ext cx="3005675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  <a:spcBef>
                <a:spcPct val="0"/>
              </a:spcBef>
            </a:pPr>
            <a:r>
              <a:rPr lang="en-US" sz="28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Target Market</a:t>
            </a:r>
          </a:p>
        </p:txBody>
      </p:sp>
      <p:sp>
        <p:nvSpPr>
          <p:cNvPr id="8" name="AutoShape 8"/>
          <p:cNvSpPr/>
          <p:nvPr/>
        </p:nvSpPr>
        <p:spPr>
          <a:xfrm flipH="1" flipV="1">
            <a:off x="6030573" y="7398040"/>
            <a:ext cx="1050085" cy="355066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9" name="AutoShape 9"/>
          <p:cNvSpPr/>
          <p:nvPr/>
        </p:nvSpPr>
        <p:spPr>
          <a:xfrm flipV="1">
            <a:off x="11208615" y="7398040"/>
            <a:ext cx="1169562" cy="491916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0" name="AutoShape 10"/>
          <p:cNvSpPr/>
          <p:nvPr/>
        </p:nvSpPr>
        <p:spPr>
          <a:xfrm>
            <a:off x="11138535" y="8627221"/>
            <a:ext cx="571061" cy="329702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1" name="AutoShape 11"/>
          <p:cNvSpPr/>
          <p:nvPr/>
        </p:nvSpPr>
        <p:spPr>
          <a:xfrm flipH="1">
            <a:off x="6426714" y="8546834"/>
            <a:ext cx="603739" cy="410089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2" name="AutoShape 12"/>
          <p:cNvSpPr/>
          <p:nvPr/>
        </p:nvSpPr>
        <p:spPr>
          <a:xfrm flipH="1">
            <a:off x="9144000" y="8643719"/>
            <a:ext cx="9525" cy="465256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3" name="AutoShape 13"/>
          <p:cNvSpPr/>
          <p:nvPr/>
        </p:nvSpPr>
        <p:spPr>
          <a:xfrm flipV="1">
            <a:off x="9153525" y="7109270"/>
            <a:ext cx="0" cy="465353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4" name="TextBox 14"/>
          <p:cNvSpPr txBox="1"/>
          <p:nvPr/>
        </p:nvSpPr>
        <p:spPr>
          <a:xfrm>
            <a:off x="3663603" y="6385269"/>
            <a:ext cx="2366970" cy="11893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2E6417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Couples planning a wedding.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95544" y="6050914"/>
            <a:ext cx="4296912" cy="789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2E6417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Baby showers, celebrations of new life.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405363" y="5981219"/>
            <a:ext cx="2773632" cy="15894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2E6417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Milestone Birthdays (16th, 21st, 30th, 40th, 50th, and so on.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80538" y="8499209"/>
            <a:ext cx="2521172" cy="15894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2E6417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University course anniversaries/Graduations.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776271" y="8899259"/>
            <a:ext cx="2521172" cy="11893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2E6417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Professional corporate events.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11703" y="9261764"/>
            <a:ext cx="4296912" cy="789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2E6417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Motivational speaker events etc.</a:t>
            </a:r>
          </a:p>
        </p:txBody>
      </p:sp>
      <p:sp>
        <p:nvSpPr>
          <p:cNvPr id="20" name="Freeform 20"/>
          <p:cNvSpPr/>
          <p:nvPr/>
        </p:nvSpPr>
        <p:spPr>
          <a:xfrm>
            <a:off x="16108321" y="8779597"/>
            <a:ext cx="1271471" cy="1271471"/>
          </a:xfrm>
          <a:custGeom>
            <a:avLst/>
            <a:gdLst/>
            <a:ahLst/>
            <a:cxnLst/>
            <a:rect l="l" t="t" r="r" b="b"/>
            <a:pathLst>
              <a:path w="1271471" h="1271471">
                <a:moveTo>
                  <a:pt x="0" y="0"/>
                </a:moveTo>
                <a:lnTo>
                  <a:pt x="1271471" y="0"/>
                </a:lnTo>
                <a:lnTo>
                  <a:pt x="1271471" y="1271472"/>
                </a:lnTo>
                <a:lnTo>
                  <a:pt x="0" y="127147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2480650" y="0"/>
            <a:ext cx="5940383" cy="10308692"/>
          </a:xfrm>
          <a:custGeom>
            <a:avLst/>
            <a:gdLst/>
            <a:ahLst/>
            <a:cxnLst/>
            <a:rect l="l" t="t" r="r" b="b"/>
            <a:pathLst>
              <a:path w="5940383" h="10308692">
                <a:moveTo>
                  <a:pt x="5940383" y="0"/>
                </a:moveTo>
                <a:lnTo>
                  <a:pt x="0" y="0"/>
                </a:lnTo>
                <a:lnTo>
                  <a:pt x="0" y="10308692"/>
                </a:lnTo>
                <a:lnTo>
                  <a:pt x="5940383" y="10308692"/>
                </a:lnTo>
                <a:lnTo>
                  <a:pt x="5940383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0"/>
            <a:ext cx="5940383" cy="10308692"/>
          </a:xfrm>
          <a:custGeom>
            <a:avLst/>
            <a:gdLst/>
            <a:ahLst/>
            <a:cxnLst/>
            <a:rect l="l" t="t" r="r" b="b"/>
            <a:pathLst>
              <a:path w="5940383" h="10308692">
                <a:moveTo>
                  <a:pt x="0" y="0"/>
                </a:moveTo>
                <a:lnTo>
                  <a:pt x="5940383" y="0"/>
                </a:lnTo>
                <a:lnTo>
                  <a:pt x="5940383" y="10308692"/>
                </a:lnTo>
                <a:lnTo>
                  <a:pt x="0" y="103086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5418203" y="3553471"/>
            <a:ext cx="2660807" cy="4114800"/>
          </a:xfrm>
          <a:custGeom>
            <a:avLst/>
            <a:gdLst/>
            <a:ahLst/>
            <a:cxnLst/>
            <a:rect l="l" t="t" r="r" b="b"/>
            <a:pathLst>
              <a:path w="2660807" h="4114800">
                <a:moveTo>
                  <a:pt x="0" y="0"/>
                </a:moveTo>
                <a:lnTo>
                  <a:pt x="2660807" y="0"/>
                </a:lnTo>
                <a:lnTo>
                  <a:pt x="266080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8542749" y="3770654"/>
            <a:ext cx="3120743" cy="3394092"/>
          </a:xfrm>
          <a:custGeom>
            <a:avLst/>
            <a:gdLst/>
            <a:ahLst/>
            <a:cxnLst/>
            <a:rect l="l" t="t" r="r" b="b"/>
            <a:pathLst>
              <a:path w="3120743" h="3394092">
                <a:moveTo>
                  <a:pt x="0" y="0"/>
                </a:moveTo>
                <a:lnTo>
                  <a:pt x="3120742" y="0"/>
                </a:lnTo>
                <a:lnTo>
                  <a:pt x="3120742" y="3394092"/>
                </a:lnTo>
                <a:lnTo>
                  <a:pt x="0" y="339409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6254182" y="2629764"/>
            <a:ext cx="5779636" cy="1423235"/>
          </a:xfrm>
          <a:custGeom>
            <a:avLst/>
            <a:gdLst/>
            <a:ahLst/>
            <a:cxnLst/>
            <a:rect l="l" t="t" r="r" b="b"/>
            <a:pathLst>
              <a:path w="5779636" h="1423235">
                <a:moveTo>
                  <a:pt x="0" y="0"/>
                </a:moveTo>
                <a:lnTo>
                  <a:pt x="5779636" y="0"/>
                </a:lnTo>
                <a:lnTo>
                  <a:pt x="5779636" y="1423235"/>
                </a:lnTo>
                <a:lnTo>
                  <a:pt x="0" y="14232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0" y="7939564"/>
            <a:ext cx="18288000" cy="2637472"/>
          </a:xfrm>
          <a:custGeom>
            <a:avLst/>
            <a:gdLst/>
            <a:ahLst/>
            <a:cxnLst/>
            <a:rect l="l" t="t" r="r" b="b"/>
            <a:pathLst>
              <a:path w="18288000" h="2637472">
                <a:moveTo>
                  <a:pt x="0" y="0"/>
                </a:moveTo>
                <a:lnTo>
                  <a:pt x="18288000" y="0"/>
                </a:lnTo>
                <a:lnTo>
                  <a:pt x="18288000" y="2637472"/>
                </a:lnTo>
                <a:lnTo>
                  <a:pt x="0" y="263747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6338" b="-6338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8079010" y="232073"/>
            <a:ext cx="2129979" cy="2129979"/>
          </a:xfrm>
          <a:custGeom>
            <a:avLst/>
            <a:gdLst/>
            <a:ahLst/>
            <a:cxnLst/>
            <a:rect l="l" t="t" r="r" b="b"/>
            <a:pathLst>
              <a:path w="2129979" h="2129979">
                <a:moveTo>
                  <a:pt x="0" y="0"/>
                </a:moveTo>
                <a:lnTo>
                  <a:pt x="2129980" y="0"/>
                </a:lnTo>
                <a:lnTo>
                  <a:pt x="2129980" y="2129979"/>
                </a:lnTo>
                <a:lnTo>
                  <a:pt x="0" y="212997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6820309" y="3072142"/>
            <a:ext cx="4647383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  <a:spcBef>
                <a:spcPct val="0"/>
              </a:spcBef>
            </a:pPr>
            <a:r>
              <a:rPr lang="en-US" sz="28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Finances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10800000">
            <a:off x="15445047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V="1">
            <a:off x="0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10800000" flipV="1">
            <a:off x="15445047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5486400" y="0"/>
            <a:ext cx="7315200" cy="883052"/>
          </a:xfrm>
          <a:custGeom>
            <a:avLst/>
            <a:gdLst/>
            <a:ahLst/>
            <a:cxnLst/>
            <a:rect l="l" t="t" r="r" b="b"/>
            <a:pathLst>
              <a:path w="7315200" h="883052">
                <a:moveTo>
                  <a:pt x="0" y="0"/>
                </a:moveTo>
                <a:lnTo>
                  <a:pt x="7315200" y="0"/>
                </a:lnTo>
                <a:lnTo>
                  <a:pt x="7315200" y="883052"/>
                </a:lnTo>
                <a:lnTo>
                  <a:pt x="0" y="88305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3462297" y="250591"/>
            <a:ext cx="1055803" cy="1055803"/>
          </a:xfrm>
          <a:custGeom>
            <a:avLst/>
            <a:gdLst/>
            <a:ahLst/>
            <a:cxnLst/>
            <a:rect l="l" t="t" r="r" b="b"/>
            <a:pathLst>
              <a:path w="1055803" h="1055803">
                <a:moveTo>
                  <a:pt x="0" y="0"/>
                </a:moveTo>
                <a:lnTo>
                  <a:pt x="1055803" y="0"/>
                </a:lnTo>
                <a:lnTo>
                  <a:pt x="1055803" y="1055803"/>
                </a:lnTo>
                <a:lnTo>
                  <a:pt x="0" y="105580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graphicFrame>
        <p:nvGraphicFramePr>
          <p:cNvPr id="8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7094527"/>
              </p:ext>
            </p:extLst>
          </p:nvPr>
        </p:nvGraphicFramePr>
        <p:xfrm>
          <a:off x="1028700" y="1546224"/>
          <a:ext cx="16303478" cy="6535784"/>
        </p:xfrm>
        <a:graphic>
          <a:graphicData uri="http://schemas.openxmlformats.org/drawingml/2006/table">
            <a:tbl>
              <a:tblPr/>
              <a:tblGrid>
                <a:gridCol w="343894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515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2824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91525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915252">
                  <a:extLst>
                    <a:ext uri="{9D8B030D-6E8A-4147-A177-3AD203B41FA5}">
                      <a16:colId xmlns:a16="http://schemas.microsoft.com/office/drawing/2014/main" val="1169698447"/>
                    </a:ext>
                  </a:extLst>
                </a:gridCol>
              </a:tblGrid>
              <a:tr h="1093199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FFFFFF"/>
                          </a:solidFill>
                          <a:latin typeface="Cinzel Decorative Bold"/>
                          <a:ea typeface="Cinzel Decorative Bold"/>
                          <a:cs typeface="Cinzel Decorative Bold"/>
                          <a:sym typeface="Cinzel Decorative Bold"/>
                        </a:rPr>
                        <a:t>Production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9191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FFFFFF"/>
                          </a:solidFill>
                          <a:latin typeface="Cinzel Decorative Bold"/>
                          <a:ea typeface="Cinzel Decorative Bold"/>
                          <a:cs typeface="Cinzel Decorative Bold"/>
                          <a:sym typeface="Cinzel Decorative Bold"/>
                        </a:rPr>
                        <a:t>branding + Marketing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9191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FFFFFF"/>
                          </a:solidFill>
                          <a:latin typeface="Cinzel Decorative Bold"/>
                          <a:ea typeface="Cinzel Decorative Bold"/>
                          <a:cs typeface="Cinzel Decorative Bold"/>
                          <a:sym typeface="Cinzel Decorative Bold"/>
                        </a:rPr>
                        <a:t>transport + storage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9191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1">
                          <a:solidFill>
                            <a:srgbClr val="FFFFFF"/>
                          </a:solidFill>
                          <a:latin typeface="Cinzel Decorative Bold"/>
                          <a:ea typeface="Cinzel Decorative Bold"/>
                          <a:cs typeface="Cinzel Decorative Bold"/>
                          <a:sym typeface="Cinzel Decorative Bold"/>
                        </a:rPr>
                        <a:t>Electronics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9191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2520"/>
                        </a:lnSpc>
                        <a:buNone/>
                      </a:pPr>
                      <a:r>
                        <a:rPr lang="en-US" sz="1800" b="1">
                          <a:solidFill>
                            <a:srgbClr val="FFFFFF"/>
                          </a:solidFill>
                          <a:latin typeface="Cinzel Decorative Bold"/>
                        </a:rPr>
                        <a:t>Final Costs</a:t>
                      </a:r>
                      <a:endParaRPr lang="en-US" sz="1800" b="1" dirty="0">
                        <a:solidFill>
                          <a:srgbClr val="FFFFFF"/>
                        </a:solidFill>
                        <a:latin typeface="Cinzel Decorative Bold"/>
                      </a:endParaRPr>
                    </a:p>
                  </a:txBody>
                  <a:tcPr marL="190500" marR="190500" marT="190500" marB="190500" anchor="ctr">
                    <a:lnL w="38099">
                      <a:solidFill>
                        <a:srgbClr val="000000"/>
                      </a:solidFill>
                    </a:lnL>
                    <a:lnR w="38099">
                      <a:solidFill>
                        <a:srgbClr val="000000"/>
                      </a:solidFill>
                    </a:lnR>
                    <a:lnT w="38099">
                      <a:solidFill>
                        <a:srgbClr val="000000"/>
                      </a:solidFill>
                    </a:lnT>
                    <a:lnB w="38099">
                      <a:solidFill>
                        <a:srgbClr val="000000"/>
                      </a:solidFill>
                    </a:lnB>
                    <a:solidFill>
                      <a:srgbClr val="19191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4176"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Building of the booth with high quality materials, logo wood 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</a:rPr>
                        <a:t>paneling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 = </a:t>
                      </a:r>
                      <a:endParaRPr lang="en-US" sz="1600" dirty="0"/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£6000</a:t>
                      </a: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8ft wide, 7ft tall, 6ft deep.</a:t>
                      </a: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logo printing on booth = £150</a:t>
                      </a:r>
                      <a:endParaRPr lang="en-US" sz="1600" dirty="0"/>
                    </a:p>
                    <a:p>
                      <a:pPr algn="ctr">
                        <a:lnSpc>
                          <a:spcPts val="2520"/>
                        </a:lnSpc>
                      </a:pPr>
                      <a:endParaRPr lang="en-US" sz="1600" dirty="0"/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posters = £100</a:t>
                      </a: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billboards in local area = £200 per one.</a:t>
                      </a: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marketing ads = £500 (optional but beneficial)</a:t>
                      </a: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ford transit van = £42235</a:t>
                      </a:r>
                      <a:endParaRPr lang="en-US" sz="1600" dirty="0"/>
                    </a:p>
                    <a:p>
                      <a:pPr algn="ctr">
                        <a:lnSpc>
                          <a:spcPts val="2520"/>
                        </a:lnSpc>
                      </a:pPr>
                      <a:endParaRPr lang="en-US" sz="1600" dirty="0"/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100ft by 100ft storage locker = £4680 per year.</a:t>
                      </a: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protective cushions for transport = £200</a:t>
                      </a: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DSLR camera = £800</a:t>
                      </a:r>
                      <a:endParaRPr lang="en-US" sz="1600" dirty="0"/>
                    </a:p>
                    <a:p>
                      <a:pPr algn="ctr">
                        <a:lnSpc>
                          <a:spcPts val="2520"/>
                        </a:lnSpc>
                      </a:pPr>
                      <a:endParaRPr lang="en-US" sz="1600" dirty="0"/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Touch screen display = £600</a:t>
                      </a: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internal tablet = £1100</a:t>
                      </a: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photobooth software = £500 for unlimited use.</a:t>
                      </a: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fairy lights = £75</a:t>
                      </a: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led lights around camera = £150</a:t>
                      </a:r>
                      <a:endParaRPr lang="en-US" sz="16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2520"/>
                        </a:lnSpc>
                        <a:buNone/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</a:rPr>
                        <a:t>£57,290</a:t>
                      </a:r>
                      <a:endParaRPr lang="en-US" sz="28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</a:txBody>
                  <a:tcPr marL="190500" marR="190500" marT="190500" marB="190500" anchor="ctr">
                    <a:lnL w="38099">
                      <a:solidFill>
                        <a:srgbClr val="000000"/>
                      </a:solidFill>
                    </a:lnL>
                    <a:lnR w="38099">
                      <a:solidFill>
                        <a:srgbClr val="000000"/>
                      </a:solidFill>
                    </a:lnR>
                    <a:lnT w="38099">
                      <a:solidFill>
                        <a:srgbClr val="000000"/>
                      </a:solidFill>
                    </a:lnT>
                    <a:lnB w="38099">
                      <a:solidFill>
                        <a:srgbClr val="000000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9" name="TextBox 9"/>
          <p:cNvSpPr txBox="1"/>
          <p:nvPr/>
        </p:nvSpPr>
        <p:spPr>
          <a:xfrm>
            <a:off x="4488180" y="979688"/>
            <a:ext cx="9311640" cy="422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  <a:spcBef>
                <a:spcPct val="0"/>
              </a:spcBef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starting up the business....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9134474"/>
            <a:ext cx="962685" cy="7359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(storeit wales, 2026)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8601650"/>
            <a:ext cx="962685" cy="4883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(Grants, 2019)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804965" y="8236526"/>
            <a:ext cx="14678071" cy="17825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u="sng" dirty="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business </a:t>
            </a:r>
            <a:r>
              <a:rPr lang="en-US" sz="2000" u="sng" dirty="0" err="1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wales</a:t>
            </a:r>
            <a:endParaRPr lang="en-US" sz="2000" u="sng" dirty="0" err="1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 A chance of £500 to £5000 funding via the </a:t>
            </a:r>
            <a:r>
              <a:rPr lang="en-US" sz="2000" dirty="0" err="1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welsh</a:t>
            </a:r>
            <a:r>
              <a:rPr lang="en-US" sz="2000" dirty="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 government.</a:t>
            </a:r>
            <a:endParaRPr lang="en-US" sz="2000" dirty="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  <a:p>
            <a:pPr algn="ctr">
              <a:lnSpc>
                <a:spcPts val="2800"/>
              </a:lnSpc>
            </a:pPr>
            <a:endParaRPr lang="en-US" sz="20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2800"/>
              </a:lnSpc>
            </a:pPr>
            <a:r>
              <a:rPr lang="en-US" sz="2000" u="sng" dirty="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big ideas </a:t>
            </a:r>
            <a:r>
              <a:rPr lang="en-US" sz="2000" u="sng" dirty="0" err="1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wales</a:t>
            </a:r>
            <a:endParaRPr lang="en-US" sz="2000" u="sng" dirty="0" err="1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 a grant of up to £2000, helping individuals under 25 start up their businesses. £57,290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988820" y="8604826"/>
            <a:ext cx="962685" cy="1231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(Young persons start up grant, 2025)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10800000">
            <a:off x="15445047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V="1">
            <a:off x="0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10800000" flipV="1">
            <a:off x="15445047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5486400" y="0"/>
            <a:ext cx="7315200" cy="883052"/>
          </a:xfrm>
          <a:custGeom>
            <a:avLst/>
            <a:gdLst/>
            <a:ahLst/>
            <a:cxnLst/>
            <a:rect l="l" t="t" r="r" b="b"/>
            <a:pathLst>
              <a:path w="7315200" h="883052">
                <a:moveTo>
                  <a:pt x="0" y="0"/>
                </a:moveTo>
                <a:lnTo>
                  <a:pt x="7315200" y="0"/>
                </a:lnTo>
                <a:lnTo>
                  <a:pt x="7315200" y="883052"/>
                </a:lnTo>
                <a:lnTo>
                  <a:pt x="0" y="88305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5967021" y="8394760"/>
            <a:ext cx="1384433" cy="1384433"/>
          </a:xfrm>
          <a:custGeom>
            <a:avLst/>
            <a:gdLst/>
            <a:ahLst/>
            <a:cxnLst/>
            <a:rect l="l" t="t" r="r" b="b"/>
            <a:pathLst>
              <a:path w="1384433" h="1384433">
                <a:moveTo>
                  <a:pt x="0" y="0"/>
                </a:moveTo>
                <a:lnTo>
                  <a:pt x="1384433" y="0"/>
                </a:lnTo>
                <a:lnTo>
                  <a:pt x="1384433" y="1384433"/>
                </a:lnTo>
                <a:lnTo>
                  <a:pt x="0" y="138443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graphicFrame>
        <p:nvGraphicFramePr>
          <p:cNvPr id="8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8004757"/>
              </p:ext>
            </p:extLst>
          </p:nvPr>
        </p:nvGraphicFramePr>
        <p:xfrm>
          <a:off x="1421476" y="1595008"/>
          <a:ext cx="9006500" cy="7480297"/>
        </p:xfrm>
        <a:graphic>
          <a:graphicData uri="http://schemas.openxmlformats.org/drawingml/2006/table">
            <a:tbl>
              <a:tblPr/>
              <a:tblGrid>
                <a:gridCol w="27066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998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25515">
                <a:tc>
                  <a:txBody>
                    <a:bodyPr/>
                    <a:lstStyle/>
                    <a:p>
                      <a:pPr algn="ctr">
                        <a:lnSpc>
                          <a:spcPts val="1960"/>
                        </a:lnSpc>
                        <a:defRPr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latin typeface="Cinzel Decorative Bold"/>
                          <a:ea typeface="Cinzel Decorative Bold"/>
                          <a:cs typeface="Cinzel Decorative Bold"/>
                          <a:sym typeface="Cinzel Decorative Bold"/>
                        </a:rPr>
                        <a:t>‘essential’ package: -</a:t>
                      </a:r>
                      <a:endParaRPr lang="en-US" sz="1400" dirty="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9191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60"/>
                        </a:lnSpc>
                        <a:defRPr/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latin typeface="Cinzel Decorative Bold"/>
                          <a:ea typeface="Cinzel Decorative Bold"/>
                          <a:cs typeface="Cinzel Decorative Bold"/>
                          <a:sym typeface="Cinzel Decorative Bold"/>
                        </a:rPr>
                        <a:t>‘premium’ package: -</a:t>
                      </a:r>
                      <a:endParaRPr lang="en-US" sz="1400" dirty="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9191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06218"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⭐booth hire for up to 3 hours.</a:t>
                      </a:r>
                      <a:endParaRPr lang="en-US" sz="1400" dirty="0"/>
                    </a:p>
                    <a:p>
                      <a:pPr algn="ctr">
                        <a:lnSpc>
                          <a:spcPts val="2800"/>
                        </a:lnSpc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⭐transport to and from the event venue.</a:t>
                      </a:r>
                      <a:endParaRPr lang="en-US" sz="14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800"/>
                        </a:lnSpc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⭐insert customer email for instant email after the recording.</a:t>
                      </a:r>
                      <a:endParaRPr lang="en-US" sz="14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800"/>
                        </a:lnSpc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⭐1tb memory stick for event hosts.</a:t>
                      </a:r>
                      <a:endParaRPr lang="en-US" sz="14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800"/>
                        </a:lnSpc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⭐standard props.</a:t>
                      </a:r>
                      <a:endParaRPr lang="en-US" sz="14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800"/>
                        </a:lnSpc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⭐set-up and pack down included.</a:t>
                      </a:r>
                      <a:endParaRPr lang="en-US" sz="14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4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⭐booth hire for up to 6 hours.</a:t>
                      </a:r>
                      <a:endParaRPr lang="en-US" sz="1400" dirty="0"/>
                    </a:p>
                    <a:p>
                      <a:pPr algn="ctr">
                        <a:lnSpc>
                          <a:spcPts val="2800"/>
                        </a:lnSpc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⭐transport to and from the venue.</a:t>
                      </a:r>
                      <a:endParaRPr lang="en-US" sz="14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800"/>
                        </a:lnSpc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⭐relevant decorations (balloon arch, event easel with celebration, fully themed transformation)</a:t>
                      </a:r>
                      <a:endParaRPr lang="en-US" sz="14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800"/>
                        </a:lnSpc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⭐2tb memory stick for event hosts. </a:t>
                      </a:r>
                      <a:endParaRPr lang="en-US" sz="14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800"/>
                        </a:lnSpc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⭐booth attendant on site.</a:t>
                      </a:r>
                      <a:endParaRPr lang="en-US" sz="14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800"/>
                        </a:lnSpc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⭐Luxury prop box.</a:t>
                      </a:r>
                      <a:endParaRPr lang="en-US" sz="14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800"/>
                        </a:lnSpc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⭐Online gallery.</a:t>
                      </a:r>
                      <a:endParaRPr lang="en-US" sz="14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  <a:p>
                      <a:pPr algn="ctr">
                        <a:lnSpc>
                          <a:spcPts val="2800"/>
                        </a:lnSpc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⭐set-up and pack down included.</a:t>
                      </a:r>
                      <a:endParaRPr lang="en-US" sz="1400" dirty="0">
                        <a:solidFill>
                          <a:srgbClr val="000000"/>
                        </a:solidFill>
                        <a:latin typeface="Cinzel Decorative"/>
                        <a:ea typeface="Cinzel Decorative"/>
                        <a:cs typeface="Cinzel Decorative"/>
                        <a:sym typeface="Cinzel Decorative"/>
                      </a:endParaRPr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30942"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£1000 for product rental.</a:t>
                      </a:r>
                      <a:endParaRPr lang="en-US" sz="1400" dirty="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60"/>
                        </a:lnSpc>
                        <a:defRPr/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Cinzel Decorative"/>
                          <a:ea typeface="Cinzel Decorative"/>
                          <a:cs typeface="Cinzel Decorative"/>
                          <a:sym typeface="Cinzel Decorative"/>
                        </a:rPr>
                        <a:t>£1300 for product rental + additional services.</a:t>
                      </a:r>
                      <a:endParaRPr lang="en-US" sz="1400" dirty="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9" name="TextBox 9"/>
          <p:cNvSpPr txBox="1"/>
          <p:nvPr/>
        </p:nvSpPr>
        <p:spPr>
          <a:xfrm>
            <a:off x="4488180" y="981075"/>
            <a:ext cx="9311640" cy="8604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Business Model:</a:t>
            </a:r>
          </a:p>
          <a:p>
            <a:pPr algn="ctr">
              <a:lnSpc>
                <a:spcPts val="3500"/>
              </a:lnSpc>
              <a:spcBef>
                <a:spcPct val="0"/>
              </a:spcBef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0717969" y="3140102"/>
            <a:ext cx="6620902" cy="51764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</a:pPr>
            <a:r>
              <a:rPr lang="en-US" sz="28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aiming for at least 2 events a month, typically looking at £2300 a month. </a:t>
            </a:r>
            <a:endParaRPr lang="en-US" sz="280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  <a:p>
            <a:pPr algn="ctr">
              <a:lnSpc>
                <a:spcPts val="3080"/>
              </a:lnSpc>
            </a:pPr>
            <a:endParaRPr lang="en-US" sz="2800" dirty="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080"/>
              </a:lnSpc>
            </a:pPr>
            <a:r>
              <a:rPr lang="en-US" sz="28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making between £24,000 and £31,200 a year.</a:t>
            </a:r>
            <a:endParaRPr lang="en-US" sz="280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  <a:p>
            <a:pPr algn="ctr">
              <a:lnSpc>
                <a:spcPts val="3080"/>
              </a:lnSpc>
            </a:pPr>
            <a:r>
              <a:rPr lang="en-US" sz="28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making £31,200 a year, it returns around 60% of its total revenue cost.</a:t>
            </a:r>
            <a:endParaRPr lang="en-US" sz="280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  <a:p>
            <a:pPr algn="ctr">
              <a:lnSpc>
                <a:spcPts val="3080"/>
              </a:lnSpc>
            </a:pPr>
            <a:endParaRPr lang="en-US" sz="2800" dirty="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8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Anything after the first year and a half of production will be a 100% profit margin.</a:t>
            </a:r>
            <a:endParaRPr lang="en-US" sz="280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10800000">
            <a:off x="15445047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V="1">
            <a:off x="0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10800000" flipV="1">
            <a:off x="15445047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5486400" y="0"/>
            <a:ext cx="7315200" cy="883052"/>
          </a:xfrm>
          <a:custGeom>
            <a:avLst/>
            <a:gdLst/>
            <a:ahLst/>
            <a:cxnLst/>
            <a:rect l="l" t="t" r="r" b="b"/>
            <a:pathLst>
              <a:path w="7315200" h="883052">
                <a:moveTo>
                  <a:pt x="0" y="0"/>
                </a:moveTo>
                <a:lnTo>
                  <a:pt x="7315200" y="0"/>
                </a:lnTo>
                <a:lnTo>
                  <a:pt x="7315200" y="883052"/>
                </a:lnTo>
                <a:lnTo>
                  <a:pt x="0" y="88305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028700" y="981075"/>
            <a:ext cx="16230600" cy="5680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Value Proposition:-</a:t>
            </a: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What value do you deliver to the customer?</a:t>
            </a: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What problem do you help solve for your customer?</a:t>
            </a: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Which customer needs are you satisfying?</a:t>
            </a:r>
          </a:p>
          <a:p>
            <a:pPr algn="ctr">
              <a:lnSpc>
                <a:spcPts val="3500"/>
              </a:lnSpc>
              <a:spcBef>
                <a:spcPct val="0"/>
              </a:spcBef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15874867" y="8387621"/>
            <a:ext cx="1384433" cy="1384433"/>
          </a:xfrm>
          <a:custGeom>
            <a:avLst/>
            <a:gdLst/>
            <a:ahLst/>
            <a:cxnLst/>
            <a:rect l="l" t="t" r="r" b="b"/>
            <a:pathLst>
              <a:path w="1384433" h="1384433">
                <a:moveTo>
                  <a:pt x="0" y="0"/>
                </a:moveTo>
                <a:lnTo>
                  <a:pt x="1384433" y="0"/>
                </a:lnTo>
                <a:lnTo>
                  <a:pt x="1384433" y="1384433"/>
                </a:lnTo>
                <a:lnTo>
                  <a:pt x="0" y="138443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081070" y="5283834"/>
            <a:ext cx="3523765" cy="4114800"/>
          </a:xfrm>
          <a:custGeom>
            <a:avLst/>
            <a:gdLst/>
            <a:ahLst/>
            <a:cxnLst/>
            <a:rect l="l" t="t" r="r" b="b"/>
            <a:pathLst>
              <a:path w="3523765" h="4114800">
                <a:moveTo>
                  <a:pt x="0" y="0"/>
                </a:moveTo>
                <a:lnTo>
                  <a:pt x="3523765" y="0"/>
                </a:lnTo>
                <a:lnTo>
                  <a:pt x="352376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5532000" y="2345055"/>
            <a:ext cx="7224001" cy="405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⭐Brand excellence + customer loyalty.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167338" y="2892108"/>
            <a:ext cx="11953323" cy="405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⭐sound proof videos for a more premium sounding experience.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6385" y="3439160"/>
            <a:ext cx="17315230" cy="405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⭐Wheelchair accessible = bringing inclusivity to events, and making every customer feel valued.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167338" y="5095875"/>
            <a:ext cx="11953323" cy="405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⭐Resolving the ‘cookie-cutter event’ stereotype.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943769" y="8852536"/>
            <a:ext cx="11953323" cy="405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⭐a sense of belonging.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167338" y="8405967"/>
            <a:ext cx="11953323" cy="405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⭐shareability &amp; brand image.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235753" y="7937498"/>
            <a:ext cx="11816493" cy="405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⭐socially engaging atmosphere.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42698" y="6659244"/>
            <a:ext cx="11862954" cy="405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⭐event experience enhancement.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851793" y="7179309"/>
            <a:ext cx="11953323" cy="405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⭐brand exposure (corporate events).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74170" y="9342120"/>
            <a:ext cx="5148651" cy="4193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⭐social validation.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735005" y="7590829"/>
            <a:ext cx="2186901" cy="405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⭐legacy.</a:t>
            </a:r>
          </a:p>
        </p:txBody>
      </p:sp>
      <p:sp>
        <p:nvSpPr>
          <p:cNvPr id="22" name="Freeform 22"/>
          <p:cNvSpPr/>
          <p:nvPr/>
        </p:nvSpPr>
        <p:spPr>
          <a:xfrm flipH="1">
            <a:off x="13735535" y="5334000"/>
            <a:ext cx="3523765" cy="4114800"/>
          </a:xfrm>
          <a:custGeom>
            <a:avLst/>
            <a:gdLst/>
            <a:ahLst/>
            <a:cxnLst/>
            <a:rect l="l" t="t" r="r" b="b"/>
            <a:pathLst>
              <a:path w="3523765" h="4114800">
                <a:moveTo>
                  <a:pt x="3523765" y="0"/>
                </a:moveTo>
                <a:lnTo>
                  <a:pt x="0" y="0"/>
                </a:lnTo>
                <a:lnTo>
                  <a:pt x="0" y="4114800"/>
                </a:lnTo>
                <a:lnTo>
                  <a:pt x="3523765" y="4114800"/>
                </a:lnTo>
                <a:lnTo>
                  <a:pt x="3523765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10800000">
            <a:off x="15445047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V="1">
            <a:off x="0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10800000" flipV="1">
            <a:off x="15445047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5486400" y="0"/>
            <a:ext cx="7315200" cy="883052"/>
          </a:xfrm>
          <a:custGeom>
            <a:avLst/>
            <a:gdLst/>
            <a:ahLst/>
            <a:cxnLst/>
            <a:rect l="l" t="t" r="r" b="b"/>
            <a:pathLst>
              <a:path w="7315200" h="883052">
                <a:moveTo>
                  <a:pt x="0" y="0"/>
                </a:moveTo>
                <a:lnTo>
                  <a:pt x="7315200" y="0"/>
                </a:lnTo>
                <a:lnTo>
                  <a:pt x="7315200" y="883052"/>
                </a:lnTo>
                <a:lnTo>
                  <a:pt x="0" y="88305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028700" y="981075"/>
            <a:ext cx="16230600" cy="8823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Problem:</a:t>
            </a: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4060"/>
              </a:lnSpc>
            </a:pPr>
            <a:r>
              <a:rPr lang="en-US" sz="29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preventing the ‘cookie cutter’ event stereotype.</a:t>
            </a:r>
          </a:p>
          <a:p>
            <a:pPr algn="ctr">
              <a:lnSpc>
                <a:spcPts val="3500"/>
              </a:lnSpc>
            </a:pPr>
            <a:endParaRPr lang="en-US" sz="29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⭐events tend to follow a predictable structure.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⭐events lack creativity.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⭐there’s hardly anything that changes.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⭐event coordinators tend to stick with their comfort zones.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⭐audience expectations = if the event is generic, event organisers believe the customers won’t be let down.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⭐entertainment options tend to be recycled a lot.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⭐event coordinators tend to also rely on trends, rather than creativity and authenticity.</a:t>
            </a:r>
          </a:p>
          <a:p>
            <a:pPr algn="ctr">
              <a:lnSpc>
                <a:spcPts val="35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16552636" y="9082237"/>
            <a:ext cx="706664" cy="706664"/>
          </a:xfrm>
          <a:custGeom>
            <a:avLst/>
            <a:gdLst/>
            <a:ahLst/>
            <a:cxnLst/>
            <a:rect l="l" t="t" r="r" b="b"/>
            <a:pathLst>
              <a:path w="706664" h="706664">
                <a:moveTo>
                  <a:pt x="0" y="0"/>
                </a:moveTo>
                <a:lnTo>
                  <a:pt x="706664" y="0"/>
                </a:lnTo>
                <a:lnTo>
                  <a:pt x="706664" y="706663"/>
                </a:lnTo>
                <a:lnTo>
                  <a:pt x="0" y="70666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421476" y="2340950"/>
            <a:ext cx="2252081" cy="2424851"/>
          </a:xfrm>
          <a:custGeom>
            <a:avLst/>
            <a:gdLst/>
            <a:ahLst/>
            <a:cxnLst/>
            <a:rect l="l" t="t" r="r" b="b"/>
            <a:pathLst>
              <a:path w="2252081" h="2424851">
                <a:moveTo>
                  <a:pt x="0" y="0"/>
                </a:moveTo>
                <a:lnTo>
                  <a:pt x="2252081" y="0"/>
                </a:lnTo>
                <a:lnTo>
                  <a:pt x="2252081" y="2424851"/>
                </a:lnTo>
                <a:lnTo>
                  <a:pt x="0" y="242485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4550703" y="2340950"/>
            <a:ext cx="2506895" cy="2424851"/>
          </a:xfrm>
          <a:custGeom>
            <a:avLst/>
            <a:gdLst/>
            <a:ahLst/>
            <a:cxnLst/>
            <a:rect l="l" t="t" r="r" b="b"/>
            <a:pathLst>
              <a:path w="2506895" h="2424851">
                <a:moveTo>
                  <a:pt x="0" y="0"/>
                </a:moveTo>
                <a:lnTo>
                  <a:pt x="2506895" y="0"/>
                </a:lnTo>
                <a:lnTo>
                  <a:pt x="2506895" y="2424851"/>
                </a:lnTo>
                <a:lnTo>
                  <a:pt x="0" y="242485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10800000">
            <a:off x="15445047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V="1">
            <a:off x="0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10800000" flipV="1">
            <a:off x="15445047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5486400" y="0"/>
            <a:ext cx="7315200" cy="883052"/>
          </a:xfrm>
          <a:custGeom>
            <a:avLst/>
            <a:gdLst/>
            <a:ahLst/>
            <a:cxnLst/>
            <a:rect l="l" t="t" r="r" b="b"/>
            <a:pathLst>
              <a:path w="7315200" h="883052">
                <a:moveTo>
                  <a:pt x="0" y="0"/>
                </a:moveTo>
                <a:lnTo>
                  <a:pt x="7315200" y="0"/>
                </a:lnTo>
                <a:lnTo>
                  <a:pt x="7315200" y="883052"/>
                </a:lnTo>
                <a:lnTo>
                  <a:pt x="0" y="88305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028700" y="981075"/>
            <a:ext cx="16322754" cy="9185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Solution:</a:t>
            </a: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How is ‘the memory vault’ going to sway from generic, cookie cutter events?</a:t>
            </a: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⭐customisable questions and prompts, set by the event hosts themselves.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⭐booth attendants on site via the premium package, to encourage professionalism.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⭐makes customers want to engage with each other in a more, natural way, without feeling the pressure!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⭐event hosts will receive a family heirloom via a memory stick, which can be transported onto other storage devices, making sure valuable memories stay in the family for generations.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⭐it has a very diverse market potential, meaning that it can be used for a number of events!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⭐some of the content is scripted, but guests can freely be themselves with the memory vault!</a:t>
            </a:r>
          </a:p>
          <a:p>
            <a:pPr algn="ctr">
              <a:lnSpc>
                <a:spcPts val="3500"/>
              </a:lnSpc>
              <a:spcBef>
                <a:spcPct val="0"/>
              </a:spcBef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13542113" y="190835"/>
            <a:ext cx="1384433" cy="1384433"/>
          </a:xfrm>
          <a:custGeom>
            <a:avLst/>
            <a:gdLst/>
            <a:ahLst/>
            <a:cxnLst/>
            <a:rect l="l" t="t" r="r" b="b"/>
            <a:pathLst>
              <a:path w="1384433" h="1384433">
                <a:moveTo>
                  <a:pt x="0" y="0"/>
                </a:moveTo>
                <a:lnTo>
                  <a:pt x="1384433" y="0"/>
                </a:lnTo>
                <a:lnTo>
                  <a:pt x="1384433" y="1384433"/>
                </a:lnTo>
                <a:lnTo>
                  <a:pt x="0" y="138443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3424586" y="80786"/>
            <a:ext cx="1480181" cy="1604532"/>
          </a:xfrm>
          <a:custGeom>
            <a:avLst/>
            <a:gdLst/>
            <a:ahLst/>
            <a:cxnLst/>
            <a:rect l="l" t="t" r="r" b="b"/>
            <a:pathLst>
              <a:path w="1480181" h="1604532">
                <a:moveTo>
                  <a:pt x="0" y="0"/>
                </a:moveTo>
                <a:lnTo>
                  <a:pt x="1480181" y="0"/>
                </a:lnTo>
                <a:lnTo>
                  <a:pt x="1480181" y="1604532"/>
                </a:lnTo>
                <a:lnTo>
                  <a:pt x="0" y="160453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2480650" y="0"/>
            <a:ext cx="5940383" cy="10308692"/>
          </a:xfrm>
          <a:custGeom>
            <a:avLst/>
            <a:gdLst/>
            <a:ahLst/>
            <a:cxnLst/>
            <a:rect l="l" t="t" r="r" b="b"/>
            <a:pathLst>
              <a:path w="5940383" h="10308692">
                <a:moveTo>
                  <a:pt x="5940383" y="0"/>
                </a:moveTo>
                <a:lnTo>
                  <a:pt x="0" y="0"/>
                </a:lnTo>
                <a:lnTo>
                  <a:pt x="0" y="10308692"/>
                </a:lnTo>
                <a:lnTo>
                  <a:pt x="5940383" y="10308692"/>
                </a:lnTo>
                <a:lnTo>
                  <a:pt x="5940383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0"/>
            <a:ext cx="5940383" cy="10308692"/>
          </a:xfrm>
          <a:custGeom>
            <a:avLst/>
            <a:gdLst/>
            <a:ahLst/>
            <a:cxnLst/>
            <a:rect l="l" t="t" r="r" b="b"/>
            <a:pathLst>
              <a:path w="5940383" h="10308692">
                <a:moveTo>
                  <a:pt x="0" y="0"/>
                </a:moveTo>
                <a:lnTo>
                  <a:pt x="5940383" y="0"/>
                </a:lnTo>
                <a:lnTo>
                  <a:pt x="5940383" y="10308692"/>
                </a:lnTo>
                <a:lnTo>
                  <a:pt x="0" y="103086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5418203" y="3553471"/>
            <a:ext cx="2660807" cy="4114800"/>
          </a:xfrm>
          <a:custGeom>
            <a:avLst/>
            <a:gdLst/>
            <a:ahLst/>
            <a:cxnLst/>
            <a:rect l="l" t="t" r="r" b="b"/>
            <a:pathLst>
              <a:path w="2660807" h="4114800">
                <a:moveTo>
                  <a:pt x="0" y="0"/>
                </a:moveTo>
                <a:lnTo>
                  <a:pt x="2660807" y="0"/>
                </a:lnTo>
                <a:lnTo>
                  <a:pt x="266080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8542749" y="3770654"/>
            <a:ext cx="3120743" cy="3394092"/>
          </a:xfrm>
          <a:custGeom>
            <a:avLst/>
            <a:gdLst/>
            <a:ahLst/>
            <a:cxnLst/>
            <a:rect l="l" t="t" r="r" b="b"/>
            <a:pathLst>
              <a:path w="3120743" h="3394092">
                <a:moveTo>
                  <a:pt x="0" y="0"/>
                </a:moveTo>
                <a:lnTo>
                  <a:pt x="3120742" y="0"/>
                </a:lnTo>
                <a:lnTo>
                  <a:pt x="3120742" y="3394092"/>
                </a:lnTo>
                <a:lnTo>
                  <a:pt x="0" y="339409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6254182" y="2629764"/>
            <a:ext cx="5779636" cy="1423235"/>
          </a:xfrm>
          <a:custGeom>
            <a:avLst/>
            <a:gdLst/>
            <a:ahLst/>
            <a:cxnLst/>
            <a:rect l="l" t="t" r="r" b="b"/>
            <a:pathLst>
              <a:path w="5779636" h="1423235">
                <a:moveTo>
                  <a:pt x="0" y="0"/>
                </a:moveTo>
                <a:lnTo>
                  <a:pt x="5779636" y="0"/>
                </a:lnTo>
                <a:lnTo>
                  <a:pt x="5779636" y="1423235"/>
                </a:lnTo>
                <a:lnTo>
                  <a:pt x="0" y="14232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0" y="7939564"/>
            <a:ext cx="18288000" cy="2637472"/>
          </a:xfrm>
          <a:custGeom>
            <a:avLst/>
            <a:gdLst/>
            <a:ahLst/>
            <a:cxnLst/>
            <a:rect l="l" t="t" r="r" b="b"/>
            <a:pathLst>
              <a:path w="18288000" h="2637472">
                <a:moveTo>
                  <a:pt x="0" y="0"/>
                </a:moveTo>
                <a:lnTo>
                  <a:pt x="18288000" y="0"/>
                </a:lnTo>
                <a:lnTo>
                  <a:pt x="18288000" y="2637472"/>
                </a:lnTo>
                <a:lnTo>
                  <a:pt x="0" y="263747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6338" b="-6338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8079010" y="232073"/>
            <a:ext cx="2129979" cy="2129979"/>
          </a:xfrm>
          <a:custGeom>
            <a:avLst/>
            <a:gdLst/>
            <a:ahLst/>
            <a:cxnLst/>
            <a:rect l="l" t="t" r="r" b="b"/>
            <a:pathLst>
              <a:path w="2129979" h="2129979">
                <a:moveTo>
                  <a:pt x="0" y="0"/>
                </a:moveTo>
                <a:lnTo>
                  <a:pt x="2129980" y="0"/>
                </a:lnTo>
                <a:lnTo>
                  <a:pt x="2129980" y="2129979"/>
                </a:lnTo>
                <a:lnTo>
                  <a:pt x="0" y="212997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6820309" y="3072142"/>
            <a:ext cx="4647383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  <a:spcBef>
                <a:spcPct val="0"/>
              </a:spcBef>
            </a:pPr>
            <a:r>
              <a:rPr lang="en-US" sz="28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Market potential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10800000">
            <a:off x="15445047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V="1">
            <a:off x="0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10800000" flipV="1">
            <a:off x="15445047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5486400" y="0"/>
            <a:ext cx="7315200" cy="883052"/>
          </a:xfrm>
          <a:custGeom>
            <a:avLst/>
            <a:gdLst/>
            <a:ahLst/>
            <a:cxnLst/>
            <a:rect l="l" t="t" r="r" b="b"/>
            <a:pathLst>
              <a:path w="7315200" h="883052">
                <a:moveTo>
                  <a:pt x="0" y="0"/>
                </a:moveTo>
                <a:lnTo>
                  <a:pt x="7315200" y="0"/>
                </a:lnTo>
                <a:lnTo>
                  <a:pt x="7315200" y="883052"/>
                </a:lnTo>
                <a:lnTo>
                  <a:pt x="0" y="88305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293387" y="2595209"/>
            <a:ext cx="1611365" cy="1618371"/>
          </a:xfrm>
          <a:custGeom>
            <a:avLst/>
            <a:gdLst/>
            <a:ahLst/>
            <a:cxnLst/>
            <a:rect l="l" t="t" r="r" b="b"/>
            <a:pathLst>
              <a:path w="1611365" h="1618371">
                <a:moveTo>
                  <a:pt x="0" y="0"/>
                </a:moveTo>
                <a:lnTo>
                  <a:pt x="1611365" y="0"/>
                </a:lnTo>
                <a:lnTo>
                  <a:pt x="1611365" y="1618371"/>
                </a:lnTo>
                <a:lnTo>
                  <a:pt x="0" y="161837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28915" t="-28790" r="-28480" b="-27923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266425" y="4469563"/>
            <a:ext cx="1665290" cy="1665290"/>
          </a:xfrm>
          <a:custGeom>
            <a:avLst/>
            <a:gdLst/>
            <a:ahLst/>
            <a:cxnLst/>
            <a:rect l="l" t="t" r="r" b="b"/>
            <a:pathLst>
              <a:path w="1665290" h="1665290">
                <a:moveTo>
                  <a:pt x="0" y="0"/>
                </a:moveTo>
                <a:lnTo>
                  <a:pt x="1665289" y="0"/>
                </a:lnTo>
                <a:lnTo>
                  <a:pt x="1665289" y="1665290"/>
                </a:lnTo>
                <a:lnTo>
                  <a:pt x="0" y="166529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3124335" y="5485644"/>
            <a:ext cx="1653644" cy="1665290"/>
          </a:xfrm>
          <a:custGeom>
            <a:avLst/>
            <a:gdLst/>
            <a:ahLst/>
            <a:cxnLst/>
            <a:rect l="l" t="t" r="r" b="b"/>
            <a:pathLst>
              <a:path w="1653644" h="1665290">
                <a:moveTo>
                  <a:pt x="0" y="0"/>
                </a:moveTo>
                <a:lnTo>
                  <a:pt x="1653644" y="0"/>
                </a:lnTo>
                <a:lnTo>
                  <a:pt x="1653644" y="1665289"/>
                </a:lnTo>
                <a:lnTo>
                  <a:pt x="0" y="1665289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35994" t="-11551" r="-32702" b="-10946"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3112689" y="3404395"/>
            <a:ext cx="1665290" cy="1665290"/>
          </a:xfrm>
          <a:custGeom>
            <a:avLst/>
            <a:gdLst/>
            <a:ahLst/>
            <a:cxnLst/>
            <a:rect l="l" t="t" r="r" b="b"/>
            <a:pathLst>
              <a:path w="1665290" h="1665290">
                <a:moveTo>
                  <a:pt x="0" y="0"/>
                </a:moveTo>
                <a:lnTo>
                  <a:pt x="1665290" y="0"/>
                </a:lnTo>
                <a:lnTo>
                  <a:pt x="1665290" y="1665289"/>
                </a:lnTo>
                <a:lnTo>
                  <a:pt x="0" y="166528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42503" t="-42442" r="-38492" b="-38553"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3695102" y="2571750"/>
            <a:ext cx="3052789" cy="4579183"/>
          </a:xfrm>
          <a:custGeom>
            <a:avLst/>
            <a:gdLst/>
            <a:ahLst/>
            <a:cxnLst/>
            <a:rect l="l" t="t" r="r" b="b"/>
            <a:pathLst>
              <a:path w="3052789" h="4579183">
                <a:moveTo>
                  <a:pt x="0" y="0"/>
                </a:moveTo>
                <a:lnTo>
                  <a:pt x="3052788" y="0"/>
                </a:lnTo>
                <a:lnTo>
                  <a:pt x="3052788" y="4579183"/>
                </a:lnTo>
                <a:lnTo>
                  <a:pt x="0" y="457918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4488180" y="981075"/>
            <a:ext cx="9311640" cy="1736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Go-To-Market Strategy:</a:t>
            </a: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  <a:spcBef>
                <a:spcPct val="0"/>
              </a:spcBef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1028700" y="1720055"/>
            <a:ext cx="16230600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4" name="AutoShape 14"/>
          <p:cNvSpPr/>
          <p:nvPr/>
        </p:nvSpPr>
        <p:spPr>
          <a:xfrm>
            <a:off x="1047705" y="8287500"/>
            <a:ext cx="16230600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5" name="AutoShape 15"/>
          <p:cNvSpPr/>
          <p:nvPr/>
        </p:nvSpPr>
        <p:spPr>
          <a:xfrm flipV="1">
            <a:off x="1047728" y="1720173"/>
            <a:ext cx="1137" cy="6567326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6" name="AutoShape 16"/>
          <p:cNvSpPr/>
          <p:nvPr/>
        </p:nvSpPr>
        <p:spPr>
          <a:xfrm flipV="1">
            <a:off x="17278328" y="1720223"/>
            <a:ext cx="20164" cy="6567276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7" name="AutoShape 17"/>
          <p:cNvSpPr/>
          <p:nvPr/>
        </p:nvSpPr>
        <p:spPr>
          <a:xfrm>
            <a:off x="1047728" y="2397440"/>
            <a:ext cx="16230600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8" name="AutoShape 18"/>
          <p:cNvSpPr/>
          <p:nvPr/>
        </p:nvSpPr>
        <p:spPr>
          <a:xfrm flipV="1">
            <a:off x="5086907" y="1739155"/>
            <a:ext cx="0" cy="6548344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9" name="AutoShape 19"/>
          <p:cNvSpPr/>
          <p:nvPr/>
        </p:nvSpPr>
        <p:spPr>
          <a:xfrm flipH="1" flipV="1">
            <a:off x="9124950" y="1692899"/>
            <a:ext cx="38055" cy="6604126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0" name="AutoShape 20"/>
          <p:cNvSpPr/>
          <p:nvPr/>
        </p:nvSpPr>
        <p:spPr>
          <a:xfrm flipV="1">
            <a:off x="13164642" y="1692949"/>
            <a:ext cx="0" cy="661360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1" name="Freeform 21"/>
          <p:cNvSpPr/>
          <p:nvPr/>
        </p:nvSpPr>
        <p:spPr>
          <a:xfrm>
            <a:off x="9323096" y="4237040"/>
            <a:ext cx="3523693" cy="1657563"/>
          </a:xfrm>
          <a:custGeom>
            <a:avLst/>
            <a:gdLst/>
            <a:ahLst/>
            <a:cxnLst/>
            <a:rect l="l" t="t" r="r" b="b"/>
            <a:pathLst>
              <a:path w="3523693" h="1657563">
                <a:moveTo>
                  <a:pt x="0" y="0"/>
                </a:moveTo>
                <a:lnTo>
                  <a:pt x="3523692" y="0"/>
                </a:lnTo>
                <a:lnTo>
                  <a:pt x="3523692" y="1657562"/>
                </a:lnTo>
                <a:lnTo>
                  <a:pt x="0" y="1657562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-4418" t="-9425" r="-4574" b="-10418"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9323096" y="2578415"/>
            <a:ext cx="3523693" cy="1215820"/>
          </a:xfrm>
          <a:custGeom>
            <a:avLst/>
            <a:gdLst/>
            <a:ahLst/>
            <a:cxnLst/>
            <a:rect l="l" t="t" r="r" b="b"/>
            <a:pathLst>
              <a:path w="3523693" h="1215820">
                <a:moveTo>
                  <a:pt x="0" y="0"/>
                </a:moveTo>
                <a:lnTo>
                  <a:pt x="3523692" y="0"/>
                </a:lnTo>
                <a:lnTo>
                  <a:pt x="3523692" y="1215820"/>
                </a:lnTo>
                <a:lnTo>
                  <a:pt x="0" y="121582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-29303" t="-62275" r="-25725" b="-62376"/>
            </a:stretch>
          </a:blipFill>
        </p:spPr>
      </p:sp>
      <p:sp>
        <p:nvSpPr>
          <p:cNvPr id="23" name="Freeform 23"/>
          <p:cNvSpPr/>
          <p:nvPr/>
        </p:nvSpPr>
        <p:spPr>
          <a:xfrm>
            <a:off x="13308343" y="7284283"/>
            <a:ext cx="3826307" cy="793666"/>
          </a:xfrm>
          <a:custGeom>
            <a:avLst/>
            <a:gdLst/>
            <a:ahLst/>
            <a:cxnLst/>
            <a:rect l="l" t="t" r="r" b="b"/>
            <a:pathLst>
              <a:path w="3826307" h="793666">
                <a:moveTo>
                  <a:pt x="0" y="0"/>
                </a:moveTo>
                <a:lnTo>
                  <a:pt x="3826306" y="0"/>
                </a:lnTo>
                <a:lnTo>
                  <a:pt x="3826306" y="793667"/>
                </a:lnTo>
                <a:lnTo>
                  <a:pt x="0" y="793667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l="-32242" t="-160489" r="-31587" b="-154171"/>
            </a:stretch>
          </a:blipFill>
        </p:spPr>
      </p:sp>
      <p:sp>
        <p:nvSpPr>
          <p:cNvPr id="24" name="Freeform 24"/>
          <p:cNvSpPr/>
          <p:nvPr/>
        </p:nvSpPr>
        <p:spPr>
          <a:xfrm>
            <a:off x="5218649" y="2717799"/>
            <a:ext cx="3754417" cy="645921"/>
          </a:xfrm>
          <a:custGeom>
            <a:avLst/>
            <a:gdLst/>
            <a:ahLst/>
            <a:cxnLst/>
            <a:rect l="l" t="t" r="r" b="b"/>
            <a:pathLst>
              <a:path w="3754417" h="645921">
                <a:moveTo>
                  <a:pt x="0" y="0"/>
                </a:moveTo>
                <a:lnTo>
                  <a:pt x="3754417" y="0"/>
                </a:lnTo>
                <a:lnTo>
                  <a:pt x="3754417" y="645922"/>
                </a:lnTo>
                <a:lnTo>
                  <a:pt x="0" y="645922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</p:sp>
      <p:sp>
        <p:nvSpPr>
          <p:cNvPr id="25" name="Freeform 25"/>
          <p:cNvSpPr/>
          <p:nvPr/>
        </p:nvSpPr>
        <p:spPr>
          <a:xfrm>
            <a:off x="5237925" y="5151139"/>
            <a:ext cx="3735141" cy="1060298"/>
          </a:xfrm>
          <a:custGeom>
            <a:avLst/>
            <a:gdLst/>
            <a:ahLst/>
            <a:cxnLst/>
            <a:rect l="l" t="t" r="r" b="b"/>
            <a:pathLst>
              <a:path w="3735141" h="1060298">
                <a:moveTo>
                  <a:pt x="0" y="0"/>
                </a:moveTo>
                <a:lnTo>
                  <a:pt x="3735141" y="0"/>
                </a:lnTo>
                <a:lnTo>
                  <a:pt x="3735141" y="1060298"/>
                </a:lnTo>
                <a:lnTo>
                  <a:pt x="0" y="1060298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</p:sp>
      <p:sp>
        <p:nvSpPr>
          <p:cNvPr id="26" name="Freeform 26"/>
          <p:cNvSpPr/>
          <p:nvPr/>
        </p:nvSpPr>
        <p:spPr>
          <a:xfrm>
            <a:off x="5388290" y="3554221"/>
            <a:ext cx="3418571" cy="1406418"/>
          </a:xfrm>
          <a:custGeom>
            <a:avLst/>
            <a:gdLst/>
            <a:ahLst/>
            <a:cxnLst/>
            <a:rect l="l" t="t" r="r" b="b"/>
            <a:pathLst>
              <a:path w="3418571" h="1406418">
                <a:moveTo>
                  <a:pt x="0" y="0"/>
                </a:moveTo>
                <a:lnTo>
                  <a:pt x="3418571" y="0"/>
                </a:lnTo>
                <a:lnTo>
                  <a:pt x="3418571" y="1406418"/>
                </a:lnTo>
                <a:lnTo>
                  <a:pt x="0" y="1406418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 l="-9008" t="-12323" r="-8050" b="-12673"/>
            </a:stretch>
          </a:blipFill>
        </p:spPr>
      </p:sp>
      <p:sp>
        <p:nvSpPr>
          <p:cNvPr id="27" name="Freeform 27"/>
          <p:cNvSpPr/>
          <p:nvPr/>
        </p:nvSpPr>
        <p:spPr>
          <a:xfrm>
            <a:off x="5372657" y="6401937"/>
            <a:ext cx="3345727" cy="885606"/>
          </a:xfrm>
          <a:custGeom>
            <a:avLst/>
            <a:gdLst/>
            <a:ahLst/>
            <a:cxnLst/>
            <a:rect l="l" t="t" r="r" b="b"/>
            <a:pathLst>
              <a:path w="3345727" h="885606">
                <a:moveTo>
                  <a:pt x="0" y="0"/>
                </a:moveTo>
                <a:lnTo>
                  <a:pt x="3345727" y="0"/>
                </a:lnTo>
                <a:lnTo>
                  <a:pt x="3345727" y="885606"/>
                </a:lnTo>
                <a:lnTo>
                  <a:pt x="0" y="885606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 t="-138937" b="-138852"/>
            </a:stretch>
          </a:blipFill>
        </p:spPr>
      </p:sp>
      <p:sp>
        <p:nvSpPr>
          <p:cNvPr id="28" name="Freeform 28"/>
          <p:cNvSpPr/>
          <p:nvPr/>
        </p:nvSpPr>
        <p:spPr>
          <a:xfrm>
            <a:off x="9323096" y="6332752"/>
            <a:ext cx="3523693" cy="1328465"/>
          </a:xfrm>
          <a:custGeom>
            <a:avLst/>
            <a:gdLst/>
            <a:ahLst/>
            <a:cxnLst/>
            <a:rect l="l" t="t" r="r" b="b"/>
            <a:pathLst>
              <a:path w="3523693" h="1328465">
                <a:moveTo>
                  <a:pt x="0" y="0"/>
                </a:moveTo>
                <a:lnTo>
                  <a:pt x="3523692" y="0"/>
                </a:lnTo>
                <a:lnTo>
                  <a:pt x="3523692" y="1328465"/>
                </a:lnTo>
                <a:lnTo>
                  <a:pt x="0" y="1328465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 t="-29148" b="-29998"/>
            </a:stretch>
          </a:blipFill>
        </p:spPr>
      </p:sp>
      <p:sp>
        <p:nvSpPr>
          <p:cNvPr id="29" name="Freeform 29"/>
          <p:cNvSpPr/>
          <p:nvPr/>
        </p:nvSpPr>
        <p:spPr>
          <a:xfrm>
            <a:off x="1294797" y="6392028"/>
            <a:ext cx="1611845" cy="1618371"/>
          </a:xfrm>
          <a:custGeom>
            <a:avLst/>
            <a:gdLst/>
            <a:ahLst/>
            <a:cxnLst/>
            <a:rect l="l" t="t" r="r" b="b"/>
            <a:pathLst>
              <a:path w="1611845" h="1618371">
                <a:moveTo>
                  <a:pt x="0" y="0"/>
                </a:moveTo>
                <a:lnTo>
                  <a:pt x="1611845" y="0"/>
                </a:lnTo>
                <a:lnTo>
                  <a:pt x="1611845" y="1618370"/>
                </a:lnTo>
                <a:lnTo>
                  <a:pt x="0" y="1618370"/>
                </a:lnTo>
                <a:lnTo>
                  <a:pt x="0" y="0"/>
                </a:lnTo>
                <a:close/>
              </a:path>
            </a:pathLst>
          </a:custGeom>
          <a:blipFill>
            <a:blip r:embed="rId19"/>
            <a:stretch>
              <a:fillRect l="-35843" t="-34489" r="-35033" b="-35698"/>
            </a:stretch>
          </a:blipFill>
        </p:spPr>
      </p:sp>
      <p:sp>
        <p:nvSpPr>
          <p:cNvPr id="30" name="TextBox 30"/>
          <p:cNvSpPr txBox="1"/>
          <p:nvPr/>
        </p:nvSpPr>
        <p:spPr>
          <a:xfrm>
            <a:off x="3229765" y="8439899"/>
            <a:ext cx="6612693" cy="1824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19"/>
              </a:lnSpc>
            </a:pPr>
            <a:r>
              <a:rPr lang="en-US" sz="1299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(Facebook, 2025)</a:t>
            </a:r>
          </a:p>
          <a:p>
            <a:pPr algn="ctr">
              <a:lnSpc>
                <a:spcPts val="1819"/>
              </a:lnSpc>
            </a:pPr>
            <a:r>
              <a:rPr lang="en-US" sz="1299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(Wedding Dresses in Cardiff at Laura May Bridal, 2025)</a:t>
            </a:r>
          </a:p>
          <a:p>
            <a:pPr algn="ctr">
              <a:lnSpc>
                <a:spcPts val="1819"/>
              </a:lnSpc>
            </a:pPr>
            <a:r>
              <a:rPr lang="en-US" sz="1299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(Instagram, 2025)</a:t>
            </a:r>
          </a:p>
          <a:p>
            <a:pPr algn="ctr">
              <a:lnSpc>
                <a:spcPts val="1819"/>
              </a:lnSpc>
            </a:pPr>
            <a:r>
              <a:rPr lang="en-US" sz="1299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(X, 2025)</a:t>
            </a:r>
          </a:p>
          <a:p>
            <a:pPr algn="ctr">
              <a:lnSpc>
                <a:spcPts val="1819"/>
              </a:lnSpc>
            </a:pPr>
            <a:r>
              <a:rPr lang="en-US" sz="1299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(cariad-bridal, 2026)</a:t>
            </a:r>
          </a:p>
          <a:p>
            <a:pPr algn="ctr">
              <a:lnSpc>
                <a:spcPts val="1819"/>
              </a:lnSpc>
            </a:pPr>
            <a:r>
              <a:rPr lang="en-US" sz="1299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(WalesOnline; news, sport, weather,and events from across wales, 2017)</a:t>
            </a:r>
          </a:p>
          <a:p>
            <a:pPr algn="ctr">
              <a:lnSpc>
                <a:spcPts val="1819"/>
              </a:lnSpc>
            </a:pPr>
            <a:r>
              <a:rPr lang="en-US" sz="1299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(Web development team - uwtsd, 2019)</a:t>
            </a:r>
          </a:p>
          <a:p>
            <a:pPr algn="ctr">
              <a:lnSpc>
                <a:spcPts val="1819"/>
              </a:lnSpc>
              <a:spcBef>
                <a:spcPct val="0"/>
              </a:spcBef>
            </a:pPr>
            <a:endParaRPr lang="en-US" sz="1299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294797" y="1905950"/>
            <a:ext cx="3526036" cy="340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1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Social media presence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51276" y="1905950"/>
            <a:ext cx="2692598" cy="3520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Bridal/suit shops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333513" y="1905950"/>
            <a:ext cx="1775966" cy="3520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newspapers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628733" y="1862850"/>
            <a:ext cx="2912418" cy="3520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local universities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3096" y="8430374"/>
            <a:ext cx="4835426" cy="18243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20"/>
              </a:lnSpc>
            </a:pPr>
            <a:r>
              <a:rPr lang="en-US" sz="13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(Swansea University, 2024)</a:t>
            </a:r>
          </a:p>
          <a:p>
            <a:pPr algn="ctr">
              <a:lnSpc>
                <a:spcPts val="1820"/>
              </a:lnSpc>
              <a:spcBef>
                <a:spcPct val="0"/>
              </a:spcBef>
            </a:pPr>
            <a:r>
              <a:rPr lang="en-US" sz="13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(Tiktok, 2024)</a:t>
            </a:r>
          </a:p>
          <a:p>
            <a:pPr algn="ctr">
              <a:lnSpc>
                <a:spcPts val="1820"/>
              </a:lnSpc>
              <a:spcBef>
                <a:spcPct val="0"/>
              </a:spcBef>
            </a:pPr>
            <a:r>
              <a:rPr lang="en-US" sz="13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(SLater menswear, tailoring &amp; casualwear, no date)</a:t>
            </a:r>
          </a:p>
          <a:p>
            <a:pPr algn="ctr">
              <a:lnSpc>
                <a:spcPts val="1820"/>
              </a:lnSpc>
              <a:spcBef>
                <a:spcPct val="0"/>
              </a:spcBef>
            </a:pPr>
            <a:r>
              <a:rPr lang="en-US" sz="13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(Formal suit hire &amp; retail, 2025)</a:t>
            </a:r>
          </a:p>
          <a:p>
            <a:pPr algn="ctr">
              <a:lnSpc>
                <a:spcPts val="1820"/>
              </a:lnSpc>
              <a:spcBef>
                <a:spcPct val="0"/>
              </a:spcBef>
            </a:pPr>
            <a:r>
              <a:rPr lang="en-US" sz="13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(Cardiff university, 2019)</a:t>
            </a:r>
          </a:p>
          <a:p>
            <a:pPr algn="ctr">
              <a:lnSpc>
                <a:spcPts val="1820"/>
              </a:lnSpc>
              <a:spcBef>
                <a:spcPct val="0"/>
              </a:spcBef>
            </a:pPr>
            <a:r>
              <a:rPr lang="en-US" sz="13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(linkedin, no date)</a:t>
            </a:r>
          </a:p>
          <a:p>
            <a:pPr algn="ctr">
              <a:lnSpc>
                <a:spcPts val="1820"/>
              </a:lnSpc>
              <a:spcBef>
                <a:spcPct val="0"/>
              </a:spcBef>
            </a:pPr>
            <a:r>
              <a:rPr lang="en-US" sz="13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(Office, 265 login / microsoft office, 2019)</a:t>
            </a:r>
          </a:p>
          <a:p>
            <a:pPr algn="ctr">
              <a:lnSpc>
                <a:spcPts val="1820"/>
              </a:lnSpc>
              <a:spcBef>
                <a:spcPct val="0"/>
              </a:spcBef>
            </a:pPr>
            <a:endParaRPr lang="en-US" sz="13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5498305" cy="10287000"/>
          </a:xfrm>
          <a:custGeom>
            <a:avLst/>
            <a:gdLst/>
            <a:ahLst/>
            <a:cxnLst/>
            <a:rect l="l" t="t" r="r" b="b"/>
            <a:pathLst>
              <a:path w="15498305" h="10287000">
                <a:moveTo>
                  <a:pt x="0" y="0"/>
                </a:moveTo>
                <a:lnTo>
                  <a:pt x="15498305" y="0"/>
                </a:lnTo>
                <a:lnTo>
                  <a:pt x="1549830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3347878" y="1560357"/>
            <a:ext cx="6887849" cy="9287220"/>
          </a:xfrm>
          <a:custGeom>
            <a:avLst/>
            <a:gdLst/>
            <a:ahLst/>
            <a:cxnLst/>
            <a:rect l="l" t="t" r="r" b="b"/>
            <a:pathLst>
              <a:path w="6887849" h="9287220">
                <a:moveTo>
                  <a:pt x="0" y="0"/>
                </a:moveTo>
                <a:lnTo>
                  <a:pt x="6887849" y="0"/>
                </a:lnTo>
                <a:lnTo>
                  <a:pt x="6887849" y="9287219"/>
                </a:lnTo>
                <a:lnTo>
                  <a:pt x="0" y="928721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3893037" y="343941"/>
            <a:ext cx="3988249" cy="1216416"/>
          </a:xfrm>
          <a:custGeom>
            <a:avLst/>
            <a:gdLst/>
            <a:ahLst/>
            <a:cxnLst/>
            <a:rect l="l" t="t" r="r" b="b"/>
            <a:pathLst>
              <a:path w="3988249" h="1216416">
                <a:moveTo>
                  <a:pt x="0" y="0"/>
                </a:moveTo>
                <a:lnTo>
                  <a:pt x="3988248" y="0"/>
                </a:lnTo>
                <a:lnTo>
                  <a:pt x="3988248" y="1216416"/>
                </a:lnTo>
                <a:lnTo>
                  <a:pt x="0" y="12164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6791803" y="8827701"/>
            <a:ext cx="1296788" cy="1296788"/>
          </a:xfrm>
          <a:custGeom>
            <a:avLst/>
            <a:gdLst/>
            <a:ahLst/>
            <a:cxnLst/>
            <a:rect l="l" t="t" r="r" b="b"/>
            <a:pathLst>
              <a:path w="1296788" h="1296788">
                <a:moveTo>
                  <a:pt x="0" y="0"/>
                </a:moveTo>
                <a:lnTo>
                  <a:pt x="1296788" y="0"/>
                </a:lnTo>
                <a:lnTo>
                  <a:pt x="1296788" y="1296788"/>
                </a:lnTo>
                <a:lnTo>
                  <a:pt x="0" y="129678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14351943" y="717199"/>
            <a:ext cx="3195191" cy="3539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Questions/Prompts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4568455" y="2119707"/>
            <a:ext cx="2762166" cy="59378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6" lvl="1" indent="-226698" algn="ctr">
              <a:lnSpc>
                <a:spcPts val="2940"/>
              </a:lnSpc>
              <a:buAutoNum type="arabicPeriod"/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What is your favourite thing about the company?</a:t>
            </a:r>
          </a:p>
          <a:p>
            <a:pPr marL="453396" lvl="1" indent="-226698" algn="ctr">
              <a:lnSpc>
                <a:spcPts val="2940"/>
              </a:lnSpc>
              <a:buAutoNum type="arabicPeriod"/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Describe the company in 3 words.</a:t>
            </a:r>
          </a:p>
          <a:p>
            <a:pPr marL="453396" lvl="1" indent="-226698" algn="ctr">
              <a:lnSpc>
                <a:spcPts val="2940"/>
              </a:lnSpc>
              <a:buAutoNum type="arabicPeriod"/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Leave a message for the organiser’s for 3 years down the line.</a:t>
            </a:r>
          </a:p>
          <a:p>
            <a:pPr marL="453396" lvl="1" indent="-226698" algn="ctr">
              <a:lnSpc>
                <a:spcPts val="2940"/>
              </a:lnSpc>
              <a:spcBef>
                <a:spcPct val="0"/>
              </a:spcBef>
              <a:buAutoNum type="arabicPeriod"/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Where do you see the company in 10 years?</a:t>
            </a:r>
          </a:p>
        </p:txBody>
      </p:sp>
      <p:sp>
        <p:nvSpPr>
          <p:cNvPr id="8" name="Freeform 8"/>
          <p:cNvSpPr/>
          <p:nvPr/>
        </p:nvSpPr>
        <p:spPr>
          <a:xfrm>
            <a:off x="252639" y="8908073"/>
            <a:ext cx="5524525" cy="1216416"/>
          </a:xfrm>
          <a:custGeom>
            <a:avLst/>
            <a:gdLst/>
            <a:ahLst/>
            <a:cxnLst/>
            <a:rect l="l" t="t" r="r" b="b"/>
            <a:pathLst>
              <a:path w="5524525" h="1216416">
                <a:moveTo>
                  <a:pt x="0" y="0"/>
                </a:moveTo>
                <a:lnTo>
                  <a:pt x="5524525" y="0"/>
                </a:lnTo>
                <a:lnTo>
                  <a:pt x="5524525" y="1216416"/>
                </a:lnTo>
                <a:lnTo>
                  <a:pt x="0" y="12164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9260" b="-19260"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775042" y="9044476"/>
            <a:ext cx="4539966" cy="895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Corporate Celebrations.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5430500" cy="10287000"/>
          </a:xfrm>
          <a:custGeom>
            <a:avLst/>
            <a:gdLst/>
            <a:ahLst/>
            <a:cxnLst/>
            <a:rect l="l" t="t" r="r" b="b"/>
            <a:pathLst>
              <a:path w="15430500" h="10287000">
                <a:moveTo>
                  <a:pt x="0" y="0"/>
                </a:moveTo>
                <a:lnTo>
                  <a:pt x="15430500" y="0"/>
                </a:lnTo>
                <a:lnTo>
                  <a:pt x="154305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3526832" y="1573634"/>
            <a:ext cx="6887849" cy="9287220"/>
          </a:xfrm>
          <a:custGeom>
            <a:avLst/>
            <a:gdLst/>
            <a:ahLst/>
            <a:cxnLst/>
            <a:rect l="l" t="t" r="r" b="b"/>
            <a:pathLst>
              <a:path w="6887849" h="9287220">
                <a:moveTo>
                  <a:pt x="0" y="0"/>
                </a:moveTo>
                <a:lnTo>
                  <a:pt x="6887849" y="0"/>
                </a:lnTo>
                <a:lnTo>
                  <a:pt x="6887849" y="9287219"/>
                </a:lnTo>
                <a:lnTo>
                  <a:pt x="0" y="928721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4147298" y="330784"/>
            <a:ext cx="3988249" cy="1216416"/>
          </a:xfrm>
          <a:custGeom>
            <a:avLst/>
            <a:gdLst/>
            <a:ahLst/>
            <a:cxnLst/>
            <a:rect l="l" t="t" r="r" b="b"/>
            <a:pathLst>
              <a:path w="3988249" h="1216416">
                <a:moveTo>
                  <a:pt x="0" y="0"/>
                </a:moveTo>
                <a:lnTo>
                  <a:pt x="3988249" y="0"/>
                </a:lnTo>
                <a:lnTo>
                  <a:pt x="3988249" y="1216416"/>
                </a:lnTo>
                <a:lnTo>
                  <a:pt x="0" y="12164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14543827" y="720552"/>
            <a:ext cx="3195191" cy="361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Questions/Prompts</a:t>
            </a:r>
            <a:endParaRPr lang="en-US" sz="140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150777" y="8926704"/>
            <a:ext cx="5524525" cy="1216416"/>
          </a:xfrm>
          <a:custGeom>
            <a:avLst/>
            <a:gdLst/>
            <a:ahLst/>
            <a:cxnLst/>
            <a:rect l="l" t="t" r="r" b="b"/>
            <a:pathLst>
              <a:path w="5524525" h="1216416">
                <a:moveTo>
                  <a:pt x="0" y="0"/>
                </a:moveTo>
                <a:lnTo>
                  <a:pt x="5524525" y="0"/>
                </a:lnTo>
                <a:lnTo>
                  <a:pt x="5524525" y="1216416"/>
                </a:lnTo>
                <a:lnTo>
                  <a:pt x="0" y="12164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9260" b="-19260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643057" y="9063107"/>
            <a:ext cx="4539966" cy="895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University Course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Anniversaries.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60339" y="2110087"/>
            <a:ext cx="2762166" cy="6330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7" lvl="1" indent="-215904" algn="ctr">
              <a:lnSpc>
                <a:spcPts val="2800"/>
              </a:lnSpc>
              <a:buAutoNum type="arabicPeriod"/>
            </a:pPr>
            <a:r>
              <a:rPr lang="en-US" sz="20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From a lecturers point of view, what has been your favourite thing about teaching this course?</a:t>
            </a:r>
          </a:p>
          <a:p>
            <a:pPr marL="431807" lvl="1" indent="-215904" algn="ctr">
              <a:lnSpc>
                <a:spcPts val="2800"/>
              </a:lnSpc>
              <a:buAutoNum type="arabicPeriod"/>
            </a:pPr>
            <a:r>
              <a:rPr lang="en-US" sz="20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As a student, how will you advance your knowledge and skills in the future?</a:t>
            </a:r>
          </a:p>
          <a:p>
            <a:pPr marL="431807" lvl="1" indent="-215904" algn="ctr">
              <a:lnSpc>
                <a:spcPts val="2800"/>
              </a:lnSpc>
              <a:spcBef>
                <a:spcPct val="0"/>
              </a:spcBef>
              <a:buAutoNum type="arabicPeriod"/>
            </a:pPr>
            <a:r>
              <a:rPr lang="en-US" sz="20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What is the best thing about teaching this course?</a:t>
            </a:r>
          </a:p>
        </p:txBody>
      </p:sp>
      <p:sp>
        <p:nvSpPr>
          <p:cNvPr id="9" name="Freeform 9"/>
          <p:cNvSpPr/>
          <p:nvPr/>
        </p:nvSpPr>
        <p:spPr>
          <a:xfrm>
            <a:off x="16874112" y="8846332"/>
            <a:ext cx="1296788" cy="1296788"/>
          </a:xfrm>
          <a:custGeom>
            <a:avLst/>
            <a:gdLst/>
            <a:ahLst/>
            <a:cxnLst/>
            <a:rect l="l" t="t" r="r" b="b"/>
            <a:pathLst>
              <a:path w="1296788" h="1296788">
                <a:moveTo>
                  <a:pt x="0" y="0"/>
                </a:moveTo>
                <a:lnTo>
                  <a:pt x="1296788" y="0"/>
                </a:lnTo>
                <a:lnTo>
                  <a:pt x="1296788" y="1296788"/>
                </a:lnTo>
                <a:lnTo>
                  <a:pt x="0" y="129678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5411236" cy="10287000"/>
          </a:xfrm>
          <a:custGeom>
            <a:avLst/>
            <a:gdLst/>
            <a:ahLst/>
            <a:cxnLst/>
            <a:rect l="l" t="t" r="r" b="b"/>
            <a:pathLst>
              <a:path w="15411236" h="10287000">
                <a:moveTo>
                  <a:pt x="0" y="0"/>
                </a:moveTo>
                <a:lnTo>
                  <a:pt x="15411236" y="0"/>
                </a:lnTo>
                <a:lnTo>
                  <a:pt x="1541123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3287632" y="1589843"/>
            <a:ext cx="6887849" cy="9287220"/>
          </a:xfrm>
          <a:custGeom>
            <a:avLst/>
            <a:gdLst/>
            <a:ahLst/>
            <a:cxnLst/>
            <a:rect l="l" t="t" r="r" b="b"/>
            <a:pathLst>
              <a:path w="6887849" h="9287220">
                <a:moveTo>
                  <a:pt x="0" y="0"/>
                </a:moveTo>
                <a:lnTo>
                  <a:pt x="6887849" y="0"/>
                </a:lnTo>
                <a:lnTo>
                  <a:pt x="6887849" y="9287219"/>
                </a:lnTo>
                <a:lnTo>
                  <a:pt x="0" y="928721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3834575" y="346993"/>
            <a:ext cx="3988249" cy="1216416"/>
          </a:xfrm>
          <a:custGeom>
            <a:avLst/>
            <a:gdLst/>
            <a:ahLst/>
            <a:cxnLst/>
            <a:rect l="l" t="t" r="r" b="b"/>
            <a:pathLst>
              <a:path w="3988249" h="1216416">
                <a:moveTo>
                  <a:pt x="0" y="0"/>
                </a:moveTo>
                <a:lnTo>
                  <a:pt x="3988249" y="0"/>
                </a:lnTo>
                <a:lnTo>
                  <a:pt x="3988249" y="1216416"/>
                </a:lnTo>
                <a:lnTo>
                  <a:pt x="0" y="12164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14231104" y="736761"/>
            <a:ext cx="3195191" cy="361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Questions/Prompts</a:t>
            </a:r>
            <a:endParaRPr lang="en-US" sz="140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4497134" y="2120622"/>
            <a:ext cx="2762166" cy="63093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6" lvl="1" indent="-226698" algn="ctr">
              <a:lnSpc>
                <a:spcPts val="2940"/>
              </a:lnSpc>
              <a:buAutoNum type="arabicPeriod"/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Leave a message for the baby for their 1st birthday.</a:t>
            </a:r>
          </a:p>
          <a:p>
            <a:pPr marL="453396" lvl="1" indent="-226698" algn="ctr">
              <a:lnSpc>
                <a:spcPts val="2940"/>
              </a:lnSpc>
              <a:buAutoNum type="arabicPeriod"/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What are you most excited about for the baby’s arrival?</a:t>
            </a:r>
          </a:p>
          <a:p>
            <a:pPr marL="453396" lvl="1" indent="-226698" algn="ctr">
              <a:lnSpc>
                <a:spcPts val="2940"/>
              </a:lnSpc>
              <a:buAutoNum type="arabicPeriod"/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What do you think they are going to be when their older?</a:t>
            </a:r>
          </a:p>
          <a:p>
            <a:pPr marL="453396" lvl="1" indent="-226698" algn="ctr">
              <a:lnSpc>
                <a:spcPts val="2940"/>
              </a:lnSpc>
              <a:spcBef>
                <a:spcPct val="0"/>
              </a:spcBef>
              <a:buAutoNum type="arabicPeriod"/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Do you think the baby will look more like mum or dad?</a:t>
            </a:r>
          </a:p>
        </p:txBody>
      </p:sp>
      <p:sp>
        <p:nvSpPr>
          <p:cNvPr id="7" name="Freeform 7"/>
          <p:cNvSpPr/>
          <p:nvPr/>
        </p:nvSpPr>
        <p:spPr>
          <a:xfrm>
            <a:off x="16870720" y="8769239"/>
            <a:ext cx="1296788" cy="1296788"/>
          </a:xfrm>
          <a:custGeom>
            <a:avLst/>
            <a:gdLst/>
            <a:ahLst/>
            <a:cxnLst/>
            <a:rect l="l" t="t" r="r" b="b"/>
            <a:pathLst>
              <a:path w="1296788" h="1296788">
                <a:moveTo>
                  <a:pt x="0" y="0"/>
                </a:moveTo>
                <a:lnTo>
                  <a:pt x="1296788" y="0"/>
                </a:lnTo>
                <a:lnTo>
                  <a:pt x="1296788" y="1296789"/>
                </a:lnTo>
                <a:lnTo>
                  <a:pt x="0" y="129678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00239" y="8849612"/>
            <a:ext cx="5509464" cy="1216416"/>
          </a:xfrm>
          <a:custGeom>
            <a:avLst/>
            <a:gdLst/>
            <a:ahLst/>
            <a:cxnLst/>
            <a:rect l="l" t="t" r="r" b="b"/>
            <a:pathLst>
              <a:path w="5509464" h="1216416">
                <a:moveTo>
                  <a:pt x="0" y="0"/>
                </a:moveTo>
                <a:lnTo>
                  <a:pt x="5509463" y="0"/>
                </a:lnTo>
                <a:lnTo>
                  <a:pt x="5509463" y="1216416"/>
                </a:lnTo>
                <a:lnTo>
                  <a:pt x="0" y="12164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9071" b="-19071"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961406" y="8940930"/>
            <a:ext cx="1787128" cy="976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Baby </a:t>
            </a:r>
          </a:p>
          <a:p>
            <a:pPr algn="ctr">
              <a:lnSpc>
                <a:spcPts val="3920"/>
              </a:lnSpc>
              <a:spcBef>
                <a:spcPct val="0"/>
              </a:spcBef>
            </a:pPr>
            <a:r>
              <a:rPr lang="en-US" sz="28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Showers.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5430500" cy="10287000"/>
          </a:xfrm>
          <a:custGeom>
            <a:avLst/>
            <a:gdLst/>
            <a:ahLst/>
            <a:cxnLst/>
            <a:rect l="l" t="t" r="r" b="b"/>
            <a:pathLst>
              <a:path w="15430500" h="10287000">
                <a:moveTo>
                  <a:pt x="0" y="0"/>
                </a:moveTo>
                <a:lnTo>
                  <a:pt x="15430500" y="0"/>
                </a:lnTo>
                <a:lnTo>
                  <a:pt x="154305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1618181"/>
            <a:ext cx="15430500" cy="5074797"/>
          </a:xfrm>
          <a:custGeom>
            <a:avLst/>
            <a:gdLst/>
            <a:ahLst/>
            <a:cxnLst/>
            <a:rect l="l" t="t" r="r" b="b"/>
            <a:pathLst>
              <a:path w="15430500" h="5074797">
                <a:moveTo>
                  <a:pt x="0" y="0"/>
                </a:moveTo>
                <a:lnTo>
                  <a:pt x="15430500" y="0"/>
                </a:lnTo>
                <a:lnTo>
                  <a:pt x="15430500" y="5074797"/>
                </a:lnTo>
                <a:lnTo>
                  <a:pt x="0" y="507479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b="-9462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3468371" y="1618181"/>
            <a:ext cx="6887849" cy="9287220"/>
          </a:xfrm>
          <a:custGeom>
            <a:avLst/>
            <a:gdLst/>
            <a:ahLst/>
            <a:cxnLst/>
            <a:rect l="l" t="t" r="r" b="b"/>
            <a:pathLst>
              <a:path w="6887849" h="9287220">
                <a:moveTo>
                  <a:pt x="0" y="0"/>
                </a:moveTo>
                <a:lnTo>
                  <a:pt x="6887848" y="0"/>
                </a:lnTo>
                <a:lnTo>
                  <a:pt x="6887848" y="9287220"/>
                </a:lnTo>
                <a:lnTo>
                  <a:pt x="0" y="928722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4043652" y="401765"/>
            <a:ext cx="3988249" cy="1216416"/>
          </a:xfrm>
          <a:custGeom>
            <a:avLst/>
            <a:gdLst/>
            <a:ahLst/>
            <a:cxnLst/>
            <a:rect l="l" t="t" r="r" b="b"/>
            <a:pathLst>
              <a:path w="3988249" h="1216416">
                <a:moveTo>
                  <a:pt x="0" y="0"/>
                </a:moveTo>
                <a:lnTo>
                  <a:pt x="3988249" y="0"/>
                </a:lnTo>
                <a:lnTo>
                  <a:pt x="3988249" y="1216416"/>
                </a:lnTo>
                <a:lnTo>
                  <a:pt x="0" y="121641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14440181" y="775024"/>
            <a:ext cx="3195191" cy="361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Questions/Prompts</a:t>
            </a:r>
            <a:endParaRPr lang="en-US" sz="1400">
              <a:solidFill>
                <a:srgbClr val="000000"/>
              </a:solidFill>
              <a:latin typeface="Cinzel Decorative"/>
              <a:ea typeface="Cinzel Decorative"/>
              <a:cs typeface="Cinzel Decorative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148993" y="8909858"/>
            <a:ext cx="5524525" cy="1216416"/>
          </a:xfrm>
          <a:custGeom>
            <a:avLst/>
            <a:gdLst/>
            <a:ahLst/>
            <a:cxnLst/>
            <a:rect l="l" t="t" r="r" b="b"/>
            <a:pathLst>
              <a:path w="5524525" h="1216416">
                <a:moveTo>
                  <a:pt x="0" y="0"/>
                </a:moveTo>
                <a:lnTo>
                  <a:pt x="5524525" y="0"/>
                </a:lnTo>
                <a:lnTo>
                  <a:pt x="5524525" y="1216416"/>
                </a:lnTo>
                <a:lnTo>
                  <a:pt x="0" y="121641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19260" b="-19260"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641272" y="9046261"/>
            <a:ext cx="4539966" cy="895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Milestone 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Birthdays.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656693" y="2152530"/>
            <a:ext cx="2762166" cy="63093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6" lvl="1" indent="-226698" algn="ctr">
              <a:lnSpc>
                <a:spcPts val="2940"/>
              </a:lnSpc>
              <a:buAutoNum type="arabicPeriod"/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Leave a message for the special person to open in 5 years.</a:t>
            </a:r>
          </a:p>
          <a:p>
            <a:pPr marL="453396" lvl="1" indent="-226698" algn="ctr">
              <a:lnSpc>
                <a:spcPts val="2940"/>
              </a:lnSpc>
              <a:buAutoNum type="arabicPeriod"/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Where do you see them in 10 years from now?</a:t>
            </a:r>
          </a:p>
          <a:p>
            <a:pPr marL="453396" lvl="1" indent="-226698" algn="ctr">
              <a:lnSpc>
                <a:spcPts val="2940"/>
              </a:lnSpc>
              <a:buAutoNum type="arabicPeriod"/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What do you value most about (Insert name)?</a:t>
            </a:r>
          </a:p>
          <a:p>
            <a:pPr marL="453396" lvl="1" indent="-226698" algn="ctr">
              <a:lnSpc>
                <a:spcPts val="2940"/>
              </a:lnSpc>
              <a:spcBef>
                <a:spcPct val="0"/>
              </a:spcBef>
              <a:buAutoNum type="arabicPeriod"/>
            </a:pPr>
            <a:r>
              <a:rPr lang="en-US" sz="21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What is your wildest memory about the special person?</a:t>
            </a:r>
          </a:p>
        </p:txBody>
      </p:sp>
      <p:sp>
        <p:nvSpPr>
          <p:cNvPr id="10" name="Freeform 10"/>
          <p:cNvSpPr/>
          <p:nvPr/>
        </p:nvSpPr>
        <p:spPr>
          <a:xfrm>
            <a:off x="16986978" y="8869672"/>
            <a:ext cx="1296788" cy="1296788"/>
          </a:xfrm>
          <a:custGeom>
            <a:avLst/>
            <a:gdLst/>
            <a:ahLst/>
            <a:cxnLst/>
            <a:rect l="l" t="t" r="r" b="b"/>
            <a:pathLst>
              <a:path w="1296788" h="1296788">
                <a:moveTo>
                  <a:pt x="0" y="0"/>
                </a:moveTo>
                <a:lnTo>
                  <a:pt x="1296788" y="0"/>
                </a:lnTo>
                <a:lnTo>
                  <a:pt x="1296788" y="1296788"/>
                </a:lnTo>
                <a:lnTo>
                  <a:pt x="0" y="129678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10800000">
            <a:off x="15445047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V="1">
            <a:off x="0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10800000" flipV="1">
            <a:off x="15445047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5486400" y="0"/>
            <a:ext cx="7315200" cy="883052"/>
          </a:xfrm>
          <a:custGeom>
            <a:avLst/>
            <a:gdLst/>
            <a:ahLst/>
            <a:cxnLst/>
            <a:rect l="l" t="t" r="r" b="b"/>
            <a:pathLst>
              <a:path w="7315200" h="883052">
                <a:moveTo>
                  <a:pt x="0" y="0"/>
                </a:moveTo>
                <a:lnTo>
                  <a:pt x="7315200" y="0"/>
                </a:lnTo>
                <a:lnTo>
                  <a:pt x="7315200" y="883052"/>
                </a:lnTo>
                <a:lnTo>
                  <a:pt x="0" y="88305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028700" y="981075"/>
            <a:ext cx="16230600" cy="8537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Conclude:</a:t>
            </a:r>
          </a:p>
          <a:p>
            <a:pPr algn="ctr">
              <a:lnSpc>
                <a:spcPts val="3500"/>
              </a:lnSpc>
            </a:pPr>
            <a:endParaRPr lang="en-US" sz="25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⭐product becomes a part of the event decoration.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⭐works for a variety of different events such as university course anniversaries, baby showers, milestone birthdays, wedding and wedding anniversaries.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⭐benefits all who is involved, guests, event hosts, investors &amp; stakeholders, and corporate clients.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⭐increases venue attractiveness.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⭐stress free guest experiences.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⭐as our motto goes, </a:t>
            </a:r>
          </a:p>
          <a:p>
            <a:pPr algn="ctr">
              <a:lnSpc>
                <a:spcPts val="3500"/>
              </a:lnSpc>
            </a:pPr>
            <a:endParaRPr lang="en-US" sz="2500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5319"/>
              </a:lnSpc>
            </a:pPr>
            <a:r>
              <a:rPr lang="en-US" sz="3799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cherished by families, for generations.</a:t>
            </a:r>
          </a:p>
          <a:p>
            <a:pPr algn="ctr">
              <a:lnSpc>
                <a:spcPts val="3500"/>
              </a:lnSpc>
            </a:pPr>
            <a:endParaRPr lang="en-US" sz="3799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ctr">
              <a:lnSpc>
                <a:spcPts val="3500"/>
              </a:lnSpc>
              <a:spcBef>
                <a:spcPct val="0"/>
              </a:spcBef>
            </a:pPr>
            <a:endParaRPr lang="en-US" sz="3799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15962512" y="8414901"/>
            <a:ext cx="1296788" cy="1296788"/>
          </a:xfrm>
          <a:custGeom>
            <a:avLst/>
            <a:gdLst/>
            <a:ahLst/>
            <a:cxnLst/>
            <a:rect l="l" t="t" r="r" b="b"/>
            <a:pathLst>
              <a:path w="1296788" h="1296788">
                <a:moveTo>
                  <a:pt x="0" y="0"/>
                </a:moveTo>
                <a:lnTo>
                  <a:pt x="1296788" y="0"/>
                </a:lnTo>
                <a:lnTo>
                  <a:pt x="1296788" y="1296788"/>
                </a:lnTo>
                <a:lnTo>
                  <a:pt x="0" y="129678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028700" y="5078670"/>
            <a:ext cx="2799199" cy="3984625"/>
          </a:xfrm>
          <a:custGeom>
            <a:avLst/>
            <a:gdLst/>
            <a:ahLst/>
            <a:cxnLst/>
            <a:rect l="l" t="t" r="r" b="b"/>
            <a:pathLst>
              <a:path w="2799199" h="3984625">
                <a:moveTo>
                  <a:pt x="0" y="0"/>
                </a:moveTo>
                <a:lnTo>
                  <a:pt x="2799199" y="0"/>
                </a:lnTo>
                <a:lnTo>
                  <a:pt x="2799199" y="3984625"/>
                </a:lnTo>
                <a:lnTo>
                  <a:pt x="0" y="398462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3622783" y="4939012"/>
            <a:ext cx="2988123" cy="2776238"/>
          </a:xfrm>
          <a:custGeom>
            <a:avLst/>
            <a:gdLst/>
            <a:ahLst/>
            <a:cxnLst/>
            <a:rect l="l" t="t" r="r" b="b"/>
            <a:pathLst>
              <a:path w="2988123" h="2776238">
                <a:moveTo>
                  <a:pt x="0" y="0"/>
                </a:moveTo>
                <a:lnTo>
                  <a:pt x="2988123" y="0"/>
                </a:lnTo>
                <a:lnTo>
                  <a:pt x="2988123" y="2776238"/>
                </a:lnTo>
                <a:lnTo>
                  <a:pt x="0" y="277623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A6A6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962512" y="8341818"/>
            <a:ext cx="1296788" cy="1296788"/>
          </a:xfrm>
          <a:custGeom>
            <a:avLst/>
            <a:gdLst/>
            <a:ahLst/>
            <a:cxnLst/>
            <a:rect l="l" t="t" r="r" b="b"/>
            <a:pathLst>
              <a:path w="1296788" h="1296788">
                <a:moveTo>
                  <a:pt x="0" y="0"/>
                </a:moveTo>
                <a:lnTo>
                  <a:pt x="1296788" y="0"/>
                </a:lnTo>
                <a:lnTo>
                  <a:pt x="1296788" y="1296788"/>
                </a:lnTo>
                <a:lnTo>
                  <a:pt x="0" y="129678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028700" y="8235639"/>
            <a:ext cx="1296788" cy="1296788"/>
          </a:xfrm>
          <a:custGeom>
            <a:avLst/>
            <a:gdLst/>
            <a:ahLst/>
            <a:cxnLst/>
            <a:rect l="l" t="t" r="r" b="b"/>
            <a:pathLst>
              <a:path w="1296788" h="1296788">
                <a:moveTo>
                  <a:pt x="0" y="0"/>
                </a:moveTo>
                <a:lnTo>
                  <a:pt x="1296788" y="0"/>
                </a:lnTo>
                <a:lnTo>
                  <a:pt x="1296788" y="1296788"/>
                </a:lnTo>
                <a:lnTo>
                  <a:pt x="0" y="129678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10800000">
            <a:off x="15445047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flipV="1">
            <a:off x="0" y="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1189704" y="990600"/>
            <a:ext cx="16069596" cy="1198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700" u="sng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Reference List: </a:t>
            </a:r>
          </a:p>
          <a:p>
            <a:pPr algn="ctr">
              <a:lnSpc>
                <a:spcPts val="2239"/>
              </a:lnSpc>
            </a:pPr>
            <a:endParaRPr lang="en-US" sz="27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  <a:p>
            <a:pPr algn="l">
              <a:lnSpc>
                <a:spcPts val="3780"/>
              </a:lnSpc>
            </a:pPr>
            <a:endParaRPr lang="en-US" sz="2700" u="sng">
              <a:solidFill>
                <a:srgbClr val="000000"/>
              </a:solidFill>
              <a:latin typeface="Cinzel Decorative"/>
              <a:ea typeface="Cinzel Decorative"/>
              <a:cs typeface="Cinzel Decorative"/>
              <a:sym typeface="Cinzel Decorative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486400" y="0"/>
            <a:ext cx="7315200" cy="883052"/>
          </a:xfrm>
          <a:custGeom>
            <a:avLst/>
            <a:gdLst/>
            <a:ahLst/>
            <a:cxnLst/>
            <a:rect l="l" t="t" r="r" b="b"/>
            <a:pathLst>
              <a:path w="7315200" h="883052">
                <a:moveTo>
                  <a:pt x="0" y="0"/>
                </a:moveTo>
                <a:lnTo>
                  <a:pt x="7315200" y="0"/>
                </a:lnTo>
                <a:lnTo>
                  <a:pt x="7315200" y="883052"/>
                </a:lnTo>
                <a:lnTo>
                  <a:pt x="0" y="88305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0" y="5121674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0"/>
                </a:moveTo>
                <a:lnTo>
                  <a:pt x="2842953" y="0"/>
                </a:lnTo>
                <a:lnTo>
                  <a:pt x="2842953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rot="-10800000" flipV="1">
            <a:off x="15445047" y="5143500"/>
            <a:ext cx="2842953" cy="5143500"/>
          </a:xfrm>
          <a:custGeom>
            <a:avLst/>
            <a:gdLst/>
            <a:ahLst/>
            <a:cxnLst/>
            <a:rect l="l" t="t" r="r" b="b"/>
            <a:pathLst>
              <a:path w="2842953" h="5143500">
                <a:moveTo>
                  <a:pt x="0" y="5143500"/>
                </a:moveTo>
                <a:lnTo>
                  <a:pt x="2842953" y="5143500"/>
                </a:lnTo>
                <a:lnTo>
                  <a:pt x="2842953" y="0"/>
                </a:lnTo>
                <a:lnTo>
                  <a:pt x="0" y="0"/>
                </a:lnTo>
                <a:lnTo>
                  <a:pt x="0" y="51435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2444484" y="1570672"/>
            <a:ext cx="13000563" cy="8007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Cardiff University (2019) Cardiff University, Cardiff University. Available at: https://www.cardiff.ac.uk/.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cariad-bridal (2016) cariad-bridal. Available at: https://www.cariadbridal.co.uk/ (Accessed: 2 March 2026).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Facebook (2025) Facebook, Facebook. Available at: https://www.facebook.com/.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Formal Suit Hire &amp; Retail, Evening Wear, Neath, Port Talbot, Swansea | Hanson (2025) Hanson: The Clothes People. Available at: https://www.hansontheclothespeople.co.uk/ (Accessed: 2 March 2026).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Grants (2019) Business Wales. Grants | Business Wales. Available at: https://businesswales.gov.wales/businessfinance/types-finance-and-how-apply/grants.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12 Reasons Why Teamwork Is Important in the Workplace (2025) Indeed Career Guide. Available at: https://www.indeed.com/career-advice/career-development/teamwork-important?__cf_chl_tk=PwHddw8AA7aeimnOoMd.veSmSaDGUKgev3Z0W3JinEQ-1772422667-1.0.1.1-4bTbbwpKP6CYFMDioKzkXCD7tqicMvR08hWA.Hvgafw (Accessed: 2 March 2026).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Swansea University (2024) Swansea University, www.swansea.ac.uk. Available at: https://www.swansea.ac.uk/.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Slater Menswear | Mens Suits, Blazers, Tailoring &amp; Casualwear (no date) www.slaters.co.uk. Available at: https://www.slaters.co.uk/.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Storeit Wales (2026) Storeitwales.co.uk. Available at: https://book.storeitwales.co.uk/ (Accessed: 2 March 2026)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TikTok (2024) Watch trending videos for you | TikTok, www.tiktok.com. Available at: https://www.tiktok.com/explore.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LinkedIn (no date) LinkedIn, Linkedin. Available at: https://www.linkedin.com.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Office 365 Login | Microsoft Office (2019) Office.com. Available at: https://www.office.com.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WalesOnline: News, sport, weather and events from across Wales (2017) Walesonline.co.uk. Available at: https://www.walesonline.co.uk/.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Wedding Dresses in Cardiff at Laura May Bridal (2025) Laura May Bridal. Available at: https://lauramaybridal.co.uk/.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Web Development Team - UWTSD (2019) University of Wales Trinity Saint David, Uwtsd.ac.uk. Available at: https://www.uwtsd.ac.uk/.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Young Person’s Start Up Grant (2025) Big Ideas Wales. Young Person’s Start Up Grant | Big Ideas Wales. Available at: https://businesswales.gov.wales/bigideas/funding-and-grants/young-persons-start-grant.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‌Instagram (2025) Instagram, Instagram. Available at: https://www.instagram.com/.</a:t>
            </a:r>
          </a:p>
          <a:p>
            <a:pPr marL="345441" lvl="1" indent="-172721" algn="ctr">
              <a:lnSpc>
                <a:spcPts val="2240"/>
              </a:lnSpc>
              <a:buFont typeface="Arial"/>
              <a:buChar char="•"/>
            </a:pPr>
            <a:r>
              <a:rPr lang="en-US" sz="1600">
                <a:solidFill>
                  <a:srgbClr val="000000"/>
                </a:solidFill>
                <a:latin typeface="Cinzel Decorative"/>
                <a:ea typeface="Cinzel Decorative"/>
                <a:cs typeface="Cinzel Decorative"/>
                <a:sym typeface="Cinzel Decorative"/>
              </a:rPr>
              <a:t>X (2025) https://twitter.com/, X (formerly Twitter). Available at: https://x.com/.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Project - Business Pitch Ideas</dc:title>
  <cp:revision>56</cp:revision>
  <dcterms:created xsi:type="dcterms:W3CDTF">2006-08-16T00:00:00Z</dcterms:created>
  <dcterms:modified xsi:type="dcterms:W3CDTF">2026-03-02T23:21:54Z</dcterms:modified>
  <dc:identifier>DAHBtNsNu6s</dc:identifier>
</cp:coreProperties>
</file>