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55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4/14/21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4/14/21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4/14/21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4/14/21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4/14/21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32859" y="901148"/>
            <a:ext cx="4909992" cy="461665"/>
          </a:xfrm>
          <a:prstGeom prst="rect">
            <a:avLst/>
          </a:prstGeom>
          <a:noFill/>
          <a:ln>
            <a:solidFill>
              <a:schemeClr val="tx1"/>
            </a:solidFill>
          </a:ln>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Academic and Employability skills</a:t>
            </a:r>
          </a:p>
        </p:txBody>
      </p:sp>
      <p:sp>
        <p:nvSpPr>
          <p:cNvPr id="5" name="TextBox 4"/>
          <p:cNvSpPr txBox="1"/>
          <p:nvPr/>
        </p:nvSpPr>
        <p:spPr>
          <a:xfrm>
            <a:off x="3332859" y="2818688"/>
            <a:ext cx="5264209"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Student Name: Mohammed </a:t>
            </a:r>
            <a:r>
              <a:rPr lang="en-US" b="1" dirty="0" err="1">
                <a:latin typeface="Times New Roman" panose="02020603050405020304" pitchFamily="18" charset="0"/>
                <a:cs typeface="Times New Roman" panose="02020603050405020304" pitchFamily="18" charset="0"/>
              </a:rPr>
              <a:t>Asadur</a:t>
            </a:r>
            <a:r>
              <a:rPr lang="en-US" b="1" dirty="0">
                <a:latin typeface="Times New Roman" panose="02020603050405020304" pitchFamily="18" charset="0"/>
                <a:cs typeface="Times New Roman" panose="02020603050405020304" pitchFamily="18" charset="0"/>
              </a:rPr>
              <a:t> Rahman</a:t>
            </a:r>
          </a:p>
          <a:p>
            <a:pPr algn="ct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20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05284" y="658026"/>
            <a:ext cx="2119357" cy="461665"/>
          </a:xfrm>
          <a:prstGeom prst="rect">
            <a:avLst/>
          </a:prstGeom>
          <a:noFill/>
          <a:ln>
            <a:solidFill>
              <a:schemeClr val="tx1"/>
            </a:solidFill>
          </a:ln>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Introduction</a:t>
            </a:r>
          </a:p>
        </p:txBody>
      </p:sp>
      <p:sp>
        <p:nvSpPr>
          <p:cNvPr id="5" name="TextBox 4"/>
          <p:cNvSpPr txBox="1"/>
          <p:nvPr/>
        </p:nvSpPr>
        <p:spPr>
          <a:xfrm>
            <a:off x="3332857" y="2811424"/>
            <a:ext cx="5264209" cy="2031325"/>
          </a:xfrm>
          <a:prstGeom prst="rect">
            <a:avLst/>
          </a:prstGeom>
          <a:noFill/>
        </p:spPr>
        <p:txBody>
          <a:bodyPr wrap="square" rtlCol="0">
            <a:spAutoFit/>
          </a:bodyPr>
          <a:lstStyle/>
          <a:p>
            <a:pPr algn="just"/>
            <a:r>
              <a:rPr lang="en-GB" dirty="0">
                <a:latin typeface="Times New Roman" panose="02020603050405020304" pitchFamily="18" charset="0"/>
                <a:cs typeface="Times New Roman" panose="02020603050405020304" pitchFamily="18" charset="0"/>
              </a:rPr>
              <a:t>Everyone has their career, and after graduation, everyone runs towards their desire career. Like, I have my desire career, and I always want to put myself in the corporate world. Therefore, I want to work in a renowned multinational company in the UK, and I want to be a corporate leader. I want to showcase myself as a great corporate leader in front of the world.</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3407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05284" y="658026"/>
            <a:ext cx="2751748" cy="461665"/>
          </a:xfrm>
          <a:prstGeom prst="rect">
            <a:avLst/>
          </a:prstGeom>
          <a:noFill/>
          <a:ln>
            <a:solidFill>
              <a:schemeClr val="tx1"/>
            </a:solidFill>
          </a:ln>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My Career Plan</a:t>
            </a:r>
          </a:p>
        </p:txBody>
      </p:sp>
      <p:sp>
        <p:nvSpPr>
          <p:cNvPr id="5" name="TextBox 4"/>
          <p:cNvSpPr txBox="1"/>
          <p:nvPr/>
        </p:nvSpPr>
        <p:spPr>
          <a:xfrm>
            <a:off x="1331149" y="2420952"/>
            <a:ext cx="5264209" cy="2585323"/>
          </a:xfrm>
          <a:prstGeom prst="rect">
            <a:avLst/>
          </a:prstGeom>
          <a:noFill/>
        </p:spPr>
        <p:txBody>
          <a:bodyPr wrap="square" rtlCol="0">
            <a:spAutoFit/>
          </a:bodyPr>
          <a:lstStyle/>
          <a:p>
            <a:pPr algn="just"/>
            <a:r>
              <a:rPr lang="en-GB" dirty="0">
                <a:latin typeface="Times New Roman" panose="02020603050405020304" pitchFamily="18" charset="0"/>
                <a:cs typeface="Times New Roman" panose="02020603050405020304" pitchFamily="18" charset="0"/>
              </a:rPr>
              <a:t>I was always inspired by the corporate leaders and how they are dominating their business, such as British American Tobacco, Unilever, Nestle, etc. Therefore, I also want to work in a renowned multination company like these, and in the future, I want to make myself one of the best corporate leaders that the whole world will witness (</a:t>
            </a:r>
            <a:r>
              <a:rPr lang="en-GB" dirty="0" err="1">
                <a:latin typeface="Times New Roman" panose="02020603050405020304" pitchFamily="18" charset="0"/>
                <a:cs typeface="Times New Roman" panose="02020603050405020304" pitchFamily="18" charset="0"/>
              </a:rPr>
              <a:t>Skovira</a:t>
            </a:r>
            <a:r>
              <a:rPr lang="en-GB" dirty="0">
                <a:latin typeface="Times New Roman" panose="02020603050405020304" pitchFamily="18" charset="0"/>
                <a:cs typeface="Times New Roman" panose="02020603050405020304" pitchFamily="18" charset="0"/>
              </a:rPr>
              <a:t> and Harman, 2018). I also want to be the role model of the next generation by becoming a corporate leader. </a:t>
            </a:r>
            <a:endParaRPr lang="en-US" dirty="0">
              <a:latin typeface="Times New Roman" panose="02020603050405020304" pitchFamily="18" charset="0"/>
              <a:cs typeface="Times New Roman" panose="02020603050405020304" pitchFamily="18" charset="0"/>
            </a:endParaRPr>
          </a:p>
        </p:txBody>
      </p:sp>
      <p:pic>
        <p:nvPicPr>
          <p:cNvPr id="2050" name="Picture 2" descr="Corporate Team Icon. Employees Behind The Leader. Royalty Free Cliparts,  Vectors, And Stock Illustration. Image 12901128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4493" y="2248152"/>
            <a:ext cx="3444342" cy="2758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45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05284" y="658026"/>
            <a:ext cx="2119357" cy="830997"/>
          </a:xfrm>
          <a:prstGeom prst="rect">
            <a:avLst/>
          </a:prstGeom>
          <a:noFill/>
          <a:ln>
            <a:solidFill>
              <a:schemeClr val="tx1"/>
            </a:solidFill>
          </a:ln>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SWOT Analysis</a:t>
            </a:r>
          </a:p>
        </p:txBody>
      </p:sp>
      <p:graphicFrame>
        <p:nvGraphicFramePr>
          <p:cNvPr id="2" name="Table 1"/>
          <p:cNvGraphicFramePr>
            <a:graphicFrameLocks noGrp="1"/>
          </p:cNvGraphicFramePr>
          <p:nvPr>
            <p:extLst>
              <p:ext uri="{D42A27DB-BD31-4B8C-83A1-F6EECF244321}">
                <p14:modId xmlns:p14="http://schemas.microsoft.com/office/powerpoint/2010/main" val="1977866838"/>
              </p:ext>
            </p:extLst>
          </p:nvPr>
        </p:nvGraphicFramePr>
        <p:xfrm>
          <a:off x="3197924" y="2274717"/>
          <a:ext cx="5937250" cy="3332540"/>
        </p:xfrm>
        <a:graphic>
          <a:graphicData uri="http://schemas.openxmlformats.org/drawingml/2006/table">
            <a:tbl>
              <a:tblPr firstRow="1" firstCol="1" bandRow="1">
                <a:tableStyleId>{1FECB4D8-DB02-4DC6-A0A2-4F2EBAE1DC90}</a:tableStyleId>
              </a:tblPr>
              <a:tblGrid>
                <a:gridCol w="2968625">
                  <a:extLst>
                    <a:ext uri="{9D8B030D-6E8A-4147-A177-3AD203B41FA5}">
                      <a16:colId xmlns:a16="http://schemas.microsoft.com/office/drawing/2014/main" val="20000"/>
                    </a:ext>
                  </a:extLst>
                </a:gridCol>
                <a:gridCol w="2968625">
                  <a:extLst>
                    <a:ext uri="{9D8B030D-6E8A-4147-A177-3AD203B41FA5}">
                      <a16:colId xmlns:a16="http://schemas.microsoft.com/office/drawing/2014/main" val="20001"/>
                    </a:ext>
                  </a:extLst>
                </a:gridCol>
              </a:tblGrid>
              <a:tr h="0">
                <a:tc>
                  <a:txBody>
                    <a:bodyPr/>
                    <a:lstStyle/>
                    <a:p>
                      <a:pPr marL="0" marR="0" algn="ctr">
                        <a:lnSpc>
                          <a:spcPct val="150000"/>
                        </a:lnSpc>
                        <a:spcBef>
                          <a:spcPts val="0"/>
                        </a:spcBef>
                        <a:spcAft>
                          <a:spcPts val="0"/>
                        </a:spcAft>
                      </a:pPr>
                      <a:r>
                        <a:rPr lang="en-GB" sz="1600" b="1">
                          <a:effectLst/>
                          <a:latin typeface="Times New Roman" panose="02020603050405020304" pitchFamily="18" charset="0"/>
                          <a:cs typeface="Times New Roman" panose="02020603050405020304" pitchFamily="18" charset="0"/>
                        </a:rPr>
                        <a:t>Strength</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600" b="1" dirty="0">
                          <a:effectLst/>
                          <a:latin typeface="Times New Roman" panose="02020603050405020304" pitchFamily="18" charset="0"/>
                          <a:cs typeface="Times New Roman" panose="02020603050405020304" pitchFamily="18" charset="0"/>
                        </a:rPr>
                        <a:t>Weakness</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115818">
                <a:tc>
                  <a:txBody>
                    <a:bodyPr/>
                    <a:lstStyle/>
                    <a:p>
                      <a:pPr marL="171450" marR="0" indent="-171450" algn="ctr">
                        <a:lnSpc>
                          <a:spcPct val="150000"/>
                        </a:lnSpc>
                        <a:spcBef>
                          <a:spcPts val="0"/>
                        </a:spcBef>
                        <a:spcAft>
                          <a:spcPts val="0"/>
                        </a:spcAft>
                        <a:buFont typeface="Arial" panose="020B0604020202020204" pitchFamily="34" charset="0"/>
                        <a:buChar char="•"/>
                      </a:pPr>
                      <a:r>
                        <a:rPr lang="en-GB" sz="1200">
                          <a:effectLst/>
                          <a:latin typeface="Times New Roman" panose="02020603050405020304" pitchFamily="18" charset="0"/>
                          <a:cs typeface="Times New Roman" panose="02020603050405020304" pitchFamily="18" charset="0"/>
                        </a:rPr>
                        <a:t>Strong analytical ability</a:t>
                      </a:r>
                      <a:endParaRPr lang="en-US" sz="1200">
                        <a:effectLst/>
                        <a:latin typeface="Times New Roman" panose="02020603050405020304" pitchFamily="18" charset="0"/>
                        <a:cs typeface="Times New Roman" panose="02020603050405020304" pitchFamily="18" charset="0"/>
                      </a:endParaRPr>
                    </a:p>
                    <a:p>
                      <a:pPr marL="171450" marR="0" indent="-171450" algn="ctr">
                        <a:lnSpc>
                          <a:spcPct val="150000"/>
                        </a:lnSpc>
                        <a:spcBef>
                          <a:spcPts val="0"/>
                        </a:spcBef>
                        <a:spcAft>
                          <a:spcPts val="0"/>
                        </a:spcAft>
                        <a:buFont typeface="Arial" panose="020B0604020202020204" pitchFamily="34" charset="0"/>
                        <a:buChar char="•"/>
                      </a:pPr>
                      <a:r>
                        <a:rPr lang="en-GB" sz="1200">
                          <a:effectLst/>
                          <a:latin typeface="Times New Roman" panose="02020603050405020304" pitchFamily="18" charset="0"/>
                          <a:cs typeface="Times New Roman" panose="02020603050405020304" pitchFamily="18" charset="0"/>
                        </a:rPr>
                        <a:t>Quick learner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171450" marR="0" indent="-171450" algn="ctr">
                        <a:lnSpc>
                          <a:spcPct val="150000"/>
                        </a:lnSpc>
                        <a:spcBef>
                          <a:spcPts val="0"/>
                        </a:spcBef>
                        <a:spcAft>
                          <a:spcPts val="0"/>
                        </a:spcAft>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Less punctual</a:t>
                      </a:r>
                      <a:endParaRPr lang="en-US" sz="1200" dirty="0">
                        <a:effectLst/>
                        <a:latin typeface="Times New Roman" panose="02020603050405020304" pitchFamily="18" charset="0"/>
                        <a:cs typeface="Times New Roman" panose="02020603050405020304" pitchFamily="18" charset="0"/>
                      </a:endParaRPr>
                    </a:p>
                    <a:p>
                      <a:pPr marL="171450" marR="0" indent="-171450" algn="ctr">
                        <a:lnSpc>
                          <a:spcPct val="150000"/>
                        </a:lnSpc>
                        <a:spcBef>
                          <a:spcPts val="0"/>
                        </a:spcBef>
                        <a:spcAft>
                          <a:spcPts val="0"/>
                        </a:spcAft>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Can say “No” to any responsibility</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0" marR="0" algn="ctr">
                        <a:lnSpc>
                          <a:spcPct val="150000"/>
                        </a:lnSpc>
                        <a:spcBef>
                          <a:spcPts val="0"/>
                        </a:spcBef>
                        <a:spcAft>
                          <a:spcPts val="0"/>
                        </a:spcAft>
                      </a:pPr>
                      <a:r>
                        <a:rPr lang="en-GB" sz="1400" b="1">
                          <a:effectLst/>
                          <a:latin typeface="Times New Roman" panose="02020603050405020304" pitchFamily="18" charset="0"/>
                          <a:cs typeface="Times New Roman" panose="02020603050405020304" pitchFamily="18" charset="0"/>
                        </a:rPr>
                        <a:t>Opportunities</a:t>
                      </a:r>
                      <a:endParaRPr lang="en-US"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Threats</a:t>
                      </a:r>
                      <a:endParaRPr lang="en-US"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marL="171450" marR="0" indent="-171450" algn="ctr">
                        <a:lnSpc>
                          <a:spcPct val="150000"/>
                        </a:lnSpc>
                        <a:spcBef>
                          <a:spcPts val="0"/>
                        </a:spcBef>
                        <a:spcAft>
                          <a:spcPts val="0"/>
                        </a:spcAft>
                        <a:buFont typeface="Arial" panose="020B0604020202020204" pitchFamily="34" charset="0"/>
                        <a:buChar char="•"/>
                      </a:pPr>
                      <a:r>
                        <a:rPr lang="en-GB" sz="1200" b="0">
                          <a:effectLst/>
                          <a:latin typeface="Times New Roman" panose="02020603050405020304" pitchFamily="18" charset="0"/>
                          <a:cs typeface="Times New Roman" panose="02020603050405020304" pitchFamily="18" charset="0"/>
                        </a:rPr>
                        <a:t>Can get solutions easily</a:t>
                      </a:r>
                      <a:endParaRPr lang="en-US" sz="1200" b="0">
                        <a:effectLst/>
                        <a:latin typeface="Times New Roman" panose="02020603050405020304" pitchFamily="18" charset="0"/>
                        <a:cs typeface="Times New Roman" panose="02020603050405020304" pitchFamily="18" charset="0"/>
                      </a:endParaRPr>
                    </a:p>
                    <a:p>
                      <a:pPr marL="171450" marR="0" indent="-171450" algn="ctr">
                        <a:lnSpc>
                          <a:spcPct val="150000"/>
                        </a:lnSpc>
                        <a:spcBef>
                          <a:spcPts val="0"/>
                        </a:spcBef>
                        <a:spcAft>
                          <a:spcPts val="0"/>
                        </a:spcAft>
                        <a:buFont typeface="Arial" panose="020B0604020202020204" pitchFamily="34" charset="0"/>
                        <a:buChar char="•"/>
                      </a:pPr>
                      <a:r>
                        <a:rPr lang="en-GB" sz="1200" b="0">
                          <a:effectLst/>
                          <a:latin typeface="Times New Roman" panose="02020603050405020304" pitchFamily="18" charset="0"/>
                          <a:cs typeface="Times New Roman" panose="02020603050405020304" pitchFamily="18" charset="0"/>
                        </a:rPr>
                        <a:t> </a:t>
                      </a:r>
                      <a:endParaRPr lang="en-US" sz="1200" b="0">
                        <a:effectLst/>
                        <a:latin typeface="Times New Roman" panose="02020603050405020304" pitchFamily="18" charset="0"/>
                        <a:cs typeface="Times New Roman" panose="02020603050405020304" pitchFamily="18" charset="0"/>
                      </a:endParaRPr>
                    </a:p>
                    <a:p>
                      <a:pPr marL="171450" marR="0" indent="-171450" algn="ctr">
                        <a:lnSpc>
                          <a:spcPct val="150000"/>
                        </a:lnSpc>
                        <a:spcBef>
                          <a:spcPts val="0"/>
                        </a:spcBef>
                        <a:spcAft>
                          <a:spcPts val="0"/>
                        </a:spcAft>
                        <a:buFont typeface="Arial" panose="020B0604020202020204" pitchFamily="34" charset="0"/>
                        <a:buChar char="•"/>
                      </a:pPr>
                      <a:r>
                        <a:rPr lang="en-GB" sz="1200" b="0">
                          <a:effectLst/>
                          <a:latin typeface="Times New Roman" panose="02020603050405020304" pitchFamily="18" charset="0"/>
                          <a:cs typeface="Times New Roman" panose="02020603050405020304" pitchFamily="18" charset="0"/>
                        </a:rPr>
                        <a:t>I can accomplish my works in less time</a:t>
                      </a:r>
                      <a:endParaRPr lang="en-US" sz="1200" b="0">
                        <a:effectLst/>
                        <a:latin typeface="Times New Roman" panose="02020603050405020304" pitchFamily="18" charset="0"/>
                        <a:cs typeface="Times New Roman" panose="02020603050405020304" pitchFamily="18" charset="0"/>
                      </a:endParaRPr>
                    </a:p>
                    <a:p>
                      <a:pPr marL="171450" marR="0" indent="-171450" algn="ctr">
                        <a:lnSpc>
                          <a:spcPct val="150000"/>
                        </a:lnSpc>
                        <a:spcBef>
                          <a:spcPts val="0"/>
                        </a:spcBef>
                        <a:spcAft>
                          <a:spcPts val="0"/>
                        </a:spcAft>
                        <a:buFont typeface="Arial" panose="020B0604020202020204" pitchFamily="34" charset="0"/>
                        <a:buChar char="•"/>
                      </a:pPr>
                      <a:r>
                        <a:rPr lang="en-GB" sz="1200" b="0">
                          <a:effectLst/>
                          <a:latin typeface="Times New Roman" panose="02020603050405020304" pitchFamily="18" charset="0"/>
                          <a:cs typeface="Times New Roman" panose="02020603050405020304" pitchFamily="18" charset="0"/>
                        </a:rPr>
                        <a:t> </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171450" marR="0" indent="-171450" algn="ctr">
                        <a:lnSpc>
                          <a:spcPct val="150000"/>
                        </a:lnSpc>
                        <a:spcBef>
                          <a:spcPts val="0"/>
                        </a:spcBef>
                        <a:spcAft>
                          <a:spcPts val="0"/>
                        </a:spcAft>
                        <a:buFont typeface="Arial" panose="020B0604020202020204" pitchFamily="34" charset="0"/>
                        <a:buChar char="•"/>
                      </a:pPr>
                      <a:r>
                        <a:rPr lang="en-GB" sz="1200" b="0" dirty="0">
                          <a:effectLst/>
                          <a:latin typeface="Times New Roman" panose="02020603050405020304" pitchFamily="18" charset="0"/>
                          <a:cs typeface="Times New Roman" panose="02020603050405020304" pitchFamily="18" charset="0"/>
                        </a:rPr>
                        <a:t>Can get fired to not to provide works before deadlines</a:t>
                      </a:r>
                      <a:endParaRPr lang="en-US" sz="1200" b="0" dirty="0">
                        <a:effectLst/>
                        <a:latin typeface="Times New Roman" panose="02020603050405020304" pitchFamily="18" charset="0"/>
                        <a:cs typeface="Times New Roman" panose="02020603050405020304" pitchFamily="18" charset="0"/>
                      </a:endParaRPr>
                    </a:p>
                    <a:p>
                      <a:pPr marL="171450" marR="0" indent="-171450" algn="ctr">
                        <a:lnSpc>
                          <a:spcPct val="150000"/>
                        </a:lnSpc>
                        <a:spcBef>
                          <a:spcPts val="0"/>
                        </a:spcBef>
                        <a:spcAft>
                          <a:spcPts val="0"/>
                        </a:spcAft>
                        <a:buFont typeface="Arial" panose="020B0604020202020204" pitchFamily="34" charset="0"/>
                        <a:buChar char="•"/>
                      </a:pPr>
                      <a:r>
                        <a:rPr lang="en-GB" sz="1200" b="0" dirty="0">
                          <a:effectLst/>
                          <a:latin typeface="Times New Roman" panose="02020603050405020304" pitchFamily="18" charset="0"/>
                          <a:cs typeface="Times New Roman" panose="02020603050405020304" pitchFamily="18" charset="0"/>
                        </a:rPr>
                        <a:t> </a:t>
                      </a:r>
                      <a:endParaRPr lang="en-US" sz="1200" b="0" dirty="0">
                        <a:effectLst/>
                        <a:latin typeface="Times New Roman" panose="02020603050405020304" pitchFamily="18" charset="0"/>
                        <a:cs typeface="Times New Roman" panose="02020603050405020304" pitchFamily="18" charset="0"/>
                      </a:endParaRPr>
                    </a:p>
                    <a:p>
                      <a:pPr marL="171450" marR="0" indent="-171450" algn="ctr">
                        <a:lnSpc>
                          <a:spcPct val="150000"/>
                        </a:lnSpc>
                        <a:spcBef>
                          <a:spcPts val="0"/>
                        </a:spcBef>
                        <a:spcAft>
                          <a:spcPts val="0"/>
                        </a:spcAft>
                        <a:buFont typeface="Arial" panose="020B0604020202020204" pitchFamily="34" charset="0"/>
                        <a:buChar char="•"/>
                      </a:pPr>
                      <a:r>
                        <a:rPr lang="en-GB" sz="1200" b="0" dirty="0">
                          <a:effectLst/>
                          <a:latin typeface="Times New Roman" panose="02020603050405020304" pitchFamily="18" charset="0"/>
                          <a:cs typeface="Times New Roman" panose="02020603050405020304" pitchFamily="18" charset="0"/>
                        </a:rPr>
                        <a:t>The massive workload can be there, and several changes will be there to make mistakes.</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022862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77240" y="700755"/>
            <a:ext cx="4990746" cy="461665"/>
          </a:xfrm>
          <a:prstGeom prst="rect">
            <a:avLst/>
          </a:prstGeom>
          <a:noFill/>
          <a:ln>
            <a:solidFill>
              <a:schemeClr val="tx1"/>
            </a:solidFill>
          </a:ln>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PDP(Personal Development Plan) </a:t>
            </a:r>
          </a:p>
        </p:txBody>
      </p:sp>
      <p:graphicFrame>
        <p:nvGraphicFramePr>
          <p:cNvPr id="3" name="Table 2"/>
          <p:cNvGraphicFramePr>
            <a:graphicFrameLocks noGrp="1"/>
          </p:cNvGraphicFramePr>
          <p:nvPr>
            <p:extLst>
              <p:ext uri="{D42A27DB-BD31-4B8C-83A1-F6EECF244321}">
                <p14:modId xmlns:p14="http://schemas.microsoft.com/office/powerpoint/2010/main" val="303224683"/>
              </p:ext>
            </p:extLst>
          </p:nvPr>
        </p:nvGraphicFramePr>
        <p:xfrm>
          <a:off x="2365389" y="1782480"/>
          <a:ext cx="8368128" cy="4452764"/>
        </p:xfrm>
        <a:graphic>
          <a:graphicData uri="http://schemas.openxmlformats.org/drawingml/2006/table">
            <a:tbl>
              <a:tblPr firstRow="1" firstCol="1" bandRow="1">
                <a:tableStyleId>{6E25E649-3F16-4E02-A733-19D2CDBF48F0}</a:tableStyleId>
              </a:tblPr>
              <a:tblGrid>
                <a:gridCol w="2091584">
                  <a:extLst>
                    <a:ext uri="{9D8B030D-6E8A-4147-A177-3AD203B41FA5}">
                      <a16:colId xmlns:a16="http://schemas.microsoft.com/office/drawing/2014/main" val="20000"/>
                    </a:ext>
                  </a:extLst>
                </a:gridCol>
                <a:gridCol w="2091584">
                  <a:extLst>
                    <a:ext uri="{9D8B030D-6E8A-4147-A177-3AD203B41FA5}">
                      <a16:colId xmlns:a16="http://schemas.microsoft.com/office/drawing/2014/main" val="20001"/>
                    </a:ext>
                  </a:extLst>
                </a:gridCol>
                <a:gridCol w="2092480">
                  <a:extLst>
                    <a:ext uri="{9D8B030D-6E8A-4147-A177-3AD203B41FA5}">
                      <a16:colId xmlns:a16="http://schemas.microsoft.com/office/drawing/2014/main" val="20002"/>
                    </a:ext>
                  </a:extLst>
                </a:gridCol>
                <a:gridCol w="2092480">
                  <a:extLst>
                    <a:ext uri="{9D8B030D-6E8A-4147-A177-3AD203B41FA5}">
                      <a16:colId xmlns:a16="http://schemas.microsoft.com/office/drawing/2014/main" val="20003"/>
                    </a:ext>
                  </a:extLst>
                </a:gridCol>
              </a:tblGrid>
              <a:tr h="439427">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Goals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Resources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Benefits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Time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extLst>
                  <a:ext uri="{0D108BD9-81ED-4DB2-BD59-A6C34878D82A}">
                    <a16:rowId xmlns:a16="http://schemas.microsoft.com/office/drawing/2014/main" val="10000"/>
                  </a:ext>
                </a:extLst>
              </a:tr>
              <a:tr h="912122">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Developing communication skills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Peers and friends, Reading and public speaking, computer, email, etc.</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I will be able to enhance my communication skill, and it will help me a lot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Six month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extLst>
                  <a:ext uri="{0D108BD9-81ED-4DB2-BD59-A6C34878D82A}">
                    <a16:rowId xmlns:a16="http://schemas.microsoft.com/office/drawing/2014/main" val="10001"/>
                  </a:ext>
                </a:extLst>
              </a:tr>
              <a:tr h="1641820">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Developing teamwork</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Teacher help, advice from an experienced person, analysis of the perception of team members, etc.</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I won’t work alone in the corporate sector. Therefore, I need to develop my teamwork skill because I will be working in a team for several projects, and it will help me a lot.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Three months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extLst>
                  <a:ext uri="{0D108BD9-81ED-4DB2-BD59-A6C34878D82A}">
                    <a16:rowId xmlns:a16="http://schemas.microsoft.com/office/drawing/2014/main" val="10002"/>
                  </a:ext>
                </a:extLst>
              </a:tr>
              <a:tr h="1459395">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Be a good presenter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TED talks, read stories and starts presenting with a tale, self-evaluation, participating in public speaking events, and witnessing them.</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I will be a good presenter and with good presentation skills I can achieve good outcomes in the corporate sector.</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Four months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5606" marR="45606"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920855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77240" y="700755"/>
            <a:ext cx="4990746" cy="461665"/>
          </a:xfrm>
          <a:prstGeom prst="rect">
            <a:avLst/>
          </a:prstGeom>
          <a:noFill/>
          <a:ln>
            <a:solidFill>
              <a:schemeClr val="tx1"/>
            </a:solidFill>
          </a:ln>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Analysis of the PDP </a:t>
            </a:r>
          </a:p>
        </p:txBody>
      </p:sp>
      <p:sp>
        <p:nvSpPr>
          <p:cNvPr id="2" name="Rectangle 1"/>
          <p:cNvSpPr/>
          <p:nvPr/>
        </p:nvSpPr>
        <p:spPr>
          <a:xfrm>
            <a:off x="1108105" y="2382112"/>
            <a:ext cx="6096000" cy="2643096"/>
          </a:xfrm>
          <a:prstGeom prst="rect">
            <a:avLst/>
          </a:prstGeom>
        </p:spPr>
        <p:txBody>
          <a:bodyPr>
            <a:spAutoFit/>
          </a:bodyPr>
          <a:lstStyle/>
          <a:p>
            <a:pPr algn="just">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If I follow the goals that I have mentioned in the PDP plan, I will reach to my destination quickly. It is vital to have practical communication skills and be a good presenter in the corporate world. By following my goals and getting through the resources, I can make myself a corporate leader. It is also essential to work in the corporate sector as a team (</a:t>
            </a:r>
            <a:r>
              <a:rPr lang="en-GB" sz="1400" dirty="0" err="1">
                <a:latin typeface="Times New Roman" panose="02020603050405020304" pitchFamily="18" charset="0"/>
                <a:ea typeface="Calibri" panose="020F0502020204030204" pitchFamily="34" charset="0"/>
                <a:cs typeface="Times New Roman" panose="02020603050405020304" pitchFamily="18" charset="0"/>
              </a:rPr>
              <a:t>Stashevsky</a:t>
            </a:r>
            <a:r>
              <a:rPr lang="en-GB" sz="1400" dirty="0">
                <a:latin typeface="Times New Roman" panose="02020603050405020304" pitchFamily="18" charset="0"/>
                <a:ea typeface="Calibri" panose="020F0502020204030204" pitchFamily="34" charset="0"/>
                <a:cs typeface="Times New Roman" panose="02020603050405020304" pitchFamily="18" charset="0"/>
              </a:rPr>
              <a:t> et al., 2018). Therefore, I also have to emphasize following the aspects of enhancing teamwork, which will lead me to my desire for success in my desired career. By this, I can make myself best for being a corporate leader within the next 13 months.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Analysis - Free seo and web ic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4143" y="2259249"/>
            <a:ext cx="3201513" cy="3201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560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77240" y="700755"/>
            <a:ext cx="4990746" cy="461665"/>
          </a:xfrm>
          <a:prstGeom prst="rect">
            <a:avLst/>
          </a:prstGeom>
          <a:noFill/>
          <a:ln>
            <a:solidFill>
              <a:schemeClr val="tx1"/>
            </a:solidFill>
          </a:ln>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Conclusion</a:t>
            </a:r>
          </a:p>
        </p:txBody>
      </p:sp>
      <p:sp>
        <p:nvSpPr>
          <p:cNvPr id="2" name="Rectangle 1"/>
          <p:cNvSpPr/>
          <p:nvPr/>
        </p:nvSpPr>
        <p:spPr>
          <a:xfrm>
            <a:off x="3312920" y="2817948"/>
            <a:ext cx="6096000" cy="2246769"/>
          </a:xfrm>
          <a:prstGeom prst="rect">
            <a:avLst/>
          </a:prstGeom>
        </p:spPr>
        <p:txBody>
          <a:bodyPr>
            <a:spAutoFit/>
          </a:bodyPr>
          <a:lstStyle/>
          <a:p>
            <a:pPr algn="just"/>
            <a:r>
              <a:rPr lang="en-GB" sz="2000" dirty="0">
                <a:latin typeface="Times New Roman" panose="02020603050405020304" pitchFamily="18" charset="0"/>
                <a:cs typeface="Times New Roman" panose="02020603050405020304" pitchFamily="18" charset="0"/>
              </a:rPr>
              <a:t>It won’t be easy because the corporate sector is not simple as it is witnessed. Nowadays, corporate sectors want those candidates who are carrying high soft skills rather than qualifications. For taking the seat of the corporate leader, besides my studies, I have to go through my plan to make my career in the corporate world and become one of the corporate leaders in the world. </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2495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77240" y="700755"/>
            <a:ext cx="4990746" cy="461665"/>
          </a:xfrm>
          <a:prstGeom prst="rect">
            <a:avLst/>
          </a:prstGeom>
          <a:noFill/>
          <a:ln>
            <a:solidFill>
              <a:schemeClr val="tx1"/>
            </a:solidFill>
          </a:ln>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References</a:t>
            </a:r>
          </a:p>
        </p:txBody>
      </p:sp>
      <p:sp>
        <p:nvSpPr>
          <p:cNvPr id="2" name="Rectangle 1"/>
          <p:cNvSpPr/>
          <p:nvPr/>
        </p:nvSpPr>
        <p:spPr>
          <a:xfrm>
            <a:off x="3073638" y="2749582"/>
            <a:ext cx="6096000" cy="2062103"/>
          </a:xfrm>
          <a:prstGeom prst="rect">
            <a:avLst/>
          </a:prstGeom>
        </p:spPr>
        <p:txBody>
          <a:bodyPr>
            <a:spAutoFit/>
          </a:bodyPr>
          <a:lstStyle/>
          <a:p>
            <a:pPr marL="285750" indent="-285750">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Skovira</a:t>
            </a:r>
            <a:r>
              <a:rPr lang="en-GB" sz="1600" dirty="0">
                <a:latin typeface="Times New Roman" panose="02020603050405020304" pitchFamily="18" charset="0"/>
                <a:cs typeface="Times New Roman" panose="02020603050405020304" pitchFamily="18" charset="0"/>
              </a:rPr>
              <a:t>, R.J. and Harman, K., 2018. An Ethical Ecology of a Corporate Leader: </a:t>
            </a:r>
            <a:r>
              <a:rPr lang="en-GB" sz="1600" dirty="0" err="1">
                <a:latin typeface="Times New Roman" panose="02020603050405020304" pitchFamily="18" charset="0"/>
                <a:cs typeface="Times New Roman" panose="02020603050405020304" pitchFamily="18" charset="0"/>
              </a:rPr>
              <a:t>Modeling</a:t>
            </a:r>
            <a:r>
              <a:rPr lang="en-GB" sz="1600" dirty="0">
                <a:latin typeface="Times New Roman" panose="02020603050405020304" pitchFamily="18" charset="0"/>
                <a:cs typeface="Times New Roman" panose="02020603050405020304" pitchFamily="18" charset="0"/>
              </a:rPr>
              <a:t> the Ethical Frame of Corporate Leadership. </a:t>
            </a:r>
            <a:r>
              <a:rPr lang="en-US" sz="1600" i="1" dirty="0">
                <a:latin typeface="Times New Roman" panose="02020603050405020304" pitchFamily="18" charset="0"/>
                <a:cs typeface="Times New Roman" panose="02020603050405020304" pitchFamily="18" charset="0"/>
              </a:rPr>
              <a:t>Interdisciplinary Journal of Information, Knowledge &amp;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a:t>
            </a:r>
            <a:r>
              <a:rPr lang="en-US" sz="1600"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Stashevsky</a:t>
            </a:r>
            <a:r>
              <a:rPr lang="en-GB" sz="1600" dirty="0">
                <a:latin typeface="Times New Roman" panose="02020603050405020304" pitchFamily="18" charset="0"/>
                <a:cs typeface="Times New Roman" panose="02020603050405020304" pitchFamily="18" charset="0"/>
              </a:rPr>
              <a:t>, S., </a:t>
            </a:r>
            <a:r>
              <a:rPr lang="en-GB" sz="1600" dirty="0" err="1">
                <a:latin typeface="Times New Roman" panose="02020603050405020304" pitchFamily="18" charset="0"/>
                <a:cs typeface="Times New Roman" panose="02020603050405020304" pitchFamily="18" charset="0"/>
              </a:rPr>
              <a:t>Koslowsky</a:t>
            </a:r>
            <a:r>
              <a:rPr lang="en-GB" sz="1600" dirty="0">
                <a:latin typeface="Times New Roman" panose="02020603050405020304" pitchFamily="18" charset="0"/>
                <a:cs typeface="Times New Roman" panose="02020603050405020304" pitchFamily="18" charset="0"/>
              </a:rPr>
              <a:t>, M. and </a:t>
            </a:r>
            <a:r>
              <a:rPr lang="en-GB" sz="1600" dirty="0" err="1">
                <a:latin typeface="Times New Roman" panose="02020603050405020304" pitchFamily="18" charset="0"/>
                <a:cs typeface="Times New Roman" panose="02020603050405020304" pitchFamily="18" charset="0"/>
              </a:rPr>
              <a:t>Klenke</a:t>
            </a:r>
            <a:r>
              <a:rPr lang="en-GB" sz="1600" dirty="0">
                <a:latin typeface="Times New Roman" panose="02020603050405020304" pitchFamily="18" charset="0"/>
                <a:cs typeface="Times New Roman" panose="02020603050405020304" pitchFamily="18" charset="0"/>
              </a:rPr>
              <a:t>, K., 2018. Corporate values as multi‐level, multi‐domain antecedents of leader </a:t>
            </a:r>
            <a:r>
              <a:rPr lang="en-GB" sz="1600" dirty="0" err="1">
                <a:latin typeface="Times New Roman" panose="02020603050405020304" pitchFamily="18" charset="0"/>
                <a:cs typeface="Times New Roman" panose="02020603050405020304" pitchFamily="18" charset="0"/>
              </a:rPr>
              <a:t>behaviors</a:t>
            </a:r>
            <a:r>
              <a:rPr lang="en-GB"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International journal of manpower</a:t>
            </a:r>
            <a:r>
              <a:rPr lang="en-US" sz="16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325274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TotalTime>
  <Words>683</Words>
  <Application>Microsoft Macintosh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Microsoft Office User</cp:lastModifiedBy>
  <cp:revision>16</cp:revision>
  <dcterms:created xsi:type="dcterms:W3CDTF">2021-04-14T19:04:57Z</dcterms:created>
  <dcterms:modified xsi:type="dcterms:W3CDTF">2021-04-14T20:23:02Z</dcterms:modified>
</cp:coreProperties>
</file>