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1BD340-B4CA-4D0A-9AA1-48CA50788410}" v="10" dt="2025-05-11T12:59:11.4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8" d="100"/>
          <a:sy n="98" d="100"/>
        </p:scale>
        <p:origin x="110"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ndora Oates" userId="ec67be899e28b0fe" providerId="LiveId" clId="{391BD340-B4CA-4D0A-9AA1-48CA50788410}"/>
    <pc:docChg chg="undo custSel modSld">
      <pc:chgData name="Pandora Oates" userId="ec67be899e28b0fe" providerId="LiveId" clId="{391BD340-B4CA-4D0A-9AA1-48CA50788410}" dt="2025-05-11T21:50:06.859" v="2032" actId="1076"/>
      <pc:docMkLst>
        <pc:docMk/>
      </pc:docMkLst>
      <pc:sldChg chg="addSp modSp mod">
        <pc:chgData name="Pandora Oates" userId="ec67be899e28b0fe" providerId="LiveId" clId="{391BD340-B4CA-4D0A-9AA1-48CA50788410}" dt="2025-05-11T21:50:06.859" v="2032" actId="1076"/>
        <pc:sldMkLst>
          <pc:docMk/>
          <pc:sldMk cId="3945940392" sldId="256"/>
        </pc:sldMkLst>
        <pc:spChg chg="mod">
          <ac:chgData name="Pandora Oates" userId="ec67be899e28b0fe" providerId="LiveId" clId="{391BD340-B4CA-4D0A-9AA1-48CA50788410}" dt="2025-05-11T11:59:01.369" v="99" actId="27636"/>
          <ac:spMkLst>
            <pc:docMk/>
            <pc:sldMk cId="3945940392" sldId="256"/>
            <ac:spMk id="2" creationId="{FE00071C-070A-676E-5248-29E388750760}"/>
          </ac:spMkLst>
        </pc:spChg>
        <pc:spChg chg="mod">
          <ac:chgData name="Pandora Oates" userId="ec67be899e28b0fe" providerId="LiveId" clId="{391BD340-B4CA-4D0A-9AA1-48CA50788410}" dt="2025-05-11T16:28:42.695" v="433" actId="14100"/>
          <ac:spMkLst>
            <pc:docMk/>
            <pc:sldMk cId="3945940392" sldId="256"/>
            <ac:spMk id="3" creationId="{E19AB30A-0A14-2EE2-C5F3-8B0579B9DB7B}"/>
          </ac:spMkLst>
        </pc:spChg>
        <pc:spChg chg="mod">
          <ac:chgData name="Pandora Oates" userId="ec67be899e28b0fe" providerId="LiveId" clId="{391BD340-B4CA-4D0A-9AA1-48CA50788410}" dt="2025-05-11T20:50:44.692" v="885" actId="14100"/>
          <ac:spMkLst>
            <pc:docMk/>
            <pc:sldMk cId="3945940392" sldId="256"/>
            <ac:spMk id="6" creationId="{82C01E54-DCB3-87DD-0446-D9F509A65BE6}"/>
          </ac:spMkLst>
        </pc:spChg>
        <pc:spChg chg="add mod">
          <ac:chgData name="Pandora Oates" userId="ec67be899e28b0fe" providerId="LiveId" clId="{391BD340-B4CA-4D0A-9AA1-48CA50788410}" dt="2025-05-11T21:50:06.859" v="2032" actId="1076"/>
          <ac:spMkLst>
            <pc:docMk/>
            <pc:sldMk cId="3945940392" sldId="256"/>
            <ac:spMk id="8" creationId="{93711483-D9EC-CC8E-6045-03EB075D0E06}"/>
          </ac:spMkLst>
        </pc:spChg>
        <pc:picChg chg="mod">
          <ac:chgData name="Pandora Oates" userId="ec67be899e28b0fe" providerId="LiveId" clId="{391BD340-B4CA-4D0A-9AA1-48CA50788410}" dt="2025-05-11T21:49:54.506" v="2031" actId="1076"/>
          <ac:picMkLst>
            <pc:docMk/>
            <pc:sldMk cId="3945940392" sldId="256"/>
            <ac:picMk id="7" creationId="{6A668205-FAC1-1F8F-075B-6781CDE622E7}"/>
          </ac:picMkLst>
        </pc:picChg>
      </pc:sldChg>
      <pc:sldChg chg="addSp modSp mod">
        <pc:chgData name="Pandora Oates" userId="ec67be899e28b0fe" providerId="LiveId" clId="{391BD340-B4CA-4D0A-9AA1-48CA50788410}" dt="2025-05-11T21:45:09.288" v="2011" actId="14100"/>
        <pc:sldMkLst>
          <pc:docMk/>
          <pc:sldMk cId="600302322" sldId="257"/>
        </pc:sldMkLst>
        <pc:spChg chg="mod">
          <ac:chgData name="Pandora Oates" userId="ec67be899e28b0fe" providerId="LiveId" clId="{391BD340-B4CA-4D0A-9AA1-48CA50788410}" dt="2025-05-11T21:45:00.836" v="2010" actId="255"/>
          <ac:spMkLst>
            <pc:docMk/>
            <pc:sldMk cId="600302322" sldId="257"/>
            <ac:spMk id="3" creationId="{DBEA9E98-9190-81CB-CBC1-221D894C03EC}"/>
          </ac:spMkLst>
        </pc:spChg>
        <pc:spChg chg="mod">
          <ac:chgData name="Pandora Oates" userId="ec67be899e28b0fe" providerId="LiveId" clId="{391BD340-B4CA-4D0A-9AA1-48CA50788410}" dt="2025-05-11T21:45:09.288" v="2011" actId="14100"/>
          <ac:spMkLst>
            <pc:docMk/>
            <pc:sldMk cId="600302322" sldId="257"/>
            <ac:spMk id="7" creationId="{6E525885-4CD3-8404-EA5D-AD3451BF9A13}"/>
          </ac:spMkLst>
        </pc:spChg>
        <pc:spChg chg="add mod">
          <ac:chgData name="Pandora Oates" userId="ec67be899e28b0fe" providerId="LiveId" clId="{391BD340-B4CA-4D0A-9AA1-48CA50788410}" dt="2025-05-11T13:01:46.749" v="389" actId="20577"/>
          <ac:spMkLst>
            <pc:docMk/>
            <pc:sldMk cId="600302322" sldId="257"/>
            <ac:spMk id="30" creationId="{19CBB0F0-0AA7-0D81-27B8-D79402BB7CFA}"/>
          </ac:spMkLst>
        </pc:spChg>
        <pc:picChg chg="mod">
          <ac:chgData name="Pandora Oates" userId="ec67be899e28b0fe" providerId="LiveId" clId="{391BD340-B4CA-4D0A-9AA1-48CA50788410}" dt="2025-05-11T12:52:41.855" v="219" actId="1076"/>
          <ac:picMkLst>
            <pc:docMk/>
            <pc:sldMk cId="600302322" sldId="257"/>
            <ac:picMk id="11" creationId="{3FA42B20-9437-5C4E-AE5B-39825DD6BDB9}"/>
          </ac:picMkLst>
        </pc:picChg>
      </pc:sldChg>
      <pc:sldChg chg="addSp delSp modSp mod">
        <pc:chgData name="Pandora Oates" userId="ec67be899e28b0fe" providerId="LiveId" clId="{391BD340-B4CA-4D0A-9AA1-48CA50788410}" dt="2025-05-11T21:48:05.872" v="2030" actId="20577"/>
        <pc:sldMkLst>
          <pc:docMk/>
          <pc:sldMk cId="2201808062" sldId="258"/>
        </pc:sldMkLst>
        <pc:spChg chg="mod">
          <ac:chgData name="Pandora Oates" userId="ec67be899e28b0fe" providerId="LiveId" clId="{391BD340-B4CA-4D0A-9AA1-48CA50788410}" dt="2025-05-11T21:47:48.806" v="2024" actId="20577"/>
          <ac:spMkLst>
            <pc:docMk/>
            <pc:sldMk cId="2201808062" sldId="258"/>
            <ac:spMk id="3" creationId="{05901A73-5536-6098-38E5-5B0F51BA1F81}"/>
          </ac:spMkLst>
        </pc:spChg>
        <pc:spChg chg="mod">
          <ac:chgData name="Pandora Oates" userId="ec67be899e28b0fe" providerId="LiveId" clId="{391BD340-B4CA-4D0A-9AA1-48CA50788410}" dt="2025-05-11T21:46:26.339" v="2021" actId="20577"/>
          <ac:spMkLst>
            <pc:docMk/>
            <pc:sldMk cId="2201808062" sldId="258"/>
            <ac:spMk id="4" creationId="{591DC2AE-7B50-9CE3-052A-98A4EB8300B8}"/>
          </ac:spMkLst>
        </pc:spChg>
        <pc:spChg chg="add mod">
          <ac:chgData name="Pandora Oates" userId="ec67be899e28b0fe" providerId="LiveId" clId="{391BD340-B4CA-4D0A-9AA1-48CA50788410}" dt="2025-05-11T21:48:05.872" v="2030" actId="20577"/>
          <ac:spMkLst>
            <pc:docMk/>
            <pc:sldMk cId="2201808062" sldId="258"/>
            <ac:spMk id="6" creationId="{4F5A8414-B447-178C-7507-DB58192285C4}"/>
          </ac:spMkLst>
        </pc:spChg>
        <pc:spChg chg="add mod">
          <ac:chgData name="Pandora Oates" userId="ec67be899e28b0fe" providerId="LiveId" clId="{391BD340-B4CA-4D0A-9AA1-48CA50788410}" dt="2025-05-11T12:58:52.803" v="226" actId="767"/>
          <ac:spMkLst>
            <pc:docMk/>
            <pc:sldMk cId="2201808062" sldId="258"/>
            <ac:spMk id="7" creationId="{58B5E195-E6CA-8654-41DF-FC8EC8E81FFA}"/>
          </ac:spMkLst>
        </pc:spChg>
        <pc:spChg chg="add del mod">
          <ac:chgData name="Pandora Oates" userId="ec67be899e28b0fe" providerId="LiveId" clId="{391BD340-B4CA-4D0A-9AA1-48CA50788410}" dt="2025-05-11T13:00:42.958" v="299"/>
          <ac:spMkLst>
            <pc:docMk/>
            <pc:sldMk cId="2201808062" sldId="258"/>
            <ac:spMk id="8" creationId="{BB31812B-DEBF-668E-4BF2-45DE4A0B8585}"/>
          </ac:spMkLst>
        </pc:spChg>
        <pc:spChg chg="add mod">
          <ac:chgData name="Pandora Oates" userId="ec67be899e28b0fe" providerId="LiveId" clId="{391BD340-B4CA-4D0A-9AA1-48CA50788410}" dt="2025-05-11T13:02:06.477" v="391" actId="6549"/>
          <ac:spMkLst>
            <pc:docMk/>
            <pc:sldMk cId="2201808062" sldId="258"/>
            <ac:spMk id="9" creationId="{F83865C2-71DE-8126-DA0D-989309D81EA9}"/>
          </ac:spMkLst>
        </pc:spChg>
        <pc:picChg chg="add mod">
          <ac:chgData name="Pandora Oates" userId="ec67be899e28b0fe" providerId="LiveId" clId="{391BD340-B4CA-4D0A-9AA1-48CA50788410}" dt="2025-05-11T21:25:41.380" v="1827" actId="14100"/>
          <ac:picMkLst>
            <pc:docMk/>
            <pc:sldMk cId="2201808062" sldId="258"/>
            <ac:picMk id="5" creationId="{1A35C695-08A8-B369-3540-B10FFFAC155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7F94C-4496-76D7-629A-AECFEB65FF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AF25FB-733F-1371-B71F-766D0562C9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F779AA-6A08-32D3-05E9-2543E5AA847A}"/>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5" name="Footer Placeholder 4">
            <a:extLst>
              <a:ext uri="{FF2B5EF4-FFF2-40B4-BE49-F238E27FC236}">
                <a16:creationId xmlns:a16="http://schemas.microsoft.com/office/drawing/2014/main" id="{CA510CEA-9BD7-13EA-51C4-6ABA1C88FB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BB929-D2AF-374F-495F-356A5D50F5A2}"/>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1139696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741B3-8D3A-CF7E-2FF1-51EE182E54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E89631-03DF-6C81-D2AC-0010346C6A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B410A-2AD9-3C9C-F4C6-195A70B82119}"/>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5" name="Footer Placeholder 4">
            <a:extLst>
              <a:ext uri="{FF2B5EF4-FFF2-40B4-BE49-F238E27FC236}">
                <a16:creationId xmlns:a16="http://schemas.microsoft.com/office/drawing/2014/main" id="{0DFA710D-4573-519C-05D1-ECFB8C4D0C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8713CD-8817-839C-8FE6-7E73C73E064D}"/>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3986934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96454-D3D2-9F86-B1A1-94FA1CC469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C58DBA-836C-C1D6-EC22-9DD01F1B1A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AAA396-61B0-8C0F-E8EF-EC7A58FB2984}"/>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5" name="Footer Placeholder 4">
            <a:extLst>
              <a:ext uri="{FF2B5EF4-FFF2-40B4-BE49-F238E27FC236}">
                <a16:creationId xmlns:a16="http://schemas.microsoft.com/office/drawing/2014/main" id="{1CB6554D-441D-A483-AE63-F35C2861F4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BA6A10-813D-17F8-435F-0EBEB6A51404}"/>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552656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1C6F2-8760-BDC9-0262-5F3EED3D7F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D0AE69-685E-20A8-A162-B19C3DF65E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6C7400-A2A1-EBB6-FA0A-F9AAD00A19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F07C35-8CF6-6A78-FFD4-44EFD4459530}"/>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6" name="Footer Placeholder 5">
            <a:extLst>
              <a:ext uri="{FF2B5EF4-FFF2-40B4-BE49-F238E27FC236}">
                <a16:creationId xmlns:a16="http://schemas.microsoft.com/office/drawing/2014/main" id="{FAF920C6-2B8E-FFB3-664D-FA05DCAEEF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DC0052-6AF2-6F18-9348-1DCCB78E0335}"/>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382799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5B99A-8D55-3BD0-3BA2-107E9F96E6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C6FCD6-5247-083C-6518-3C6E8A8371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E85D0F-853A-244A-5B87-8E5294FC0A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FFCBCB-1742-6D49-7511-CBE9A568E6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997B2F-116C-4FF0-3FCC-3C3762E9CC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0B97B1-CFC7-8B06-7759-4781593496C6}"/>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8" name="Footer Placeholder 7">
            <a:extLst>
              <a:ext uri="{FF2B5EF4-FFF2-40B4-BE49-F238E27FC236}">
                <a16:creationId xmlns:a16="http://schemas.microsoft.com/office/drawing/2014/main" id="{C89CBCC6-64F4-4D00-3E76-9C15A9F390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158806-D6F8-486C-49F5-688F70B31C82}"/>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2502144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4AE85-AADB-F65C-55B9-BD71620623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8BD64F-537E-ECF6-DB0D-373EB5BA37B4}"/>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4" name="Footer Placeholder 3">
            <a:extLst>
              <a:ext uri="{FF2B5EF4-FFF2-40B4-BE49-F238E27FC236}">
                <a16:creationId xmlns:a16="http://schemas.microsoft.com/office/drawing/2014/main" id="{A4628197-AB25-2404-FE9B-716E19FF16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98391C-9A96-1991-760B-F170AD6BEEE7}"/>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2958288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43370-40C2-B148-7AD1-10C7338190F5}"/>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3" name="Footer Placeholder 2">
            <a:extLst>
              <a:ext uri="{FF2B5EF4-FFF2-40B4-BE49-F238E27FC236}">
                <a16:creationId xmlns:a16="http://schemas.microsoft.com/office/drawing/2014/main" id="{6BC88F1E-FD36-F287-4019-28FFF0ECD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95FCF1-2B82-B57C-F695-2C2BD807DAE5}"/>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2604660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3D974-FCFF-6DCD-9503-FAB48B9CDB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F6DA70-92E3-7FD6-2449-228B67018F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444691-7285-CBA3-403C-3DCED9F5B7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8A47DE-F922-F750-66AE-7C4ACA2CCF36}"/>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6" name="Footer Placeholder 5">
            <a:extLst>
              <a:ext uri="{FF2B5EF4-FFF2-40B4-BE49-F238E27FC236}">
                <a16:creationId xmlns:a16="http://schemas.microsoft.com/office/drawing/2014/main" id="{08A3607E-08B4-F04C-69D5-5A36E7720D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1C02E0-FB0C-A065-7034-26B7862B45DE}"/>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1298496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892B9-C1DD-3D3C-1B90-E21B0F668F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5E26F4-41F2-DA47-F147-403B179960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F47E1A-644F-6AEF-19C7-BB39F31628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91068-9A29-A8FD-6F30-E7CCD5F4480A}"/>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6" name="Footer Placeholder 5">
            <a:extLst>
              <a:ext uri="{FF2B5EF4-FFF2-40B4-BE49-F238E27FC236}">
                <a16:creationId xmlns:a16="http://schemas.microsoft.com/office/drawing/2014/main" id="{51BAAF52-1D70-4F31-1A6E-D3EE54B74F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B89C7-5000-710D-5461-A4CE1F58422E}"/>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3081728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BBA2A-4592-C9F5-929F-BC5FDCEFC5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3984B6-E242-BB0D-0EA3-61DB1A4385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39E2AC-C4D0-E025-44D0-6BEF8F2F62FD}"/>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5" name="Footer Placeholder 4">
            <a:extLst>
              <a:ext uri="{FF2B5EF4-FFF2-40B4-BE49-F238E27FC236}">
                <a16:creationId xmlns:a16="http://schemas.microsoft.com/office/drawing/2014/main" id="{1B6EE5D6-F886-6FB6-DE0D-832EC9055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1C6541-8D7F-6CF7-2314-716A49F69369}"/>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2347591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57625C-2415-320F-356F-C9E8E4B6BF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26C590-084D-DA05-6515-9384818F5D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94A952-5D21-4C77-601A-3F3029A48807}"/>
              </a:ext>
            </a:extLst>
          </p:cNvPr>
          <p:cNvSpPr>
            <a:spLocks noGrp="1"/>
          </p:cNvSpPr>
          <p:nvPr>
            <p:ph type="dt" sz="half" idx="10"/>
          </p:nvPr>
        </p:nvSpPr>
        <p:spPr/>
        <p:txBody>
          <a:bodyPr/>
          <a:lstStyle/>
          <a:p>
            <a:fld id="{4564FFBD-3FBC-4503-87E2-22762DE5EA7C}" type="datetimeFigureOut">
              <a:rPr lang="en-GB" smtClean="0"/>
              <a:t>11/05/2025</a:t>
            </a:fld>
            <a:endParaRPr lang="en-GB"/>
          </a:p>
        </p:txBody>
      </p:sp>
      <p:sp>
        <p:nvSpPr>
          <p:cNvPr id="5" name="Footer Placeholder 4">
            <a:extLst>
              <a:ext uri="{FF2B5EF4-FFF2-40B4-BE49-F238E27FC236}">
                <a16:creationId xmlns:a16="http://schemas.microsoft.com/office/drawing/2014/main" id="{1918B47D-5AC5-E900-7325-73F5009D7E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D6632E-879D-C7B6-6DC9-B4922EC8D07A}"/>
              </a:ext>
            </a:extLst>
          </p:cNvPr>
          <p:cNvSpPr>
            <a:spLocks noGrp="1"/>
          </p:cNvSpPr>
          <p:nvPr>
            <p:ph type="sldNum" sz="quarter" idx="12"/>
          </p:nvPr>
        </p:nvSpPr>
        <p:spPr/>
        <p:txBody>
          <a:bodyPr/>
          <a:lstStyle/>
          <a:p>
            <a:fld id="{A61C16B4-F384-4EFC-AD01-780EBBE7AD07}" type="slidenum">
              <a:rPr lang="en-GB" smtClean="0"/>
              <a:t>‹#›</a:t>
            </a:fld>
            <a:endParaRPr lang="en-GB"/>
          </a:p>
        </p:txBody>
      </p:sp>
    </p:spTree>
    <p:extLst>
      <p:ext uri="{BB962C8B-B14F-4D97-AF65-F5344CB8AC3E}">
        <p14:creationId xmlns:p14="http://schemas.microsoft.com/office/powerpoint/2010/main" val="1824897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AEF2DD-5D44-FF53-6AF6-B6A3284839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827ED8-9B96-6E1A-29A0-39F34170D3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8A34EB-DCD7-105C-16F3-CF4C265E8A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64FFBD-3FBC-4503-87E2-22762DE5EA7C}" type="datetimeFigureOut">
              <a:rPr lang="en-GB" smtClean="0"/>
              <a:t>11/05/2025</a:t>
            </a:fld>
            <a:endParaRPr lang="en-GB"/>
          </a:p>
        </p:txBody>
      </p:sp>
      <p:sp>
        <p:nvSpPr>
          <p:cNvPr id="5" name="Footer Placeholder 4">
            <a:extLst>
              <a:ext uri="{FF2B5EF4-FFF2-40B4-BE49-F238E27FC236}">
                <a16:creationId xmlns:a16="http://schemas.microsoft.com/office/drawing/2014/main" id="{18900597-508A-5A6D-C6AB-8670676879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E81349B-D829-59AA-0F57-B2681918B0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1C16B4-F384-4EFC-AD01-780EBBE7AD07}" type="slidenum">
              <a:rPr lang="en-GB" smtClean="0"/>
              <a:t>‹#›</a:t>
            </a:fld>
            <a:endParaRPr lang="en-GB"/>
          </a:p>
        </p:txBody>
      </p:sp>
    </p:spTree>
    <p:extLst>
      <p:ext uri="{BB962C8B-B14F-4D97-AF65-F5344CB8AC3E}">
        <p14:creationId xmlns:p14="http://schemas.microsoft.com/office/powerpoint/2010/main" val="8052638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0071C-070A-676E-5248-29E388750760}"/>
              </a:ext>
            </a:extLst>
          </p:cNvPr>
          <p:cNvSpPr>
            <a:spLocks noGrp="1"/>
          </p:cNvSpPr>
          <p:nvPr>
            <p:ph type="ctrTitle"/>
          </p:nvPr>
        </p:nvSpPr>
        <p:spPr>
          <a:xfrm>
            <a:off x="1614169" y="107001"/>
            <a:ext cx="8532722" cy="1652973"/>
          </a:xfrm>
        </p:spPr>
        <p:txBody>
          <a:bodyPr>
            <a:normAutofit/>
          </a:bodyPr>
          <a:lstStyle/>
          <a:p>
            <a:r>
              <a:rPr lang="en-GB" sz="2000" b="1" kern="100" dirty="0">
                <a:solidFill>
                  <a:schemeClr val="tx2">
                    <a:lumMod val="75000"/>
                    <a:lumOff val="25000"/>
                  </a:schemeClr>
                </a:solidFill>
                <a:effectLst/>
                <a:latin typeface="Felix Titling" panose="04060505060202020A04" pitchFamily="82" charset="0"/>
                <a:ea typeface="Aptos" panose="020B0004020202020204" pitchFamily="34" charset="0"/>
                <a:cs typeface="Aldhabi" panose="020F0502020204030204" pitchFamily="2" charset="-78"/>
              </a:rPr>
              <a:t>Speech, language and communication needs in early years and developmental language disorder</a:t>
            </a:r>
            <a:br>
              <a:rPr lang="en-GB" sz="1800" b="1" kern="100" dirty="0">
                <a:solidFill>
                  <a:schemeClr val="tx2">
                    <a:lumMod val="75000"/>
                    <a:lumOff val="25000"/>
                  </a:schemeClr>
                </a:solidFill>
                <a:effectLst/>
                <a:latin typeface="Aptos" panose="020B0004020202020204" pitchFamily="34" charset="0"/>
                <a:ea typeface="Aptos" panose="020B0004020202020204" pitchFamily="34" charset="0"/>
                <a:cs typeface="Times New Roman" panose="02020603050405020304" pitchFamily="18" charset="0"/>
              </a:rPr>
            </a:br>
            <a:endParaRPr lang="en-GB" b="1" dirty="0">
              <a:solidFill>
                <a:schemeClr val="tx2">
                  <a:lumMod val="75000"/>
                  <a:lumOff val="25000"/>
                </a:schemeClr>
              </a:solidFill>
            </a:endParaRPr>
          </a:p>
        </p:txBody>
      </p:sp>
      <p:sp>
        <p:nvSpPr>
          <p:cNvPr id="3" name="Subtitle 2">
            <a:extLst>
              <a:ext uri="{FF2B5EF4-FFF2-40B4-BE49-F238E27FC236}">
                <a16:creationId xmlns:a16="http://schemas.microsoft.com/office/drawing/2014/main" id="{E19AB30A-0A14-2EE2-C5F3-8B0579B9DB7B}"/>
              </a:ext>
            </a:extLst>
          </p:cNvPr>
          <p:cNvSpPr>
            <a:spLocks noGrp="1"/>
          </p:cNvSpPr>
          <p:nvPr>
            <p:ph type="subTitle" idx="1"/>
          </p:nvPr>
        </p:nvSpPr>
        <p:spPr>
          <a:xfrm>
            <a:off x="559905" y="629265"/>
            <a:ext cx="10717695" cy="1027013"/>
          </a:xfrm>
          <a:solidFill>
            <a:schemeClr val="bg1"/>
          </a:solidFill>
          <a:effectLst>
            <a:softEdge rad="317500"/>
          </a:effectLst>
        </p:spPr>
        <p:txBody>
          <a:bodyPr>
            <a:normAutofit/>
          </a:bodyPr>
          <a:lstStyle/>
          <a:p>
            <a:pPr>
              <a:lnSpc>
                <a:spcPct val="115000"/>
              </a:lnSpc>
              <a:spcAft>
                <a:spcPts val="800"/>
              </a:spcAft>
            </a:pPr>
            <a:endParaRPr lang="en-GB" sz="1000" kern="100" dirty="0">
              <a:solidFill>
                <a:srgbClr val="002060"/>
              </a:solidFill>
              <a:effectLst/>
              <a:latin typeface="ADLaM Display" panose="02010000000000000000" pitchFamily="2" charset="0"/>
              <a:ea typeface="ADLaM Display" panose="02010000000000000000" pitchFamily="2" charset="0"/>
              <a:cs typeface="ADLaM Display" panose="02010000000000000000" pitchFamily="2" charset="0"/>
            </a:endParaRPr>
          </a:p>
          <a:p>
            <a:pPr>
              <a:lnSpc>
                <a:spcPct val="115000"/>
              </a:lnSpc>
              <a:spcAft>
                <a:spcPts val="800"/>
              </a:spcAft>
            </a:pPr>
            <a:r>
              <a:rPr lang="en-GB" sz="1000" kern="100" dirty="0">
                <a:solidFill>
                  <a:srgbClr val="002060"/>
                </a:solidFill>
                <a:effectLst/>
                <a:latin typeface="Arial Nova" panose="020B0504020202020204" pitchFamily="34" charset="0"/>
                <a:ea typeface="ADLaM Display" panose="02010000000000000000" pitchFamily="2" charset="0"/>
                <a:cs typeface="ADLaM Display" panose="02010000000000000000" pitchFamily="2" charset="0"/>
              </a:rPr>
              <a:t>Speech, language and communication needs is an umbrella term covering a range challenges a children might experience in their communication, this presentation will be mainly focused on developmental language disorder and the challenges children and practitioners might experience (Public health England, 2020). </a:t>
            </a:r>
            <a:endParaRPr lang="en-GB" sz="1000" kern="100" dirty="0">
              <a:effectLst/>
              <a:latin typeface="Arial Nova" panose="020B0504020202020204" pitchFamily="34" charset="0"/>
              <a:ea typeface="ADLaM Display" panose="02010000000000000000" pitchFamily="2" charset="0"/>
              <a:cs typeface="ADLaM Display" panose="02010000000000000000" pitchFamily="2" charset="0"/>
            </a:endParaRPr>
          </a:p>
          <a:p>
            <a:endParaRPr lang="en-GB" dirty="0"/>
          </a:p>
        </p:txBody>
      </p:sp>
      <p:sp>
        <p:nvSpPr>
          <p:cNvPr id="6" name="TextBox 5">
            <a:extLst>
              <a:ext uri="{FF2B5EF4-FFF2-40B4-BE49-F238E27FC236}">
                <a16:creationId xmlns:a16="http://schemas.microsoft.com/office/drawing/2014/main" id="{82C01E54-DCB3-87DD-0446-D9F509A65BE6}"/>
              </a:ext>
            </a:extLst>
          </p:cNvPr>
          <p:cNvSpPr txBox="1"/>
          <p:nvPr/>
        </p:nvSpPr>
        <p:spPr>
          <a:xfrm>
            <a:off x="275305" y="1504337"/>
            <a:ext cx="11643158" cy="4264950"/>
          </a:xfrm>
          <a:prstGeom prst="rect">
            <a:avLst/>
          </a:prstGeom>
          <a:solidFill>
            <a:schemeClr val="tx2">
              <a:lumMod val="10000"/>
              <a:lumOff val="90000"/>
            </a:schemeClr>
          </a:solidFill>
          <a:ln>
            <a:noFill/>
          </a:ln>
          <a:effectLst/>
        </p:spPr>
        <p:txBody>
          <a:bodyPr wrap="square" rtlCol="0">
            <a:spAutoFit/>
          </a:bodyPr>
          <a:lstStyle/>
          <a:p>
            <a:pPr>
              <a:lnSpc>
                <a:spcPct val="115000"/>
              </a:lnSpc>
              <a:spcAft>
                <a:spcPts val="800"/>
              </a:spcAft>
              <a:buNone/>
            </a:pPr>
            <a:r>
              <a:rPr lang="en-GB" sz="1400" b="1"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Developmental language Disorder (DLD) and Diagnosis</a:t>
            </a:r>
            <a:endParaRPr lang="en-GB" sz="14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900" kern="100" dirty="0">
                <a:solidFill>
                  <a:schemeClr val="tx2">
                    <a:lumMod val="90000"/>
                    <a:lumOff val="10000"/>
                  </a:schemeClr>
                </a:solidFill>
                <a:effectLst/>
                <a:latin typeface="Arial Nova" panose="020B0504020202020204" pitchFamily="34" charset="0"/>
                <a:ea typeface="ADLaM Display" panose="02010000000000000000" pitchFamily="2" charset="0"/>
                <a:cs typeface="ADLaM Display" panose="02010000000000000000" pitchFamily="2" charset="0"/>
              </a:rPr>
              <a:t>Developmental language disorder (DLD) is a long-term language difficulty where a child might struggle with expressing and understanding language. It is a neurodevelopmental disorder like autism and like autism it is not a condition that a child will ‘grow out’ of. DLD often co-occurs with other neurodevelopmental disorders including ADHD, developmental co-ordination and speech sound disorders (NHS, 2024, Kirby and Clayton, 2018. Bishop et al, 2017). </a:t>
            </a:r>
          </a:p>
          <a:p>
            <a:pPr>
              <a:lnSpc>
                <a:spcPct val="115000"/>
              </a:lnSpc>
              <a:spcAft>
                <a:spcPts val="800"/>
              </a:spcAft>
            </a:pPr>
            <a:r>
              <a:rPr lang="en-GB" sz="900" kern="100" dirty="0">
                <a:solidFill>
                  <a:schemeClr val="tx2">
                    <a:lumMod val="90000"/>
                    <a:lumOff val="10000"/>
                  </a:schemeClr>
                </a:solidFill>
                <a:effectLst/>
                <a:latin typeface="Arial Nova" panose="020B0504020202020204" pitchFamily="34" charset="0"/>
                <a:ea typeface="ADLaM Display" panose="02010000000000000000" pitchFamily="2" charset="0"/>
                <a:cs typeface="ADLaM Display" panose="02010000000000000000" pitchFamily="2" charset="0"/>
              </a:rPr>
              <a:t>Signs of DLD can be difficult to observe in early childhood as language is still developing and children develop at different rates, some children might use more gestures than verbal utterances and some children may camouflage communication difficulties (Hobson and Lee, 2023). Due to limited expressive and receptive language skills children with DLD they might misinterpret social cues or struggling to negotiate with peers. (Speech and language, 2023). </a:t>
            </a:r>
          </a:p>
          <a:p>
            <a:pPr>
              <a:lnSpc>
                <a:spcPct val="115000"/>
              </a:lnSpc>
              <a:spcAft>
                <a:spcPts val="800"/>
              </a:spcAft>
            </a:pPr>
            <a:r>
              <a:rPr lang="en-GB" sz="900" kern="100" dirty="0">
                <a:solidFill>
                  <a:schemeClr val="tx2">
                    <a:lumMod val="90000"/>
                    <a:lumOff val="10000"/>
                  </a:schemeClr>
                </a:solidFill>
                <a:effectLst/>
                <a:latin typeface="Arial Nova" panose="020B0504020202020204" pitchFamily="34" charset="0"/>
                <a:ea typeface="ADLaM Display" panose="02010000000000000000" pitchFamily="2" charset="0"/>
                <a:cs typeface="ADLaM Display" panose="02010000000000000000" pitchFamily="2" charset="0"/>
              </a:rPr>
              <a:t>Signs of DLD can be difficult to observe in early childhood as language is still developing and children develop at different rates, some children might use more gestures than verbal utterances and some children may camouflage communication difficulties (Hobson and Lee, 2023). Due to limited expressive and receptive language skills children with DLD might misinterpret social cues or struggling to negotiate with peers. (Speech and language, 2023). </a:t>
            </a:r>
          </a:p>
          <a:p>
            <a:pPr>
              <a:lnSpc>
                <a:spcPct val="115000"/>
              </a:lnSpc>
              <a:spcAft>
                <a:spcPts val="800"/>
              </a:spcAft>
              <a:buNone/>
            </a:pPr>
            <a:r>
              <a:rPr lang="en-GB" sz="900" kern="100" dirty="0">
                <a:solidFill>
                  <a:srgbClr val="002060"/>
                </a:solidFill>
                <a:latin typeface="Arial Nova" panose="020B0504020202020204" pitchFamily="34" charset="0"/>
                <a:ea typeface="ADLaM Display" panose="02010000000000000000" pitchFamily="2" charset="0"/>
                <a:cs typeface="ADLaM Display" panose="02010000000000000000" pitchFamily="2" charset="0"/>
              </a:rPr>
              <a:t>Speech therapists can find diagnose in early years problematic and DLD is rarely diagnosed before the </a:t>
            </a:r>
            <a:r>
              <a:rPr lang="en-GB" sz="900" kern="100" dirty="0">
                <a:solidFill>
                  <a:srgbClr val="002060"/>
                </a:solidFill>
                <a:effectLst/>
                <a:latin typeface="Arial Nova" panose="020B0504020202020204" pitchFamily="34" charset="0"/>
                <a:ea typeface="ADLaM Display" panose="02010000000000000000" pitchFamily="2" charset="0"/>
                <a:cs typeface="ADLaM Display" panose="02010000000000000000" pitchFamily="2" charset="0"/>
              </a:rPr>
              <a:t>age of five as some difficulties such as language delay present similarly to DLD (RADLD, 2019. NIDCD, 2022. The DLD Project, No Date).</a:t>
            </a:r>
            <a:endParaRPr lang="en-GB" sz="900" kern="100" dirty="0">
              <a:effectLst/>
              <a:latin typeface="Arial Nova" panose="020B0504020202020204" pitchFamily="34" charset="0"/>
              <a:ea typeface="ADLaM Display" panose="02010000000000000000" pitchFamily="2" charset="0"/>
              <a:cs typeface="ADLaM Display" panose="02010000000000000000" pitchFamily="2" charset="0"/>
            </a:endParaRPr>
          </a:p>
          <a:p>
            <a:pPr algn="just">
              <a:lnSpc>
                <a:spcPct val="115000"/>
              </a:lnSpc>
              <a:spcAft>
                <a:spcPts val="800"/>
              </a:spcAft>
              <a:buNone/>
            </a:pPr>
            <a:r>
              <a:rPr lang="en-GB" sz="900" kern="100" dirty="0">
                <a:solidFill>
                  <a:srgbClr val="002060"/>
                </a:solidFill>
                <a:effectLst/>
                <a:latin typeface="Arial Nova" panose="020B0504020202020204" pitchFamily="34" charset="0"/>
                <a:ea typeface="ADLaM Display" panose="02010000000000000000" pitchFamily="2" charset="0"/>
                <a:cs typeface="ADLaM Display" panose="02010000000000000000" pitchFamily="2" charset="0"/>
              </a:rPr>
              <a:t>Initially practitioners might be asked by their SENCO to carry out didactic and anecdotal observations as well as a baseline assessment for children they have concerns about (DEF, 2024, EYFS, 2024). Family and multi-agency partnerships are vital in gaining a holistic understanding of a child and their needs, the statutory progress check at 2 years may highlight developmental delays and parents may raise concerns. This accumulative information supports settings to put a graduated response in place (Powell et al, 2021, DfE 2024). </a:t>
            </a:r>
            <a:endParaRPr lang="en-GB" sz="900" kern="100" dirty="0">
              <a:effectLst/>
              <a:latin typeface="Arial Nova" panose="020B0504020202020204" pitchFamily="34" charset="0"/>
              <a:ea typeface="ADLaM Display" panose="02010000000000000000" pitchFamily="2" charset="0"/>
              <a:cs typeface="ADLaM Display" panose="02010000000000000000" pitchFamily="2" charset="0"/>
            </a:endParaRPr>
          </a:p>
          <a:p>
            <a:pPr algn="just">
              <a:lnSpc>
                <a:spcPct val="115000"/>
              </a:lnSpc>
              <a:spcAft>
                <a:spcPts val="800"/>
              </a:spcAft>
            </a:pPr>
            <a:r>
              <a:rPr lang="en-GB" sz="900" kern="100" dirty="0">
                <a:solidFill>
                  <a:srgbClr val="002060"/>
                </a:solidFill>
                <a:effectLst/>
                <a:latin typeface="Arial Nova" panose="020B0504020202020204" pitchFamily="34" charset="0"/>
                <a:ea typeface="ADLaM Display" panose="02010000000000000000" pitchFamily="2" charset="0"/>
                <a:cs typeface="ADLaM Display" panose="02010000000000000000" pitchFamily="2" charset="0"/>
              </a:rPr>
              <a:t>Although SENCO’s may not have the clinical expertise to diagnosed specific speech needs, the graduated response enables them to review practice, enable the learning environments and provide evidence for referral if required (Speech and language, 2023. DfE, 2024). </a:t>
            </a:r>
            <a:r>
              <a:rPr lang="en-GB" sz="900" kern="100" dirty="0">
                <a:solidFill>
                  <a:srgbClr val="002060"/>
                </a:solidFill>
                <a:effectLst/>
                <a:latin typeface="Segoe UI" panose="020B0502040204020203" pitchFamily="34" charset="0"/>
                <a:ea typeface="Segoe UI" panose="020B0502040204020203" pitchFamily="34" charset="0"/>
                <a:cs typeface="Times New Roman" panose="02020603050405020304" pitchFamily="18" charset="0"/>
              </a:rPr>
              <a:t>Speech therapists can then carry out their own assessments and collaborate with families and settings with the shared aim of improving a child’s communication skills, whether these are speech, language or combination(UK Government, no date). </a:t>
            </a:r>
            <a:endParaRPr lang="en-GB" sz="900" kern="100" dirty="0">
              <a:solidFill>
                <a:srgbClr val="002060"/>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900" kern="100" dirty="0">
                <a:solidFill>
                  <a:srgbClr val="002060"/>
                </a:solidFill>
                <a:effectLst/>
                <a:latin typeface="ADLaM Display" panose="02010000000000000000" pitchFamily="2" charset="0"/>
                <a:ea typeface="ADLaM Display" panose="02010000000000000000" pitchFamily="2" charset="0"/>
                <a:cs typeface="ADLaM Display" panose="02010000000000000000" pitchFamily="2" charset="0"/>
              </a:rPr>
              <a:t>                                                                                           </a:t>
            </a:r>
            <a:endParaRPr lang="en-GB" sz="900" kern="100" dirty="0">
              <a:effectLst/>
              <a:latin typeface="ADLaM Display" panose="02010000000000000000" pitchFamily="2" charset="0"/>
              <a:ea typeface="ADLaM Display" panose="02010000000000000000" pitchFamily="2" charset="0"/>
              <a:cs typeface="ADLaM Display" panose="02010000000000000000" pitchFamily="2" charset="0"/>
            </a:endParaRPr>
          </a:p>
          <a:p>
            <a:pPr>
              <a:lnSpc>
                <a:spcPct val="115000"/>
              </a:lnSpc>
              <a:spcAft>
                <a:spcPts val="800"/>
              </a:spcAft>
            </a:pPr>
            <a:endParaRPr lang="en-GB" sz="900" kern="100" dirty="0">
              <a:solidFill>
                <a:schemeClr val="tx2">
                  <a:lumMod val="90000"/>
                  <a:lumOff val="10000"/>
                </a:schemeClr>
              </a:solidFill>
              <a:effectLst/>
              <a:latin typeface="ADLaM Display" panose="02010000000000000000" pitchFamily="2" charset="0"/>
              <a:ea typeface="ADLaM Display" panose="02010000000000000000" pitchFamily="2" charset="0"/>
              <a:cs typeface="ADLaM Display" panose="02010000000000000000" pitchFamily="2" charset="0"/>
            </a:endParaRPr>
          </a:p>
          <a:p>
            <a:pPr>
              <a:lnSpc>
                <a:spcPct val="115000"/>
              </a:lnSpc>
              <a:spcAft>
                <a:spcPts val="800"/>
              </a:spcAft>
            </a:pP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A668205-FAC1-1F8F-075B-6781CDE622E7}"/>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8145" y="4732261"/>
            <a:ext cx="4029578" cy="2074051"/>
          </a:xfrm>
          <a:prstGeom prst="rect">
            <a:avLst/>
          </a:prstGeom>
          <a:ln>
            <a:noFill/>
          </a:ln>
          <a:effectLst>
            <a:softEdge rad="112500"/>
          </a:effectLst>
        </p:spPr>
      </p:pic>
      <p:sp>
        <p:nvSpPr>
          <p:cNvPr id="8" name="TextBox 7">
            <a:extLst>
              <a:ext uri="{FF2B5EF4-FFF2-40B4-BE49-F238E27FC236}">
                <a16:creationId xmlns:a16="http://schemas.microsoft.com/office/drawing/2014/main" id="{93711483-D9EC-CC8E-6045-03EB075D0E06}"/>
              </a:ext>
            </a:extLst>
          </p:cNvPr>
          <p:cNvSpPr txBox="1"/>
          <p:nvPr/>
        </p:nvSpPr>
        <p:spPr>
          <a:xfrm>
            <a:off x="7881579" y="6504778"/>
            <a:ext cx="2615381" cy="246221"/>
          </a:xfrm>
          <a:prstGeom prst="rect">
            <a:avLst/>
          </a:prstGeom>
          <a:solidFill>
            <a:schemeClr val="bg1"/>
          </a:solidFill>
        </p:spPr>
        <p:txBody>
          <a:bodyPr wrap="square" rtlCol="0">
            <a:spAutoFit/>
          </a:bodyPr>
          <a:lstStyle/>
          <a:p>
            <a:r>
              <a:rPr lang="en-GB" sz="1000" dirty="0"/>
              <a:t>Source: Speech and language (2023)</a:t>
            </a:r>
          </a:p>
        </p:txBody>
      </p:sp>
    </p:spTree>
    <p:extLst>
      <p:ext uri="{BB962C8B-B14F-4D97-AF65-F5344CB8AC3E}">
        <p14:creationId xmlns:p14="http://schemas.microsoft.com/office/powerpoint/2010/main" val="3945940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078A2-2FED-751B-6B8A-0B3CDAAE3922}"/>
              </a:ext>
            </a:extLst>
          </p:cNvPr>
          <p:cNvSpPr>
            <a:spLocks noGrp="1"/>
          </p:cNvSpPr>
          <p:nvPr>
            <p:ph type="title"/>
          </p:nvPr>
        </p:nvSpPr>
        <p:spPr>
          <a:xfrm>
            <a:off x="1159747" y="333015"/>
            <a:ext cx="10515600" cy="905498"/>
          </a:xfrm>
        </p:spPr>
        <p:txBody>
          <a:bodyPr>
            <a:normAutofit fontScale="90000"/>
          </a:bodyPr>
          <a:lstStyle/>
          <a:p>
            <a:br>
              <a:rPr lang="en-GB" dirty="0"/>
            </a:br>
            <a:endParaRPr lang="en-GB" dirty="0"/>
          </a:p>
        </p:txBody>
      </p:sp>
      <p:sp>
        <p:nvSpPr>
          <p:cNvPr id="3" name="Content Placeholder 2">
            <a:extLst>
              <a:ext uri="{FF2B5EF4-FFF2-40B4-BE49-F238E27FC236}">
                <a16:creationId xmlns:a16="http://schemas.microsoft.com/office/drawing/2014/main" id="{DBEA9E98-9190-81CB-CBC1-221D894C03EC}"/>
              </a:ext>
            </a:extLst>
          </p:cNvPr>
          <p:cNvSpPr>
            <a:spLocks noGrp="1"/>
          </p:cNvSpPr>
          <p:nvPr>
            <p:ph idx="1"/>
          </p:nvPr>
        </p:nvSpPr>
        <p:spPr>
          <a:xfrm>
            <a:off x="942033" y="499019"/>
            <a:ext cx="5153966" cy="3477929"/>
          </a:xfrm>
          <a:solidFill>
            <a:schemeClr val="accent2">
              <a:lumMod val="20000"/>
              <a:lumOff val="80000"/>
            </a:schemeClr>
          </a:solidFill>
          <a:effectLst>
            <a:softEdge rad="12700"/>
          </a:effectLst>
        </p:spPr>
        <p:txBody>
          <a:bodyPr>
            <a:normAutofit fontScale="40000" lnSpcReduction="20000"/>
          </a:bodyPr>
          <a:lstStyle/>
          <a:p>
            <a:pPr>
              <a:lnSpc>
                <a:spcPct val="115000"/>
              </a:lnSpc>
              <a:spcAft>
                <a:spcPts val="800"/>
              </a:spcAft>
              <a:buNone/>
            </a:pPr>
            <a:r>
              <a:rPr lang="en-GB" sz="2300" b="1" kern="100" dirty="0">
                <a:solidFill>
                  <a:schemeClr val="accent2"/>
                </a:solidFill>
                <a:effectLst/>
                <a:latin typeface="Aptos" panose="020B0004020202020204" pitchFamily="34" charset="0"/>
                <a:ea typeface="Aptos" panose="020B0004020202020204" pitchFamily="34" charset="0"/>
                <a:cs typeface="Times New Roman" panose="02020603050405020304" pitchFamily="18" charset="0"/>
              </a:rPr>
              <a:t>Challenges </a:t>
            </a:r>
            <a:endParaRPr lang="en-GB" sz="2300" kern="100" dirty="0">
              <a:solidFill>
                <a:schemeClr val="accent2"/>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en-GB" sz="25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Models of disability are often used highlight different opinions of disability.</a:t>
            </a:r>
          </a:p>
          <a:p>
            <a:pPr marL="0" indent="0">
              <a:lnSpc>
                <a:spcPct val="115000"/>
              </a:lnSpc>
              <a:spcAft>
                <a:spcPts val="800"/>
              </a:spcAft>
              <a:buNone/>
            </a:pPr>
            <a:r>
              <a:rPr lang="en-GB" sz="25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The </a:t>
            </a:r>
            <a:r>
              <a:rPr lang="en-GB" sz="2500" b="1"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social model </a:t>
            </a:r>
            <a:r>
              <a:rPr lang="en-GB" sz="25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of disability examines how society is organised, removing barriers to enable equity by changing attitudes towards disability and supporting choice and autonomy. </a:t>
            </a:r>
            <a:r>
              <a:rPr lang="en-GB" sz="2500" kern="100" dirty="0">
                <a:solidFill>
                  <a:srgbClr val="002060"/>
                </a:solidFill>
                <a:latin typeface="Arial Nova" panose="020B0504020202020204" pitchFamily="34" charset="0"/>
                <a:ea typeface="Aptos" panose="020B0004020202020204" pitchFamily="34" charset="0"/>
                <a:cs typeface="Times New Roman" panose="02020603050405020304" pitchFamily="18" charset="0"/>
              </a:rPr>
              <a:t>Whereas, the</a:t>
            </a:r>
            <a:r>
              <a:rPr lang="en-GB" sz="25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 </a:t>
            </a:r>
            <a:r>
              <a:rPr lang="en-GB" sz="2500" b="1"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medical model </a:t>
            </a:r>
            <a:r>
              <a:rPr lang="en-GB" sz="25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of disability emphasizes how medical practice might ‘fix’ a disability, creating a deficit view and perpetuating low expectations (Hogan, 2019, </a:t>
            </a:r>
            <a:r>
              <a:rPr lang="en-GB" sz="2500" kern="0" dirty="0">
                <a:solidFill>
                  <a:srgbClr val="002060"/>
                </a:solidFill>
                <a:effectLst/>
                <a:latin typeface="Arial Nova" panose="020B0504020202020204" pitchFamily="34" charset="0"/>
                <a:ea typeface="Times New Roman" panose="02020603050405020304" pitchFamily="18" charset="0"/>
                <a:cs typeface="Times New Roman" panose="02020603050405020304" pitchFamily="18" charset="0"/>
              </a:rPr>
              <a:t>Haegele and Hodge, 2016)</a:t>
            </a:r>
            <a:r>
              <a:rPr lang="en-GB" sz="25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 McGregor (2020) found some when speech therapists suggested therapy based on needs rather than a medical model, faced opposition from settings and parents who favoured formal assessment. Importantly practitioners need to strike a balance between the models and when supporting needs whilst simultaneously promoting inclusion and acknowledging the unique child (EYFS, 2024, NEU, 2022).</a:t>
            </a:r>
          </a:p>
          <a:p>
            <a:pPr marL="0" indent="0">
              <a:lnSpc>
                <a:spcPct val="115000"/>
              </a:lnSpc>
              <a:spcAft>
                <a:spcPts val="800"/>
              </a:spcAft>
              <a:buNone/>
            </a:pPr>
            <a:r>
              <a:rPr lang="en-GB" sz="2500" b="1" dirty="0">
                <a:solidFill>
                  <a:srgbClr val="002060"/>
                </a:solidFill>
                <a:effectLst/>
                <a:latin typeface="Arial Nova" panose="020B0504020202020204" pitchFamily="34" charset="0"/>
                <a:ea typeface="Aptos" panose="020B0004020202020204" pitchFamily="34" charset="0"/>
              </a:rPr>
              <a:t>Communication</a:t>
            </a:r>
            <a:r>
              <a:rPr lang="en-GB" sz="2500" dirty="0">
                <a:solidFill>
                  <a:srgbClr val="002060"/>
                </a:solidFill>
                <a:effectLst/>
                <a:latin typeface="Arial Nova" panose="020B0504020202020204" pitchFamily="34" charset="0"/>
                <a:ea typeface="Aptos" panose="020B0004020202020204" pitchFamily="34" charset="0"/>
              </a:rPr>
              <a:t> is a barrier for children with DLD as they struggle with social communication and interactions impacting their learning, social development and well-being (NAHT, 2021). From a safeguarding perspective children with communication needs maybe more vulnerable to abuse or neglect than their peers because they are unable communicate or understand what has or is happening, stresses on families with children with SEND can include poor mental health, stigma and prejudice, practitioners need to be alert to these risks too (Safeguarding network, 2024).</a:t>
            </a:r>
            <a:endParaRPr lang="en-GB" sz="2500" dirty="0">
              <a:effectLst/>
              <a:latin typeface="Arial Nova" panose="020B0504020202020204" pitchFamily="34" charset="0"/>
              <a:ea typeface="Times New Roman" panose="02020603050405020304" pitchFamily="18" charset="0"/>
            </a:endParaRPr>
          </a:p>
          <a:p>
            <a:pPr marL="0" indent="0">
              <a:lnSpc>
                <a:spcPct val="115000"/>
              </a:lnSpc>
              <a:spcAft>
                <a:spcPts val="800"/>
              </a:spcAft>
              <a:buNone/>
            </a:pPr>
            <a:endParaRPr lang="en-GB" sz="13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endParaRPr lang="en-GB" sz="1300" kern="100" dirty="0">
              <a:solidFill>
                <a:srgbClr val="002060"/>
              </a:solidFill>
              <a:effectLst/>
              <a:latin typeface="Arial" panose="020B06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dirty="0"/>
          </a:p>
        </p:txBody>
      </p:sp>
      <p:sp>
        <p:nvSpPr>
          <p:cNvPr id="7" name="TextBox 6">
            <a:extLst>
              <a:ext uri="{FF2B5EF4-FFF2-40B4-BE49-F238E27FC236}">
                <a16:creationId xmlns:a16="http://schemas.microsoft.com/office/drawing/2014/main" id="{6E525885-4CD3-8404-EA5D-AD3451BF9A13}"/>
              </a:ext>
            </a:extLst>
          </p:cNvPr>
          <p:cNvSpPr txBox="1"/>
          <p:nvPr/>
        </p:nvSpPr>
        <p:spPr>
          <a:xfrm>
            <a:off x="6432061" y="499019"/>
            <a:ext cx="5243285" cy="3477929"/>
          </a:xfrm>
          <a:prstGeom prst="rect">
            <a:avLst/>
          </a:prstGeom>
          <a:solidFill>
            <a:schemeClr val="accent6">
              <a:lumMod val="20000"/>
              <a:lumOff val="80000"/>
            </a:schemeClr>
          </a:solidFill>
        </p:spPr>
        <p:txBody>
          <a:bodyPr wrap="square" rtlCol="0">
            <a:spAutoFit/>
          </a:bodyPr>
          <a:lstStyle/>
          <a:p>
            <a:pPr>
              <a:lnSpc>
                <a:spcPct val="115000"/>
              </a:lnSpc>
              <a:spcAft>
                <a:spcPts val="800"/>
              </a:spcAft>
              <a:buNone/>
            </a:pPr>
            <a:r>
              <a:rPr lang="en-GB" b="1" kern="100" dirty="0">
                <a:solidFill>
                  <a:schemeClr val="accent6">
                    <a:lumMod val="50000"/>
                  </a:schemeClr>
                </a:solidFill>
                <a:effectLst/>
                <a:latin typeface="Aptos" panose="020B0004020202020204" pitchFamily="34" charset="0"/>
                <a:ea typeface="Aptos" panose="020B0004020202020204" pitchFamily="34" charset="0"/>
                <a:cs typeface="Times New Roman" panose="02020603050405020304" pitchFamily="18" charset="0"/>
              </a:rPr>
              <a:t>Strategy </a:t>
            </a:r>
            <a:endParaRPr lang="en-GB" kern="100" dirty="0">
              <a:solidFill>
                <a:schemeClr val="accent6">
                  <a:lumMod val="50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Cunningham et al (2023) suggests a blended approach when supporting language for example using scaffolding strategies during play, an opinion shared by Bishop (2019) who states that practitioners should take a more naturalistic approach when embedding intervention to support language difficulties. </a:t>
            </a:r>
          </a:p>
          <a:p>
            <a:pPr>
              <a:lnSpc>
                <a:spcPct val="115000"/>
              </a:lnSpc>
              <a:spcAft>
                <a:spcPts val="800"/>
              </a:spcAft>
            </a:pPr>
            <a:r>
              <a:rPr lang="en-GB" sz="1000" kern="100" dirty="0">
                <a:solidFill>
                  <a:srgbClr val="002060"/>
                </a:solidFill>
                <a:latin typeface="Arial Nova" panose="020B0504020202020204" pitchFamily="34" charset="0"/>
                <a:ea typeface="Segoe UI" panose="020B0502040204020203" pitchFamily="34" charset="0"/>
                <a:cs typeface="Times New Roman" panose="02020603050405020304" pitchFamily="18" charset="0"/>
              </a:rPr>
              <a:t>A</a:t>
            </a:r>
            <a:r>
              <a:rPr lang="en-GB" sz="1000" kern="100" dirty="0">
                <a:solidFill>
                  <a:srgbClr val="002060"/>
                </a:solidFill>
                <a:effectLst/>
                <a:latin typeface="Arial Nova" panose="020B0504020202020204" pitchFamily="34" charset="0"/>
                <a:ea typeface="Segoe UI" panose="020B0502040204020203" pitchFamily="34" charset="0"/>
                <a:cs typeface="Times New Roman" panose="02020603050405020304" pitchFamily="18" charset="0"/>
              </a:rPr>
              <a:t> simple and effective strategy is modelling language in a child’s play, practitioners can practice, </a:t>
            </a:r>
            <a:r>
              <a:rPr lang="en-GB" sz="1000" b="1"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self-talk,</a:t>
            </a:r>
            <a:r>
              <a:rPr lang="en-GB" sz="10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 </a:t>
            </a:r>
            <a:r>
              <a:rPr lang="en-GB" sz="1000" b="1"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parallel talk</a:t>
            </a:r>
            <a:r>
              <a:rPr lang="en-GB" sz="10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 and </a:t>
            </a:r>
            <a:r>
              <a:rPr lang="en-GB" sz="1000" b="1"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expanding</a:t>
            </a:r>
            <a:r>
              <a:rPr lang="en-GB" sz="10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 (DfE, 2021, NCSE, 2020). Vygotsky’s Zone of proximal development demonstrates this link between social interactions and gaps in a child’s knowledge and learning potential demonstrates this scaffolding approach (Pound, 2014). Narrating play supports a language-rich environment where children can learn new vocabulary in context but this needs to be carried out sensitively to avoid overwhelm, a guiding rule is four comments to one question (DfE,2021. McCandless, 2023, HSE Ireland, 2024). </a:t>
            </a:r>
            <a:endParaRPr lang="en-GB" sz="1000" kern="100" dirty="0">
              <a:effectLst/>
              <a:latin typeface="Arial Nova" panose="020B05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0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This ‘bottom-up’ approach consolidates foundational skills of developing language through listening and attention (NHS, 2022), similar to Maslow’s Hierarchy of Needs </a:t>
            </a:r>
            <a:r>
              <a:rPr lang="en-GB" sz="1000" kern="100" dirty="0">
                <a:solidFill>
                  <a:srgbClr val="002060"/>
                </a:solidFill>
                <a:latin typeface="Arial Nova" panose="020B0504020202020204" pitchFamily="34" charset="0"/>
                <a:ea typeface="Aptos" panose="020B0004020202020204" pitchFamily="34" charset="0"/>
                <a:cs typeface="Times New Roman" panose="02020603050405020304" pitchFamily="18" charset="0"/>
              </a:rPr>
              <a:t>if these</a:t>
            </a:r>
            <a:r>
              <a:rPr lang="en-GB" sz="10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 foundation needs are not meet a child </a:t>
            </a:r>
            <a:r>
              <a:rPr lang="en-GB" sz="1000" kern="100" dirty="0">
                <a:solidFill>
                  <a:srgbClr val="002060"/>
                </a:solidFill>
                <a:latin typeface="Arial Nova" panose="020B0504020202020204" pitchFamily="34" charset="0"/>
                <a:ea typeface="Aptos" panose="020B0004020202020204" pitchFamily="34" charset="0"/>
                <a:cs typeface="Times New Roman" panose="02020603050405020304" pitchFamily="18" charset="0"/>
              </a:rPr>
              <a:t>will fail to</a:t>
            </a:r>
            <a:r>
              <a:rPr lang="en-GB" sz="10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 flourish (Pound, 2014).</a:t>
            </a:r>
            <a:endParaRPr lang="en-GB" sz="1000" kern="100" dirty="0">
              <a:effectLst/>
              <a:latin typeface="Arial Nova" panose="020B0504020202020204" pitchFamily="34" charset="0"/>
              <a:ea typeface="Aptos" panose="020B0004020202020204" pitchFamily="34" charset="0"/>
              <a:cs typeface="Times New Roman" panose="02020603050405020304" pitchFamily="18" charset="0"/>
            </a:endParaRPr>
          </a:p>
        </p:txBody>
      </p:sp>
      <p:pic>
        <p:nvPicPr>
          <p:cNvPr id="11" name="Picture 10" descr="A diagram of a variety of options&#10;&#10;AI-generated content may be incorrect.">
            <a:extLst>
              <a:ext uri="{FF2B5EF4-FFF2-40B4-BE49-F238E27FC236}">
                <a16:creationId xmlns:a16="http://schemas.microsoft.com/office/drawing/2014/main" id="{3FA42B20-9437-5C4E-AE5B-39825DD6BDB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08090" y="4142955"/>
            <a:ext cx="4201200" cy="2563542"/>
          </a:xfrm>
          <a:prstGeom prst="rect">
            <a:avLst/>
          </a:prstGeom>
        </p:spPr>
      </p:pic>
      <p:sp>
        <p:nvSpPr>
          <p:cNvPr id="30" name="TextBox 29">
            <a:extLst>
              <a:ext uri="{FF2B5EF4-FFF2-40B4-BE49-F238E27FC236}">
                <a16:creationId xmlns:a16="http://schemas.microsoft.com/office/drawing/2014/main" id="{19CBB0F0-0AA7-0D81-27B8-D79402BB7CFA}"/>
              </a:ext>
            </a:extLst>
          </p:cNvPr>
          <p:cNvSpPr txBox="1"/>
          <p:nvPr/>
        </p:nvSpPr>
        <p:spPr>
          <a:xfrm>
            <a:off x="8475406" y="6124875"/>
            <a:ext cx="2644877" cy="400110"/>
          </a:xfrm>
          <a:prstGeom prst="rect">
            <a:avLst/>
          </a:prstGeom>
          <a:solidFill>
            <a:schemeClr val="bg1"/>
          </a:solidFill>
        </p:spPr>
        <p:txBody>
          <a:bodyPr wrap="square" rtlCol="0">
            <a:spAutoFit/>
          </a:bodyPr>
          <a:lstStyle/>
          <a:p>
            <a:r>
              <a:rPr lang="en-GB" sz="1000" dirty="0"/>
              <a:t>Source: Reasonable adjustments in schools (no date). </a:t>
            </a:r>
          </a:p>
        </p:txBody>
      </p:sp>
    </p:spTree>
    <p:extLst>
      <p:ext uri="{BB962C8B-B14F-4D97-AF65-F5344CB8AC3E}">
        <p14:creationId xmlns:p14="http://schemas.microsoft.com/office/powerpoint/2010/main" val="600302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901A73-5536-6098-38E5-5B0F51BA1F81}"/>
              </a:ext>
            </a:extLst>
          </p:cNvPr>
          <p:cNvSpPr>
            <a:spLocks noGrp="1"/>
          </p:cNvSpPr>
          <p:nvPr>
            <p:ph idx="1"/>
          </p:nvPr>
        </p:nvSpPr>
        <p:spPr>
          <a:xfrm>
            <a:off x="331596" y="258082"/>
            <a:ext cx="11424975" cy="2294099"/>
          </a:xfrm>
          <a:solidFill>
            <a:schemeClr val="accent5">
              <a:lumMod val="20000"/>
              <a:lumOff val="80000"/>
            </a:schemeClr>
          </a:solidFill>
          <a:effectLst>
            <a:softEdge rad="12700"/>
          </a:effectLst>
        </p:spPr>
        <p:txBody>
          <a:bodyPr>
            <a:normAutofit fontScale="85000" lnSpcReduction="20000"/>
          </a:bodyPr>
          <a:lstStyle/>
          <a:p>
            <a:pPr>
              <a:lnSpc>
                <a:spcPct val="115000"/>
              </a:lnSpc>
              <a:spcAft>
                <a:spcPts val="800"/>
              </a:spcAft>
              <a:buNone/>
            </a:pPr>
            <a:r>
              <a:rPr lang="en-GB" sz="2300" b="1" kern="100" dirty="0">
                <a:solidFill>
                  <a:schemeClr val="accent5">
                    <a:lumMod val="75000"/>
                  </a:schemeClr>
                </a:solidFill>
                <a:effectLst/>
                <a:latin typeface="Aptos" panose="020B0004020202020204" pitchFamily="34" charset="0"/>
                <a:ea typeface="Aptos" panose="020B0004020202020204" pitchFamily="34" charset="0"/>
                <a:cs typeface="Times New Roman" panose="02020603050405020304" pitchFamily="18" charset="0"/>
              </a:rPr>
              <a:t>Inclusion </a:t>
            </a:r>
            <a:endParaRPr lang="en-GB" sz="2300" kern="100" dirty="0">
              <a:solidFill>
                <a:schemeClr val="accent5">
                  <a:lumMod val="75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en-GB" sz="14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Bronfenbrenner ecological systems theory as cited in Asmussen et al (2016) can have many applications including identifying risk factors such as poverty’s impact on the ecological cycles, as a result Bronfenbrenner’s theory alongside academic research has influenced multiple early childhood intervention strategies . Guralnick (2019) posits that developments in professional training, legislation and policy initiatives have come together with of hope to benefiting children and families. </a:t>
            </a:r>
          </a:p>
          <a:p>
            <a:pPr marL="0" indent="0">
              <a:lnSpc>
                <a:spcPct val="115000"/>
              </a:lnSpc>
              <a:spcAft>
                <a:spcPts val="800"/>
              </a:spcAft>
              <a:buNone/>
            </a:pPr>
            <a:r>
              <a:rPr lang="en-GB" sz="1400" kern="0" dirty="0">
                <a:solidFill>
                  <a:srgbClr val="002060"/>
                </a:solidFill>
                <a:effectLst/>
                <a:latin typeface="Arial Nova" panose="020B0504020202020204" pitchFamily="34" charset="0"/>
                <a:ea typeface="Arial" panose="020B0604020202020204" pitchFamily="34" charset="0"/>
                <a:cs typeface="Times New Roman" panose="02020603050405020304" pitchFamily="18" charset="0"/>
              </a:rPr>
              <a:t>Powell et al (2021) asserts that settings need to have regard to their legal duties, particularly SENCOs. Special Educational Needs and Disability guidance is covered by Section 19 of the Children and Families Act (2014) and Chapter 6 of the SEND Code of Practice (2015) and is enshrine within the Equality Act (2010). The SEND Code of practice categorises pupils by primary area of need one of which is communication and interaction, practitioners are both accountable and responsible for progress and development for all children in their cohort, including how children access support (DfE, 2024 p.9). </a:t>
            </a:r>
            <a:endParaRPr lang="en-GB" sz="1400" kern="100" dirty="0">
              <a:effectLst/>
              <a:latin typeface="Arial Nova" panose="020B05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000" kern="100" dirty="0">
              <a:solidFill>
                <a:srgbClr val="002060"/>
              </a:solidFill>
              <a:effectLst/>
              <a:latin typeface="Arial" panose="020B06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591DC2AE-7B50-9CE3-052A-98A4EB8300B8}"/>
              </a:ext>
            </a:extLst>
          </p:cNvPr>
          <p:cNvSpPr txBox="1"/>
          <p:nvPr/>
        </p:nvSpPr>
        <p:spPr>
          <a:xfrm>
            <a:off x="430404" y="2606317"/>
            <a:ext cx="11227358" cy="2504468"/>
          </a:xfrm>
          <a:prstGeom prst="rect">
            <a:avLst/>
          </a:prstGeom>
          <a:solidFill>
            <a:schemeClr val="bg2"/>
          </a:solidFill>
        </p:spPr>
        <p:txBody>
          <a:bodyPr wrap="square" rtlCol="0">
            <a:spAutoFit/>
          </a:bodyPr>
          <a:lstStyle/>
          <a:p>
            <a:pPr>
              <a:lnSpc>
                <a:spcPct val="115000"/>
              </a:lnSpc>
              <a:spcAft>
                <a:spcPts val="800"/>
              </a:spcAft>
              <a:buNone/>
            </a:pPr>
            <a:r>
              <a:rPr lang="en-GB" sz="1800" kern="0" dirty="0">
                <a:effectLst/>
                <a:latin typeface="Arial" panose="020B0604020202020204" pitchFamily="34" charset="0"/>
                <a:ea typeface="Arial" panose="020B06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b="1" kern="100" dirty="0">
                <a:solidFill>
                  <a:schemeClr val="bg2">
                    <a:lumMod val="50000"/>
                  </a:schemeClr>
                </a:solidFill>
                <a:effectLst/>
                <a:latin typeface="Arial" panose="020B0604020202020204" pitchFamily="34" charset="0"/>
                <a:ea typeface="Aptos" panose="020B0004020202020204" pitchFamily="34" charset="0"/>
                <a:cs typeface="Times New Roman" panose="02020603050405020304" pitchFamily="18" charset="0"/>
              </a:rPr>
              <a:t>Conclusion </a:t>
            </a:r>
            <a:endParaRPr lang="en-GB" sz="1800" kern="100" dirty="0">
              <a:solidFill>
                <a:schemeClr val="bg2">
                  <a:lumMod val="50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100" dirty="0">
                <a:solidFill>
                  <a:srgbClr val="002060"/>
                </a:solidFill>
                <a:latin typeface="Arial" panose="020B0604020202020204" pitchFamily="34" charset="0"/>
                <a:ea typeface="Aptos" panose="020B0004020202020204" pitchFamily="34" charset="0"/>
                <a:cs typeface="Times New Roman" panose="02020603050405020304" pitchFamily="18" charset="0"/>
              </a:rPr>
              <a:t>I</a:t>
            </a:r>
            <a:r>
              <a:rPr lang="en-GB" sz="1000" kern="100" dirty="0">
                <a:solidFill>
                  <a:srgbClr val="002060"/>
                </a:solidFill>
                <a:effectLst/>
                <a:latin typeface="Arial" panose="020B0604020202020204" pitchFamily="34" charset="0"/>
                <a:ea typeface="Aptos" panose="020B0004020202020204" pitchFamily="34" charset="0"/>
                <a:cs typeface="Times New Roman" panose="02020603050405020304" pitchFamily="18" charset="0"/>
              </a:rPr>
              <a:t>ncreasing settings are facing challenges, accessing specialist support, funding constraints and it is thought approximately 50% of children from areas of high deprivation will start settings with communication needs (UK Parliament, 2023, RCSLT, 2024). RCSLT (2024) posits that demand for services outstrips capacity 4 times over in some parts of the UK. Furthermore, a recent study comparing data from pre-pandemic infants and those born during the COVID-19 pandemic found that the pandemic had negatively impacted language development with long-term effects for some children (</a:t>
            </a:r>
            <a:r>
              <a:rPr lang="en-GB" sz="1000" kern="0" dirty="0">
                <a:solidFill>
                  <a:srgbClr val="002060"/>
                </a:solidFill>
                <a:effectLst/>
                <a:latin typeface="Arial" panose="020B0604020202020204" pitchFamily="34" charset="0"/>
                <a:ea typeface="Times New Roman" panose="02020603050405020304" pitchFamily="18" charset="0"/>
                <a:cs typeface="Times New Roman" panose="02020603050405020304" pitchFamily="18" charset="0"/>
              </a:rPr>
              <a:t>Pejovic, J. </a:t>
            </a:r>
            <a:r>
              <a:rPr lang="en-GB" sz="1000" i="1" kern="0" dirty="0">
                <a:solidFill>
                  <a:srgbClr val="002060"/>
                </a:solidFill>
                <a:effectLst/>
                <a:latin typeface="Arial" panose="020B0604020202020204" pitchFamily="34" charset="0"/>
                <a:ea typeface="Times New Roman" panose="02020603050405020304" pitchFamily="18" charset="0"/>
                <a:cs typeface="Times New Roman" panose="02020603050405020304" pitchFamily="18" charset="0"/>
              </a:rPr>
              <a:t>et al.</a:t>
            </a:r>
            <a:r>
              <a:rPr lang="en-GB" sz="1000" kern="0" dirty="0">
                <a:solidFill>
                  <a:srgbClr val="002060"/>
                </a:solidFill>
                <a:effectLst/>
                <a:latin typeface="Arial" panose="020B0604020202020204" pitchFamily="34" charset="0"/>
                <a:ea typeface="Times New Roman" panose="02020603050405020304" pitchFamily="18" charset="0"/>
                <a:cs typeface="Times New Roman" panose="02020603050405020304" pitchFamily="18" charset="0"/>
              </a:rPr>
              <a:t>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0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Norbury et al (2016) warns </a:t>
            </a:r>
            <a:r>
              <a:rPr lang="en-GB" sz="1000" kern="100" dirty="0">
                <a:solidFill>
                  <a:srgbClr val="002060"/>
                </a:solidFill>
                <a:latin typeface="Arial Nova" panose="020B0504020202020204" pitchFamily="34" charset="0"/>
                <a:ea typeface="Aptos" panose="020B0004020202020204" pitchFamily="34" charset="0"/>
                <a:cs typeface="Times New Roman" panose="02020603050405020304" pitchFamily="18" charset="0"/>
              </a:rPr>
              <a:t>if communication</a:t>
            </a:r>
            <a:r>
              <a:rPr lang="en-GB" sz="1000" kern="100" dirty="0">
                <a:solidFill>
                  <a:srgbClr val="002060"/>
                </a:solidFill>
                <a:effectLst/>
                <a:latin typeface="Arial Nova" panose="020B0504020202020204" pitchFamily="34" charset="0"/>
                <a:ea typeface="Aptos" panose="020B0004020202020204" pitchFamily="34" charset="0"/>
                <a:cs typeface="Times New Roman" panose="02020603050405020304" pitchFamily="18" charset="0"/>
              </a:rPr>
              <a:t> needs are not identified and supported in early childhood there are possible long-term ramifications including low educational attainment and cycles of risk such as antisocial behaviour impacting them and future generations (EIF, no date).  </a:t>
            </a:r>
            <a:endParaRPr lang="en-GB" sz="1000" kern="100" dirty="0">
              <a:effectLst/>
              <a:latin typeface="Arial Nova" panose="020B05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A colorful blocks with white text&#10;&#10;AI-generated content may be incorrect.">
            <a:extLst>
              <a:ext uri="{FF2B5EF4-FFF2-40B4-BE49-F238E27FC236}">
                <a16:creationId xmlns:a16="http://schemas.microsoft.com/office/drawing/2014/main" id="{1A35C695-08A8-B369-3540-B10FFFAC15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1263" y="5102429"/>
            <a:ext cx="3563217" cy="1696955"/>
          </a:xfrm>
          <a:prstGeom prst="rect">
            <a:avLst/>
          </a:prstGeom>
        </p:spPr>
      </p:pic>
      <p:sp>
        <p:nvSpPr>
          <p:cNvPr id="6" name="TextBox 5">
            <a:extLst>
              <a:ext uri="{FF2B5EF4-FFF2-40B4-BE49-F238E27FC236}">
                <a16:creationId xmlns:a16="http://schemas.microsoft.com/office/drawing/2014/main" id="{4F5A8414-B447-178C-7507-DB58192285C4}"/>
              </a:ext>
            </a:extLst>
          </p:cNvPr>
          <p:cNvSpPr txBox="1"/>
          <p:nvPr/>
        </p:nvSpPr>
        <p:spPr>
          <a:xfrm>
            <a:off x="430404" y="5684411"/>
            <a:ext cx="2492550" cy="954107"/>
          </a:xfrm>
          <a:prstGeom prst="rect">
            <a:avLst/>
          </a:prstGeom>
          <a:noFill/>
        </p:spPr>
        <p:txBody>
          <a:bodyPr wrap="square" rtlCol="0">
            <a:spAutoFit/>
          </a:bodyPr>
          <a:lstStyle/>
          <a:p>
            <a:pPr rtl="0"/>
            <a:r>
              <a:rPr lang="en-GB" sz="1400" dirty="0"/>
              <a:t>Pandora Oates (</a:t>
            </a:r>
            <a:r>
              <a:rPr lang="en-US" sz="1400" b="1" dirty="0">
                <a:ea typeface="Calibri"/>
                <a:cs typeface="Calibri"/>
              </a:rPr>
              <a:t>2317746</a:t>
            </a:r>
            <a:r>
              <a:rPr lang="en-GB" sz="1400" dirty="0"/>
              <a:t>)</a:t>
            </a:r>
          </a:p>
          <a:p>
            <a:r>
              <a:rPr lang="en-GB" sz="1400" dirty="0"/>
              <a:t>Module No: ECEY6006_BIRM</a:t>
            </a:r>
          </a:p>
          <a:p>
            <a:pPr rtl="0"/>
            <a:r>
              <a:rPr lang="en-GB" sz="1400" dirty="0"/>
              <a:t>Word Count (1100)</a:t>
            </a:r>
          </a:p>
          <a:p>
            <a:pPr rtl="0"/>
            <a:r>
              <a:rPr lang="en-GB" sz="1400" dirty="0"/>
              <a:t>Date: 11/05/25</a:t>
            </a:r>
          </a:p>
        </p:txBody>
      </p:sp>
      <p:sp>
        <p:nvSpPr>
          <p:cNvPr id="9" name="TextBox 8">
            <a:extLst>
              <a:ext uri="{FF2B5EF4-FFF2-40B4-BE49-F238E27FC236}">
                <a16:creationId xmlns:a16="http://schemas.microsoft.com/office/drawing/2014/main" id="{F83865C2-71DE-8126-DA0D-989309D81EA9}"/>
              </a:ext>
            </a:extLst>
          </p:cNvPr>
          <p:cNvSpPr txBox="1"/>
          <p:nvPr/>
        </p:nvSpPr>
        <p:spPr>
          <a:xfrm>
            <a:off x="8298426" y="6340754"/>
            <a:ext cx="2802194" cy="400110"/>
          </a:xfrm>
          <a:prstGeom prst="rect">
            <a:avLst/>
          </a:prstGeom>
          <a:solidFill>
            <a:schemeClr val="bg1"/>
          </a:solidFill>
        </p:spPr>
        <p:txBody>
          <a:bodyPr wrap="square" rtlCol="0">
            <a:spAutoFit/>
          </a:bodyPr>
          <a:lstStyle/>
          <a:p>
            <a:r>
              <a:rPr lang="en-GB" sz="1000" dirty="0"/>
              <a:t>Source: NHS (2022) Building Blocks of Communication Development</a:t>
            </a:r>
          </a:p>
        </p:txBody>
      </p:sp>
    </p:spTree>
    <p:extLst>
      <p:ext uri="{BB962C8B-B14F-4D97-AF65-F5344CB8AC3E}">
        <p14:creationId xmlns:p14="http://schemas.microsoft.com/office/powerpoint/2010/main" val="2201808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1000</TotalTime>
  <Words>1349</Words>
  <Application>Microsoft Office PowerPoint</Application>
  <PresentationFormat>Widescreen</PresentationFormat>
  <Paragraphs>38</Paragraphs>
  <Slides>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vt:i4>
      </vt:variant>
    </vt:vector>
  </HeadingPairs>
  <TitlesOfParts>
    <vt:vector size="12" baseType="lpstr">
      <vt:lpstr>ADLaM Display</vt:lpstr>
      <vt:lpstr>Aptos</vt:lpstr>
      <vt:lpstr>Aptos Display</vt:lpstr>
      <vt:lpstr>Arial</vt:lpstr>
      <vt:lpstr>Arial Nova</vt:lpstr>
      <vt:lpstr>Calibri</vt:lpstr>
      <vt:lpstr>Felix Titling</vt:lpstr>
      <vt:lpstr>Segoe UI</vt:lpstr>
      <vt:lpstr>Office Theme</vt:lpstr>
      <vt:lpstr>Speech, language and communication needs in early years and developmental language disorder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Pandora Oates</dc:creator>
  <cp:lastModifiedBy>Pandora Oates</cp:lastModifiedBy>
  <cp:revision>1</cp:revision>
  <dcterms:created xsi:type="dcterms:W3CDTF">2025-05-11T05:09:19Z</dcterms:created>
  <dcterms:modified xsi:type="dcterms:W3CDTF">2025-05-11T21:50:12Z</dcterms:modified>
</cp:coreProperties>
</file>