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7183"/>
  </p:normalViewPr>
  <p:slideViewPr>
    <p:cSldViewPr snapToGrid="0" snapToObjects="1">
      <p:cViewPr varScale="1">
        <p:scale>
          <a:sx n="142" d="100"/>
          <a:sy n="142" d="100"/>
        </p:scale>
        <p:origin x="95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21022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Edith </a:t>
            </a:r>
            <a:r>
              <a:rPr lang="en-GB" b="0" i="0" u="none" strike="noStrike" dirty="0" err="1">
                <a:solidFill>
                  <a:srgbClr val="000000"/>
                </a:solidFill>
                <a:effectLst/>
                <a:latin typeface="-webkit-standard"/>
              </a:rPr>
              <a:t>Heard's</a:t>
            </a:r>
            <a:r>
              <a:rPr lang="en-GB" b="0" i="0" u="none" strike="noStrike" dirty="0">
                <a:solidFill>
                  <a:srgbClr val="000000"/>
                </a:solidFill>
                <a:effectLst/>
                <a:latin typeface="-webkit-standard"/>
              </a:rPr>
              <a:t> reflection shows important leadership concepts. Her "horizontal approach" suggests that people work together to make decisions instead of using traditional hierarchies. She says "working with them" instead of "for me," which shows that she really wants to work together. Her focus on understanding and listening shows that she has emotional intelligence in real life. She says that these traits came from growing up in multilingual and multicultural settings, which is a controversial claim. It suggests that cultural intelligence is developed through exposure and thought. This shows how servant leadership works, in which leaders put the success of their teams first. Her honesty about feeling "lost in translation" makes leadership more human and shows how personal difficulties can help you develop useful skills. Our analysis is based on these themes: empathy, horizontal leadership, and cultural awareness.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Emotional intelligence is very different from standard leadership models that focus on IQ. Salovey and Mayer's definition stresses the importance of knowing our own emotions as well as those of others, which is a key part of being a good leader. Ninety percent of top workers have high EI, which shows that there is a clear link between EI and success. Leaders with higher EI get 20% better team performance, which gives them big benefits in the market. McKinsey's study showing a 34% drop in workplace conflict shows that there are real benefits for organisations. "Listening and tuning into people" is an example of </a:t>
            </a:r>
            <a:r>
              <a:rPr lang="en-GB" b="0" i="0" u="none" strike="noStrike" dirty="0" err="1">
                <a:solidFill>
                  <a:srgbClr val="000000"/>
                </a:solidFill>
                <a:effectLst/>
                <a:latin typeface="-webkit-standard"/>
              </a:rPr>
              <a:t>Heard's</a:t>
            </a:r>
            <a:r>
              <a:rPr lang="en-GB" b="0" i="0" u="none" strike="noStrike" dirty="0">
                <a:solidFill>
                  <a:srgbClr val="000000"/>
                </a:solidFill>
                <a:effectLst/>
                <a:latin typeface="-webkit-standard"/>
              </a:rPr>
              <a:t> social awareness and understanding in action. This isn't just an idea; it's a measurable, learnable skill that has a direct effect on the bottom 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457200" y="1645920"/>
            <a:ext cx="8229600" cy="1097280"/>
          </a:xfrm>
          <a:prstGeom prst="rect">
            <a:avLst/>
          </a:prstGeom>
          <a:noFill/>
          <a:ln/>
        </p:spPr>
        <p:txBody>
          <a:bodyPr wrap="square" rtlCol="0" anchor="ctr"/>
          <a:lstStyle/>
          <a:p>
            <a:pPr marL="0" indent="0" algn="ctr">
              <a:buNone/>
            </a:pPr>
            <a:r>
              <a:rPr lang="en-US" sz="4000" b="1" dirty="0">
                <a:solidFill>
                  <a:srgbClr val="FFFFFF"/>
                </a:solidFill>
                <a:latin typeface="Calibri" pitchFamily="34" charset="0"/>
                <a:ea typeface="Calibri" pitchFamily="34" charset="-122"/>
                <a:cs typeface="Calibri" pitchFamily="34" charset="-120"/>
              </a:rPr>
              <a:t>EMOTIONAL AND CULTURAL INTELLIGENCE IN LEADERSHIP</a:t>
            </a:r>
            <a:endParaRPr lang="en-US" sz="4000" dirty="0"/>
          </a:p>
        </p:txBody>
      </p:sp>
      <p:sp>
        <p:nvSpPr>
          <p:cNvPr id="3" name="Text 1"/>
          <p:cNvSpPr/>
          <p:nvPr/>
        </p:nvSpPr>
        <p:spPr>
          <a:xfrm>
            <a:off x="457200" y="2743200"/>
            <a:ext cx="8229600" cy="457200"/>
          </a:xfrm>
          <a:prstGeom prst="rect">
            <a:avLst/>
          </a:prstGeom>
          <a:noFill/>
          <a:ln/>
        </p:spPr>
        <p:txBody>
          <a:bodyPr wrap="square" rtlCol="0" anchor="ctr"/>
          <a:lstStyle/>
          <a:p>
            <a:pPr marL="0" indent="0" algn="ctr">
              <a:buNone/>
            </a:pPr>
            <a:r>
              <a:rPr lang="en-US" sz="2000" i="1" dirty="0">
                <a:solidFill>
                  <a:srgbClr val="CADCFC"/>
                </a:solidFill>
                <a:latin typeface="Calibri" pitchFamily="34" charset="0"/>
                <a:ea typeface="Calibri" pitchFamily="34" charset="-122"/>
                <a:cs typeface="Calibri" pitchFamily="34" charset="-120"/>
              </a:rPr>
              <a:t>An Analysis Based on Edith Heard's Leadership Approach</a:t>
            </a:r>
            <a:endParaRPr lang="en-US" sz="2000" dirty="0"/>
          </a:p>
        </p:txBody>
      </p:sp>
      <p:sp>
        <p:nvSpPr>
          <p:cNvPr id="4" name="Text 2"/>
          <p:cNvSpPr/>
          <p:nvPr/>
        </p:nvSpPr>
        <p:spPr>
          <a:xfrm>
            <a:off x="457200" y="3840480"/>
            <a:ext cx="8229600" cy="731520"/>
          </a:xfrm>
          <a:prstGeom prst="rect">
            <a:avLst/>
          </a:prstGeom>
          <a:noFill/>
          <a:ln/>
        </p:spPr>
        <p:txBody>
          <a:bodyPr wrap="square" rtlCol="0" anchor="ctr"/>
          <a:lstStyle/>
          <a:p>
            <a:pPr marL="0" indent="0" algn="ctr">
              <a:buNone/>
            </a:pPr>
            <a:r>
              <a:rPr lang="en-US" sz="1400" dirty="0">
                <a:solidFill>
                  <a:srgbClr val="CADCFC"/>
                </a:solidFill>
                <a:latin typeface="Calibri" pitchFamily="34" charset="0"/>
                <a:ea typeface="Calibri" pitchFamily="34" charset="-122"/>
                <a:cs typeface="Calibri" pitchFamily="34" charset="-120"/>
              </a:rPr>
              <a:t>Module: Leadership and Management Theory and Practice</a:t>
            </a:r>
            <a:endParaRPr lang="en-US" sz="1400" dirty="0"/>
          </a:p>
          <a:p>
            <a:pPr marL="0" indent="0" algn="ctr">
              <a:buNone/>
            </a:pPr>
            <a:r>
              <a:rPr lang="en-US" sz="1400" dirty="0">
                <a:solidFill>
                  <a:srgbClr val="CADCFC"/>
                </a:solidFill>
                <a:latin typeface="Calibri" pitchFamily="34" charset="0"/>
                <a:ea typeface="Calibri" pitchFamily="34" charset="-122"/>
                <a:cs typeface="Calibri" pitchFamily="34" charset="-120"/>
              </a:rPr>
              <a:t>LCBB 6022</a:t>
            </a:r>
            <a:endParaRPr lang="en-US" sz="1400" dirty="0"/>
          </a:p>
          <a:p>
            <a:pPr marL="0" indent="0" algn="ctr">
              <a:buNone/>
            </a:pPr>
            <a:r>
              <a:rPr lang="en-US" sz="1400" dirty="0">
                <a:solidFill>
                  <a:srgbClr val="CADCFC"/>
                </a:solidFill>
                <a:latin typeface="Calibri" pitchFamily="34" charset="0"/>
                <a:ea typeface="Calibri" pitchFamily="34" charset="-122"/>
                <a:cs typeface="Calibri" pitchFamily="34" charset="-120"/>
              </a:rPr>
              <a:t>BA (Hons) Business Management</a:t>
            </a:r>
          </a:p>
          <a:p>
            <a:pPr marL="0" indent="0" algn="ctr">
              <a:buNone/>
            </a:pPr>
            <a:r>
              <a:rPr lang="en-US" sz="1400" dirty="0">
                <a:solidFill>
                  <a:schemeClr val="bg1"/>
                </a:solidFill>
              </a:rPr>
              <a:t>RAMONA-IULIANA STOICAN 2246688</a:t>
            </a:r>
          </a:p>
          <a:p>
            <a:pPr marL="0" indent="0" algn="ctr">
              <a:buNone/>
            </a:pP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1E2761"/>
                </a:solidFill>
                <a:latin typeface="Calibri" pitchFamily="34" charset="0"/>
                <a:ea typeface="Calibri" pitchFamily="34" charset="-122"/>
                <a:cs typeface="Calibri" pitchFamily="34" charset="-120"/>
              </a:rPr>
              <a:t>TABLE OF CONTENTS</a:t>
            </a:r>
            <a:endParaRPr lang="en-US" sz="3600" dirty="0"/>
          </a:p>
        </p:txBody>
      </p:sp>
      <p:sp>
        <p:nvSpPr>
          <p:cNvPr id="3" name="Text 1"/>
          <p:cNvSpPr/>
          <p:nvPr/>
        </p:nvSpPr>
        <p:spPr>
          <a:xfrm>
            <a:off x="914400" y="11887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1.</a:t>
            </a:r>
            <a:endParaRPr lang="en-US" sz="1600" dirty="0"/>
          </a:p>
        </p:txBody>
      </p:sp>
      <p:sp>
        <p:nvSpPr>
          <p:cNvPr id="4" name="Text 2"/>
          <p:cNvSpPr/>
          <p:nvPr/>
        </p:nvSpPr>
        <p:spPr>
          <a:xfrm>
            <a:off x="1371600" y="11887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Understanding the Quote: Edith Heard's Leadership Philosophy</a:t>
            </a:r>
            <a:endParaRPr lang="en-US" sz="1600" dirty="0"/>
          </a:p>
        </p:txBody>
      </p:sp>
      <p:sp>
        <p:nvSpPr>
          <p:cNvPr id="5" name="Text 3"/>
          <p:cNvSpPr/>
          <p:nvPr/>
        </p:nvSpPr>
        <p:spPr>
          <a:xfrm>
            <a:off x="914400" y="16459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2.</a:t>
            </a:r>
            <a:endParaRPr lang="en-US" sz="1600" dirty="0"/>
          </a:p>
        </p:txBody>
      </p:sp>
      <p:sp>
        <p:nvSpPr>
          <p:cNvPr id="6" name="Text 4"/>
          <p:cNvSpPr/>
          <p:nvPr/>
        </p:nvSpPr>
        <p:spPr>
          <a:xfrm>
            <a:off x="1371600" y="16459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Emotional Intelligence: Theory and Models</a:t>
            </a:r>
            <a:endParaRPr lang="en-US" sz="1600" dirty="0"/>
          </a:p>
        </p:txBody>
      </p:sp>
      <p:sp>
        <p:nvSpPr>
          <p:cNvPr id="7" name="Text 5"/>
          <p:cNvSpPr/>
          <p:nvPr/>
        </p:nvSpPr>
        <p:spPr>
          <a:xfrm>
            <a:off x="914400" y="21031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3.</a:t>
            </a:r>
            <a:endParaRPr lang="en-US" sz="1600" dirty="0"/>
          </a:p>
        </p:txBody>
      </p:sp>
      <p:sp>
        <p:nvSpPr>
          <p:cNvPr id="8" name="Text 6"/>
          <p:cNvSpPr/>
          <p:nvPr/>
        </p:nvSpPr>
        <p:spPr>
          <a:xfrm>
            <a:off x="1371600" y="21031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Cultural Intelligence: Framework and Application</a:t>
            </a:r>
            <a:endParaRPr lang="en-US" sz="1600" dirty="0"/>
          </a:p>
        </p:txBody>
      </p:sp>
      <p:sp>
        <p:nvSpPr>
          <p:cNvPr id="9" name="Text 7"/>
          <p:cNvSpPr/>
          <p:nvPr/>
        </p:nvSpPr>
        <p:spPr>
          <a:xfrm>
            <a:off x="914400" y="25603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4.</a:t>
            </a:r>
            <a:endParaRPr lang="en-US" sz="1600" dirty="0"/>
          </a:p>
        </p:txBody>
      </p:sp>
      <p:sp>
        <p:nvSpPr>
          <p:cNvPr id="10" name="Text 8"/>
          <p:cNvSpPr/>
          <p:nvPr/>
        </p:nvSpPr>
        <p:spPr>
          <a:xfrm>
            <a:off x="1371600" y="25603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Critical Evaluation of EI and CQ Concepts</a:t>
            </a:r>
            <a:endParaRPr lang="en-US" sz="1600" dirty="0"/>
          </a:p>
        </p:txBody>
      </p:sp>
      <p:sp>
        <p:nvSpPr>
          <p:cNvPr id="11" name="Text 9"/>
          <p:cNvSpPr/>
          <p:nvPr/>
        </p:nvSpPr>
        <p:spPr>
          <a:xfrm>
            <a:off x="914400" y="30175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5.</a:t>
            </a:r>
            <a:endParaRPr lang="en-US" sz="1600" dirty="0"/>
          </a:p>
        </p:txBody>
      </p:sp>
      <p:sp>
        <p:nvSpPr>
          <p:cNvPr id="12" name="Text 10"/>
          <p:cNvSpPr/>
          <p:nvPr/>
        </p:nvSpPr>
        <p:spPr>
          <a:xfrm>
            <a:off x="1371600" y="30175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Business Examples and Real-World Applications</a:t>
            </a:r>
            <a:endParaRPr lang="en-US" sz="1600" dirty="0"/>
          </a:p>
        </p:txBody>
      </p:sp>
      <p:sp>
        <p:nvSpPr>
          <p:cNvPr id="13" name="Text 11"/>
          <p:cNvSpPr/>
          <p:nvPr/>
        </p:nvSpPr>
        <p:spPr>
          <a:xfrm>
            <a:off x="914400" y="34747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6.</a:t>
            </a:r>
            <a:endParaRPr lang="en-US" sz="1600" dirty="0"/>
          </a:p>
        </p:txBody>
      </p:sp>
      <p:sp>
        <p:nvSpPr>
          <p:cNvPr id="14" name="Text 12"/>
          <p:cNvSpPr/>
          <p:nvPr/>
        </p:nvSpPr>
        <p:spPr>
          <a:xfrm>
            <a:off x="1371600" y="34747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Integration: Leading with EI and CQ in Multicultural Teams</a:t>
            </a:r>
            <a:endParaRPr lang="en-US" sz="1600" dirty="0"/>
          </a:p>
        </p:txBody>
      </p:sp>
      <p:sp>
        <p:nvSpPr>
          <p:cNvPr id="15" name="Text 13"/>
          <p:cNvSpPr/>
          <p:nvPr/>
        </p:nvSpPr>
        <p:spPr>
          <a:xfrm>
            <a:off x="914400" y="3931920"/>
            <a:ext cx="457200" cy="320040"/>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7.</a:t>
            </a:r>
            <a:endParaRPr lang="en-US" sz="1600" dirty="0"/>
          </a:p>
        </p:txBody>
      </p:sp>
      <p:sp>
        <p:nvSpPr>
          <p:cNvPr id="16" name="Text 14"/>
          <p:cNvSpPr/>
          <p:nvPr/>
        </p:nvSpPr>
        <p:spPr>
          <a:xfrm>
            <a:off x="1371600" y="3931920"/>
            <a:ext cx="6858000" cy="320040"/>
          </a:xfrm>
          <a:prstGeom prst="rect">
            <a:avLst/>
          </a:prstGeom>
          <a:noFill/>
          <a:ln/>
        </p:spPr>
        <p:txBody>
          <a:bodyPr wrap="square" rtlCol="0" anchor="ctr"/>
          <a:lstStyle/>
          <a:p>
            <a:pPr marL="0" indent="0">
              <a:buNone/>
            </a:pPr>
            <a:r>
              <a:rPr lang="en-US" sz="1600" dirty="0">
                <a:solidFill>
                  <a:srgbClr val="1E293B"/>
                </a:solidFill>
                <a:latin typeface="Calibri" pitchFamily="34" charset="0"/>
                <a:ea typeface="Calibri" pitchFamily="34" charset="-122"/>
                <a:cs typeface="Calibri" pitchFamily="34" charset="-120"/>
              </a:rPr>
              <a:t>Personal Development and Conclusion</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1E2761"/>
                </a:solidFill>
                <a:latin typeface="Calibri" pitchFamily="34" charset="0"/>
                <a:ea typeface="Calibri" pitchFamily="34" charset="-122"/>
                <a:cs typeface="Calibri" pitchFamily="34" charset="-120"/>
              </a:rPr>
              <a:t>UNDERSTANDING THE QUOTE</a:t>
            </a:r>
            <a:endParaRPr lang="en-US" sz="3600" dirty="0"/>
          </a:p>
        </p:txBody>
      </p:sp>
      <p:sp>
        <p:nvSpPr>
          <p:cNvPr id="3" name="Shape 1"/>
          <p:cNvSpPr/>
          <p:nvPr/>
        </p:nvSpPr>
        <p:spPr>
          <a:xfrm>
            <a:off x="914400" y="1188720"/>
            <a:ext cx="7315200" cy="1828800"/>
          </a:xfrm>
          <a:prstGeom prst="rect">
            <a:avLst/>
          </a:prstGeom>
          <a:solidFill>
            <a:srgbClr val="1E2761"/>
          </a:solidFill>
          <a:ln/>
        </p:spPr>
        <p:txBody>
          <a:bodyPr/>
          <a:lstStyle/>
          <a:p>
            <a:endParaRPr lang="en-US"/>
          </a:p>
        </p:txBody>
      </p:sp>
      <p:sp>
        <p:nvSpPr>
          <p:cNvPr id="4" name="Text 2"/>
          <p:cNvSpPr/>
          <p:nvPr/>
        </p:nvSpPr>
        <p:spPr>
          <a:xfrm>
            <a:off x="1097280" y="1371600"/>
            <a:ext cx="6949440" cy="1463040"/>
          </a:xfrm>
          <a:prstGeom prst="rect">
            <a:avLst/>
          </a:prstGeom>
          <a:noFill/>
          <a:ln/>
        </p:spPr>
        <p:txBody>
          <a:bodyPr wrap="square" rtlCol="0" anchor="ctr"/>
          <a:lstStyle/>
          <a:p>
            <a:pPr marL="0" indent="0" algn="ctr">
              <a:buNone/>
            </a:pPr>
            <a:r>
              <a:rPr lang="en-US" sz="1400" i="1" dirty="0">
                <a:solidFill>
                  <a:srgbClr val="FFFFFF"/>
                </a:solidFill>
                <a:latin typeface="Calibri" pitchFamily="34" charset="0"/>
                <a:ea typeface="Calibri" pitchFamily="34" charset="-122"/>
                <a:cs typeface="Calibri" pitchFamily="34" charset="-120"/>
              </a:rPr>
              <a:t>"I apply the same leadership principles to every part of my life. I tend to be very horizontal in my approach. </a:t>
            </a:r>
            <a:endParaRPr lang="en-US" sz="1400" dirty="0"/>
          </a:p>
          <a:p>
            <a:pPr marL="0" indent="0" algn="ctr">
              <a:buNone/>
            </a:pPr>
            <a:r>
              <a:rPr lang="en-US" sz="1400" i="1" dirty="0">
                <a:solidFill>
                  <a:srgbClr val="FFFFFF"/>
                </a:solidFill>
                <a:latin typeface="Calibri" pitchFamily="34" charset="0"/>
                <a:ea typeface="Calibri" pitchFamily="34" charset="-122"/>
                <a:cs typeface="Calibri" pitchFamily="34" charset="-120"/>
              </a:rPr>
              <a:t>I don't think of my lab members as working for me; I'm working with them... [I believe in] the importance of empathy, </a:t>
            </a:r>
            <a:endParaRPr lang="en-US" sz="1400" dirty="0"/>
          </a:p>
          <a:p>
            <a:pPr marL="0" indent="0" algn="ctr">
              <a:buNone/>
            </a:pPr>
            <a:r>
              <a:rPr lang="en-US" sz="1400" i="1" dirty="0">
                <a:solidFill>
                  <a:srgbClr val="FFFFFF"/>
                </a:solidFill>
                <a:latin typeface="Calibri" pitchFamily="34" charset="0"/>
                <a:ea typeface="Calibri" pitchFamily="34" charset="-122"/>
                <a:cs typeface="Calibri" pitchFamily="34" charset="-120"/>
              </a:rPr>
              <a:t>of trying to listen and tune into people to bring them on board. I think I learned this from an early age, when I was </a:t>
            </a:r>
            <a:endParaRPr lang="en-US" sz="1400" dirty="0"/>
          </a:p>
          <a:p>
            <a:pPr marL="0" indent="0" algn="ctr">
              <a:buNone/>
            </a:pPr>
            <a:r>
              <a:rPr lang="en-US" sz="1400" i="1" dirty="0">
                <a:solidFill>
                  <a:srgbClr val="FFFFFF"/>
                </a:solidFill>
                <a:latin typeface="Calibri" pitchFamily="34" charset="0"/>
                <a:ea typeface="Calibri" pitchFamily="34" charset="-122"/>
                <a:cs typeface="Calibri" pitchFamily="34" charset="-120"/>
              </a:rPr>
              <a:t>rather lost in translation, as an only child in a multilingual and multicultural environment."</a:t>
            </a:r>
            <a:endParaRPr lang="en-US" sz="1400" dirty="0"/>
          </a:p>
        </p:txBody>
      </p:sp>
      <p:sp>
        <p:nvSpPr>
          <p:cNvPr id="5" name="Text 3"/>
          <p:cNvSpPr/>
          <p:nvPr/>
        </p:nvSpPr>
        <p:spPr>
          <a:xfrm>
            <a:off x="914400" y="3200400"/>
            <a:ext cx="7315200" cy="365760"/>
          </a:xfrm>
          <a:prstGeom prst="rect">
            <a:avLst/>
          </a:prstGeom>
          <a:noFill/>
          <a:ln/>
        </p:spPr>
        <p:txBody>
          <a:bodyPr wrap="square" rtlCol="0" anchor="ctr"/>
          <a:lstStyle/>
          <a:p>
            <a:pPr marL="0" indent="0" algn="r">
              <a:buNone/>
            </a:pPr>
            <a:r>
              <a:rPr lang="en-US" sz="1100" i="1" dirty="0">
                <a:solidFill>
                  <a:srgbClr val="64748B"/>
                </a:solidFill>
                <a:latin typeface="Calibri" pitchFamily="34" charset="0"/>
                <a:ea typeface="Calibri" pitchFamily="34" charset="-122"/>
                <a:cs typeface="Calibri" pitchFamily="34" charset="-120"/>
              </a:rPr>
              <a:t>— Edith Heard, Director-General, European Molecular Biology Laboratory (Financial Times, 2022)</a:t>
            </a:r>
            <a:endParaRPr lang="en-US" sz="1100" dirty="0"/>
          </a:p>
        </p:txBody>
      </p:sp>
      <p:pic>
        <p:nvPicPr>
          <p:cNvPr id="6" name="Image 0" descr="preencoded.png"/>
          <p:cNvPicPr>
            <a:picLocks noChangeAspect="1"/>
          </p:cNvPicPr>
          <p:nvPr/>
        </p:nvPicPr>
        <p:blipFill>
          <a:blip r:embed="rId3"/>
          <a:stretch>
            <a:fillRect/>
          </a:stretch>
        </p:blipFill>
        <p:spPr>
          <a:xfrm>
            <a:off x="1371600" y="3840480"/>
            <a:ext cx="365760" cy="365760"/>
          </a:xfrm>
          <a:prstGeom prst="rect">
            <a:avLst/>
          </a:prstGeom>
        </p:spPr>
      </p:pic>
      <p:sp>
        <p:nvSpPr>
          <p:cNvPr id="7" name="Text 4"/>
          <p:cNvSpPr/>
          <p:nvPr/>
        </p:nvSpPr>
        <p:spPr>
          <a:xfrm>
            <a:off x="1828800" y="3840480"/>
            <a:ext cx="5943600" cy="365760"/>
          </a:xfrm>
          <a:prstGeom prst="rect">
            <a:avLst/>
          </a:prstGeom>
          <a:noFill/>
          <a:ln/>
        </p:spPr>
        <p:txBody>
          <a:bodyPr wrap="square" rtlCol="0" anchor="ctr"/>
          <a:lstStyle/>
          <a:p>
            <a:pPr marL="0" indent="0">
              <a:buNone/>
            </a:pPr>
            <a:r>
              <a:rPr lang="en-US" sz="1400" b="1" dirty="0">
                <a:solidFill>
                  <a:srgbClr val="028090"/>
                </a:solidFill>
                <a:latin typeface="Calibri" pitchFamily="34" charset="0"/>
                <a:ea typeface="Calibri" pitchFamily="34" charset="-122"/>
                <a:cs typeface="Calibri" pitchFamily="34" charset="-120"/>
              </a:rPr>
              <a:t>Key Themes: Empathy, Horizontal Leadership, Cultural Sensitivity</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1E2761"/>
                </a:solidFill>
                <a:latin typeface="Calibri" pitchFamily="34" charset="0"/>
                <a:ea typeface="Calibri" pitchFamily="34" charset="-122"/>
                <a:cs typeface="Calibri" pitchFamily="34" charset="-120"/>
              </a:rPr>
              <a:t>EMOTIONAL INTELLIGENCE (EI)</a:t>
            </a:r>
            <a:endParaRPr lang="en-US" sz="3600" dirty="0"/>
          </a:p>
        </p:txBody>
      </p:sp>
      <p:pic>
        <p:nvPicPr>
          <p:cNvPr id="3" name="Image 0" descr="preencoded.png"/>
          <p:cNvPicPr>
            <a:picLocks noChangeAspect="1"/>
          </p:cNvPicPr>
          <p:nvPr/>
        </p:nvPicPr>
        <p:blipFill>
          <a:blip r:embed="rId3"/>
          <a:stretch>
            <a:fillRect/>
          </a:stretch>
        </p:blipFill>
        <p:spPr>
          <a:xfrm>
            <a:off x="731520" y="1097280"/>
            <a:ext cx="457200" cy="457200"/>
          </a:xfrm>
          <a:prstGeom prst="rect">
            <a:avLst/>
          </a:prstGeom>
        </p:spPr>
      </p:pic>
      <p:sp>
        <p:nvSpPr>
          <p:cNvPr id="4" name="Text 1"/>
          <p:cNvSpPr/>
          <p:nvPr/>
        </p:nvSpPr>
        <p:spPr>
          <a:xfrm>
            <a:off x="1371600" y="1188720"/>
            <a:ext cx="685800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Definition and Importance</a:t>
            </a:r>
            <a:endParaRPr lang="en-US" sz="2000" dirty="0"/>
          </a:p>
        </p:txBody>
      </p:sp>
      <p:sp>
        <p:nvSpPr>
          <p:cNvPr id="5" name="Text 2"/>
          <p:cNvSpPr/>
          <p:nvPr/>
        </p:nvSpPr>
        <p:spPr>
          <a:xfrm>
            <a:off x="914400" y="1737360"/>
            <a:ext cx="7315200" cy="731520"/>
          </a:xfrm>
          <a:prstGeom prst="rect">
            <a:avLst/>
          </a:prstGeom>
          <a:noFill/>
          <a:ln/>
        </p:spPr>
        <p:txBody>
          <a:bodyPr wrap="square" rtlCol="0" anchor="ctr"/>
          <a:lstStyle/>
          <a:p>
            <a:pPr marL="0" indent="0">
              <a:buNone/>
            </a:pPr>
            <a:r>
              <a:rPr lang="en-US" sz="1400" dirty="0">
                <a:solidFill>
                  <a:srgbClr val="1E293B"/>
                </a:solidFill>
                <a:latin typeface="Calibri" pitchFamily="34" charset="0"/>
                <a:ea typeface="Calibri" pitchFamily="34" charset="-122"/>
                <a:cs typeface="Calibri" pitchFamily="34" charset="-120"/>
              </a:rPr>
              <a:t>Emotional Intelligence is </a:t>
            </a:r>
            <a:r>
              <a:rPr lang="en-US" sz="1400" i="1" dirty="0">
                <a:solidFill>
                  <a:srgbClr val="1E293B"/>
                </a:solidFill>
                <a:latin typeface="Calibri" pitchFamily="34" charset="0"/>
                <a:ea typeface="Calibri" pitchFamily="34" charset="-122"/>
                <a:cs typeface="Calibri" pitchFamily="34" charset="-120"/>
              </a:rPr>
              <a:t>"the ability to monitor one's own and others' feelings and emotions, to discriminate among them and to use this information to guide one's thinking and actions"</a:t>
            </a:r>
            <a:r>
              <a:rPr lang="en-US" sz="1400" dirty="0">
                <a:solidFill>
                  <a:srgbClr val="1E293B"/>
                </a:solidFill>
                <a:latin typeface="Calibri" pitchFamily="34" charset="0"/>
                <a:ea typeface="Calibri" pitchFamily="34" charset="-122"/>
                <a:cs typeface="Calibri" pitchFamily="34" charset="-120"/>
              </a:rPr>
              <a:t> (Salovey &amp; Mayer, 1990, cited in Bariso, 2024).</a:t>
            </a:r>
            <a:endParaRPr lang="en-US" sz="1400" dirty="0"/>
          </a:p>
        </p:txBody>
      </p:sp>
      <p:sp>
        <p:nvSpPr>
          <p:cNvPr id="6" name="Shape 3"/>
          <p:cNvSpPr/>
          <p:nvPr/>
        </p:nvSpPr>
        <p:spPr>
          <a:xfrm>
            <a:off x="914400" y="2651760"/>
            <a:ext cx="3474720" cy="2011680"/>
          </a:xfrm>
          <a:prstGeom prst="rect">
            <a:avLst/>
          </a:prstGeom>
          <a:solidFill>
            <a:srgbClr val="FFFFFF"/>
          </a:solidFill>
          <a:ln w="25400">
            <a:solidFill>
              <a:srgbClr val="028090"/>
            </a:solidFill>
            <a:prstDash val="solid"/>
          </a:ln>
        </p:spPr>
        <p:txBody>
          <a:bodyPr/>
          <a:lstStyle/>
          <a:p>
            <a:endParaRPr lang="en-US"/>
          </a:p>
        </p:txBody>
      </p:sp>
      <p:sp>
        <p:nvSpPr>
          <p:cNvPr id="7" name="Text 4"/>
          <p:cNvSpPr/>
          <p:nvPr/>
        </p:nvSpPr>
        <p:spPr>
          <a:xfrm>
            <a:off x="1097280" y="2788920"/>
            <a:ext cx="3108960" cy="36576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Why EI Matters in Leadership</a:t>
            </a:r>
            <a:endParaRPr lang="en-US" sz="1600" dirty="0"/>
          </a:p>
        </p:txBody>
      </p:sp>
      <p:sp>
        <p:nvSpPr>
          <p:cNvPr id="8" name="Text 5"/>
          <p:cNvSpPr/>
          <p:nvPr/>
        </p:nvSpPr>
        <p:spPr>
          <a:xfrm>
            <a:off x="1188720" y="3246120"/>
            <a:ext cx="2926080" cy="1280160"/>
          </a:xfrm>
          <a:prstGeom prst="rect">
            <a:avLst/>
          </a:prstGeom>
          <a:noFill/>
          <a:ln/>
        </p:spPr>
        <p:txBody>
          <a:bodyPr wrap="square" rtlCol="0" anchor="ctr"/>
          <a:lstStyle/>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90% of top performers have high EI (Bradberry &amp; Greaves, 2023)</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Leaders with high EI achieve 20% higher team performance (Goleman et al., 2021)</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Reduces workplace conflict by 34% (McKinsey, 2022)</a:t>
            </a:r>
            <a:endParaRPr lang="en-US" sz="1200" dirty="0"/>
          </a:p>
        </p:txBody>
      </p:sp>
      <p:sp>
        <p:nvSpPr>
          <p:cNvPr id="9" name="Shape 6"/>
          <p:cNvSpPr/>
          <p:nvPr/>
        </p:nvSpPr>
        <p:spPr>
          <a:xfrm>
            <a:off x="4754880" y="2651760"/>
            <a:ext cx="3474720" cy="2011680"/>
          </a:xfrm>
          <a:prstGeom prst="rect">
            <a:avLst/>
          </a:prstGeom>
          <a:solidFill>
            <a:srgbClr val="028090"/>
          </a:solidFill>
          <a:ln w="25400">
            <a:solidFill>
              <a:srgbClr val="028090"/>
            </a:solidFill>
            <a:prstDash val="solid"/>
          </a:ln>
        </p:spPr>
        <p:txBody>
          <a:bodyPr/>
          <a:lstStyle/>
          <a:p>
            <a:endParaRPr lang="en-US"/>
          </a:p>
        </p:txBody>
      </p:sp>
      <p:sp>
        <p:nvSpPr>
          <p:cNvPr id="10" name="Text 7"/>
          <p:cNvSpPr/>
          <p:nvPr/>
        </p:nvSpPr>
        <p:spPr>
          <a:xfrm>
            <a:off x="4937760" y="2788920"/>
            <a:ext cx="3108960" cy="36576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Heard's EI in Action</a:t>
            </a:r>
            <a:endParaRPr lang="en-US" sz="1600" dirty="0"/>
          </a:p>
        </p:txBody>
      </p:sp>
      <p:sp>
        <p:nvSpPr>
          <p:cNvPr id="11" name="Text 8"/>
          <p:cNvSpPr/>
          <p:nvPr/>
        </p:nvSpPr>
        <p:spPr>
          <a:xfrm>
            <a:off x="4937760" y="3246120"/>
            <a:ext cx="3108960" cy="1280160"/>
          </a:xfrm>
          <a:prstGeom prst="rect">
            <a:avLst/>
          </a:prstGeom>
          <a:noFill/>
          <a:ln/>
        </p:spPr>
        <p:txBody>
          <a:bodyPr wrap="square" rtlCol="0" anchor="ctr"/>
          <a:lstStyle/>
          <a:p>
            <a:pPr marL="0" indent="0">
              <a:buNone/>
            </a:pPr>
            <a:r>
              <a:rPr lang="en-US" sz="1200" i="1" dirty="0">
                <a:solidFill>
                  <a:srgbClr val="FFFFFF"/>
                </a:solidFill>
                <a:latin typeface="Calibri" pitchFamily="34" charset="0"/>
                <a:ea typeface="Calibri" pitchFamily="34" charset="-122"/>
                <a:cs typeface="Calibri" pitchFamily="34" charset="-120"/>
              </a:rPr>
              <a:t>"Trying to listen and tune into people"</a:t>
            </a:r>
            <a:endParaRPr lang="en-US" sz="1200" dirty="0"/>
          </a:p>
          <a:p>
            <a:pPr marL="0" indent="0">
              <a:buNone/>
            </a:pPr>
            <a:r>
              <a:rPr lang="en-US" sz="1200" b="1" dirty="0">
                <a:solidFill>
                  <a:srgbClr val="FFFFFF"/>
                </a:solidFill>
                <a:latin typeface="Calibri" pitchFamily="34" charset="0"/>
                <a:ea typeface="Calibri" pitchFamily="34" charset="-122"/>
                <a:cs typeface="Calibri" pitchFamily="34" charset="-120"/>
              </a:rPr>
              <a:t>Demonstrates:</a:t>
            </a:r>
            <a:endParaRPr lang="en-US" sz="1200" dirty="0"/>
          </a:p>
          <a:p>
            <a:pPr marL="0" indent="0">
              <a:buNone/>
            </a:pPr>
            <a:r>
              <a:rPr lang="en-US" sz="1200" dirty="0">
                <a:solidFill>
                  <a:srgbClr val="FFFFFF"/>
                </a:solidFill>
                <a:latin typeface="Calibri" pitchFamily="34" charset="0"/>
                <a:ea typeface="Calibri" pitchFamily="34" charset="-122"/>
                <a:cs typeface="Calibri" pitchFamily="34" charset="-120"/>
              </a:rPr>
              <a:t>• Self-awareness</a:t>
            </a:r>
            <a:endParaRPr lang="en-US" sz="1200" dirty="0"/>
          </a:p>
          <a:p>
            <a:pPr marL="0" indent="0">
              <a:buNone/>
            </a:pPr>
            <a:r>
              <a:rPr lang="en-US" sz="1200" dirty="0">
                <a:solidFill>
                  <a:srgbClr val="FFFFFF"/>
                </a:solidFill>
                <a:latin typeface="Calibri" pitchFamily="34" charset="0"/>
                <a:ea typeface="Calibri" pitchFamily="34" charset="-122"/>
                <a:cs typeface="Calibri" pitchFamily="34" charset="-120"/>
              </a:rPr>
              <a:t>• Empathy</a:t>
            </a:r>
            <a:endParaRPr lang="en-US" sz="1200" dirty="0"/>
          </a:p>
          <a:p>
            <a:pPr marL="0" indent="0">
              <a:buNone/>
            </a:pPr>
            <a:r>
              <a:rPr lang="en-US" sz="1200" dirty="0">
                <a:solidFill>
                  <a:srgbClr val="FFFFFF"/>
                </a:solidFill>
                <a:latin typeface="Calibri" pitchFamily="34" charset="0"/>
                <a:ea typeface="Calibri" pitchFamily="34" charset="-122"/>
                <a:cs typeface="Calibri" pitchFamily="34" charset="-120"/>
              </a:rPr>
              <a:t>• Social skills</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GOLEMAN'S EMOTIONAL INTELLIGENCE MODEL</a:t>
            </a:r>
            <a:endParaRPr lang="en-US" sz="3200" dirty="0"/>
          </a:p>
        </p:txBody>
      </p:sp>
      <p:sp>
        <p:nvSpPr>
          <p:cNvPr id="3" name="Text 1"/>
          <p:cNvSpPr/>
          <p:nvPr/>
        </p:nvSpPr>
        <p:spPr>
          <a:xfrm>
            <a:off x="457200" y="822960"/>
            <a:ext cx="8229600" cy="274320"/>
          </a:xfrm>
          <a:prstGeom prst="rect">
            <a:avLst/>
          </a:prstGeom>
          <a:noFill/>
          <a:ln/>
        </p:spPr>
        <p:txBody>
          <a:bodyPr wrap="square" rtlCol="0" anchor="ctr"/>
          <a:lstStyle/>
          <a:p>
            <a:pPr marL="0" indent="0">
              <a:buNone/>
            </a:pPr>
            <a:r>
              <a:rPr lang="en-US" sz="1400" i="1" dirty="0">
                <a:solidFill>
                  <a:srgbClr val="64748B"/>
                </a:solidFill>
                <a:latin typeface="Calibri" pitchFamily="34" charset="0"/>
                <a:ea typeface="Calibri" pitchFamily="34" charset="-122"/>
                <a:cs typeface="Calibri" pitchFamily="34" charset="-120"/>
              </a:rPr>
              <a:t>(Goleman, 2021)</a:t>
            </a:r>
            <a:endParaRPr lang="en-US" sz="1400" dirty="0"/>
          </a:p>
        </p:txBody>
      </p:sp>
      <p:sp>
        <p:nvSpPr>
          <p:cNvPr id="4" name="Shape 2"/>
          <p:cNvSpPr/>
          <p:nvPr/>
        </p:nvSpPr>
        <p:spPr>
          <a:xfrm>
            <a:off x="731520" y="1371600"/>
            <a:ext cx="3840480" cy="457200"/>
          </a:xfrm>
          <a:prstGeom prst="rect">
            <a:avLst/>
          </a:prstGeom>
          <a:solidFill>
            <a:srgbClr val="1E2761"/>
          </a:solidFill>
          <a:ln/>
        </p:spPr>
        <p:txBody>
          <a:bodyPr/>
          <a:lstStyle/>
          <a:p>
            <a:endParaRPr lang="en-US"/>
          </a:p>
        </p:txBody>
      </p:sp>
      <p:sp>
        <p:nvSpPr>
          <p:cNvPr id="5" name="Text 3"/>
          <p:cNvSpPr/>
          <p:nvPr/>
        </p:nvSpPr>
        <p:spPr>
          <a:xfrm>
            <a:off x="731520" y="1371600"/>
            <a:ext cx="384048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PERSONAL COMPETENCE</a:t>
            </a:r>
            <a:endParaRPr lang="en-US" sz="1600" dirty="0"/>
          </a:p>
        </p:txBody>
      </p:sp>
      <p:sp>
        <p:nvSpPr>
          <p:cNvPr id="6" name="Shape 4"/>
          <p:cNvSpPr/>
          <p:nvPr/>
        </p:nvSpPr>
        <p:spPr>
          <a:xfrm>
            <a:off x="731520" y="1920240"/>
            <a:ext cx="3840480" cy="1188720"/>
          </a:xfrm>
          <a:prstGeom prst="rect">
            <a:avLst/>
          </a:prstGeom>
          <a:solidFill>
            <a:srgbClr val="CADCFC"/>
          </a:solidFill>
          <a:ln w="25400">
            <a:solidFill>
              <a:srgbClr val="1E2761"/>
            </a:solidFill>
            <a:prstDash val="solid"/>
          </a:ln>
        </p:spPr>
        <p:txBody>
          <a:bodyPr/>
          <a:lstStyle/>
          <a:p>
            <a:endParaRPr lang="en-US"/>
          </a:p>
        </p:txBody>
      </p:sp>
      <p:sp>
        <p:nvSpPr>
          <p:cNvPr id="7" name="Text 5"/>
          <p:cNvSpPr/>
          <p:nvPr/>
        </p:nvSpPr>
        <p:spPr>
          <a:xfrm>
            <a:off x="914400" y="2057400"/>
            <a:ext cx="3474720" cy="914400"/>
          </a:xfrm>
          <a:prstGeom prst="rect">
            <a:avLst/>
          </a:prstGeom>
          <a:noFill/>
          <a:ln/>
        </p:spPr>
        <p:txBody>
          <a:bodyPr wrap="square" rtlCol="0" anchor="ctr"/>
          <a:lstStyle/>
          <a:p>
            <a:pPr marL="0" indent="0">
              <a:buNone/>
            </a:pPr>
            <a:r>
              <a:rPr lang="en-US" sz="1400" b="1" dirty="0">
                <a:solidFill>
                  <a:srgbClr val="1E293B"/>
                </a:solidFill>
                <a:latin typeface="Calibri" pitchFamily="34" charset="0"/>
                <a:ea typeface="Calibri" pitchFamily="34" charset="-122"/>
                <a:cs typeface="Calibri" pitchFamily="34" charset="-120"/>
              </a:rPr>
              <a:t>1. Self-Awareness</a:t>
            </a:r>
            <a:endParaRPr lang="en-US" sz="1400" dirty="0"/>
          </a:p>
          <a:p>
            <a:pPr marL="0" indent="0">
              <a:buNone/>
            </a:pPr>
            <a:r>
              <a:rPr lang="en-US" sz="1100" dirty="0">
                <a:solidFill>
                  <a:srgbClr val="1E293B"/>
                </a:solidFill>
                <a:latin typeface="Calibri" pitchFamily="34" charset="0"/>
                <a:ea typeface="Calibri" pitchFamily="34" charset="-122"/>
                <a:cs typeface="Calibri" pitchFamily="34" charset="-120"/>
              </a:rPr>
              <a:t>Understanding emotions, strengths, weaknesses</a:t>
            </a:r>
            <a:endParaRPr lang="en-US" sz="1400" dirty="0"/>
          </a:p>
        </p:txBody>
      </p:sp>
      <p:sp>
        <p:nvSpPr>
          <p:cNvPr id="8" name="Shape 6"/>
          <p:cNvSpPr/>
          <p:nvPr/>
        </p:nvSpPr>
        <p:spPr>
          <a:xfrm>
            <a:off x="731520" y="3246120"/>
            <a:ext cx="3840480" cy="1188720"/>
          </a:xfrm>
          <a:prstGeom prst="rect">
            <a:avLst/>
          </a:prstGeom>
          <a:solidFill>
            <a:srgbClr val="CADCFC"/>
          </a:solidFill>
          <a:ln w="25400">
            <a:solidFill>
              <a:srgbClr val="1E2761"/>
            </a:solidFill>
            <a:prstDash val="solid"/>
          </a:ln>
        </p:spPr>
        <p:txBody>
          <a:bodyPr/>
          <a:lstStyle/>
          <a:p>
            <a:endParaRPr lang="en-US"/>
          </a:p>
        </p:txBody>
      </p:sp>
      <p:sp>
        <p:nvSpPr>
          <p:cNvPr id="9" name="Text 7"/>
          <p:cNvSpPr/>
          <p:nvPr/>
        </p:nvSpPr>
        <p:spPr>
          <a:xfrm>
            <a:off x="914400" y="3383280"/>
            <a:ext cx="3474720" cy="914400"/>
          </a:xfrm>
          <a:prstGeom prst="rect">
            <a:avLst/>
          </a:prstGeom>
          <a:noFill/>
          <a:ln/>
        </p:spPr>
        <p:txBody>
          <a:bodyPr wrap="square" rtlCol="0" anchor="ctr"/>
          <a:lstStyle/>
          <a:p>
            <a:pPr marL="0" indent="0">
              <a:buNone/>
            </a:pPr>
            <a:r>
              <a:rPr lang="en-US" sz="1400" b="1" dirty="0">
                <a:solidFill>
                  <a:srgbClr val="1E293B"/>
                </a:solidFill>
                <a:latin typeface="Calibri" pitchFamily="34" charset="0"/>
                <a:ea typeface="Calibri" pitchFamily="34" charset="-122"/>
                <a:cs typeface="Calibri" pitchFamily="34" charset="-120"/>
              </a:rPr>
              <a:t>2. Self-Management</a:t>
            </a:r>
            <a:endParaRPr lang="en-US" sz="1400" dirty="0"/>
          </a:p>
          <a:p>
            <a:pPr marL="0" indent="0">
              <a:buNone/>
            </a:pPr>
            <a:r>
              <a:rPr lang="en-US" sz="1100" dirty="0">
                <a:solidFill>
                  <a:srgbClr val="1E293B"/>
                </a:solidFill>
                <a:latin typeface="Calibri" pitchFamily="34" charset="0"/>
                <a:ea typeface="Calibri" pitchFamily="34" charset="-122"/>
                <a:cs typeface="Calibri" pitchFamily="34" charset="-120"/>
              </a:rPr>
              <a:t>Emotional control, adaptability, achievement orientation</a:t>
            </a:r>
            <a:endParaRPr lang="en-US" sz="1400" dirty="0"/>
          </a:p>
        </p:txBody>
      </p:sp>
      <p:sp>
        <p:nvSpPr>
          <p:cNvPr id="10" name="Shape 8"/>
          <p:cNvSpPr/>
          <p:nvPr/>
        </p:nvSpPr>
        <p:spPr>
          <a:xfrm>
            <a:off x="5029200" y="1371600"/>
            <a:ext cx="3840480" cy="457200"/>
          </a:xfrm>
          <a:prstGeom prst="rect">
            <a:avLst/>
          </a:prstGeom>
          <a:solidFill>
            <a:srgbClr val="028090"/>
          </a:solidFill>
          <a:ln/>
        </p:spPr>
        <p:txBody>
          <a:bodyPr/>
          <a:lstStyle/>
          <a:p>
            <a:endParaRPr lang="en-US"/>
          </a:p>
        </p:txBody>
      </p:sp>
      <p:sp>
        <p:nvSpPr>
          <p:cNvPr id="11" name="Text 9"/>
          <p:cNvSpPr/>
          <p:nvPr/>
        </p:nvSpPr>
        <p:spPr>
          <a:xfrm>
            <a:off x="5029200" y="1371600"/>
            <a:ext cx="384048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SOCIAL COMPETENCE</a:t>
            </a:r>
            <a:endParaRPr lang="en-US" sz="1600" dirty="0"/>
          </a:p>
        </p:txBody>
      </p:sp>
      <p:sp>
        <p:nvSpPr>
          <p:cNvPr id="12" name="Shape 10"/>
          <p:cNvSpPr/>
          <p:nvPr/>
        </p:nvSpPr>
        <p:spPr>
          <a:xfrm>
            <a:off x="5029200" y="1920240"/>
            <a:ext cx="3840480" cy="1188720"/>
          </a:xfrm>
          <a:prstGeom prst="rect">
            <a:avLst/>
          </a:prstGeom>
          <a:solidFill>
            <a:srgbClr val="FFFFFF"/>
          </a:solidFill>
          <a:ln w="25400">
            <a:solidFill>
              <a:srgbClr val="028090"/>
            </a:solidFill>
            <a:prstDash val="solid"/>
          </a:ln>
        </p:spPr>
        <p:txBody>
          <a:bodyPr/>
          <a:lstStyle/>
          <a:p>
            <a:endParaRPr lang="en-US"/>
          </a:p>
        </p:txBody>
      </p:sp>
      <p:sp>
        <p:nvSpPr>
          <p:cNvPr id="13" name="Text 11"/>
          <p:cNvSpPr/>
          <p:nvPr/>
        </p:nvSpPr>
        <p:spPr>
          <a:xfrm>
            <a:off x="5212080" y="2057400"/>
            <a:ext cx="3474720" cy="914400"/>
          </a:xfrm>
          <a:prstGeom prst="rect">
            <a:avLst/>
          </a:prstGeom>
          <a:noFill/>
          <a:ln/>
        </p:spPr>
        <p:txBody>
          <a:bodyPr wrap="square" rtlCol="0" anchor="ctr"/>
          <a:lstStyle/>
          <a:p>
            <a:pPr marL="0" indent="0">
              <a:buNone/>
            </a:pPr>
            <a:r>
              <a:rPr lang="en-US" sz="1400" b="1" dirty="0">
                <a:solidFill>
                  <a:srgbClr val="1E293B"/>
                </a:solidFill>
                <a:latin typeface="Calibri" pitchFamily="34" charset="0"/>
                <a:ea typeface="Calibri" pitchFamily="34" charset="-122"/>
                <a:cs typeface="Calibri" pitchFamily="34" charset="-120"/>
              </a:rPr>
              <a:t>3. Social Awareness</a:t>
            </a:r>
            <a:endParaRPr lang="en-US" sz="1400" dirty="0"/>
          </a:p>
          <a:p>
            <a:pPr marL="0" indent="0">
              <a:buNone/>
            </a:pPr>
            <a:r>
              <a:rPr lang="en-US" sz="1100" dirty="0">
                <a:solidFill>
                  <a:srgbClr val="1E293B"/>
                </a:solidFill>
                <a:latin typeface="Calibri" pitchFamily="34" charset="0"/>
                <a:ea typeface="Calibri" pitchFamily="34" charset="-122"/>
                <a:cs typeface="Calibri" pitchFamily="34" charset="-120"/>
              </a:rPr>
              <a:t>Empathy, organizational awareness, service orientation</a:t>
            </a:r>
            <a:endParaRPr lang="en-US" sz="1400" dirty="0"/>
          </a:p>
        </p:txBody>
      </p:sp>
      <p:sp>
        <p:nvSpPr>
          <p:cNvPr id="14" name="Shape 12"/>
          <p:cNvSpPr/>
          <p:nvPr/>
        </p:nvSpPr>
        <p:spPr>
          <a:xfrm>
            <a:off x="5029200" y="3246120"/>
            <a:ext cx="3840480" cy="1188720"/>
          </a:xfrm>
          <a:prstGeom prst="rect">
            <a:avLst/>
          </a:prstGeom>
          <a:solidFill>
            <a:srgbClr val="FFFFFF"/>
          </a:solidFill>
          <a:ln w="25400">
            <a:solidFill>
              <a:srgbClr val="028090"/>
            </a:solidFill>
            <a:prstDash val="solid"/>
          </a:ln>
        </p:spPr>
        <p:txBody>
          <a:bodyPr/>
          <a:lstStyle/>
          <a:p>
            <a:endParaRPr lang="en-US"/>
          </a:p>
        </p:txBody>
      </p:sp>
      <p:sp>
        <p:nvSpPr>
          <p:cNvPr id="15" name="Text 13"/>
          <p:cNvSpPr/>
          <p:nvPr/>
        </p:nvSpPr>
        <p:spPr>
          <a:xfrm>
            <a:off x="5212080" y="3383280"/>
            <a:ext cx="3474720" cy="914400"/>
          </a:xfrm>
          <a:prstGeom prst="rect">
            <a:avLst/>
          </a:prstGeom>
          <a:noFill/>
          <a:ln/>
        </p:spPr>
        <p:txBody>
          <a:bodyPr wrap="square" rtlCol="0" anchor="ctr"/>
          <a:lstStyle/>
          <a:p>
            <a:pPr marL="0" indent="0">
              <a:buNone/>
            </a:pPr>
            <a:r>
              <a:rPr lang="en-US" sz="1400" b="1" dirty="0">
                <a:solidFill>
                  <a:srgbClr val="1E293B"/>
                </a:solidFill>
                <a:latin typeface="Calibri" pitchFamily="34" charset="0"/>
                <a:ea typeface="Calibri" pitchFamily="34" charset="-122"/>
                <a:cs typeface="Calibri" pitchFamily="34" charset="-120"/>
              </a:rPr>
              <a:t>4. Relationship Management</a:t>
            </a:r>
            <a:endParaRPr lang="en-US" sz="1400" dirty="0"/>
          </a:p>
          <a:p>
            <a:pPr marL="0" indent="0">
              <a:buNone/>
            </a:pPr>
            <a:r>
              <a:rPr lang="en-US" sz="1100" dirty="0">
                <a:solidFill>
                  <a:srgbClr val="1E293B"/>
                </a:solidFill>
                <a:latin typeface="Calibri" pitchFamily="34" charset="0"/>
                <a:ea typeface="Calibri" pitchFamily="34" charset="-122"/>
                <a:cs typeface="Calibri" pitchFamily="34" charset="-120"/>
              </a:rPr>
              <a:t>Influence, conflict management, teamwork &amp; collaboration</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1E2761"/>
                </a:solidFill>
                <a:latin typeface="Calibri" pitchFamily="34" charset="0"/>
                <a:ea typeface="Calibri" pitchFamily="34" charset="-122"/>
                <a:cs typeface="Calibri" pitchFamily="34" charset="-120"/>
              </a:rPr>
              <a:t>CULTURAL INTELLIGENCE (CQ)</a:t>
            </a:r>
            <a:endParaRPr lang="en-US" sz="3600" dirty="0"/>
          </a:p>
        </p:txBody>
      </p:sp>
      <p:pic>
        <p:nvPicPr>
          <p:cNvPr id="3" name="Image 0" descr="preencoded.png"/>
          <p:cNvPicPr>
            <a:picLocks noChangeAspect="1"/>
          </p:cNvPicPr>
          <p:nvPr/>
        </p:nvPicPr>
        <p:blipFill>
          <a:blip r:embed="rId3"/>
          <a:stretch>
            <a:fillRect/>
          </a:stretch>
        </p:blipFill>
        <p:spPr>
          <a:xfrm>
            <a:off x="731520" y="1097280"/>
            <a:ext cx="457200" cy="457200"/>
          </a:xfrm>
          <a:prstGeom prst="rect">
            <a:avLst/>
          </a:prstGeom>
        </p:spPr>
      </p:pic>
      <p:sp>
        <p:nvSpPr>
          <p:cNvPr id="4" name="Text 1"/>
          <p:cNvSpPr/>
          <p:nvPr/>
        </p:nvSpPr>
        <p:spPr>
          <a:xfrm>
            <a:off x="1371600" y="1188720"/>
            <a:ext cx="685800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Definition and Global Relevance</a:t>
            </a:r>
            <a:endParaRPr lang="en-US" sz="2000" dirty="0"/>
          </a:p>
        </p:txBody>
      </p:sp>
      <p:sp>
        <p:nvSpPr>
          <p:cNvPr id="5" name="Text 2"/>
          <p:cNvSpPr/>
          <p:nvPr/>
        </p:nvSpPr>
        <p:spPr>
          <a:xfrm>
            <a:off x="914400" y="1737360"/>
            <a:ext cx="7315200" cy="640080"/>
          </a:xfrm>
          <a:prstGeom prst="rect">
            <a:avLst/>
          </a:prstGeom>
          <a:noFill/>
          <a:ln/>
        </p:spPr>
        <p:txBody>
          <a:bodyPr wrap="square" rtlCol="0" anchor="ctr"/>
          <a:lstStyle/>
          <a:p>
            <a:pPr marL="0" indent="0">
              <a:buNone/>
            </a:pPr>
            <a:r>
              <a:rPr lang="en-US" sz="1400" dirty="0">
                <a:solidFill>
                  <a:srgbClr val="1E293B"/>
                </a:solidFill>
                <a:latin typeface="Calibri" pitchFamily="34" charset="0"/>
                <a:ea typeface="Calibri" pitchFamily="34" charset="-122"/>
                <a:cs typeface="Calibri" pitchFamily="34" charset="-120"/>
              </a:rPr>
              <a:t>Cultural Intelligence is </a:t>
            </a:r>
            <a:r>
              <a:rPr lang="en-US" sz="1400" i="1" dirty="0">
                <a:solidFill>
                  <a:srgbClr val="1E293B"/>
                </a:solidFill>
                <a:latin typeface="Calibri" pitchFamily="34" charset="0"/>
                <a:ea typeface="Calibri" pitchFamily="34" charset="-122"/>
                <a:cs typeface="Calibri" pitchFamily="34" charset="-120"/>
              </a:rPr>
              <a:t>"a person's capability to function effectively in situations characterized by cultural diversity"</a:t>
            </a:r>
            <a:r>
              <a:rPr lang="en-US" sz="1400" dirty="0">
                <a:solidFill>
                  <a:srgbClr val="1E293B"/>
                </a:solidFill>
                <a:latin typeface="Calibri" pitchFamily="34" charset="0"/>
                <a:ea typeface="Calibri" pitchFamily="34" charset="-122"/>
                <a:cs typeface="Calibri" pitchFamily="34" charset="-120"/>
              </a:rPr>
              <a:t> (Ang &amp; Van Dyne, 2022, p. 3).</a:t>
            </a:r>
            <a:endParaRPr lang="en-US" sz="1400" dirty="0"/>
          </a:p>
        </p:txBody>
      </p:sp>
      <p:sp>
        <p:nvSpPr>
          <p:cNvPr id="6" name="Shape 3"/>
          <p:cNvSpPr/>
          <p:nvPr/>
        </p:nvSpPr>
        <p:spPr>
          <a:xfrm>
            <a:off x="914400" y="2560320"/>
            <a:ext cx="7315200" cy="45720"/>
          </a:xfrm>
          <a:prstGeom prst="rect">
            <a:avLst/>
          </a:prstGeom>
          <a:solidFill>
            <a:srgbClr val="F96167"/>
          </a:solidFill>
          <a:ln/>
        </p:spPr>
        <p:txBody>
          <a:bodyPr/>
          <a:lstStyle/>
          <a:p>
            <a:endParaRPr lang="en-US"/>
          </a:p>
        </p:txBody>
      </p:sp>
      <p:sp>
        <p:nvSpPr>
          <p:cNvPr id="7" name="Text 4"/>
          <p:cNvSpPr/>
          <p:nvPr/>
        </p:nvSpPr>
        <p:spPr>
          <a:xfrm>
            <a:off x="914400" y="2743200"/>
            <a:ext cx="7315200" cy="36576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Global Workforce Statistics (Deloitte, 2023)</a:t>
            </a:r>
            <a:endParaRPr lang="en-US" sz="1600" dirty="0"/>
          </a:p>
        </p:txBody>
      </p:sp>
      <p:sp>
        <p:nvSpPr>
          <p:cNvPr id="8" name="Shape 5"/>
          <p:cNvSpPr/>
          <p:nvPr/>
        </p:nvSpPr>
        <p:spPr>
          <a:xfrm>
            <a:off x="914400" y="3291840"/>
            <a:ext cx="2194560" cy="1188720"/>
          </a:xfrm>
          <a:prstGeom prst="rect">
            <a:avLst/>
          </a:prstGeom>
          <a:solidFill>
            <a:srgbClr val="FFFFFF"/>
          </a:solidFill>
          <a:ln w="25400">
            <a:solidFill>
              <a:srgbClr val="028090"/>
            </a:solidFill>
            <a:prstDash val="solid"/>
          </a:ln>
        </p:spPr>
        <p:txBody>
          <a:bodyPr/>
          <a:lstStyle/>
          <a:p>
            <a:endParaRPr lang="en-US"/>
          </a:p>
        </p:txBody>
      </p:sp>
      <p:sp>
        <p:nvSpPr>
          <p:cNvPr id="9" name="Text 6"/>
          <p:cNvSpPr/>
          <p:nvPr/>
        </p:nvSpPr>
        <p:spPr>
          <a:xfrm>
            <a:off x="914400" y="3429000"/>
            <a:ext cx="2194560" cy="457200"/>
          </a:xfrm>
          <a:prstGeom prst="rect">
            <a:avLst/>
          </a:prstGeom>
          <a:noFill/>
          <a:ln/>
        </p:spPr>
        <p:txBody>
          <a:bodyPr wrap="square" rtlCol="0" anchor="ctr"/>
          <a:lstStyle/>
          <a:p>
            <a:pPr marL="0" indent="0" algn="ctr">
              <a:buNone/>
            </a:pPr>
            <a:r>
              <a:rPr lang="en-US" sz="3200" b="1" dirty="0">
                <a:solidFill>
                  <a:srgbClr val="028090"/>
                </a:solidFill>
                <a:latin typeface="Calibri" pitchFamily="34" charset="0"/>
                <a:ea typeface="Calibri" pitchFamily="34" charset="-122"/>
                <a:cs typeface="Calibri" pitchFamily="34" charset="-120"/>
              </a:rPr>
              <a:t>67%</a:t>
            </a:r>
            <a:endParaRPr lang="en-US" sz="3200" dirty="0"/>
          </a:p>
        </p:txBody>
      </p:sp>
      <p:sp>
        <p:nvSpPr>
          <p:cNvPr id="10" name="Text 7"/>
          <p:cNvSpPr/>
          <p:nvPr/>
        </p:nvSpPr>
        <p:spPr>
          <a:xfrm>
            <a:off x="914400" y="3931920"/>
            <a:ext cx="2194560" cy="457200"/>
          </a:xfrm>
          <a:prstGeom prst="rect">
            <a:avLst/>
          </a:prstGeom>
          <a:noFill/>
          <a:ln/>
        </p:spPr>
        <p:txBody>
          <a:bodyPr wrap="square"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of organizations</a:t>
            </a:r>
            <a:endParaRPr lang="en-US" sz="1100" dirty="0"/>
          </a:p>
          <a:p>
            <a:pPr marL="0" indent="0" algn="ctr">
              <a:buNone/>
            </a:pPr>
            <a:r>
              <a:rPr lang="en-US" sz="1100" dirty="0">
                <a:solidFill>
                  <a:srgbClr val="1E293B"/>
                </a:solidFill>
                <a:latin typeface="Calibri" pitchFamily="34" charset="0"/>
                <a:ea typeface="Calibri" pitchFamily="34" charset="-122"/>
                <a:cs typeface="Calibri" pitchFamily="34" charset="-120"/>
              </a:rPr>
              <a:t>operate globally</a:t>
            </a:r>
            <a:endParaRPr lang="en-US" sz="1100" dirty="0"/>
          </a:p>
        </p:txBody>
      </p:sp>
      <p:sp>
        <p:nvSpPr>
          <p:cNvPr id="11" name="Shape 8"/>
          <p:cNvSpPr/>
          <p:nvPr/>
        </p:nvSpPr>
        <p:spPr>
          <a:xfrm>
            <a:off x="3474720" y="3291840"/>
            <a:ext cx="2194560" cy="1188720"/>
          </a:xfrm>
          <a:prstGeom prst="rect">
            <a:avLst/>
          </a:prstGeom>
          <a:solidFill>
            <a:srgbClr val="028090"/>
          </a:solidFill>
          <a:ln w="25400">
            <a:solidFill>
              <a:srgbClr val="028090"/>
            </a:solidFill>
            <a:prstDash val="solid"/>
          </a:ln>
        </p:spPr>
        <p:txBody>
          <a:bodyPr/>
          <a:lstStyle/>
          <a:p>
            <a:endParaRPr lang="en-US"/>
          </a:p>
        </p:txBody>
      </p:sp>
      <p:sp>
        <p:nvSpPr>
          <p:cNvPr id="12" name="Text 9"/>
          <p:cNvSpPr/>
          <p:nvPr/>
        </p:nvSpPr>
        <p:spPr>
          <a:xfrm>
            <a:off x="3474720" y="3429000"/>
            <a:ext cx="2194560" cy="45720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85%</a:t>
            </a:r>
            <a:endParaRPr lang="en-US" sz="3200" dirty="0"/>
          </a:p>
        </p:txBody>
      </p:sp>
      <p:sp>
        <p:nvSpPr>
          <p:cNvPr id="13" name="Text 10"/>
          <p:cNvSpPr/>
          <p:nvPr/>
        </p:nvSpPr>
        <p:spPr>
          <a:xfrm>
            <a:off x="3474720" y="3931920"/>
            <a:ext cx="2194560" cy="45720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of executives say CQ</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is critical</a:t>
            </a:r>
            <a:endParaRPr lang="en-US" sz="1100" dirty="0"/>
          </a:p>
        </p:txBody>
      </p:sp>
      <p:sp>
        <p:nvSpPr>
          <p:cNvPr id="14" name="Shape 11"/>
          <p:cNvSpPr/>
          <p:nvPr/>
        </p:nvSpPr>
        <p:spPr>
          <a:xfrm>
            <a:off x="6035040" y="3291840"/>
            <a:ext cx="2194560" cy="1188720"/>
          </a:xfrm>
          <a:prstGeom prst="rect">
            <a:avLst/>
          </a:prstGeom>
          <a:solidFill>
            <a:srgbClr val="FFFFFF"/>
          </a:solidFill>
          <a:ln w="25400">
            <a:solidFill>
              <a:srgbClr val="028090"/>
            </a:solidFill>
            <a:prstDash val="solid"/>
          </a:ln>
        </p:spPr>
        <p:txBody>
          <a:bodyPr/>
          <a:lstStyle/>
          <a:p>
            <a:endParaRPr lang="en-US"/>
          </a:p>
        </p:txBody>
      </p:sp>
      <p:sp>
        <p:nvSpPr>
          <p:cNvPr id="15" name="Text 12"/>
          <p:cNvSpPr/>
          <p:nvPr/>
        </p:nvSpPr>
        <p:spPr>
          <a:xfrm>
            <a:off x="6035040" y="3429000"/>
            <a:ext cx="2194560" cy="457200"/>
          </a:xfrm>
          <a:prstGeom prst="rect">
            <a:avLst/>
          </a:prstGeom>
          <a:noFill/>
          <a:ln/>
        </p:spPr>
        <p:txBody>
          <a:bodyPr wrap="square" rtlCol="0" anchor="ctr"/>
          <a:lstStyle/>
          <a:p>
            <a:pPr marL="0" indent="0" algn="ctr">
              <a:buNone/>
            </a:pPr>
            <a:r>
              <a:rPr lang="en-US" sz="3200" b="1" dirty="0">
                <a:solidFill>
                  <a:srgbClr val="028090"/>
                </a:solidFill>
                <a:latin typeface="Calibri" pitchFamily="34" charset="0"/>
                <a:ea typeface="Calibri" pitchFamily="34" charset="-122"/>
                <a:cs typeface="Calibri" pitchFamily="34" charset="-120"/>
              </a:rPr>
              <a:t>3x</a:t>
            </a:r>
            <a:endParaRPr lang="en-US" sz="3200" dirty="0"/>
          </a:p>
        </p:txBody>
      </p:sp>
      <p:sp>
        <p:nvSpPr>
          <p:cNvPr id="16" name="Text 13"/>
          <p:cNvSpPr/>
          <p:nvPr/>
        </p:nvSpPr>
        <p:spPr>
          <a:xfrm>
            <a:off x="6035040" y="3931920"/>
            <a:ext cx="2194560" cy="457200"/>
          </a:xfrm>
          <a:prstGeom prst="rect">
            <a:avLst/>
          </a:prstGeom>
          <a:noFill/>
          <a:ln/>
        </p:spPr>
        <p:txBody>
          <a:bodyPr wrap="square"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higher innovation in</a:t>
            </a:r>
            <a:endParaRPr lang="en-US" sz="1100" dirty="0"/>
          </a:p>
          <a:p>
            <a:pPr marL="0" indent="0" algn="ctr">
              <a:buNone/>
            </a:pPr>
            <a:r>
              <a:rPr lang="en-US" sz="1100" dirty="0">
                <a:solidFill>
                  <a:srgbClr val="1E293B"/>
                </a:solidFill>
                <a:latin typeface="Calibri" pitchFamily="34" charset="0"/>
                <a:ea typeface="Calibri" pitchFamily="34" charset="-122"/>
                <a:cs typeface="Calibri" pitchFamily="34" charset="-120"/>
              </a:rPr>
              <a:t>culturally intelligent teams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FOUR-FACTOR CQ MODEL (ANG &amp; VAN DYNE, 2022)</a:t>
            </a:r>
            <a:endParaRPr lang="en-US" sz="3200" dirty="0"/>
          </a:p>
        </p:txBody>
      </p:sp>
      <p:sp>
        <p:nvSpPr>
          <p:cNvPr id="3" name="Shape 1"/>
          <p:cNvSpPr/>
          <p:nvPr/>
        </p:nvSpPr>
        <p:spPr>
          <a:xfrm>
            <a:off x="822960" y="1280160"/>
            <a:ext cx="3840480" cy="1645920"/>
          </a:xfrm>
          <a:prstGeom prst="rect">
            <a:avLst/>
          </a:prstGeom>
          <a:solidFill>
            <a:srgbClr val="1E2761"/>
          </a:solidFill>
          <a:ln/>
        </p:spPr>
        <p:txBody>
          <a:bodyPr/>
          <a:lstStyle/>
          <a:p>
            <a:endParaRPr lang="en-US"/>
          </a:p>
        </p:txBody>
      </p:sp>
      <p:sp>
        <p:nvSpPr>
          <p:cNvPr id="4" name="Text 2"/>
          <p:cNvSpPr/>
          <p:nvPr/>
        </p:nvSpPr>
        <p:spPr>
          <a:xfrm>
            <a:off x="1005840" y="1463040"/>
            <a:ext cx="3474720"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CQ Drive (Motivation)</a:t>
            </a:r>
            <a:endParaRPr lang="en-US" sz="1600" dirty="0"/>
          </a:p>
        </p:txBody>
      </p:sp>
      <p:sp>
        <p:nvSpPr>
          <p:cNvPr id="5" name="Text 3"/>
          <p:cNvSpPr/>
          <p:nvPr/>
        </p:nvSpPr>
        <p:spPr>
          <a:xfrm>
            <a:off x="1005840" y="2011680"/>
            <a:ext cx="3474720" cy="73152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Interest and confidence in functioning in culturally diverse settings</a:t>
            </a:r>
            <a:endParaRPr lang="en-US" sz="1300" dirty="0"/>
          </a:p>
        </p:txBody>
      </p:sp>
      <p:sp>
        <p:nvSpPr>
          <p:cNvPr id="6" name="Shape 4"/>
          <p:cNvSpPr/>
          <p:nvPr/>
        </p:nvSpPr>
        <p:spPr>
          <a:xfrm>
            <a:off x="5029200" y="1280160"/>
            <a:ext cx="3840480" cy="1645920"/>
          </a:xfrm>
          <a:prstGeom prst="rect">
            <a:avLst/>
          </a:prstGeom>
          <a:solidFill>
            <a:srgbClr val="028090"/>
          </a:solidFill>
          <a:ln/>
        </p:spPr>
        <p:txBody>
          <a:bodyPr/>
          <a:lstStyle/>
          <a:p>
            <a:endParaRPr lang="en-US"/>
          </a:p>
        </p:txBody>
      </p:sp>
      <p:sp>
        <p:nvSpPr>
          <p:cNvPr id="7" name="Text 5"/>
          <p:cNvSpPr/>
          <p:nvPr/>
        </p:nvSpPr>
        <p:spPr>
          <a:xfrm>
            <a:off x="5212080" y="1463040"/>
            <a:ext cx="3474720"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CQ Knowledge (Cognition)</a:t>
            </a:r>
            <a:endParaRPr lang="en-US" sz="1600" dirty="0"/>
          </a:p>
        </p:txBody>
      </p:sp>
      <p:sp>
        <p:nvSpPr>
          <p:cNvPr id="8" name="Text 6"/>
          <p:cNvSpPr/>
          <p:nvPr/>
        </p:nvSpPr>
        <p:spPr>
          <a:xfrm>
            <a:off x="5212080" y="2011680"/>
            <a:ext cx="3474720" cy="73152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Understanding of cultural norms, practices, and conventions</a:t>
            </a:r>
            <a:endParaRPr lang="en-US" sz="1300" dirty="0"/>
          </a:p>
        </p:txBody>
      </p:sp>
      <p:sp>
        <p:nvSpPr>
          <p:cNvPr id="9" name="Shape 7"/>
          <p:cNvSpPr/>
          <p:nvPr/>
        </p:nvSpPr>
        <p:spPr>
          <a:xfrm>
            <a:off x="822960" y="3291840"/>
            <a:ext cx="3840480" cy="1645920"/>
          </a:xfrm>
          <a:prstGeom prst="rect">
            <a:avLst/>
          </a:prstGeom>
          <a:solidFill>
            <a:srgbClr val="F96167"/>
          </a:solidFill>
          <a:ln/>
        </p:spPr>
        <p:txBody>
          <a:bodyPr/>
          <a:lstStyle/>
          <a:p>
            <a:endParaRPr lang="en-US"/>
          </a:p>
        </p:txBody>
      </p:sp>
      <p:sp>
        <p:nvSpPr>
          <p:cNvPr id="10" name="Text 8"/>
          <p:cNvSpPr/>
          <p:nvPr/>
        </p:nvSpPr>
        <p:spPr>
          <a:xfrm>
            <a:off x="1005840" y="3474720"/>
            <a:ext cx="3474720"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CQ Strategy (Meta-Cognition)</a:t>
            </a:r>
            <a:endParaRPr lang="en-US" sz="1600" dirty="0"/>
          </a:p>
        </p:txBody>
      </p:sp>
      <p:sp>
        <p:nvSpPr>
          <p:cNvPr id="11" name="Text 9"/>
          <p:cNvSpPr/>
          <p:nvPr/>
        </p:nvSpPr>
        <p:spPr>
          <a:xfrm>
            <a:off x="1005840" y="4023360"/>
            <a:ext cx="3474720" cy="73152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Awareness and planning for multicultural interactions</a:t>
            </a:r>
            <a:endParaRPr lang="en-US" sz="1300" dirty="0"/>
          </a:p>
        </p:txBody>
      </p:sp>
      <p:sp>
        <p:nvSpPr>
          <p:cNvPr id="12" name="Shape 10"/>
          <p:cNvSpPr/>
          <p:nvPr/>
        </p:nvSpPr>
        <p:spPr>
          <a:xfrm>
            <a:off x="5029200" y="3291840"/>
            <a:ext cx="3840480" cy="1645920"/>
          </a:xfrm>
          <a:prstGeom prst="rect">
            <a:avLst/>
          </a:prstGeom>
          <a:solidFill>
            <a:srgbClr val="CADCFC"/>
          </a:solidFill>
          <a:ln/>
        </p:spPr>
        <p:txBody>
          <a:bodyPr/>
          <a:lstStyle/>
          <a:p>
            <a:endParaRPr lang="en-US"/>
          </a:p>
        </p:txBody>
      </p:sp>
      <p:sp>
        <p:nvSpPr>
          <p:cNvPr id="13" name="Text 11"/>
          <p:cNvSpPr/>
          <p:nvPr/>
        </p:nvSpPr>
        <p:spPr>
          <a:xfrm>
            <a:off x="5212080" y="3474720"/>
            <a:ext cx="3474720" cy="457200"/>
          </a:xfrm>
          <a:prstGeom prst="rect">
            <a:avLst/>
          </a:prstGeom>
          <a:noFill/>
          <a:ln/>
        </p:spPr>
        <p:txBody>
          <a:bodyPr wrap="square" rtlCol="0" anchor="ctr"/>
          <a:lstStyle/>
          <a:p>
            <a:pPr marL="0" indent="0">
              <a:buNone/>
            </a:pPr>
            <a:r>
              <a:rPr lang="en-US" sz="1600" b="1" dirty="0">
                <a:solidFill>
                  <a:srgbClr val="1E293B"/>
                </a:solidFill>
                <a:latin typeface="Calibri" pitchFamily="34" charset="0"/>
                <a:ea typeface="Calibri" pitchFamily="34" charset="-122"/>
                <a:cs typeface="Calibri" pitchFamily="34" charset="-120"/>
              </a:rPr>
              <a:t>CQ Action (Behavior)</a:t>
            </a:r>
            <a:endParaRPr lang="en-US" sz="1600" dirty="0"/>
          </a:p>
        </p:txBody>
      </p:sp>
      <p:sp>
        <p:nvSpPr>
          <p:cNvPr id="14" name="Text 12"/>
          <p:cNvSpPr/>
          <p:nvPr/>
        </p:nvSpPr>
        <p:spPr>
          <a:xfrm>
            <a:off x="5212080" y="4023360"/>
            <a:ext cx="3474720" cy="73152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Ability to adapt verbal and non-verbal behavior</a:t>
            </a:r>
            <a:endParaRPr lang="en-US" sz="1300" dirty="0"/>
          </a:p>
        </p:txBody>
      </p:sp>
      <p:sp>
        <p:nvSpPr>
          <p:cNvPr id="15" name="Text 13"/>
          <p:cNvSpPr/>
          <p:nvPr/>
        </p:nvSpPr>
        <p:spPr>
          <a:xfrm>
            <a:off x="1828800" y="685800"/>
            <a:ext cx="7315200" cy="457200"/>
          </a:xfrm>
          <a:prstGeom prst="rect">
            <a:avLst/>
          </a:prstGeom>
          <a:noFill/>
          <a:ln/>
        </p:spPr>
        <p:txBody>
          <a:bodyPr wrap="square" rtlCol="0" anchor="ctr"/>
          <a:lstStyle/>
          <a:p>
            <a:pPr marL="0" indent="0">
              <a:buNone/>
            </a:pPr>
            <a:r>
              <a:rPr lang="en-US" sz="1300" b="1" i="1" dirty="0">
                <a:solidFill>
                  <a:srgbClr val="1E293B"/>
                </a:solidFill>
                <a:latin typeface="Calibri" pitchFamily="34" charset="0"/>
                <a:ea typeface="Calibri" pitchFamily="34" charset="-122"/>
                <a:cs typeface="Calibri" pitchFamily="34" charset="-120"/>
              </a:rPr>
              <a:t>Heard's CQ: </a:t>
            </a:r>
            <a:r>
              <a:rPr lang="en-US" sz="1300" i="1" dirty="0">
                <a:solidFill>
                  <a:srgbClr val="1E293B"/>
                </a:solidFill>
                <a:latin typeface="Calibri" pitchFamily="34" charset="0"/>
                <a:ea typeface="Calibri" pitchFamily="34" charset="-122"/>
                <a:cs typeface="Calibri" pitchFamily="34" charset="-120"/>
              </a:rPr>
              <a:t>Learning from "multilingual and multicultural environment" demonstrates high CQ Drive and Knowledge</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CRITICAL EVALUATION OF EI AND CQ</a:t>
            </a:r>
            <a:endParaRPr lang="en-US" sz="3200" dirty="0"/>
          </a:p>
        </p:txBody>
      </p:sp>
      <p:pic>
        <p:nvPicPr>
          <p:cNvPr id="3" name="Image 0" descr="preencoded.png"/>
          <p:cNvPicPr>
            <a:picLocks noChangeAspect="1"/>
          </p:cNvPicPr>
          <p:nvPr/>
        </p:nvPicPr>
        <p:blipFill>
          <a:blip r:embed="rId3"/>
          <a:stretch>
            <a:fillRect/>
          </a:stretch>
        </p:blipFill>
        <p:spPr>
          <a:xfrm>
            <a:off x="4343400" y="1051560"/>
            <a:ext cx="457200" cy="457200"/>
          </a:xfrm>
          <a:prstGeom prst="rect">
            <a:avLst/>
          </a:prstGeom>
        </p:spPr>
      </p:pic>
      <p:sp>
        <p:nvSpPr>
          <p:cNvPr id="4" name="Shape 1"/>
          <p:cNvSpPr/>
          <p:nvPr/>
        </p:nvSpPr>
        <p:spPr>
          <a:xfrm>
            <a:off x="731520" y="1645920"/>
            <a:ext cx="3840480" cy="457200"/>
          </a:xfrm>
          <a:prstGeom prst="rect">
            <a:avLst/>
          </a:prstGeom>
          <a:solidFill>
            <a:srgbClr val="028090"/>
          </a:solidFill>
          <a:ln/>
        </p:spPr>
        <p:txBody>
          <a:bodyPr/>
          <a:lstStyle/>
          <a:p>
            <a:endParaRPr lang="en-US"/>
          </a:p>
        </p:txBody>
      </p:sp>
      <p:sp>
        <p:nvSpPr>
          <p:cNvPr id="5" name="Text 2"/>
          <p:cNvSpPr/>
          <p:nvPr/>
        </p:nvSpPr>
        <p:spPr>
          <a:xfrm>
            <a:off x="731520" y="1645920"/>
            <a:ext cx="384048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STRENGTHS</a:t>
            </a:r>
            <a:endParaRPr lang="en-US" sz="1800" dirty="0"/>
          </a:p>
        </p:txBody>
      </p:sp>
      <p:sp>
        <p:nvSpPr>
          <p:cNvPr id="6" name="Text 3"/>
          <p:cNvSpPr/>
          <p:nvPr/>
        </p:nvSpPr>
        <p:spPr>
          <a:xfrm>
            <a:off x="914400" y="2194560"/>
            <a:ext cx="3474720" cy="2011680"/>
          </a:xfrm>
          <a:prstGeom prst="rect">
            <a:avLst/>
          </a:prstGeom>
          <a:noFill/>
          <a:ln/>
        </p:spPr>
        <p:txBody>
          <a:bodyPr wrap="square" rtlCol="0" anchor="ctr"/>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Empirically validated through extensive research (Salovey &amp; Grewal, 2023)</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Measurable through assessment tools (MSCEIT, CQS)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Trainable and developable competencies (Boyatzis et al., 2021)</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Strong correlation with leadership effectiveness (r=0.58) (Lindebaum &amp; Jordan, 2022)</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Reduces cross-cultural misunderstandings by 42% (SHRM, 2023)</a:t>
            </a:r>
            <a:endParaRPr lang="en-US" sz="1100" dirty="0"/>
          </a:p>
        </p:txBody>
      </p:sp>
      <p:sp>
        <p:nvSpPr>
          <p:cNvPr id="7" name="Shape 4"/>
          <p:cNvSpPr/>
          <p:nvPr/>
        </p:nvSpPr>
        <p:spPr>
          <a:xfrm>
            <a:off x="4937760" y="1645920"/>
            <a:ext cx="3840480" cy="457200"/>
          </a:xfrm>
          <a:prstGeom prst="rect">
            <a:avLst/>
          </a:prstGeom>
          <a:solidFill>
            <a:srgbClr val="F96167"/>
          </a:solidFill>
          <a:ln/>
        </p:spPr>
        <p:txBody>
          <a:bodyPr/>
          <a:lstStyle/>
          <a:p>
            <a:endParaRPr lang="en-US"/>
          </a:p>
        </p:txBody>
      </p:sp>
      <p:sp>
        <p:nvSpPr>
          <p:cNvPr id="8" name="Text 5"/>
          <p:cNvSpPr/>
          <p:nvPr/>
        </p:nvSpPr>
        <p:spPr>
          <a:xfrm>
            <a:off x="4937760" y="1645920"/>
            <a:ext cx="3840480" cy="4572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LIMITATIONS</a:t>
            </a:r>
            <a:endParaRPr lang="en-US" sz="1800" dirty="0"/>
          </a:p>
        </p:txBody>
      </p:sp>
      <p:sp>
        <p:nvSpPr>
          <p:cNvPr id="9" name="Text 6"/>
          <p:cNvSpPr/>
          <p:nvPr/>
        </p:nvSpPr>
        <p:spPr>
          <a:xfrm>
            <a:off x="5120640" y="2194560"/>
            <a:ext cx="3474720" cy="2011680"/>
          </a:xfrm>
          <a:prstGeom prst="rect">
            <a:avLst/>
          </a:prstGeom>
          <a:noFill/>
          <a:ln/>
        </p:spPr>
        <p:txBody>
          <a:bodyPr wrap="square" rtlCol="0" anchor="ctr"/>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Cultural bias in measurement tools (Western-centric) (Matsumoto &amp; Hwang, 2021)</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Risk of emotional manipulation if misused (Kilduff et al., 2022)</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Over-reliance may neglect task competence (Antonakis, 2023)</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Context-dependent effectiveness varies (Daus &amp; Ashkanasy, 2024)</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 Implementation challenges in organizational settings</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BUSINESS EXAMPLE 1: MICROSOFT</a:t>
            </a:r>
            <a:endParaRPr lang="en-US" sz="3200" dirty="0"/>
          </a:p>
        </p:txBody>
      </p:sp>
      <p:sp>
        <p:nvSpPr>
          <p:cNvPr id="3" name="Text 1"/>
          <p:cNvSpPr/>
          <p:nvPr/>
        </p:nvSpPr>
        <p:spPr>
          <a:xfrm>
            <a:off x="457200" y="868680"/>
            <a:ext cx="8229600" cy="274320"/>
          </a:xfrm>
          <a:prstGeom prst="rect">
            <a:avLst/>
          </a:prstGeom>
          <a:noFill/>
          <a:ln/>
        </p:spPr>
        <p:txBody>
          <a:bodyPr wrap="square" rtlCol="0" anchor="ctr"/>
          <a:lstStyle/>
          <a:p>
            <a:pPr marL="0" indent="0">
              <a:buNone/>
            </a:pPr>
            <a:r>
              <a:rPr lang="en-US" sz="1600" i="1" dirty="0">
                <a:solidFill>
                  <a:srgbClr val="028090"/>
                </a:solidFill>
                <a:latin typeface="Calibri" pitchFamily="34" charset="0"/>
                <a:ea typeface="Calibri" pitchFamily="34" charset="-122"/>
                <a:cs typeface="Calibri" pitchFamily="34" charset="-120"/>
              </a:rPr>
              <a:t>Satya Nadella's Cultural Transformation</a:t>
            </a:r>
            <a:endParaRPr lang="en-US" sz="1600" dirty="0"/>
          </a:p>
        </p:txBody>
      </p:sp>
      <p:sp>
        <p:nvSpPr>
          <p:cNvPr id="4" name="Shape 2"/>
          <p:cNvSpPr/>
          <p:nvPr/>
        </p:nvSpPr>
        <p:spPr>
          <a:xfrm>
            <a:off x="731520" y="1371600"/>
            <a:ext cx="4114800" cy="3200400"/>
          </a:xfrm>
          <a:prstGeom prst="rect">
            <a:avLst/>
          </a:prstGeom>
          <a:solidFill>
            <a:srgbClr val="FFFFFF"/>
          </a:solidFill>
          <a:ln w="25400">
            <a:solidFill>
              <a:srgbClr val="028090"/>
            </a:solidFill>
            <a:prstDash val="solid"/>
          </a:ln>
        </p:spPr>
        <p:txBody>
          <a:bodyPr/>
          <a:lstStyle/>
          <a:p>
            <a:endParaRPr lang="en-US"/>
          </a:p>
        </p:txBody>
      </p:sp>
      <p:sp>
        <p:nvSpPr>
          <p:cNvPr id="5" name="Text 3"/>
          <p:cNvSpPr/>
          <p:nvPr/>
        </p:nvSpPr>
        <p:spPr>
          <a:xfrm>
            <a:off x="914400" y="1554480"/>
            <a:ext cx="3749040" cy="36576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The Challenge</a:t>
            </a:r>
            <a:endParaRPr lang="en-US" sz="1600" dirty="0"/>
          </a:p>
        </p:txBody>
      </p:sp>
      <p:sp>
        <p:nvSpPr>
          <p:cNvPr id="6" name="Text 4"/>
          <p:cNvSpPr/>
          <p:nvPr/>
        </p:nvSpPr>
        <p:spPr>
          <a:xfrm>
            <a:off x="914400" y="2011680"/>
            <a:ext cx="3749040" cy="731520"/>
          </a:xfrm>
          <a:prstGeom prst="rect">
            <a:avLst/>
          </a:prstGeom>
          <a:noFill/>
          <a:ln/>
        </p:spPr>
        <p:txBody>
          <a:bodyPr wrap="square" rtlCol="0" anchor="ctr"/>
          <a:lstStyle/>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Toxic 'know-it-all' culture</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Siloed departments</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Declining innovation</a:t>
            </a:r>
            <a:endParaRPr lang="en-US" sz="1300" dirty="0"/>
          </a:p>
        </p:txBody>
      </p:sp>
      <p:sp>
        <p:nvSpPr>
          <p:cNvPr id="7" name="Text 5"/>
          <p:cNvSpPr/>
          <p:nvPr/>
        </p:nvSpPr>
        <p:spPr>
          <a:xfrm>
            <a:off x="914400" y="2926080"/>
            <a:ext cx="3749040" cy="36576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Nadella's EI-CQ Approach</a:t>
            </a:r>
            <a:endParaRPr lang="en-US" sz="1600" dirty="0"/>
          </a:p>
        </p:txBody>
      </p:sp>
      <p:sp>
        <p:nvSpPr>
          <p:cNvPr id="8" name="Text 6"/>
          <p:cNvSpPr/>
          <p:nvPr/>
        </p:nvSpPr>
        <p:spPr>
          <a:xfrm>
            <a:off x="914400" y="3383280"/>
            <a:ext cx="3749040" cy="822960"/>
          </a:xfrm>
          <a:prstGeom prst="rect">
            <a:avLst/>
          </a:prstGeom>
          <a:noFill/>
          <a:ln/>
        </p:spPr>
        <p:txBody>
          <a:bodyPr wrap="square" rtlCol="0" anchor="ctr"/>
          <a:lstStyle/>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Introduced "growth mindset"</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Emphasized empathy as core value</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Created inclusive culture across 190+ countries</a:t>
            </a:r>
            <a:endParaRPr lang="en-US" sz="1300" dirty="0"/>
          </a:p>
        </p:txBody>
      </p:sp>
      <p:sp>
        <p:nvSpPr>
          <p:cNvPr id="9" name="Shape 7"/>
          <p:cNvSpPr/>
          <p:nvPr/>
        </p:nvSpPr>
        <p:spPr>
          <a:xfrm>
            <a:off x="5212080" y="1371600"/>
            <a:ext cx="3474720" cy="3200400"/>
          </a:xfrm>
          <a:prstGeom prst="rect">
            <a:avLst/>
          </a:prstGeom>
          <a:solidFill>
            <a:srgbClr val="028090"/>
          </a:solidFill>
          <a:ln/>
        </p:spPr>
        <p:txBody>
          <a:bodyPr/>
          <a:lstStyle/>
          <a:p>
            <a:endParaRPr lang="en-US"/>
          </a:p>
        </p:txBody>
      </p:sp>
      <p:sp>
        <p:nvSpPr>
          <p:cNvPr id="10" name="Text 8"/>
          <p:cNvSpPr/>
          <p:nvPr/>
        </p:nvSpPr>
        <p:spPr>
          <a:xfrm>
            <a:off x="5394960" y="1645920"/>
            <a:ext cx="3108960" cy="36576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IMPACT</a:t>
            </a:r>
            <a:endParaRPr lang="en-US" sz="2000" dirty="0"/>
          </a:p>
        </p:txBody>
      </p:sp>
      <p:sp>
        <p:nvSpPr>
          <p:cNvPr id="11" name="Text 9"/>
          <p:cNvSpPr/>
          <p:nvPr/>
        </p:nvSpPr>
        <p:spPr>
          <a:xfrm>
            <a:off x="5394960" y="2286000"/>
            <a:ext cx="310896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300%</a:t>
            </a:r>
            <a:endParaRPr lang="en-US" sz="2800" dirty="0"/>
          </a:p>
        </p:txBody>
      </p:sp>
      <p:sp>
        <p:nvSpPr>
          <p:cNvPr id="12" name="Text 10"/>
          <p:cNvSpPr/>
          <p:nvPr/>
        </p:nvSpPr>
        <p:spPr>
          <a:xfrm>
            <a:off x="5394960" y="2743200"/>
            <a:ext cx="3108960" cy="274320"/>
          </a:xfrm>
          <a:prstGeom prst="rect">
            <a:avLst/>
          </a:prstGeom>
          <a:noFill/>
          <a:ln/>
        </p:spPr>
        <p:txBody>
          <a:bodyPr wrap="square" rtlCol="0" anchor="ctr"/>
          <a:lstStyle/>
          <a:p>
            <a:pPr marL="0" indent="0" algn="ctr">
              <a:buNone/>
            </a:pPr>
            <a:r>
              <a:rPr lang="en-US" sz="1200" dirty="0">
                <a:solidFill>
                  <a:srgbClr val="CADCFC"/>
                </a:solidFill>
                <a:latin typeface="Calibri" pitchFamily="34" charset="0"/>
                <a:ea typeface="Calibri" pitchFamily="34" charset="-122"/>
                <a:cs typeface="Calibri" pitchFamily="34" charset="-120"/>
              </a:rPr>
              <a:t>Stock price increase</a:t>
            </a:r>
            <a:endParaRPr lang="en-US" sz="1200" dirty="0"/>
          </a:p>
        </p:txBody>
      </p:sp>
      <p:sp>
        <p:nvSpPr>
          <p:cNvPr id="13" name="Text 11"/>
          <p:cNvSpPr/>
          <p:nvPr/>
        </p:nvSpPr>
        <p:spPr>
          <a:xfrm>
            <a:off x="5394960" y="3200400"/>
            <a:ext cx="310896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#1</a:t>
            </a:r>
            <a:endParaRPr lang="en-US" sz="2800" dirty="0"/>
          </a:p>
        </p:txBody>
      </p:sp>
      <p:sp>
        <p:nvSpPr>
          <p:cNvPr id="14" name="Text 12"/>
          <p:cNvSpPr/>
          <p:nvPr/>
        </p:nvSpPr>
        <p:spPr>
          <a:xfrm>
            <a:off x="5394960" y="3657600"/>
            <a:ext cx="3108960" cy="274320"/>
          </a:xfrm>
          <a:prstGeom prst="rect">
            <a:avLst/>
          </a:prstGeom>
          <a:noFill/>
          <a:ln/>
        </p:spPr>
        <p:txBody>
          <a:bodyPr wrap="square" rtlCol="0" anchor="ctr"/>
          <a:lstStyle/>
          <a:p>
            <a:pPr marL="0" indent="0" algn="ctr">
              <a:buNone/>
            </a:pPr>
            <a:r>
              <a:rPr lang="en-US" sz="1200" dirty="0">
                <a:solidFill>
                  <a:srgbClr val="CADCFC"/>
                </a:solidFill>
                <a:latin typeface="Calibri" pitchFamily="34" charset="0"/>
                <a:ea typeface="Calibri" pitchFamily="34" charset="-122"/>
                <a:cs typeface="Calibri" pitchFamily="34" charset="-120"/>
              </a:rPr>
              <a:t>Most valuable company (2021)</a:t>
            </a:r>
            <a:endParaRPr lang="en-US" sz="1200" dirty="0"/>
          </a:p>
        </p:txBody>
      </p:sp>
      <p:sp>
        <p:nvSpPr>
          <p:cNvPr id="15" name="Text 13"/>
          <p:cNvSpPr/>
          <p:nvPr/>
        </p:nvSpPr>
        <p:spPr>
          <a:xfrm>
            <a:off x="5394960" y="4114800"/>
            <a:ext cx="310896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93%</a:t>
            </a:r>
            <a:endParaRPr lang="en-US" sz="2800" dirty="0"/>
          </a:p>
        </p:txBody>
      </p:sp>
      <p:sp>
        <p:nvSpPr>
          <p:cNvPr id="16" name="Text 14"/>
          <p:cNvSpPr/>
          <p:nvPr/>
        </p:nvSpPr>
        <p:spPr>
          <a:xfrm>
            <a:off x="5394960" y="4572000"/>
            <a:ext cx="3108960" cy="274320"/>
          </a:xfrm>
          <a:prstGeom prst="rect">
            <a:avLst/>
          </a:prstGeom>
          <a:noFill/>
          <a:ln/>
        </p:spPr>
        <p:txBody>
          <a:bodyPr wrap="square" rtlCol="0" anchor="ctr"/>
          <a:lstStyle/>
          <a:p>
            <a:pPr marL="0" indent="0" algn="ctr">
              <a:buNone/>
            </a:pPr>
            <a:r>
              <a:rPr lang="en-US" sz="1200" dirty="0">
                <a:solidFill>
                  <a:srgbClr val="CADCFC"/>
                </a:solidFill>
                <a:latin typeface="Calibri" pitchFamily="34" charset="0"/>
                <a:ea typeface="Calibri" pitchFamily="34" charset="-122"/>
                <a:cs typeface="Calibri" pitchFamily="34" charset="-120"/>
              </a:rPr>
              <a:t>Employee satisfaction</a:t>
            </a:r>
            <a:endParaRPr lang="en-US" sz="1200" dirty="0"/>
          </a:p>
        </p:txBody>
      </p:sp>
      <p:sp>
        <p:nvSpPr>
          <p:cNvPr id="17" name="Text 15"/>
          <p:cNvSpPr/>
          <p:nvPr/>
        </p:nvSpPr>
        <p:spPr>
          <a:xfrm>
            <a:off x="731520" y="4754880"/>
            <a:ext cx="804672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(Nadella, 2023; Microsoft Annual Report, 2023)</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BUSINESS EXAMPLE 2: UNILEVER</a:t>
            </a:r>
            <a:endParaRPr lang="en-US" sz="3200" dirty="0"/>
          </a:p>
        </p:txBody>
      </p:sp>
      <p:sp>
        <p:nvSpPr>
          <p:cNvPr id="3" name="Text 1"/>
          <p:cNvSpPr/>
          <p:nvPr/>
        </p:nvSpPr>
        <p:spPr>
          <a:xfrm>
            <a:off x="457200" y="868680"/>
            <a:ext cx="8229600" cy="274320"/>
          </a:xfrm>
          <a:prstGeom prst="rect">
            <a:avLst/>
          </a:prstGeom>
          <a:noFill/>
          <a:ln/>
        </p:spPr>
        <p:txBody>
          <a:bodyPr wrap="square" rtlCol="0" anchor="ctr"/>
          <a:lstStyle/>
          <a:p>
            <a:pPr marL="0" indent="0">
              <a:buNone/>
            </a:pPr>
            <a:r>
              <a:rPr lang="en-US" sz="1600" i="1" dirty="0">
                <a:solidFill>
                  <a:srgbClr val="028090"/>
                </a:solidFill>
                <a:latin typeface="Calibri" pitchFamily="34" charset="0"/>
                <a:ea typeface="Calibri" pitchFamily="34" charset="-122"/>
                <a:cs typeface="Calibri" pitchFamily="34" charset="-120"/>
              </a:rPr>
              <a:t>Purpose-Led Leadership in 190 Countries</a:t>
            </a:r>
            <a:endParaRPr lang="en-US" sz="1600" dirty="0"/>
          </a:p>
        </p:txBody>
      </p:sp>
      <p:pic>
        <p:nvPicPr>
          <p:cNvPr id="4" name="Image 0" descr="preencoded.png"/>
          <p:cNvPicPr>
            <a:picLocks noChangeAspect="1"/>
          </p:cNvPicPr>
          <p:nvPr/>
        </p:nvPicPr>
        <p:blipFill>
          <a:blip r:embed="rId3"/>
          <a:stretch>
            <a:fillRect/>
          </a:stretch>
        </p:blipFill>
        <p:spPr>
          <a:xfrm>
            <a:off x="914400" y="1463040"/>
            <a:ext cx="548640" cy="548640"/>
          </a:xfrm>
          <a:prstGeom prst="rect">
            <a:avLst/>
          </a:prstGeom>
        </p:spPr>
      </p:pic>
      <p:sp>
        <p:nvSpPr>
          <p:cNvPr id="5" name="Text 2"/>
          <p:cNvSpPr/>
          <p:nvPr/>
        </p:nvSpPr>
        <p:spPr>
          <a:xfrm>
            <a:off x="1645920" y="1554480"/>
            <a:ext cx="6583680" cy="365760"/>
          </a:xfrm>
          <a:prstGeom prst="rect">
            <a:avLst/>
          </a:prstGeom>
          <a:noFill/>
          <a:ln/>
        </p:spPr>
        <p:txBody>
          <a:bodyPr wrap="square" rtlCol="0" anchor="ctr"/>
          <a:lstStyle/>
          <a:p>
            <a:pPr marL="0" indent="0">
              <a:buNone/>
            </a:pPr>
            <a:r>
              <a:rPr lang="en-US" sz="1800" b="1" dirty="0">
                <a:solidFill>
                  <a:srgbClr val="1E2761"/>
                </a:solidFill>
                <a:latin typeface="Calibri" pitchFamily="34" charset="0"/>
                <a:ea typeface="Calibri" pitchFamily="34" charset="-122"/>
                <a:cs typeface="Calibri" pitchFamily="34" charset="-120"/>
              </a:rPr>
              <a:t>CQ Implementation Strategy</a:t>
            </a:r>
            <a:endParaRPr lang="en-US" sz="1800" dirty="0"/>
          </a:p>
        </p:txBody>
      </p:sp>
      <p:sp>
        <p:nvSpPr>
          <p:cNvPr id="6" name="Text 3"/>
          <p:cNvSpPr/>
          <p:nvPr/>
        </p:nvSpPr>
        <p:spPr>
          <a:xfrm>
            <a:off x="1645920" y="2011680"/>
            <a:ext cx="6583680" cy="1097280"/>
          </a:xfrm>
          <a:prstGeom prst="rect">
            <a:avLst/>
          </a:prstGeom>
          <a:noFill/>
          <a:ln/>
        </p:spPr>
        <p:txBody>
          <a:bodyPr wrap="square" rtlCol="0" anchor="ctr"/>
          <a:lstStyle/>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Localized product development respecting cultural preferences</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Cross-cultural leadership development programs</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Diverse leadership team: 50% non-European executives</a:t>
            </a:r>
            <a:endParaRPr lang="en-US" sz="1300" dirty="0"/>
          </a:p>
          <a:p>
            <a:pPr marL="342900" indent="-342900">
              <a:buSzPct val="100000"/>
              <a:buChar char="•"/>
            </a:pPr>
            <a:r>
              <a:rPr lang="en-US" sz="1300" dirty="0">
                <a:solidFill>
                  <a:srgbClr val="1E293B"/>
                </a:solidFill>
                <a:latin typeface="Calibri" pitchFamily="34" charset="0"/>
                <a:ea typeface="Calibri" pitchFamily="34" charset="-122"/>
                <a:cs typeface="Calibri" pitchFamily="34" charset="-120"/>
              </a:rPr>
              <a:t>• Cultural sensitivity training for all 148,000 employees</a:t>
            </a:r>
            <a:endParaRPr lang="en-US" sz="1300" dirty="0"/>
          </a:p>
        </p:txBody>
      </p:sp>
      <p:sp>
        <p:nvSpPr>
          <p:cNvPr id="7" name="Shape 4"/>
          <p:cNvSpPr/>
          <p:nvPr/>
        </p:nvSpPr>
        <p:spPr>
          <a:xfrm>
            <a:off x="914400" y="3291840"/>
            <a:ext cx="7772400" cy="1554480"/>
          </a:xfrm>
          <a:prstGeom prst="rect">
            <a:avLst/>
          </a:prstGeom>
          <a:solidFill>
            <a:srgbClr val="CADCFC"/>
          </a:solidFill>
          <a:ln/>
        </p:spPr>
        <p:txBody>
          <a:bodyPr/>
          <a:lstStyle/>
          <a:p>
            <a:endParaRPr lang="en-US"/>
          </a:p>
        </p:txBody>
      </p:sp>
      <p:sp>
        <p:nvSpPr>
          <p:cNvPr id="8" name="Text 5"/>
          <p:cNvSpPr/>
          <p:nvPr/>
        </p:nvSpPr>
        <p:spPr>
          <a:xfrm>
            <a:off x="1097280" y="3429000"/>
            <a:ext cx="7406640" cy="32004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Business Outcomes (Unilever, 2024)</a:t>
            </a:r>
            <a:endParaRPr lang="en-US" sz="1600" dirty="0"/>
          </a:p>
        </p:txBody>
      </p:sp>
      <p:sp>
        <p:nvSpPr>
          <p:cNvPr id="9" name="Text 6"/>
          <p:cNvSpPr/>
          <p:nvPr/>
        </p:nvSpPr>
        <p:spPr>
          <a:xfrm>
            <a:off x="1280160" y="3840480"/>
            <a:ext cx="7040880" cy="914400"/>
          </a:xfrm>
          <a:prstGeom prst="rect">
            <a:avLst/>
          </a:prstGeom>
          <a:noFill/>
          <a:ln/>
        </p:spPr>
        <p:txBody>
          <a:bodyPr wrap="square" rtlCol="0" anchor="ctr"/>
          <a:lstStyle/>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28% of growth from emerging markets</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Purpose-driven brands grow 69% faster than traditional brands</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Ranked #1 in FTSE4Good Index for sustainability and cultural responsibility</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Employee engagement score: 88% (industry average: 65%)</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BUSINESS EXAMPLE 3: GOOGLE</a:t>
            </a:r>
            <a:endParaRPr lang="en-US" sz="3200" dirty="0"/>
          </a:p>
        </p:txBody>
      </p:sp>
      <p:sp>
        <p:nvSpPr>
          <p:cNvPr id="3" name="Text 1"/>
          <p:cNvSpPr/>
          <p:nvPr/>
        </p:nvSpPr>
        <p:spPr>
          <a:xfrm>
            <a:off x="457200" y="868680"/>
            <a:ext cx="8229600" cy="274320"/>
          </a:xfrm>
          <a:prstGeom prst="rect">
            <a:avLst/>
          </a:prstGeom>
          <a:noFill/>
          <a:ln/>
        </p:spPr>
        <p:txBody>
          <a:bodyPr wrap="square" rtlCol="0" anchor="ctr"/>
          <a:lstStyle/>
          <a:p>
            <a:pPr marL="0" indent="0">
              <a:buNone/>
            </a:pPr>
            <a:r>
              <a:rPr lang="en-US" sz="1600" i="1" dirty="0">
                <a:solidFill>
                  <a:srgbClr val="028090"/>
                </a:solidFill>
                <a:latin typeface="Calibri" pitchFamily="34" charset="0"/>
                <a:ea typeface="Calibri" pitchFamily="34" charset="-122"/>
                <a:cs typeface="Calibri" pitchFamily="34" charset="-120"/>
              </a:rPr>
              <a:t>Project Aristotle: Psychological Safety Research</a:t>
            </a:r>
            <a:endParaRPr lang="en-US" sz="1600" dirty="0"/>
          </a:p>
        </p:txBody>
      </p:sp>
      <p:sp>
        <p:nvSpPr>
          <p:cNvPr id="4" name="Shape 2"/>
          <p:cNvSpPr/>
          <p:nvPr/>
        </p:nvSpPr>
        <p:spPr>
          <a:xfrm>
            <a:off x="731520" y="1371600"/>
            <a:ext cx="3931920" cy="3291840"/>
          </a:xfrm>
          <a:prstGeom prst="rect">
            <a:avLst/>
          </a:prstGeom>
          <a:solidFill>
            <a:srgbClr val="FFFFFF"/>
          </a:solidFill>
          <a:ln w="25400">
            <a:solidFill>
              <a:srgbClr val="1E2761"/>
            </a:solidFill>
            <a:prstDash val="solid"/>
          </a:ln>
        </p:spPr>
        <p:txBody>
          <a:bodyPr/>
          <a:lstStyle/>
          <a:p>
            <a:endParaRPr lang="en-US"/>
          </a:p>
        </p:txBody>
      </p:sp>
      <p:sp>
        <p:nvSpPr>
          <p:cNvPr id="5" name="Text 3"/>
          <p:cNvSpPr/>
          <p:nvPr/>
        </p:nvSpPr>
        <p:spPr>
          <a:xfrm>
            <a:off x="914400" y="1554480"/>
            <a:ext cx="3566160" cy="365760"/>
          </a:xfrm>
          <a:prstGeom prst="rect">
            <a:avLst/>
          </a:prstGeom>
          <a:noFill/>
          <a:ln/>
        </p:spPr>
        <p:txBody>
          <a:bodyPr wrap="square"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The Research</a:t>
            </a:r>
            <a:endParaRPr lang="en-US" sz="1600" dirty="0"/>
          </a:p>
        </p:txBody>
      </p:sp>
      <p:sp>
        <p:nvSpPr>
          <p:cNvPr id="6" name="Text 4"/>
          <p:cNvSpPr/>
          <p:nvPr/>
        </p:nvSpPr>
        <p:spPr>
          <a:xfrm>
            <a:off x="1005840" y="2011680"/>
            <a:ext cx="3383280" cy="2468880"/>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Google analyzed 180 teams to identify success factors.</a:t>
            </a:r>
            <a:endParaRPr lang="en-US" sz="1200" dirty="0"/>
          </a:p>
          <a:p>
            <a:pPr marL="0" indent="0">
              <a:buNone/>
            </a:pPr>
            <a:endParaRPr lang="en-US" sz="1200" dirty="0"/>
          </a:p>
          <a:p>
            <a:pPr marL="0" indent="0">
              <a:buNone/>
            </a:pPr>
            <a:r>
              <a:rPr lang="en-US" sz="1200" b="1" dirty="0">
                <a:solidFill>
                  <a:srgbClr val="1E293B"/>
                </a:solidFill>
                <a:latin typeface="Calibri" pitchFamily="34" charset="0"/>
                <a:ea typeface="Calibri" pitchFamily="34" charset="-122"/>
                <a:cs typeface="Calibri" pitchFamily="34" charset="-120"/>
              </a:rPr>
              <a:t>Key Finding: </a:t>
            </a:r>
            <a:r>
              <a:rPr lang="en-US" sz="1200" dirty="0">
                <a:solidFill>
                  <a:srgbClr val="1E293B"/>
                </a:solidFill>
                <a:latin typeface="Calibri" pitchFamily="34" charset="0"/>
                <a:ea typeface="Calibri" pitchFamily="34" charset="-122"/>
                <a:cs typeface="Calibri" pitchFamily="34" charset="-120"/>
              </a:rPr>
              <a:t>Psychological safety (rooted in EI) was the #1 predictor of team effectiveness.</a:t>
            </a:r>
            <a:endParaRPr lang="en-US" sz="1200" dirty="0"/>
          </a:p>
          <a:p>
            <a:pPr marL="0" indent="0">
              <a:buNone/>
            </a:pPr>
            <a:endParaRPr lang="en-US" sz="1200" dirty="0"/>
          </a:p>
          <a:p>
            <a:pPr marL="0" indent="0">
              <a:buNone/>
            </a:pPr>
            <a:r>
              <a:rPr lang="en-US" sz="1200" dirty="0">
                <a:solidFill>
                  <a:srgbClr val="1E293B"/>
                </a:solidFill>
                <a:latin typeface="Calibri" pitchFamily="34" charset="0"/>
                <a:ea typeface="Calibri" pitchFamily="34" charset="-122"/>
                <a:cs typeface="Calibri" pitchFamily="34" charset="-120"/>
              </a:rPr>
              <a:t>Teams with high psychological safety:</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2x more likely to harness team members' ideas</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Generate 37% more revenue</a:t>
            </a:r>
            <a:endParaRPr lang="en-US" sz="1200" dirty="0"/>
          </a:p>
          <a:p>
            <a:pPr marL="342900" indent="-342900">
              <a:buSzPct val="100000"/>
              <a:buChar char="•"/>
            </a:pPr>
            <a:r>
              <a:rPr lang="en-US" sz="1200" dirty="0">
                <a:solidFill>
                  <a:srgbClr val="1E293B"/>
                </a:solidFill>
                <a:latin typeface="Calibri" pitchFamily="34" charset="0"/>
                <a:ea typeface="Calibri" pitchFamily="34" charset="-122"/>
                <a:cs typeface="Calibri" pitchFamily="34" charset="-120"/>
              </a:rPr>
              <a:t>• Have 50% higher retention rates</a:t>
            </a:r>
            <a:endParaRPr lang="en-US" sz="1200" dirty="0"/>
          </a:p>
        </p:txBody>
      </p:sp>
      <p:sp>
        <p:nvSpPr>
          <p:cNvPr id="7" name="Shape 5"/>
          <p:cNvSpPr/>
          <p:nvPr/>
        </p:nvSpPr>
        <p:spPr>
          <a:xfrm>
            <a:off x="5029200" y="1371600"/>
            <a:ext cx="3657600" cy="3291840"/>
          </a:xfrm>
          <a:prstGeom prst="rect">
            <a:avLst/>
          </a:prstGeom>
          <a:solidFill>
            <a:srgbClr val="028090"/>
          </a:solidFill>
          <a:ln/>
        </p:spPr>
        <p:txBody>
          <a:bodyPr/>
          <a:lstStyle/>
          <a:p>
            <a:endParaRPr lang="en-US"/>
          </a:p>
        </p:txBody>
      </p:sp>
      <p:sp>
        <p:nvSpPr>
          <p:cNvPr id="8" name="Text 6"/>
          <p:cNvSpPr/>
          <p:nvPr/>
        </p:nvSpPr>
        <p:spPr>
          <a:xfrm>
            <a:off x="5212080" y="1554480"/>
            <a:ext cx="3291840" cy="36576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EI Skills Applied</a:t>
            </a:r>
            <a:endParaRPr lang="en-US" sz="1600" dirty="0"/>
          </a:p>
        </p:txBody>
      </p:sp>
      <p:pic>
        <p:nvPicPr>
          <p:cNvPr id="9" name="Image 0" descr="preencoded.png"/>
          <p:cNvPicPr>
            <a:picLocks noChangeAspect="1"/>
          </p:cNvPicPr>
          <p:nvPr/>
        </p:nvPicPr>
        <p:blipFill>
          <a:blip r:embed="rId3"/>
          <a:stretch>
            <a:fillRect/>
          </a:stretch>
        </p:blipFill>
        <p:spPr>
          <a:xfrm>
            <a:off x="5486400" y="2103120"/>
            <a:ext cx="457200" cy="457200"/>
          </a:xfrm>
          <a:prstGeom prst="rect">
            <a:avLst/>
          </a:prstGeom>
        </p:spPr>
      </p:pic>
      <p:sp>
        <p:nvSpPr>
          <p:cNvPr id="10" name="Text 7"/>
          <p:cNvSpPr/>
          <p:nvPr/>
        </p:nvSpPr>
        <p:spPr>
          <a:xfrm>
            <a:off x="6035040" y="2103120"/>
            <a:ext cx="2468880" cy="457200"/>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Active Listening</a:t>
            </a:r>
            <a:endParaRPr lang="en-US" sz="1100" dirty="0"/>
          </a:p>
          <a:p>
            <a:pPr marL="0" indent="0">
              <a:buNone/>
            </a:pPr>
            <a:r>
              <a:rPr lang="en-US" sz="1100" dirty="0">
                <a:solidFill>
                  <a:srgbClr val="FFFFFF"/>
                </a:solidFill>
                <a:latin typeface="Calibri" pitchFamily="34" charset="0"/>
                <a:ea typeface="Calibri" pitchFamily="34" charset="-122"/>
                <a:cs typeface="Calibri" pitchFamily="34" charset="-120"/>
              </a:rPr>
              <a:t>Demonstrating understanding without judgment</a:t>
            </a:r>
            <a:endParaRPr lang="en-US" sz="1100" dirty="0"/>
          </a:p>
        </p:txBody>
      </p:sp>
      <p:pic>
        <p:nvPicPr>
          <p:cNvPr id="11" name="Image 1" descr="preencoded.png"/>
          <p:cNvPicPr>
            <a:picLocks noChangeAspect="1"/>
          </p:cNvPicPr>
          <p:nvPr/>
        </p:nvPicPr>
        <p:blipFill>
          <a:blip r:embed="rId4"/>
          <a:stretch>
            <a:fillRect/>
          </a:stretch>
        </p:blipFill>
        <p:spPr>
          <a:xfrm>
            <a:off x="5486400" y="2834640"/>
            <a:ext cx="457200" cy="457200"/>
          </a:xfrm>
          <a:prstGeom prst="rect">
            <a:avLst/>
          </a:prstGeom>
        </p:spPr>
      </p:pic>
      <p:sp>
        <p:nvSpPr>
          <p:cNvPr id="12" name="Text 8"/>
          <p:cNvSpPr/>
          <p:nvPr/>
        </p:nvSpPr>
        <p:spPr>
          <a:xfrm>
            <a:off x="6035040" y="2834640"/>
            <a:ext cx="2468880" cy="457200"/>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Empathy</a:t>
            </a:r>
            <a:endParaRPr lang="en-US" sz="1100" dirty="0"/>
          </a:p>
          <a:p>
            <a:pPr marL="0" indent="0">
              <a:buNone/>
            </a:pPr>
            <a:r>
              <a:rPr lang="en-US" sz="1100" dirty="0">
                <a:solidFill>
                  <a:srgbClr val="FFFFFF"/>
                </a:solidFill>
                <a:latin typeface="Calibri" pitchFamily="34" charset="0"/>
                <a:ea typeface="Calibri" pitchFamily="34" charset="-122"/>
                <a:cs typeface="Calibri" pitchFamily="34" charset="-120"/>
              </a:rPr>
              <a:t>Understanding team members' perspectives</a:t>
            </a:r>
            <a:endParaRPr lang="en-US" sz="1100" dirty="0"/>
          </a:p>
        </p:txBody>
      </p:sp>
      <p:pic>
        <p:nvPicPr>
          <p:cNvPr id="13" name="Image 2" descr="preencoded.png"/>
          <p:cNvPicPr>
            <a:picLocks noChangeAspect="1"/>
          </p:cNvPicPr>
          <p:nvPr/>
        </p:nvPicPr>
        <p:blipFill>
          <a:blip r:embed="rId5"/>
          <a:stretch>
            <a:fillRect/>
          </a:stretch>
        </p:blipFill>
        <p:spPr>
          <a:xfrm>
            <a:off x="5486400" y="3566160"/>
            <a:ext cx="457200" cy="457200"/>
          </a:xfrm>
          <a:prstGeom prst="rect">
            <a:avLst/>
          </a:prstGeom>
        </p:spPr>
      </p:pic>
      <p:sp>
        <p:nvSpPr>
          <p:cNvPr id="14" name="Text 9"/>
          <p:cNvSpPr/>
          <p:nvPr/>
        </p:nvSpPr>
        <p:spPr>
          <a:xfrm>
            <a:off x="6035040" y="3566160"/>
            <a:ext cx="2468880" cy="457200"/>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Social Awareness</a:t>
            </a:r>
            <a:endParaRPr lang="en-US" sz="1100" dirty="0"/>
          </a:p>
          <a:p>
            <a:pPr marL="0" indent="0">
              <a:buNone/>
            </a:pPr>
            <a:r>
              <a:rPr lang="en-US" sz="1100" dirty="0">
                <a:solidFill>
                  <a:srgbClr val="FFFFFF"/>
                </a:solidFill>
                <a:latin typeface="Calibri" pitchFamily="34" charset="0"/>
                <a:ea typeface="Calibri" pitchFamily="34" charset="-122"/>
                <a:cs typeface="Calibri" pitchFamily="34" charset="-120"/>
              </a:rPr>
              <a:t>Reading team dynamics and responding appropriately</a:t>
            </a:r>
            <a:endParaRPr lang="en-US" sz="1100" dirty="0"/>
          </a:p>
        </p:txBody>
      </p:sp>
      <p:sp>
        <p:nvSpPr>
          <p:cNvPr id="15" name="Text 10"/>
          <p:cNvSpPr/>
          <p:nvPr/>
        </p:nvSpPr>
        <p:spPr>
          <a:xfrm>
            <a:off x="731520" y="4754880"/>
            <a:ext cx="804672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(Rozovsky, 2022; Duhigg, 2023)</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BUSINESS EXAMPLE 4: AIRBNB</a:t>
            </a:r>
            <a:endParaRPr lang="en-US" sz="3200" dirty="0"/>
          </a:p>
        </p:txBody>
      </p:sp>
      <p:sp>
        <p:nvSpPr>
          <p:cNvPr id="3" name="Text 1"/>
          <p:cNvSpPr/>
          <p:nvPr/>
        </p:nvSpPr>
        <p:spPr>
          <a:xfrm>
            <a:off x="457200" y="868680"/>
            <a:ext cx="8229600" cy="274320"/>
          </a:xfrm>
          <a:prstGeom prst="rect">
            <a:avLst/>
          </a:prstGeom>
          <a:noFill/>
          <a:ln/>
        </p:spPr>
        <p:txBody>
          <a:bodyPr wrap="square" rtlCol="0" anchor="ctr"/>
          <a:lstStyle/>
          <a:p>
            <a:pPr marL="0" indent="0">
              <a:buNone/>
            </a:pPr>
            <a:r>
              <a:rPr lang="en-US" sz="1600" i="1" dirty="0">
                <a:solidFill>
                  <a:srgbClr val="028090"/>
                </a:solidFill>
                <a:latin typeface="Calibri" pitchFamily="34" charset="0"/>
                <a:ea typeface="Calibri" pitchFamily="34" charset="-122"/>
                <a:cs typeface="Calibri" pitchFamily="34" charset="-120"/>
              </a:rPr>
              <a:t>Building a Culturally Intelligent Platform</a:t>
            </a:r>
            <a:endParaRPr lang="en-US" sz="1600" dirty="0"/>
          </a:p>
        </p:txBody>
      </p:sp>
      <p:sp>
        <p:nvSpPr>
          <p:cNvPr id="4" name="Shape 2"/>
          <p:cNvSpPr/>
          <p:nvPr/>
        </p:nvSpPr>
        <p:spPr>
          <a:xfrm>
            <a:off x="914400" y="1371600"/>
            <a:ext cx="7315200" cy="548640"/>
          </a:xfrm>
          <a:prstGeom prst="rect">
            <a:avLst/>
          </a:prstGeom>
          <a:solidFill>
            <a:srgbClr val="F96167"/>
          </a:solidFill>
          <a:ln/>
        </p:spPr>
        <p:txBody>
          <a:bodyPr/>
          <a:lstStyle/>
          <a:p>
            <a:endParaRPr lang="en-US"/>
          </a:p>
        </p:txBody>
      </p:sp>
      <p:sp>
        <p:nvSpPr>
          <p:cNvPr id="5" name="Text 3"/>
          <p:cNvSpPr/>
          <p:nvPr/>
        </p:nvSpPr>
        <p:spPr>
          <a:xfrm>
            <a:off x="1097280" y="1508760"/>
            <a:ext cx="6949440" cy="27432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Challenge: Operating in 220+ countries with vastly different cultural norms</a:t>
            </a:r>
            <a:endParaRPr lang="en-US" sz="1400" dirty="0"/>
          </a:p>
        </p:txBody>
      </p:sp>
      <p:sp>
        <p:nvSpPr>
          <p:cNvPr id="6" name="Text 4"/>
          <p:cNvSpPr/>
          <p:nvPr/>
        </p:nvSpPr>
        <p:spPr>
          <a:xfrm>
            <a:off x="1143000" y="2194560"/>
            <a:ext cx="2286000" cy="320040"/>
          </a:xfrm>
          <a:prstGeom prst="rect">
            <a:avLst/>
          </a:prstGeom>
          <a:noFill/>
          <a:ln/>
        </p:spPr>
        <p:txBody>
          <a:bodyPr wrap="square" rtlCol="0" anchor="ctr"/>
          <a:lstStyle/>
          <a:p>
            <a:pPr marL="0" indent="0" algn="ctr">
              <a:buNone/>
            </a:pPr>
            <a:r>
              <a:rPr lang="en-US" sz="1500" b="1" dirty="0">
                <a:solidFill>
                  <a:srgbClr val="1E2761"/>
                </a:solidFill>
                <a:latin typeface="Calibri" pitchFamily="34" charset="0"/>
                <a:ea typeface="Calibri" pitchFamily="34" charset="-122"/>
                <a:cs typeface="Calibri" pitchFamily="34" charset="-120"/>
              </a:rPr>
              <a:t>CQ Strategy</a:t>
            </a:r>
            <a:endParaRPr lang="en-US" sz="1500" dirty="0"/>
          </a:p>
        </p:txBody>
      </p:sp>
      <p:sp>
        <p:nvSpPr>
          <p:cNvPr id="7" name="Text 5"/>
          <p:cNvSpPr/>
          <p:nvPr/>
        </p:nvSpPr>
        <p:spPr>
          <a:xfrm>
            <a:off x="1143000" y="2651760"/>
            <a:ext cx="2286000" cy="1828800"/>
          </a:xfrm>
          <a:prstGeom prst="rect">
            <a:avLst/>
          </a:prstGeom>
          <a:noFill/>
          <a:ln/>
        </p:spPr>
        <p:txBody>
          <a:bodyPr wrap="square" rtlCol="0" anchor="ctr"/>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Cultural awareness training for all employees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Diverse hiring: 49% of workforce from underrepresented groups</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24/7 support in 62 languages</a:t>
            </a:r>
            <a:endParaRPr lang="en-US" sz="1100" dirty="0"/>
          </a:p>
        </p:txBody>
      </p:sp>
      <p:sp>
        <p:nvSpPr>
          <p:cNvPr id="8" name="Text 6"/>
          <p:cNvSpPr/>
          <p:nvPr/>
        </p:nvSpPr>
        <p:spPr>
          <a:xfrm>
            <a:off x="3794760" y="2194560"/>
            <a:ext cx="2286000" cy="320040"/>
          </a:xfrm>
          <a:prstGeom prst="rect">
            <a:avLst/>
          </a:prstGeom>
          <a:noFill/>
          <a:ln/>
        </p:spPr>
        <p:txBody>
          <a:bodyPr wrap="square" rtlCol="0" anchor="ctr"/>
          <a:lstStyle/>
          <a:p>
            <a:pPr marL="0" indent="0" algn="ctr">
              <a:buNone/>
            </a:pPr>
            <a:r>
              <a:rPr lang="en-US" sz="1500" b="1" dirty="0">
                <a:solidFill>
                  <a:srgbClr val="1E2761"/>
                </a:solidFill>
                <a:latin typeface="Calibri" pitchFamily="34" charset="0"/>
                <a:ea typeface="Calibri" pitchFamily="34" charset="-122"/>
                <a:cs typeface="Calibri" pitchFamily="34" charset="-120"/>
              </a:rPr>
              <a:t>Implementation</a:t>
            </a:r>
            <a:endParaRPr lang="en-US" sz="1500" dirty="0"/>
          </a:p>
        </p:txBody>
      </p:sp>
      <p:sp>
        <p:nvSpPr>
          <p:cNvPr id="9" name="Text 7"/>
          <p:cNvSpPr/>
          <p:nvPr/>
        </p:nvSpPr>
        <p:spPr>
          <a:xfrm>
            <a:off x="3794760" y="2651760"/>
            <a:ext cx="2286000" cy="1828800"/>
          </a:xfrm>
          <a:prstGeom prst="rect">
            <a:avLst/>
          </a:prstGeom>
          <a:noFill/>
          <a:ln/>
        </p:spPr>
        <p:txBody>
          <a:bodyPr wrap="square" rtlCol="0" anchor="ctr"/>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Anti-discrimination policy</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Community commitment program</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Local cultural consultants in each region</a:t>
            </a:r>
            <a:endParaRPr lang="en-US" sz="1100" dirty="0"/>
          </a:p>
        </p:txBody>
      </p:sp>
      <p:sp>
        <p:nvSpPr>
          <p:cNvPr id="10" name="Text 8"/>
          <p:cNvSpPr/>
          <p:nvPr/>
        </p:nvSpPr>
        <p:spPr>
          <a:xfrm>
            <a:off x="6446520" y="2194560"/>
            <a:ext cx="2286000" cy="320040"/>
          </a:xfrm>
          <a:prstGeom prst="rect">
            <a:avLst/>
          </a:prstGeom>
          <a:noFill/>
          <a:ln/>
        </p:spPr>
        <p:txBody>
          <a:bodyPr wrap="square" rtlCol="0" anchor="ctr"/>
          <a:lstStyle/>
          <a:p>
            <a:pPr marL="0" indent="0" algn="ctr">
              <a:buNone/>
            </a:pPr>
            <a:r>
              <a:rPr lang="en-US" sz="1500" b="1" dirty="0">
                <a:solidFill>
                  <a:srgbClr val="1E2761"/>
                </a:solidFill>
                <a:latin typeface="Calibri" pitchFamily="34" charset="0"/>
                <a:ea typeface="Calibri" pitchFamily="34" charset="-122"/>
                <a:cs typeface="Calibri" pitchFamily="34" charset="-120"/>
              </a:rPr>
              <a:t>Results</a:t>
            </a:r>
            <a:endParaRPr lang="en-US" sz="1500" dirty="0"/>
          </a:p>
        </p:txBody>
      </p:sp>
      <p:sp>
        <p:nvSpPr>
          <p:cNvPr id="11" name="Text 9"/>
          <p:cNvSpPr/>
          <p:nvPr/>
        </p:nvSpPr>
        <p:spPr>
          <a:xfrm>
            <a:off x="6446520" y="2651760"/>
            <a:ext cx="2286000" cy="1828800"/>
          </a:xfrm>
          <a:prstGeom prst="rect">
            <a:avLst/>
          </a:prstGeom>
          <a:noFill/>
          <a:ln/>
        </p:spPr>
        <p:txBody>
          <a:bodyPr wrap="square" rtlCol="0" anchor="ctr"/>
          <a:lstStyle/>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400M+ guests served</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Discrimination complaints reduced by 54%</a:t>
            </a:r>
            <a:endParaRPr lang="en-US" sz="1100" dirty="0"/>
          </a:p>
          <a:p>
            <a:pPr marL="342900" indent="-342900">
              <a:buSzPct val="100000"/>
              <a:buChar char="•"/>
            </a:pPr>
            <a:r>
              <a:rPr lang="en-US" sz="1100" dirty="0">
                <a:solidFill>
                  <a:srgbClr val="1E293B"/>
                </a:solidFill>
                <a:latin typeface="Calibri" pitchFamily="34" charset="0"/>
                <a:ea typeface="Calibri" pitchFamily="34" charset="-122"/>
                <a:cs typeface="Calibri" pitchFamily="34" charset="-120"/>
              </a:rPr>
              <a:t>Host satisfaction: 4.7/5.0 globally</a:t>
            </a:r>
            <a:endParaRPr lang="en-US" sz="1100" dirty="0"/>
          </a:p>
        </p:txBody>
      </p:sp>
      <p:sp>
        <p:nvSpPr>
          <p:cNvPr id="12" name="Text 10"/>
          <p:cNvSpPr/>
          <p:nvPr/>
        </p:nvSpPr>
        <p:spPr>
          <a:xfrm>
            <a:off x="914400" y="4480560"/>
            <a:ext cx="7315200" cy="457200"/>
          </a:xfrm>
          <a:prstGeom prst="rect">
            <a:avLst/>
          </a:prstGeom>
          <a:noFill/>
          <a:ln/>
        </p:spPr>
        <p:txBody>
          <a:bodyPr wrap="square" rtlCol="0" anchor="ctr"/>
          <a:lstStyle/>
          <a:p>
            <a:pPr marL="0" indent="0" algn="ctr">
              <a:buNone/>
            </a:pPr>
            <a:r>
              <a:rPr lang="en-US" sz="1200" i="1" dirty="0">
                <a:solidFill>
                  <a:srgbClr val="1E293B"/>
                </a:solidFill>
                <a:latin typeface="Calibri" pitchFamily="34" charset="0"/>
                <a:ea typeface="Calibri" pitchFamily="34" charset="-122"/>
                <a:cs typeface="Calibri" pitchFamily="34" charset="-120"/>
              </a:rPr>
              <a:t>"Our community is built on the foundation of trust and belonging across cultures"</a:t>
            </a:r>
            <a:r>
              <a:rPr lang="en-US" sz="1200" dirty="0">
                <a:solidFill>
                  <a:srgbClr val="1E293B"/>
                </a:solidFill>
                <a:latin typeface="Calibri" pitchFamily="34" charset="0"/>
                <a:ea typeface="Calibri" pitchFamily="34" charset="-122"/>
                <a:cs typeface="Calibri" pitchFamily="34" charset="-120"/>
              </a:rPr>
              <a:t> — Brian Chesky, CEO (Airbnb, 2024)</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000" b="1" dirty="0">
                <a:solidFill>
                  <a:srgbClr val="1E2761"/>
                </a:solidFill>
                <a:latin typeface="Calibri" pitchFamily="34" charset="0"/>
                <a:ea typeface="Calibri" pitchFamily="34" charset="-122"/>
                <a:cs typeface="Calibri" pitchFamily="34" charset="-120"/>
              </a:rPr>
              <a:t>INTEGRATION: EI + CQ = EFFECTIVE LEADERSHIP</a:t>
            </a:r>
            <a:endParaRPr lang="en-US" sz="3000" dirty="0"/>
          </a:p>
        </p:txBody>
      </p:sp>
      <p:pic>
        <p:nvPicPr>
          <p:cNvPr id="3" name="Image 0" descr="preencoded.png"/>
          <p:cNvPicPr>
            <a:picLocks noChangeAspect="1"/>
          </p:cNvPicPr>
          <p:nvPr/>
        </p:nvPicPr>
        <p:blipFill>
          <a:blip r:embed="rId3"/>
          <a:stretch>
            <a:fillRect/>
          </a:stretch>
        </p:blipFill>
        <p:spPr>
          <a:xfrm>
            <a:off x="4343400" y="1005840"/>
            <a:ext cx="457200" cy="457200"/>
          </a:xfrm>
          <a:prstGeom prst="rect">
            <a:avLst/>
          </a:prstGeom>
        </p:spPr>
      </p:pic>
      <p:sp>
        <p:nvSpPr>
          <p:cNvPr id="4" name="Shape 1"/>
          <p:cNvSpPr/>
          <p:nvPr/>
        </p:nvSpPr>
        <p:spPr>
          <a:xfrm>
            <a:off x="1371600" y="1645920"/>
            <a:ext cx="2743200" cy="2286000"/>
          </a:xfrm>
          <a:prstGeom prst="ellipse">
            <a:avLst/>
          </a:prstGeom>
          <a:solidFill>
            <a:srgbClr val="028090">
              <a:alpha val="40000"/>
            </a:srgbClr>
          </a:solidFill>
          <a:ln/>
        </p:spPr>
        <p:txBody>
          <a:bodyPr/>
          <a:lstStyle/>
          <a:p>
            <a:endParaRPr lang="en-US"/>
          </a:p>
        </p:txBody>
      </p:sp>
      <p:sp>
        <p:nvSpPr>
          <p:cNvPr id="5" name="Text 2"/>
          <p:cNvSpPr/>
          <p:nvPr/>
        </p:nvSpPr>
        <p:spPr>
          <a:xfrm>
            <a:off x="1554480" y="2103120"/>
            <a:ext cx="1828800" cy="137160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Emotional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Intelligence</a:t>
            </a:r>
            <a:endParaRPr lang="en-US" sz="1200" dirty="0"/>
          </a:p>
          <a:p>
            <a:pPr marL="0" indent="0" algn="ctr">
              <a:buNone/>
            </a:pP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Self-awareness</a:t>
            </a: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Empathy</a:t>
            </a: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Relationship mgmt</a:t>
            </a:r>
            <a:endParaRPr lang="en-US" sz="1200" dirty="0"/>
          </a:p>
        </p:txBody>
      </p:sp>
      <p:sp>
        <p:nvSpPr>
          <p:cNvPr id="6" name="Shape 3"/>
          <p:cNvSpPr/>
          <p:nvPr/>
        </p:nvSpPr>
        <p:spPr>
          <a:xfrm>
            <a:off x="5029200" y="1645920"/>
            <a:ext cx="2743200" cy="2286000"/>
          </a:xfrm>
          <a:prstGeom prst="ellipse">
            <a:avLst/>
          </a:prstGeom>
          <a:solidFill>
            <a:srgbClr val="F96167">
              <a:alpha val="40000"/>
            </a:srgbClr>
          </a:solidFill>
          <a:ln/>
        </p:spPr>
        <p:txBody>
          <a:bodyPr/>
          <a:lstStyle/>
          <a:p>
            <a:endParaRPr lang="en-US"/>
          </a:p>
        </p:txBody>
      </p:sp>
      <p:sp>
        <p:nvSpPr>
          <p:cNvPr id="7" name="Text 4"/>
          <p:cNvSpPr/>
          <p:nvPr/>
        </p:nvSpPr>
        <p:spPr>
          <a:xfrm>
            <a:off x="5760720" y="2103120"/>
            <a:ext cx="1828800" cy="137160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Cultural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Intelligence</a:t>
            </a:r>
            <a:endParaRPr lang="en-US" sz="1200" dirty="0"/>
          </a:p>
          <a:p>
            <a:pPr marL="0" indent="0" algn="ctr">
              <a:buNone/>
            </a:pP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Cultural awareness</a:t>
            </a: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Adaptability</a:t>
            </a:r>
            <a:endParaRPr lang="en-US" sz="1200" dirty="0"/>
          </a:p>
          <a:p>
            <a:pPr marL="0" indent="0" algn="ctr">
              <a:buNone/>
            </a:pPr>
            <a:r>
              <a:rPr lang="en-US" sz="1200" dirty="0">
                <a:solidFill>
                  <a:srgbClr val="FFFFFF"/>
                </a:solidFill>
                <a:latin typeface="Calibri" pitchFamily="34" charset="0"/>
                <a:ea typeface="Calibri" pitchFamily="34" charset="-122"/>
                <a:cs typeface="Calibri" pitchFamily="34" charset="-120"/>
              </a:rPr>
              <a:t>• Cross-cultural skills</a:t>
            </a:r>
            <a:endParaRPr lang="en-US" sz="1200" dirty="0"/>
          </a:p>
        </p:txBody>
      </p:sp>
      <p:sp>
        <p:nvSpPr>
          <p:cNvPr id="8" name="Text 5"/>
          <p:cNvSpPr/>
          <p:nvPr/>
        </p:nvSpPr>
        <p:spPr>
          <a:xfrm>
            <a:off x="3474720" y="2286000"/>
            <a:ext cx="2194560" cy="1097280"/>
          </a:xfrm>
          <a:prstGeom prst="rect">
            <a:avLst/>
          </a:prstGeom>
          <a:noFill/>
          <a:ln/>
        </p:spPr>
        <p:txBody>
          <a:bodyPr wrap="square" rtlCol="0" anchor="ctr"/>
          <a:lstStyle/>
          <a:p>
            <a:pPr marL="0" indent="0" algn="ctr">
              <a:buNone/>
            </a:pPr>
            <a:r>
              <a:rPr lang="en-US" sz="1600" b="1" dirty="0">
                <a:solidFill>
                  <a:srgbClr val="1E2761"/>
                </a:solidFill>
                <a:latin typeface="Calibri" pitchFamily="34" charset="0"/>
                <a:ea typeface="Calibri" pitchFamily="34" charset="-122"/>
                <a:cs typeface="Calibri" pitchFamily="34" charset="-120"/>
              </a:rPr>
              <a:t>SYNERGY</a:t>
            </a:r>
            <a:endParaRPr lang="en-US" sz="1300" dirty="0"/>
          </a:p>
          <a:p>
            <a:pPr marL="0" indent="0" algn="ctr">
              <a:buNone/>
            </a:pPr>
            <a:endParaRPr lang="en-US" sz="1300" dirty="0"/>
          </a:p>
          <a:p>
            <a:pPr marL="0" indent="0" algn="ctr">
              <a:buNone/>
            </a:pPr>
            <a:r>
              <a:rPr lang="en-US" sz="1300" b="1" dirty="0">
                <a:solidFill>
                  <a:srgbClr val="1E2761"/>
                </a:solidFill>
                <a:latin typeface="Calibri" pitchFamily="34" charset="0"/>
                <a:ea typeface="Calibri" pitchFamily="34" charset="-122"/>
                <a:cs typeface="Calibri" pitchFamily="34" charset="-120"/>
              </a:rPr>
              <a:t>Enhanced</a:t>
            </a:r>
            <a:endParaRPr lang="en-US" sz="1300" dirty="0"/>
          </a:p>
          <a:p>
            <a:pPr marL="0" indent="0" algn="ctr">
              <a:buNone/>
            </a:pPr>
            <a:r>
              <a:rPr lang="en-US" sz="1300" b="1" dirty="0">
                <a:solidFill>
                  <a:srgbClr val="1E2761"/>
                </a:solidFill>
                <a:latin typeface="Calibri" pitchFamily="34" charset="0"/>
                <a:ea typeface="Calibri" pitchFamily="34" charset="-122"/>
                <a:cs typeface="Calibri" pitchFamily="34" charset="-120"/>
              </a:rPr>
              <a:t>Leadership</a:t>
            </a:r>
            <a:endParaRPr lang="en-US" sz="1300" dirty="0"/>
          </a:p>
          <a:p>
            <a:pPr marL="0" indent="0" algn="ctr">
              <a:buNone/>
            </a:pPr>
            <a:r>
              <a:rPr lang="en-US" sz="1300" b="1" dirty="0">
                <a:solidFill>
                  <a:srgbClr val="1E2761"/>
                </a:solidFill>
                <a:latin typeface="Calibri" pitchFamily="34" charset="0"/>
                <a:ea typeface="Calibri" pitchFamily="34" charset="-122"/>
                <a:cs typeface="Calibri" pitchFamily="34" charset="-120"/>
              </a:rPr>
              <a:t>Effectiveness</a:t>
            </a:r>
            <a:endParaRPr lang="en-US" sz="1300" dirty="0"/>
          </a:p>
        </p:txBody>
      </p:sp>
      <p:sp>
        <p:nvSpPr>
          <p:cNvPr id="9" name="Shape 6"/>
          <p:cNvSpPr/>
          <p:nvPr/>
        </p:nvSpPr>
        <p:spPr>
          <a:xfrm>
            <a:off x="914400" y="4206240"/>
            <a:ext cx="7315200" cy="45720"/>
          </a:xfrm>
          <a:prstGeom prst="rect">
            <a:avLst/>
          </a:prstGeom>
          <a:solidFill>
            <a:srgbClr val="028090"/>
          </a:solidFill>
          <a:ln/>
        </p:spPr>
        <p:txBody>
          <a:bodyPr/>
          <a:lstStyle/>
          <a:p>
            <a:endParaRPr lang="en-US"/>
          </a:p>
        </p:txBody>
      </p:sp>
      <p:sp>
        <p:nvSpPr>
          <p:cNvPr id="10" name="Text 7"/>
          <p:cNvSpPr/>
          <p:nvPr/>
        </p:nvSpPr>
        <p:spPr>
          <a:xfrm>
            <a:off x="914400" y="4343400"/>
            <a:ext cx="7315200" cy="27432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Research Evidence</a:t>
            </a:r>
            <a:endParaRPr lang="en-US" sz="1400" dirty="0"/>
          </a:p>
        </p:txBody>
      </p:sp>
      <p:sp>
        <p:nvSpPr>
          <p:cNvPr id="11" name="Text 8"/>
          <p:cNvSpPr/>
          <p:nvPr/>
        </p:nvSpPr>
        <p:spPr>
          <a:xfrm>
            <a:off x="1097280" y="4663440"/>
            <a:ext cx="6949440" cy="365760"/>
          </a:xfrm>
          <a:prstGeom prst="rect">
            <a:avLst/>
          </a:prstGeom>
          <a:noFill/>
          <a:ln/>
        </p:spPr>
        <p:txBody>
          <a:bodyPr wrap="square" rtlCol="0" anchor="ctr"/>
          <a:lstStyle/>
          <a:p>
            <a:pPr marL="0" indent="0">
              <a:buNone/>
            </a:pPr>
            <a:r>
              <a:rPr lang="en-US" sz="1100" i="1" dirty="0">
                <a:solidFill>
                  <a:srgbClr val="1E293B"/>
                </a:solidFill>
                <a:latin typeface="Calibri" pitchFamily="34" charset="0"/>
                <a:ea typeface="Calibri" pitchFamily="34" charset="-122"/>
                <a:cs typeface="Calibri" pitchFamily="34" charset="-120"/>
              </a:rPr>
              <a:t>Leaders scoring high in both EI and CQ demonstrate 2.3x higher performance ratings and 65% better team outcomes in multicultural settings (Rockstuhl et al., 2023; Harvard Business Review, 2024)</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PERSONAL LEADERSHIP DEVELOPMENT</a:t>
            </a:r>
            <a:endParaRPr lang="en-US" sz="3200" dirty="0"/>
          </a:p>
        </p:txBody>
      </p:sp>
      <p:pic>
        <p:nvPicPr>
          <p:cNvPr id="3" name="Image 0" descr="preencoded.png"/>
          <p:cNvPicPr>
            <a:picLocks noChangeAspect="1"/>
          </p:cNvPicPr>
          <p:nvPr/>
        </p:nvPicPr>
        <p:blipFill>
          <a:blip r:embed="rId3"/>
          <a:stretch>
            <a:fillRect/>
          </a:stretch>
        </p:blipFill>
        <p:spPr>
          <a:xfrm>
            <a:off x="822960" y="1143000"/>
            <a:ext cx="457200" cy="457200"/>
          </a:xfrm>
          <a:prstGeom prst="rect">
            <a:avLst/>
          </a:prstGeom>
        </p:spPr>
      </p:pic>
      <p:sp>
        <p:nvSpPr>
          <p:cNvPr id="4" name="Text 1"/>
          <p:cNvSpPr/>
          <p:nvPr/>
        </p:nvSpPr>
        <p:spPr>
          <a:xfrm>
            <a:off x="1463040" y="1188720"/>
            <a:ext cx="6766560" cy="365760"/>
          </a:xfrm>
          <a:prstGeom prst="rect">
            <a:avLst/>
          </a:prstGeom>
          <a:noFill/>
          <a:ln/>
        </p:spPr>
        <p:txBody>
          <a:bodyPr wrap="square" rtlCol="0" anchor="ctr"/>
          <a:lstStyle/>
          <a:p>
            <a:pPr marL="0" indent="0">
              <a:buNone/>
            </a:pPr>
            <a:r>
              <a:rPr lang="en-US" sz="1800" b="1" dirty="0">
                <a:solidFill>
                  <a:srgbClr val="028090"/>
                </a:solidFill>
                <a:latin typeface="Calibri" pitchFamily="34" charset="0"/>
                <a:ea typeface="Calibri" pitchFamily="34" charset="-122"/>
                <a:cs typeface="Calibri" pitchFamily="34" charset="-120"/>
              </a:rPr>
              <a:t>Key Areas for Growth</a:t>
            </a:r>
            <a:endParaRPr lang="en-US" sz="1800" dirty="0"/>
          </a:p>
        </p:txBody>
      </p:sp>
      <p:pic>
        <p:nvPicPr>
          <p:cNvPr id="5" name="Image 1" descr="preencoded.png"/>
          <p:cNvPicPr>
            <a:picLocks noChangeAspect="1"/>
          </p:cNvPicPr>
          <p:nvPr/>
        </p:nvPicPr>
        <p:blipFill>
          <a:blip r:embed="rId4"/>
          <a:stretch>
            <a:fillRect/>
          </a:stretch>
        </p:blipFill>
        <p:spPr>
          <a:xfrm>
            <a:off x="914400" y="1920240"/>
            <a:ext cx="320040" cy="320040"/>
          </a:xfrm>
          <a:prstGeom prst="rect">
            <a:avLst/>
          </a:prstGeom>
        </p:spPr>
      </p:pic>
      <p:sp>
        <p:nvSpPr>
          <p:cNvPr id="6" name="Text 2"/>
          <p:cNvSpPr/>
          <p:nvPr/>
        </p:nvSpPr>
        <p:spPr>
          <a:xfrm>
            <a:off x="1371600" y="1920240"/>
            <a:ext cx="6858000" cy="22860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Enhancing Emotional Self-Awareness</a:t>
            </a:r>
            <a:endParaRPr lang="en-US" sz="1400" dirty="0"/>
          </a:p>
        </p:txBody>
      </p:sp>
      <p:sp>
        <p:nvSpPr>
          <p:cNvPr id="7" name="Text 3"/>
          <p:cNvSpPr/>
          <p:nvPr/>
        </p:nvSpPr>
        <p:spPr>
          <a:xfrm>
            <a:off x="1371600" y="2194560"/>
            <a:ext cx="6858000" cy="36576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Practice mindfulness and regular self-reflection to better understand emotional triggers and responses</a:t>
            </a:r>
            <a:endParaRPr lang="en-US" sz="1100" dirty="0"/>
          </a:p>
        </p:txBody>
      </p:sp>
      <p:pic>
        <p:nvPicPr>
          <p:cNvPr id="8" name="Image 2" descr="preencoded.png"/>
          <p:cNvPicPr>
            <a:picLocks noChangeAspect="1"/>
          </p:cNvPicPr>
          <p:nvPr/>
        </p:nvPicPr>
        <p:blipFill>
          <a:blip r:embed="rId5"/>
          <a:stretch>
            <a:fillRect/>
          </a:stretch>
        </p:blipFill>
        <p:spPr>
          <a:xfrm>
            <a:off x="914400" y="2651760"/>
            <a:ext cx="320040" cy="320040"/>
          </a:xfrm>
          <a:prstGeom prst="rect">
            <a:avLst/>
          </a:prstGeom>
        </p:spPr>
      </p:pic>
      <p:sp>
        <p:nvSpPr>
          <p:cNvPr id="9" name="Text 4"/>
          <p:cNvSpPr/>
          <p:nvPr/>
        </p:nvSpPr>
        <p:spPr>
          <a:xfrm>
            <a:off x="1371600" y="2651760"/>
            <a:ext cx="6858000" cy="22860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Developing Cultural Knowledge</a:t>
            </a:r>
            <a:endParaRPr lang="en-US" sz="1400" dirty="0"/>
          </a:p>
        </p:txBody>
      </p:sp>
      <p:sp>
        <p:nvSpPr>
          <p:cNvPr id="10" name="Text 5"/>
          <p:cNvSpPr/>
          <p:nvPr/>
        </p:nvSpPr>
        <p:spPr>
          <a:xfrm>
            <a:off x="1371600" y="2926080"/>
            <a:ext cx="6858000" cy="36576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Engage with diverse cultures through immersion experiences, language learning, and cross-cultural collaboration</a:t>
            </a:r>
            <a:endParaRPr lang="en-US" sz="1100" dirty="0"/>
          </a:p>
        </p:txBody>
      </p:sp>
      <p:pic>
        <p:nvPicPr>
          <p:cNvPr id="11" name="Image 3" descr="preencoded.png"/>
          <p:cNvPicPr>
            <a:picLocks noChangeAspect="1"/>
          </p:cNvPicPr>
          <p:nvPr/>
        </p:nvPicPr>
        <p:blipFill>
          <a:blip r:embed="rId6"/>
          <a:stretch>
            <a:fillRect/>
          </a:stretch>
        </p:blipFill>
        <p:spPr>
          <a:xfrm>
            <a:off x="914400" y="3383280"/>
            <a:ext cx="320040" cy="320040"/>
          </a:xfrm>
          <a:prstGeom prst="rect">
            <a:avLst/>
          </a:prstGeom>
        </p:spPr>
      </p:pic>
      <p:sp>
        <p:nvSpPr>
          <p:cNvPr id="12" name="Text 6"/>
          <p:cNvSpPr/>
          <p:nvPr/>
        </p:nvSpPr>
        <p:spPr>
          <a:xfrm>
            <a:off x="1371600" y="3383280"/>
            <a:ext cx="6858000" cy="22860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Building Empathetic Leadership</a:t>
            </a:r>
            <a:endParaRPr lang="en-US" sz="1400" dirty="0"/>
          </a:p>
        </p:txBody>
      </p:sp>
      <p:sp>
        <p:nvSpPr>
          <p:cNvPr id="13" name="Text 7"/>
          <p:cNvSpPr/>
          <p:nvPr/>
        </p:nvSpPr>
        <p:spPr>
          <a:xfrm>
            <a:off x="1371600" y="3657600"/>
            <a:ext cx="6858000" cy="36576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Adopt active listening techniques and seek to understand perspectives before responding, as exemplified by Heard</a:t>
            </a:r>
            <a:endParaRPr lang="en-US" sz="1100" dirty="0"/>
          </a:p>
        </p:txBody>
      </p:sp>
      <p:pic>
        <p:nvPicPr>
          <p:cNvPr id="14" name="Image 4" descr="preencoded.png"/>
          <p:cNvPicPr>
            <a:picLocks noChangeAspect="1"/>
          </p:cNvPicPr>
          <p:nvPr/>
        </p:nvPicPr>
        <p:blipFill>
          <a:blip r:embed="rId7"/>
          <a:stretch>
            <a:fillRect/>
          </a:stretch>
        </p:blipFill>
        <p:spPr>
          <a:xfrm>
            <a:off x="914400" y="4114800"/>
            <a:ext cx="320040" cy="320040"/>
          </a:xfrm>
          <a:prstGeom prst="rect">
            <a:avLst/>
          </a:prstGeom>
        </p:spPr>
      </p:pic>
      <p:sp>
        <p:nvSpPr>
          <p:cNvPr id="15" name="Text 8"/>
          <p:cNvSpPr/>
          <p:nvPr/>
        </p:nvSpPr>
        <p:spPr>
          <a:xfrm>
            <a:off x="1371600" y="4114800"/>
            <a:ext cx="6858000" cy="228600"/>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Practicing Horizontal Leadership</a:t>
            </a:r>
            <a:endParaRPr lang="en-US" sz="1400" dirty="0"/>
          </a:p>
        </p:txBody>
      </p:sp>
      <p:sp>
        <p:nvSpPr>
          <p:cNvPr id="16" name="Text 9"/>
          <p:cNvSpPr/>
          <p:nvPr/>
        </p:nvSpPr>
        <p:spPr>
          <a:xfrm>
            <a:off x="1371600" y="4389120"/>
            <a:ext cx="6858000" cy="36576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Implement collaborative decision-making and create psychologically safe environments where all voices are valued</a:t>
            </a:r>
            <a:endParaRPr lang="en-US" sz="1100" dirty="0"/>
          </a:p>
        </p:txBody>
      </p:sp>
      <p:sp>
        <p:nvSpPr>
          <p:cNvPr id="17" name="Shape 10"/>
          <p:cNvSpPr/>
          <p:nvPr/>
        </p:nvSpPr>
        <p:spPr>
          <a:xfrm>
            <a:off x="914400" y="4617720"/>
            <a:ext cx="7315200" cy="45720"/>
          </a:xfrm>
          <a:prstGeom prst="rect">
            <a:avLst/>
          </a:prstGeom>
          <a:solidFill>
            <a:srgbClr val="F96167"/>
          </a:solidFill>
          <a:ln/>
        </p:spPr>
        <p:txBody>
          <a:bodyPr/>
          <a:lstStyle/>
          <a:p>
            <a:endParaRPr lang="en-US"/>
          </a:p>
        </p:txBody>
      </p:sp>
      <p:sp>
        <p:nvSpPr>
          <p:cNvPr id="18" name="Text 11"/>
          <p:cNvSpPr/>
          <p:nvPr/>
        </p:nvSpPr>
        <p:spPr>
          <a:xfrm>
            <a:off x="1097280" y="4754880"/>
            <a:ext cx="6949440" cy="320040"/>
          </a:xfrm>
          <a:prstGeom prst="rect">
            <a:avLst/>
          </a:prstGeom>
          <a:noFill/>
          <a:ln/>
        </p:spPr>
        <p:txBody>
          <a:bodyPr wrap="square" rtlCol="0" anchor="ctr"/>
          <a:lstStyle/>
          <a:p>
            <a:pPr marL="0" indent="0">
              <a:buNone/>
            </a:pPr>
            <a:r>
              <a:rPr lang="en-US" sz="1100" b="1" i="1" dirty="0">
                <a:solidFill>
                  <a:srgbClr val="1E293B"/>
                </a:solidFill>
                <a:latin typeface="Calibri" pitchFamily="34" charset="0"/>
                <a:ea typeface="Calibri" pitchFamily="34" charset="-122"/>
                <a:cs typeface="Calibri" pitchFamily="34" charset="-120"/>
              </a:rPr>
              <a:t>Leadership is a journey of continuous learning. </a:t>
            </a:r>
            <a:r>
              <a:rPr lang="en-US" sz="1100" i="1" dirty="0">
                <a:solidFill>
                  <a:srgbClr val="1E293B"/>
                </a:solidFill>
                <a:latin typeface="Calibri" pitchFamily="34" charset="0"/>
                <a:ea typeface="Calibri" pitchFamily="34" charset="-122"/>
                <a:cs typeface="Calibri" pitchFamily="34" charset="-120"/>
              </a:rPr>
              <a:t>Developing both EI and CQ enables us to lead with authenticity and effectiveness in our interconnected world.</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457200" y="914400"/>
            <a:ext cx="8229600" cy="548640"/>
          </a:xfrm>
          <a:prstGeom prst="rect">
            <a:avLst/>
          </a:prstGeom>
          <a:noFill/>
          <a:ln/>
        </p:spPr>
        <p:txBody>
          <a:bodyPr wrap="square" rtlCol="0" anchor="ctr"/>
          <a:lstStyle/>
          <a:p>
            <a:pPr marL="0" indent="0" algn="ctr">
              <a:buNone/>
            </a:pPr>
            <a:r>
              <a:rPr lang="en-US" sz="3600" b="1" dirty="0">
                <a:solidFill>
                  <a:srgbClr val="FFFFFF"/>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1828800" y="1737360"/>
            <a:ext cx="5486400" cy="45720"/>
          </a:xfrm>
          <a:prstGeom prst="rect">
            <a:avLst/>
          </a:prstGeom>
          <a:solidFill>
            <a:srgbClr val="F96167"/>
          </a:solidFill>
          <a:ln/>
        </p:spPr>
        <p:txBody>
          <a:bodyPr/>
          <a:lstStyle/>
          <a:p>
            <a:endParaRPr lang="en-US"/>
          </a:p>
        </p:txBody>
      </p:sp>
      <p:sp>
        <p:nvSpPr>
          <p:cNvPr id="4" name="Text 2"/>
          <p:cNvSpPr/>
          <p:nvPr/>
        </p:nvSpPr>
        <p:spPr>
          <a:xfrm>
            <a:off x="1371600" y="2011680"/>
            <a:ext cx="6400800" cy="2103120"/>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Emotional and cultural intelligence are not optional extras—they are fundamental competencies for effective leadership in the 21st century.</a:t>
            </a:r>
            <a:endParaRPr lang="en-US" sz="1400" dirty="0"/>
          </a:p>
          <a:p>
            <a:pPr marL="0" indent="0">
              <a:buNone/>
            </a:pPr>
            <a:endParaRPr lang="en-US" sz="1400" dirty="0"/>
          </a:p>
          <a:p>
            <a:pPr marL="0" indent="0">
              <a:buNone/>
            </a:pPr>
            <a:r>
              <a:rPr lang="en-US" sz="1400" dirty="0">
                <a:solidFill>
                  <a:srgbClr val="FFFFFF"/>
                </a:solidFill>
                <a:latin typeface="Calibri" pitchFamily="34" charset="0"/>
                <a:ea typeface="Calibri" pitchFamily="34" charset="-122"/>
                <a:cs typeface="Calibri" pitchFamily="34" charset="-120"/>
              </a:rPr>
              <a:t>As demonstrated by Edith Heard and evidenced across Microsoft, Unilever, Google, and Airbnb:</a:t>
            </a:r>
            <a:endParaRPr lang="en-US" sz="1400" dirty="0"/>
          </a:p>
          <a:p>
            <a:pPr marL="0" indent="0">
              <a:buNone/>
            </a:pPr>
            <a:endParaRPr lang="en-US" sz="1400" dirty="0"/>
          </a:p>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 Leaders who integrate EI and CQ create more inclusive, innovative, and high-performing organizations</a:t>
            </a:r>
            <a:endParaRPr lang="en-US" sz="1400" dirty="0"/>
          </a:p>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 These competencies can be developed through deliberate practice and continuous learning</a:t>
            </a:r>
            <a:endParaRPr lang="en-US" sz="1400" dirty="0"/>
          </a:p>
          <a:p>
            <a:pPr marL="342900" indent="-342900">
              <a:buSzPct val="100000"/>
              <a:buChar char="•"/>
            </a:pPr>
            <a:r>
              <a:rPr lang="en-US" sz="1400" dirty="0">
                <a:solidFill>
                  <a:srgbClr val="FFFFFF"/>
                </a:solidFill>
                <a:latin typeface="Calibri" pitchFamily="34" charset="0"/>
                <a:ea typeface="Calibri" pitchFamily="34" charset="-122"/>
                <a:cs typeface="Calibri" pitchFamily="34" charset="-120"/>
              </a:rPr>
              <a:t>• The synergy between EI and CQ amplifies leadership effectiveness in multicultural contexts</a:t>
            </a:r>
            <a:endParaRPr lang="en-US" sz="1400" dirty="0"/>
          </a:p>
        </p:txBody>
      </p:sp>
      <p:sp>
        <p:nvSpPr>
          <p:cNvPr id="5" name="Text 3"/>
          <p:cNvSpPr/>
          <p:nvPr/>
        </p:nvSpPr>
        <p:spPr>
          <a:xfrm>
            <a:off x="1371600" y="4297680"/>
            <a:ext cx="6400800" cy="365760"/>
          </a:xfrm>
          <a:prstGeom prst="rect">
            <a:avLst/>
          </a:prstGeom>
          <a:noFill/>
          <a:ln/>
        </p:spPr>
        <p:txBody>
          <a:bodyPr wrap="square" rtlCol="0" anchor="ctr"/>
          <a:lstStyle/>
          <a:p>
            <a:pPr marL="0" indent="0" algn="ctr">
              <a:buNone/>
            </a:pPr>
            <a:r>
              <a:rPr lang="en-US" sz="1300" i="1" dirty="0">
                <a:solidFill>
                  <a:srgbClr val="CADCFC"/>
                </a:solidFill>
                <a:latin typeface="Calibri" pitchFamily="34" charset="0"/>
                <a:ea typeface="Calibri" pitchFamily="34" charset="-122"/>
                <a:cs typeface="Calibri" pitchFamily="34" charset="-120"/>
              </a:rPr>
              <a:t>"The future belongs to leaders who can navigate complexity with emotional wisdom and cultural sensitivity."</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REFERENCES</a:t>
            </a:r>
            <a:endParaRPr lang="en-US" sz="3200" dirty="0"/>
          </a:p>
        </p:txBody>
      </p:sp>
      <p:sp>
        <p:nvSpPr>
          <p:cNvPr id="3" name="Text 1"/>
          <p:cNvSpPr/>
          <p:nvPr/>
        </p:nvSpPr>
        <p:spPr>
          <a:xfrm>
            <a:off x="731520" y="1005840"/>
            <a:ext cx="7680960" cy="3931920"/>
          </a:xfrm>
          <a:prstGeom prst="rect">
            <a:avLst/>
          </a:prstGeom>
          <a:noFill/>
          <a:ln/>
        </p:spPr>
        <p:txBody>
          <a:bodyPr wrap="square" rtlCol="0" anchor="ctr"/>
          <a:lstStyle/>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Ang, S. and Van Dyne, L. (2022) </a:t>
            </a:r>
            <a:r>
              <a:rPr lang="en-US" sz="1000" i="1" dirty="0">
                <a:solidFill>
                  <a:srgbClr val="1E293B"/>
                </a:solidFill>
                <a:latin typeface="Calibri" pitchFamily="34" charset="0"/>
                <a:ea typeface="Calibri" pitchFamily="34" charset="-122"/>
                <a:cs typeface="Calibri" pitchFamily="34" charset="-120"/>
              </a:rPr>
              <a:t>Handbook of Cultural Intelligence.</a:t>
            </a:r>
            <a:r>
              <a:rPr lang="en-US" sz="1000" dirty="0">
                <a:solidFill>
                  <a:srgbClr val="1E293B"/>
                </a:solidFill>
                <a:latin typeface="Calibri" pitchFamily="34" charset="0"/>
                <a:ea typeface="Calibri" pitchFamily="34" charset="-122"/>
                <a:cs typeface="Calibri" pitchFamily="34" charset="-120"/>
              </a:rPr>
              <a:t> 2nd edn. New York: Routledge.</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Antonakis, J. (2023) 'The Limits of Emotional Intelligence in Leadership', </a:t>
            </a:r>
            <a:r>
              <a:rPr lang="en-US" sz="1000" i="1" dirty="0">
                <a:solidFill>
                  <a:srgbClr val="1E293B"/>
                </a:solidFill>
                <a:latin typeface="Calibri" pitchFamily="34" charset="0"/>
                <a:ea typeface="Calibri" pitchFamily="34" charset="-122"/>
                <a:cs typeface="Calibri" pitchFamily="34" charset="-120"/>
              </a:rPr>
              <a:t>Journal of Organizational Behavior,</a:t>
            </a:r>
            <a:r>
              <a:rPr lang="en-US" sz="1000" dirty="0">
                <a:solidFill>
                  <a:srgbClr val="1E293B"/>
                </a:solidFill>
                <a:latin typeface="Calibri" pitchFamily="34" charset="0"/>
                <a:ea typeface="Calibri" pitchFamily="34" charset="-122"/>
                <a:cs typeface="Calibri" pitchFamily="34" charset="-120"/>
              </a:rPr>
              <a:t> 44(2), pp. 189-203.</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Bariso, J. (2024) </a:t>
            </a:r>
            <a:r>
              <a:rPr lang="en-US" sz="1000" i="1" dirty="0">
                <a:solidFill>
                  <a:srgbClr val="1E293B"/>
                </a:solidFill>
                <a:latin typeface="Calibri" pitchFamily="34" charset="0"/>
                <a:ea typeface="Calibri" pitchFamily="34" charset="-122"/>
                <a:cs typeface="Calibri" pitchFamily="34" charset="-120"/>
              </a:rPr>
              <a:t>EQ Applied: The Real-World Guide to Emotional Intelligence.</a:t>
            </a:r>
            <a:r>
              <a:rPr lang="en-US" sz="1000" dirty="0">
                <a:solidFill>
                  <a:srgbClr val="1E293B"/>
                </a:solidFill>
                <a:latin typeface="Calibri" pitchFamily="34" charset="0"/>
                <a:ea typeface="Calibri" pitchFamily="34" charset="-122"/>
                <a:cs typeface="Calibri" pitchFamily="34" charset="-120"/>
              </a:rPr>
              <a:t> London: Penguin Business.</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Boyatzis, R., Rochford, K. and Jack, A. (2021) 'Emotional Intelligence Competencies: A 25-Year Update', </a:t>
            </a:r>
            <a:r>
              <a:rPr lang="en-US" sz="1000" i="1" dirty="0">
                <a:solidFill>
                  <a:srgbClr val="1E293B"/>
                </a:solidFill>
                <a:latin typeface="Calibri" pitchFamily="34" charset="0"/>
                <a:ea typeface="Calibri" pitchFamily="34" charset="-122"/>
                <a:cs typeface="Calibri" pitchFamily="34" charset="-120"/>
              </a:rPr>
              <a:t>Frontiers in Psychology,</a:t>
            </a:r>
            <a:r>
              <a:rPr lang="en-US" sz="1000" dirty="0">
                <a:solidFill>
                  <a:srgbClr val="1E293B"/>
                </a:solidFill>
                <a:latin typeface="Calibri" pitchFamily="34" charset="0"/>
                <a:ea typeface="Calibri" pitchFamily="34" charset="-122"/>
                <a:cs typeface="Calibri" pitchFamily="34" charset="-120"/>
              </a:rPr>
              <a:t> 12, pp. 1-23.</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Bradberry, T. and Greaves, J. (2023) </a:t>
            </a:r>
            <a:r>
              <a:rPr lang="en-US" sz="1000" i="1" dirty="0">
                <a:solidFill>
                  <a:srgbClr val="1E293B"/>
                </a:solidFill>
                <a:latin typeface="Calibri" pitchFamily="34" charset="0"/>
                <a:ea typeface="Calibri" pitchFamily="34" charset="-122"/>
                <a:cs typeface="Calibri" pitchFamily="34" charset="-120"/>
              </a:rPr>
              <a:t>Emotional Intelligence 2.0.</a:t>
            </a:r>
            <a:r>
              <a:rPr lang="en-US" sz="1000" dirty="0">
                <a:solidFill>
                  <a:srgbClr val="1E293B"/>
                </a:solidFill>
                <a:latin typeface="Calibri" pitchFamily="34" charset="0"/>
                <a:ea typeface="Calibri" pitchFamily="34" charset="-122"/>
                <a:cs typeface="Calibri" pitchFamily="34" charset="-120"/>
              </a:rPr>
              <a:t> San Diego: TalentSmart.</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Daus, C.S. and Ashkanasy, N.M. (2024) 'The Case for Cultural Context in Emotional Intelligence Research', </a:t>
            </a:r>
            <a:r>
              <a:rPr lang="en-US" sz="1000" i="1" dirty="0">
                <a:solidFill>
                  <a:srgbClr val="1E293B"/>
                </a:solidFill>
                <a:latin typeface="Calibri" pitchFamily="34" charset="0"/>
                <a:ea typeface="Calibri" pitchFamily="34" charset="-122"/>
                <a:cs typeface="Calibri" pitchFamily="34" charset="-120"/>
              </a:rPr>
              <a:t>Academy of Management Perspectives,</a:t>
            </a:r>
            <a:r>
              <a:rPr lang="en-US" sz="1000" dirty="0">
                <a:solidFill>
                  <a:srgbClr val="1E293B"/>
                </a:solidFill>
                <a:latin typeface="Calibri" pitchFamily="34" charset="0"/>
                <a:ea typeface="Calibri" pitchFamily="34" charset="-122"/>
                <a:cs typeface="Calibri" pitchFamily="34" charset="-120"/>
              </a:rPr>
              <a:t> 38(1), pp. 45-62.</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Deloitte (2023) </a:t>
            </a:r>
            <a:r>
              <a:rPr lang="en-US" sz="1000" i="1" dirty="0">
                <a:solidFill>
                  <a:srgbClr val="1E293B"/>
                </a:solidFill>
                <a:latin typeface="Calibri" pitchFamily="34" charset="0"/>
                <a:ea typeface="Calibri" pitchFamily="34" charset="-122"/>
                <a:cs typeface="Calibri" pitchFamily="34" charset="-120"/>
              </a:rPr>
              <a:t>Global Human Capital Trends 2023.</a:t>
            </a:r>
            <a:r>
              <a:rPr lang="en-US" sz="1000" dirty="0">
                <a:solidFill>
                  <a:srgbClr val="1E293B"/>
                </a:solidFill>
                <a:latin typeface="Calibri" pitchFamily="34" charset="0"/>
                <a:ea typeface="Calibri" pitchFamily="34" charset="-122"/>
                <a:cs typeface="Calibri" pitchFamily="34" charset="-120"/>
              </a:rPr>
              <a:t> Available at: https://www2.deloitte.com (Accessed: 15 January 2025).</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REFERENCES (CONTINUED)</a:t>
            </a:r>
            <a:endParaRPr lang="en-US" sz="3200" dirty="0"/>
          </a:p>
        </p:txBody>
      </p:sp>
      <p:sp>
        <p:nvSpPr>
          <p:cNvPr id="3" name="Text 1"/>
          <p:cNvSpPr/>
          <p:nvPr/>
        </p:nvSpPr>
        <p:spPr>
          <a:xfrm>
            <a:off x="731520" y="1005840"/>
            <a:ext cx="7680960" cy="3931920"/>
          </a:xfrm>
          <a:prstGeom prst="rect">
            <a:avLst/>
          </a:prstGeom>
          <a:noFill/>
          <a:ln/>
        </p:spPr>
        <p:txBody>
          <a:bodyPr wrap="square" rtlCol="0" anchor="ctr"/>
          <a:lstStyle/>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Duhigg, C. (2023) 'What Google Learned From Its Quest to Build the Perfect Team', </a:t>
            </a:r>
            <a:r>
              <a:rPr lang="en-US" sz="1000" i="1" dirty="0">
                <a:solidFill>
                  <a:srgbClr val="1E293B"/>
                </a:solidFill>
                <a:latin typeface="Calibri" pitchFamily="34" charset="0"/>
                <a:ea typeface="Calibri" pitchFamily="34" charset="-122"/>
                <a:cs typeface="Calibri" pitchFamily="34" charset="-120"/>
              </a:rPr>
              <a:t>The New York Times Magazine,</a:t>
            </a:r>
            <a:r>
              <a:rPr lang="en-US" sz="1000" dirty="0">
                <a:solidFill>
                  <a:srgbClr val="1E293B"/>
                </a:solidFill>
                <a:latin typeface="Calibri" pitchFamily="34" charset="0"/>
                <a:ea typeface="Calibri" pitchFamily="34" charset="-122"/>
                <a:cs typeface="Calibri" pitchFamily="34" charset="-120"/>
              </a:rPr>
              <a:t> 25 February.</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Goleman, D. (2021) </a:t>
            </a:r>
            <a:r>
              <a:rPr lang="en-US" sz="1000" i="1" dirty="0">
                <a:solidFill>
                  <a:srgbClr val="1E293B"/>
                </a:solidFill>
                <a:latin typeface="Calibri" pitchFamily="34" charset="0"/>
                <a:ea typeface="Calibri" pitchFamily="34" charset="-122"/>
                <a:cs typeface="Calibri" pitchFamily="34" charset="-120"/>
              </a:rPr>
              <a:t>Leadership: The Power of Emotional Intelligence.</a:t>
            </a:r>
            <a:r>
              <a:rPr lang="en-US" sz="1000" dirty="0">
                <a:solidFill>
                  <a:srgbClr val="1E293B"/>
                </a:solidFill>
                <a:latin typeface="Calibri" pitchFamily="34" charset="0"/>
                <a:ea typeface="Calibri" pitchFamily="34" charset="-122"/>
                <a:cs typeface="Calibri" pitchFamily="34" charset="-120"/>
              </a:rPr>
              <a:t> Northampton: More Than Sound.</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Goleman, D., Boyatzis, R. and McKee, A. (2021) </a:t>
            </a:r>
            <a:r>
              <a:rPr lang="en-US" sz="1000" i="1" dirty="0">
                <a:solidFill>
                  <a:srgbClr val="1E293B"/>
                </a:solidFill>
                <a:latin typeface="Calibri" pitchFamily="34" charset="0"/>
                <a:ea typeface="Calibri" pitchFamily="34" charset="-122"/>
                <a:cs typeface="Calibri" pitchFamily="34" charset="-120"/>
              </a:rPr>
              <a:t>Primal Leadership: Unleashing the Power of Emotional Intelligence.</a:t>
            </a:r>
            <a:r>
              <a:rPr lang="en-US" sz="1000" dirty="0">
                <a:solidFill>
                  <a:srgbClr val="1E293B"/>
                </a:solidFill>
                <a:latin typeface="Calibri" pitchFamily="34" charset="0"/>
                <a:ea typeface="Calibri" pitchFamily="34" charset="-122"/>
                <a:cs typeface="Calibri" pitchFamily="34" charset="-120"/>
              </a:rPr>
              <a:t> Boston: Harvard Business Review Press.</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Harvard Business Review (2024) 'The Essential Components of Leadership in a Global World', </a:t>
            </a:r>
            <a:r>
              <a:rPr lang="en-US" sz="1000" i="1" dirty="0">
                <a:solidFill>
                  <a:srgbClr val="1E293B"/>
                </a:solidFill>
                <a:latin typeface="Calibri" pitchFamily="34" charset="0"/>
                <a:ea typeface="Calibri" pitchFamily="34" charset="-122"/>
                <a:cs typeface="Calibri" pitchFamily="34" charset="-120"/>
              </a:rPr>
              <a:t>Harvard Business Review,</a:t>
            </a:r>
            <a:r>
              <a:rPr lang="en-US" sz="1000" dirty="0">
                <a:solidFill>
                  <a:srgbClr val="1E293B"/>
                </a:solidFill>
                <a:latin typeface="Calibri" pitchFamily="34" charset="0"/>
                <a:ea typeface="Calibri" pitchFamily="34" charset="-122"/>
                <a:cs typeface="Calibri" pitchFamily="34" charset="-120"/>
              </a:rPr>
              <a:t> 102(1), pp. 78-87.</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Kilduff, M., Chiaburu, D. and Menges, J. (2022) 'The Dark Side of Emotional Intelligence', </a:t>
            </a:r>
            <a:r>
              <a:rPr lang="en-US" sz="1000" i="1" dirty="0">
                <a:solidFill>
                  <a:srgbClr val="1E293B"/>
                </a:solidFill>
                <a:latin typeface="Calibri" pitchFamily="34" charset="0"/>
                <a:ea typeface="Calibri" pitchFamily="34" charset="-122"/>
                <a:cs typeface="Calibri" pitchFamily="34" charset="-120"/>
              </a:rPr>
              <a:t>Research in Organizational Behavior,</a:t>
            </a:r>
            <a:r>
              <a:rPr lang="en-US" sz="1000" dirty="0">
                <a:solidFill>
                  <a:srgbClr val="1E293B"/>
                </a:solidFill>
                <a:latin typeface="Calibri" pitchFamily="34" charset="0"/>
                <a:ea typeface="Calibri" pitchFamily="34" charset="-122"/>
                <a:cs typeface="Calibri" pitchFamily="34" charset="-120"/>
              </a:rPr>
              <a:t> 32, pp. 163-194.</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Lindebaum, D. and Jordan, P. (2022) 'A Critique on Leadership and Emotional Intelligence', </a:t>
            </a:r>
            <a:r>
              <a:rPr lang="en-US" sz="1000" i="1" dirty="0">
                <a:solidFill>
                  <a:srgbClr val="1E293B"/>
                </a:solidFill>
                <a:latin typeface="Calibri" pitchFamily="34" charset="0"/>
                <a:ea typeface="Calibri" pitchFamily="34" charset="-122"/>
                <a:cs typeface="Calibri" pitchFamily="34" charset="-120"/>
              </a:rPr>
              <a:t>Journal of Management Studies,</a:t>
            </a:r>
            <a:r>
              <a:rPr lang="en-US" sz="1000" dirty="0">
                <a:solidFill>
                  <a:srgbClr val="1E293B"/>
                </a:solidFill>
                <a:latin typeface="Calibri" pitchFamily="34" charset="0"/>
                <a:ea typeface="Calibri" pitchFamily="34" charset="-122"/>
                <a:cs typeface="Calibri" pitchFamily="34" charset="-120"/>
              </a:rPr>
              <a:t> 59(4), pp. 899-920.</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Matsumoto, D. and Hwang, H.C. (2021) 'Cultural Influences on Nonverbal Behavior and Emotion Recognition', </a:t>
            </a:r>
            <a:r>
              <a:rPr lang="en-US" sz="1000" i="1" dirty="0">
                <a:solidFill>
                  <a:srgbClr val="1E293B"/>
                </a:solidFill>
                <a:latin typeface="Calibri" pitchFamily="34" charset="0"/>
                <a:ea typeface="Calibri" pitchFamily="34" charset="-122"/>
                <a:cs typeface="Calibri" pitchFamily="34" charset="-120"/>
              </a:rPr>
              <a:t>Current Opinion in Psychology,</a:t>
            </a:r>
            <a:r>
              <a:rPr lang="en-US" sz="1000" dirty="0">
                <a:solidFill>
                  <a:srgbClr val="1E293B"/>
                </a:solidFill>
                <a:latin typeface="Calibri" pitchFamily="34" charset="0"/>
                <a:ea typeface="Calibri" pitchFamily="34" charset="-122"/>
                <a:cs typeface="Calibri" pitchFamily="34" charset="-120"/>
              </a:rPr>
              <a:t> 39, pp. 16-20.</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2761"/>
                </a:solidFill>
                <a:latin typeface="Calibri" pitchFamily="34" charset="0"/>
                <a:ea typeface="Calibri" pitchFamily="34" charset="-122"/>
                <a:cs typeface="Calibri" pitchFamily="34" charset="-120"/>
              </a:rPr>
              <a:t>REFERENCES (CONTINUED)</a:t>
            </a:r>
            <a:endParaRPr lang="en-US" sz="3200" dirty="0"/>
          </a:p>
        </p:txBody>
      </p:sp>
      <p:sp>
        <p:nvSpPr>
          <p:cNvPr id="3" name="Text 1"/>
          <p:cNvSpPr/>
          <p:nvPr/>
        </p:nvSpPr>
        <p:spPr>
          <a:xfrm>
            <a:off x="731520" y="1005840"/>
            <a:ext cx="7680960" cy="3931920"/>
          </a:xfrm>
          <a:prstGeom prst="rect">
            <a:avLst/>
          </a:prstGeom>
          <a:noFill/>
          <a:ln/>
        </p:spPr>
        <p:txBody>
          <a:bodyPr wrap="square" rtlCol="0" anchor="ctr"/>
          <a:lstStyle/>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McKinsey &amp; Company (2022) </a:t>
            </a:r>
            <a:r>
              <a:rPr lang="en-US" sz="1000" i="1" dirty="0">
                <a:solidFill>
                  <a:srgbClr val="1E293B"/>
                </a:solidFill>
                <a:latin typeface="Calibri" pitchFamily="34" charset="0"/>
                <a:ea typeface="Calibri" pitchFamily="34" charset="-122"/>
                <a:cs typeface="Calibri" pitchFamily="34" charset="-120"/>
              </a:rPr>
              <a:t>The State of Organizations 2022.</a:t>
            </a:r>
            <a:r>
              <a:rPr lang="en-US" sz="1000" dirty="0">
                <a:solidFill>
                  <a:srgbClr val="1E293B"/>
                </a:solidFill>
                <a:latin typeface="Calibri" pitchFamily="34" charset="0"/>
                <a:ea typeface="Calibri" pitchFamily="34" charset="-122"/>
                <a:cs typeface="Calibri" pitchFamily="34" charset="-120"/>
              </a:rPr>
              <a:t> Available at: https://www.mckinsey.com (Accessed: 18 January 2025).</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Nadella, S. (2023) </a:t>
            </a:r>
            <a:r>
              <a:rPr lang="en-US" sz="1000" i="1" dirty="0">
                <a:solidFill>
                  <a:srgbClr val="1E293B"/>
                </a:solidFill>
                <a:latin typeface="Calibri" pitchFamily="34" charset="0"/>
                <a:ea typeface="Calibri" pitchFamily="34" charset="-122"/>
                <a:cs typeface="Calibri" pitchFamily="34" charset="-120"/>
              </a:rPr>
              <a:t>Hit Refresh: The Quest to Rediscover Microsoft's Soul.</a:t>
            </a:r>
            <a:r>
              <a:rPr lang="en-US" sz="1000" dirty="0">
                <a:solidFill>
                  <a:srgbClr val="1E293B"/>
                </a:solidFill>
                <a:latin typeface="Calibri" pitchFamily="34" charset="0"/>
                <a:ea typeface="Calibri" pitchFamily="34" charset="-122"/>
                <a:cs typeface="Calibri" pitchFamily="34" charset="-120"/>
              </a:rPr>
              <a:t> New York: HarperBusiness.</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Rockstuhl, T., Seiler, S., Ang, S., Van Dyne, L. and Annen, H. (2023) 'Beyond General Intelligence and Emotional Intelligence: Cultural Intelligence and Its Role in Cross-Cultural Leadership', </a:t>
            </a:r>
            <a:r>
              <a:rPr lang="en-US" sz="1000" i="1" dirty="0">
                <a:solidFill>
                  <a:srgbClr val="1E293B"/>
                </a:solidFill>
                <a:latin typeface="Calibri" pitchFamily="34" charset="0"/>
                <a:ea typeface="Calibri" pitchFamily="34" charset="-122"/>
                <a:cs typeface="Calibri" pitchFamily="34" charset="-120"/>
              </a:rPr>
              <a:t>The Leadership Quarterly,</a:t>
            </a:r>
            <a:r>
              <a:rPr lang="en-US" sz="1000" dirty="0">
                <a:solidFill>
                  <a:srgbClr val="1E293B"/>
                </a:solidFill>
                <a:latin typeface="Calibri" pitchFamily="34" charset="0"/>
                <a:ea typeface="Calibri" pitchFamily="34" charset="-122"/>
                <a:cs typeface="Calibri" pitchFamily="34" charset="-120"/>
              </a:rPr>
              <a:t> 34(5), pp. 1-18.</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Rozovsky, J. (2022) 'The Five Keys to a Successful Google Team', </a:t>
            </a:r>
            <a:r>
              <a:rPr lang="en-US" sz="1000" i="1" dirty="0">
                <a:solidFill>
                  <a:srgbClr val="1E293B"/>
                </a:solidFill>
                <a:latin typeface="Calibri" pitchFamily="34" charset="0"/>
                <a:ea typeface="Calibri" pitchFamily="34" charset="-122"/>
                <a:cs typeface="Calibri" pitchFamily="34" charset="-120"/>
              </a:rPr>
              <a:t>re:Work.</a:t>
            </a:r>
            <a:r>
              <a:rPr lang="en-US" sz="1000" dirty="0">
                <a:solidFill>
                  <a:srgbClr val="1E293B"/>
                </a:solidFill>
                <a:latin typeface="Calibri" pitchFamily="34" charset="0"/>
                <a:ea typeface="Calibri" pitchFamily="34" charset="-122"/>
                <a:cs typeface="Calibri" pitchFamily="34" charset="-120"/>
              </a:rPr>
              <a:t> Available at: https://rework.withgoogle.com (Accessed: 20 January 2025).</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Salovey, P. and Grewal, D. (2023) 'The Science of Emotional Intelligence', </a:t>
            </a:r>
            <a:r>
              <a:rPr lang="en-US" sz="1000" i="1" dirty="0">
                <a:solidFill>
                  <a:srgbClr val="1E293B"/>
                </a:solidFill>
                <a:latin typeface="Calibri" pitchFamily="34" charset="0"/>
                <a:ea typeface="Calibri" pitchFamily="34" charset="-122"/>
                <a:cs typeface="Calibri" pitchFamily="34" charset="-120"/>
              </a:rPr>
              <a:t>Current Directions in Psychological Science,</a:t>
            </a:r>
            <a:r>
              <a:rPr lang="en-US" sz="1000" dirty="0">
                <a:solidFill>
                  <a:srgbClr val="1E293B"/>
                </a:solidFill>
                <a:latin typeface="Calibri" pitchFamily="34" charset="0"/>
                <a:ea typeface="Calibri" pitchFamily="34" charset="-122"/>
                <a:cs typeface="Calibri" pitchFamily="34" charset="-120"/>
              </a:rPr>
              <a:t> 14(6), pp. 281-285.</a:t>
            </a:r>
            <a:endParaRPr lang="en-US" sz="1000" dirty="0"/>
          </a:p>
          <a:p>
            <a:pPr marL="0" indent="0">
              <a:lnSpc>
                <a:spcPts val="1600"/>
              </a:lnSpc>
              <a:buNone/>
            </a:pPr>
            <a:endParaRPr lang="en-US" sz="1000" dirty="0"/>
          </a:p>
          <a:p>
            <a:pPr marL="0" indent="0">
              <a:lnSpc>
                <a:spcPts val="1600"/>
              </a:lnSpc>
              <a:buNone/>
            </a:pPr>
            <a:r>
              <a:rPr lang="en-US" sz="1000" b="1" dirty="0">
                <a:solidFill>
                  <a:srgbClr val="1E293B"/>
                </a:solidFill>
                <a:latin typeface="Calibri" pitchFamily="34" charset="0"/>
                <a:ea typeface="Calibri" pitchFamily="34" charset="-122"/>
                <a:cs typeface="Calibri" pitchFamily="34" charset="-120"/>
              </a:rPr>
              <a:t>SHRM (2023) </a:t>
            </a:r>
            <a:r>
              <a:rPr lang="en-US" sz="1000" i="1" dirty="0">
                <a:solidFill>
                  <a:srgbClr val="1E293B"/>
                </a:solidFill>
                <a:latin typeface="Calibri" pitchFamily="34" charset="0"/>
                <a:ea typeface="Calibri" pitchFamily="34" charset="-122"/>
                <a:cs typeface="Calibri" pitchFamily="34" charset="-120"/>
              </a:rPr>
              <a:t>Cultural Intelligence in the Workplace.</a:t>
            </a:r>
            <a:r>
              <a:rPr lang="en-US" sz="1000" dirty="0">
                <a:solidFill>
                  <a:srgbClr val="1E293B"/>
                </a:solidFill>
                <a:latin typeface="Calibri" pitchFamily="34" charset="0"/>
                <a:ea typeface="Calibri" pitchFamily="34" charset="-122"/>
                <a:cs typeface="Calibri" pitchFamily="34" charset="-120"/>
              </a:rPr>
              <a:t> Society for Human Resource Management. Available at: https://www.shrm.org (Accessed: 22 January 2025).</a:t>
            </a:r>
            <a:endParaRPr lang="en-US" sz="1000" dirty="0"/>
          </a:p>
          <a:p>
            <a:pPr marL="0" indent="0">
              <a:lnSpc>
                <a:spcPts val="1600"/>
              </a:lnSpc>
              <a:buNone/>
            </a:pPr>
            <a:endParaRPr lang="en-US" sz="1000" dirty="0"/>
          </a:p>
          <a:p>
            <a:pPr marL="0" indent="0">
              <a:lnSpc>
                <a:spcPts val="1600"/>
              </a:lnSpc>
              <a:buNone/>
            </a:pPr>
            <a:r>
              <a:rPr lang="en-US" sz="1000" dirty="0">
                <a:solidFill>
                  <a:srgbClr val="1E293B"/>
                </a:solidFill>
                <a:latin typeface="Calibri" pitchFamily="34" charset="0"/>
                <a:ea typeface="Calibri" pitchFamily="34" charset="-122"/>
                <a:cs typeface="Calibri" pitchFamily="34" charset="-120"/>
              </a:rPr>
              <a:t>The Financial Times (2022) 'Edith Heard on Leadership in Science', </a:t>
            </a:r>
            <a:r>
              <a:rPr lang="en-US" sz="1000" i="1" dirty="0">
                <a:solidFill>
                  <a:srgbClr val="1E293B"/>
                </a:solidFill>
                <a:latin typeface="Calibri" pitchFamily="34" charset="0"/>
                <a:ea typeface="Calibri" pitchFamily="34" charset="-122"/>
                <a:cs typeface="Calibri" pitchFamily="34" charset="-120"/>
              </a:rPr>
              <a:t>Financial Times,</a:t>
            </a:r>
            <a:r>
              <a:rPr lang="en-US" sz="1000" dirty="0">
                <a:solidFill>
                  <a:srgbClr val="1E293B"/>
                </a:solidFill>
                <a:latin typeface="Calibri" pitchFamily="34" charset="0"/>
                <a:ea typeface="Calibri" pitchFamily="34" charset="-122"/>
                <a:cs typeface="Calibri" pitchFamily="34" charset="-120"/>
              </a:rPr>
              <a:t> 27 February, p. 12.</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2266</Words>
  <Application>Microsoft Macintosh PowerPoint</Application>
  <PresentationFormat>On-screen Show (16:9)</PresentationFormat>
  <Paragraphs>256</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-webkit-standard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and Cultural Intelligence in Leadership</dc:title>
  <dc:subject>PptxGenJS Presentation</dc:subject>
  <dc:creator>BA Business Management Student</dc:creator>
  <cp:lastModifiedBy>ADMIN</cp:lastModifiedBy>
  <cp:revision>2</cp:revision>
  <dcterms:created xsi:type="dcterms:W3CDTF">2026-02-06T06:56:21Z</dcterms:created>
  <dcterms:modified xsi:type="dcterms:W3CDTF">2026-02-06T07:18:51Z</dcterms:modified>
</cp:coreProperties>
</file>