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77"/>
  </p:handoutMasterIdLst>
  <p:sldIdLst>
    <p:sldId id="256" r:id="rId2"/>
    <p:sldId id="331" r:id="rId3"/>
    <p:sldId id="332" r:id="rId4"/>
    <p:sldId id="270" r:id="rId5"/>
    <p:sldId id="269" r:id="rId6"/>
    <p:sldId id="258" r:id="rId7"/>
    <p:sldId id="259" r:id="rId8"/>
    <p:sldId id="260" r:id="rId9"/>
    <p:sldId id="263" r:id="rId10"/>
    <p:sldId id="264" r:id="rId11"/>
    <p:sldId id="257" r:id="rId12"/>
    <p:sldId id="267" r:id="rId13"/>
    <p:sldId id="268" r:id="rId14"/>
    <p:sldId id="271" r:id="rId15"/>
    <p:sldId id="261" r:id="rId16"/>
    <p:sldId id="265" r:id="rId17"/>
    <p:sldId id="330" r:id="rId18"/>
    <p:sldId id="266" r:id="rId19"/>
    <p:sldId id="306" r:id="rId20"/>
    <p:sldId id="279" r:id="rId21"/>
    <p:sldId id="310" r:id="rId22"/>
    <p:sldId id="273" r:id="rId23"/>
    <p:sldId id="314" r:id="rId24"/>
    <p:sldId id="315" r:id="rId25"/>
    <p:sldId id="320" r:id="rId26"/>
    <p:sldId id="274" r:id="rId27"/>
    <p:sldId id="275" r:id="rId28"/>
    <p:sldId id="276" r:id="rId29"/>
    <p:sldId id="277" r:id="rId30"/>
    <p:sldId id="278" r:id="rId31"/>
    <p:sldId id="312" r:id="rId32"/>
    <p:sldId id="313" r:id="rId33"/>
    <p:sldId id="307" r:id="rId34"/>
    <p:sldId id="305" r:id="rId35"/>
    <p:sldId id="308" r:id="rId36"/>
    <p:sldId id="272" r:id="rId37"/>
    <p:sldId id="280" r:id="rId38"/>
    <p:sldId id="281" r:id="rId39"/>
    <p:sldId id="282" r:id="rId40"/>
    <p:sldId id="283" r:id="rId41"/>
    <p:sldId id="284" r:id="rId42"/>
    <p:sldId id="285" r:id="rId43"/>
    <p:sldId id="286" r:id="rId44"/>
    <p:sldId id="287" r:id="rId45"/>
    <p:sldId id="288" r:id="rId46"/>
    <p:sldId id="289" r:id="rId47"/>
    <p:sldId id="290" r:id="rId48"/>
    <p:sldId id="291" r:id="rId49"/>
    <p:sldId id="292" r:id="rId50"/>
    <p:sldId id="293" r:id="rId51"/>
    <p:sldId id="294" r:id="rId52"/>
    <p:sldId id="295" r:id="rId53"/>
    <p:sldId id="296" r:id="rId54"/>
    <p:sldId id="297" r:id="rId55"/>
    <p:sldId id="321" r:id="rId56"/>
    <p:sldId id="298" r:id="rId57"/>
    <p:sldId id="299" r:id="rId58"/>
    <p:sldId id="300" r:id="rId59"/>
    <p:sldId id="301" r:id="rId60"/>
    <p:sldId id="302" r:id="rId61"/>
    <p:sldId id="303" r:id="rId62"/>
    <p:sldId id="304" r:id="rId63"/>
    <p:sldId id="309" r:id="rId64"/>
    <p:sldId id="317" r:id="rId65"/>
    <p:sldId id="316" r:id="rId66"/>
    <p:sldId id="318" r:id="rId67"/>
    <p:sldId id="319" r:id="rId68"/>
    <p:sldId id="322" r:id="rId69"/>
    <p:sldId id="323" r:id="rId70"/>
    <p:sldId id="324" r:id="rId71"/>
    <p:sldId id="325" r:id="rId72"/>
    <p:sldId id="326" r:id="rId73"/>
    <p:sldId id="327" r:id="rId74"/>
    <p:sldId id="328" r:id="rId75"/>
    <p:sldId id="329" r:id="rId7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7" d="100"/>
          <a:sy n="77" d="100"/>
        </p:scale>
        <p:origin x="642" y="90"/>
      </p:cViewPr>
      <p:guideLst/>
    </p:cSldViewPr>
  </p:slideViewPr>
  <p:notesTextViewPr>
    <p:cViewPr>
      <p:scale>
        <a:sx n="1" d="1"/>
        <a:sy n="1" d="1"/>
      </p:scale>
      <p:origin x="0" y="0"/>
    </p:cViewPr>
  </p:notesText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0D7B0B9-96CA-4981-AB30-6E9D084C2D2C}" type="datetimeFigureOut">
              <a:rPr lang="en-GB" smtClean="0"/>
              <a:t>21/05/2019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CFFDD8A-FA50-47C5-BE56-95BF81FF9B1B}" type="slidenum">
              <a:rPr lang="en-GB" smtClean="0"/>
              <a:t>‹#›</a:t>
            </a:fld>
            <a:endParaRPr lang="en-GB"/>
          </a:p>
        </p:txBody>
      </p:sp>
    </p:spTree>
    <p:extLst>
      <p:ext uri="{BB962C8B-B14F-4D97-AF65-F5344CB8AC3E}">
        <p14:creationId xmlns:p14="http://schemas.microsoft.com/office/powerpoint/2010/main" val="370574080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0339AC2-349F-422F-82FD-2434BEC54E9C}" type="datetimeFigureOut">
              <a:rPr lang="en-GB" smtClean="0"/>
              <a:t>21/05/2019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9F7805-4151-4897-B615-7EEF99128385}" type="slidenum">
              <a:rPr lang="en-GB" smtClean="0"/>
              <a:t>‹#›</a:t>
            </a:fld>
            <a:endParaRPr lang="en-GB"/>
          </a:p>
        </p:txBody>
      </p:sp>
    </p:spTree>
    <p:extLst>
      <p:ext uri="{BB962C8B-B14F-4D97-AF65-F5344CB8AC3E}">
        <p14:creationId xmlns:p14="http://schemas.microsoft.com/office/powerpoint/2010/main" val="10336762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0339AC2-349F-422F-82FD-2434BEC54E9C}" type="datetimeFigureOut">
              <a:rPr lang="en-GB" smtClean="0"/>
              <a:t>21/05/2019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9F7805-4151-4897-B615-7EEF99128385}" type="slidenum">
              <a:rPr lang="en-GB" smtClean="0"/>
              <a:t>‹#›</a:t>
            </a:fld>
            <a:endParaRPr lang="en-GB"/>
          </a:p>
        </p:txBody>
      </p:sp>
    </p:spTree>
    <p:extLst>
      <p:ext uri="{BB962C8B-B14F-4D97-AF65-F5344CB8AC3E}">
        <p14:creationId xmlns:p14="http://schemas.microsoft.com/office/powerpoint/2010/main" val="16415033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0339AC2-349F-422F-82FD-2434BEC54E9C}" type="datetimeFigureOut">
              <a:rPr lang="en-GB" smtClean="0"/>
              <a:t>21/05/2019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9F7805-4151-4897-B615-7EEF99128385}" type="slidenum">
              <a:rPr lang="en-GB" smtClean="0"/>
              <a:t>‹#›</a:t>
            </a:fld>
            <a:endParaRPr lang="en-GB"/>
          </a:p>
        </p:txBody>
      </p:sp>
    </p:spTree>
    <p:extLst>
      <p:ext uri="{BB962C8B-B14F-4D97-AF65-F5344CB8AC3E}">
        <p14:creationId xmlns:p14="http://schemas.microsoft.com/office/powerpoint/2010/main" val="35769206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0339AC2-349F-422F-82FD-2434BEC54E9C}" type="datetimeFigureOut">
              <a:rPr lang="en-GB" smtClean="0"/>
              <a:t>21/05/2019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9F7805-4151-4897-B615-7EEF99128385}" type="slidenum">
              <a:rPr lang="en-GB" smtClean="0"/>
              <a:t>‹#›</a:t>
            </a:fld>
            <a:endParaRPr lang="en-GB"/>
          </a:p>
        </p:txBody>
      </p:sp>
    </p:spTree>
    <p:extLst>
      <p:ext uri="{BB962C8B-B14F-4D97-AF65-F5344CB8AC3E}">
        <p14:creationId xmlns:p14="http://schemas.microsoft.com/office/powerpoint/2010/main" val="20080178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0339AC2-349F-422F-82FD-2434BEC54E9C}" type="datetimeFigureOut">
              <a:rPr lang="en-GB" smtClean="0"/>
              <a:t>21/05/2019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C9F7805-4151-4897-B615-7EEF99128385}" type="slidenum">
              <a:rPr lang="en-GB" smtClean="0"/>
              <a:t>‹#›</a:t>
            </a:fld>
            <a:endParaRPr lang="en-GB"/>
          </a:p>
        </p:txBody>
      </p:sp>
    </p:spTree>
    <p:extLst>
      <p:ext uri="{BB962C8B-B14F-4D97-AF65-F5344CB8AC3E}">
        <p14:creationId xmlns:p14="http://schemas.microsoft.com/office/powerpoint/2010/main" val="42717698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0339AC2-349F-422F-82FD-2434BEC54E9C}" type="datetimeFigureOut">
              <a:rPr lang="en-GB" smtClean="0"/>
              <a:t>21/05/2019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C9F7805-4151-4897-B615-7EEF99128385}" type="slidenum">
              <a:rPr lang="en-GB" smtClean="0"/>
              <a:t>‹#›</a:t>
            </a:fld>
            <a:endParaRPr lang="en-GB"/>
          </a:p>
        </p:txBody>
      </p:sp>
    </p:spTree>
    <p:extLst>
      <p:ext uri="{BB962C8B-B14F-4D97-AF65-F5344CB8AC3E}">
        <p14:creationId xmlns:p14="http://schemas.microsoft.com/office/powerpoint/2010/main" val="26232298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0339AC2-349F-422F-82FD-2434BEC54E9C}" type="datetimeFigureOut">
              <a:rPr lang="en-GB" smtClean="0"/>
              <a:t>21/05/2019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C9F7805-4151-4897-B615-7EEF99128385}" type="slidenum">
              <a:rPr lang="en-GB" smtClean="0"/>
              <a:t>‹#›</a:t>
            </a:fld>
            <a:endParaRPr lang="en-GB"/>
          </a:p>
        </p:txBody>
      </p:sp>
    </p:spTree>
    <p:extLst>
      <p:ext uri="{BB962C8B-B14F-4D97-AF65-F5344CB8AC3E}">
        <p14:creationId xmlns:p14="http://schemas.microsoft.com/office/powerpoint/2010/main" val="556834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0339AC2-349F-422F-82FD-2434BEC54E9C}" type="datetimeFigureOut">
              <a:rPr lang="en-GB" smtClean="0"/>
              <a:t>21/05/2019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9F7805-4151-4897-B615-7EEF99128385}" type="slidenum">
              <a:rPr lang="en-GB" smtClean="0"/>
              <a:t>‹#›</a:t>
            </a:fld>
            <a:endParaRPr lang="en-GB"/>
          </a:p>
        </p:txBody>
      </p:sp>
    </p:spTree>
    <p:extLst>
      <p:ext uri="{BB962C8B-B14F-4D97-AF65-F5344CB8AC3E}">
        <p14:creationId xmlns:p14="http://schemas.microsoft.com/office/powerpoint/2010/main" val="11187898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0339AC2-349F-422F-82FD-2434BEC54E9C}" type="datetimeFigureOut">
              <a:rPr lang="en-GB" smtClean="0"/>
              <a:t>21/05/2019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9F7805-4151-4897-B615-7EEF99128385}" type="slidenum">
              <a:rPr lang="en-GB" smtClean="0"/>
              <a:t>‹#›</a:t>
            </a:fld>
            <a:endParaRPr lang="en-GB"/>
          </a:p>
        </p:txBody>
      </p:sp>
    </p:spTree>
    <p:extLst>
      <p:ext uri="{BB962C8B-B14F-4D97-AF65-F5344CB8AC3E}">
        <p14:creationId xmlns:p14="http://schemas.microsoft.com/office/powerpoint/2010/main" val="11526807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0339AC2-349F-422F-82FD-2434BEC54E9C}" type="datetimeFigureOut">
              <a:rPr lang="en-GB" smtClean="0"/>
              <a:t>21/05/2019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9F7805-4151-4897-B615-7EEF99128385}" type="slidenum">
              <a:rPr lang="en-GB" smtClean="0"/>
              <a:t>‹#›</a:t>
            </a:fld>
            <a:endParaRPr lang="en-GB"/>
          </a:p>
        </p:txBody>
      </p:sp>
    </p:spTree>
    <p:extLst>
      <p:ext uri="{BB962C8B-B14F-4D97-AF65-F5344CB8AC3E}">
        <p14:creationId xmlns:p14="http://schemas.microsoft.com/office/powerpoint/2010/main" val="2634292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0339AC2-349F-422F-82FD-2434BEC54E9C}" type="datetimeFigureOut">
              <a:rPr lang="en-GB" smtClean="0"/>
              <a:t>21/05/2019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9F7805-4151-4897-B615-7EEF99128385}" type="slidenum">
              <a:rPr lang="en-GB" smtClean="0"/>
              <a:t>‹#›</a:t>
            </a:fld>
            <a:endParaRPr lang="en-GB"/>
          </a:p>
        </p:txBody>
      </p:sp>
    </p:spTree>
    <p:extLst>
      <p:ext uri="{BB962C8B-B14F-4D97-AF65-F5344CB8AC3E}">
        <p14:creationId xmlns:p14="http://schemas.microsoft.com/office/powerpoint/2010/main" val="14457308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0339AC2-349F-422F-82FD-2434BEC54E9C}" type="datetimeFigureOut">
              <a:rPr lang="en-GB" smtClean="0"/>
              <a:t>21/05/2019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9F7805-4151-4897-B615-7EEF99128385}" type="slidenum">
              <a:rPr lang="en-GB" smtClean="0"/>
              <a:t>‹#›</a:t>
            </a:fld>
            <a:endParaRPr lang="en-GB"/>
          </a:p>
        </p:txBody>
      </p:sp>
    </p:spTree>
    <p:extLst>
      <p:ext uri="{BB962C8B-B14F-4D97-AF65-F5344CB8AC3E}">
        <p14:creationId xmlns:p14="http://schemas.microsoft.com/office/powerpoint/2010/main" val="39254141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uJQmFJCk7EM" TargetMode="External"/><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7.xml"/><Relationship Id="rId1" Type="http://schemas.openxmlformats.org/officeDocument/2006/relationships/tags" Target="../tags/tag4.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5.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me-mechanicalengineering.com/wp-content/uploads/2014/11/ebm-thermal-v.png" TargetMode="External"/><Relationship Id="rId2" Type="http://schemas.openxmlformats.org/officeDocument/2006/relationships/slideLayout" Target="../slideLayouts/slideLayout7.xml"/><Relationship Id="rId1" Type="http://schemas.openxmlformats.org/officeDocument/2006/relationships/tags" Target="../tags/tag7.xml"/><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Electron Beam Machining</a:t>
            </a:r>
            <a:endParaRPr lang="en-GB" dirty="0"/>
          </a:p>
        </p:txBody>
      </p:sp>
      <p:sp>
        <p:nvSpPr>
          <p:cNvPr id="3" name="Subtitle 2"/>
          <p:cNvSpPr>
            <a:spLocks noGrp="1"/>
          </p:cNvSpPr>
          <p:nvPr>
            <p:ph type="subTitle" idx="1"/>
          </p:nvPr>
        </p:nvSpPr>
        <p:spPr/>
        <p:txBody>
          <a:bodyPr/>
          <a:lstStyle/>
          <a:p>
            <a:endParaRPr lang="en-GB" dirty="0"/>
          </a:p>
        </p:txBody>
      </p:sp>
    </p:spTree>
    <p:custDataLst>
      <p:tags r:id="rId1"/>
    </p:custDataLst>
    <p:extLst>
      <p:ext uri="{BB962C8B-B14F-4D97-AF65-F5344CB8AC3E}">
        <p14:creationId xmlns:p14="http://schemas.microsoft.com/office/powerpoint/2010/main" val="381530319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0000" lnSpcReduction="20000"/>
          </a:bodyPr>
          <a:lstStyle/>
          <a:p>
            <a:r>
              <a:rPr lang="en-GB" dirty="0"/>
              <a:t>The processes have been classified and grouped into seven categories: </a:t>
            </a:r>
          </a:p>
          <a:p>
            <a:r>
              <a:rPr lang="en-GB" dirty="0"/>
              <a:t>• VAT Polymerisation </a:t>
            </a:r>
          </a:p>
          <a:p>
            <a:r>
              <a:rPr lang="en-GB" dirty="0"/>
              <a:t>• Metal Jetting </a:t>
            </a:r>
          </a:p>
          <a:p>
            <a:r>
              <a:rPr lang="en-GB" dirty="0"/>
              <a:t>• Binder Jetting </a:t>
            </a:r>
          </a:p>
          <a:p>
            <a:r>
              <a:rPr lang="en-GB" dirty="0"/>
              <a:t>• Material Deposition </a:t>
            </a:r>
          </a:p>
          <a:p>
            <a:r>
              <a:rPr lang="en-GB" dirty="0"/>
              <a:t>• Powder Bed Fusion </a:t>
            </a:r>
          </a:p>
          <a:p>
            <a:r>
              <a:rPr lang="en-GB" dirty="0"/>
              <a:t>• Sheet Lamination </a:t>
            </a:r>
          </a:p>
          <a:p>
            <a:r>
              <a:rPr lang="en-GB" dirty="0"/>
              <a:t>• Direct Energy Deposition (ISO/ASTM 52900, 2015) </a:t>
            </a:r>
          </a:p>
          <a:p>
            <a:endParaRPr lang="en-GB" dirty="0"/>
          </a:p>
          <a:p>
            <a:r>
              <a:rPr lang="en-GB" dirty="0"/>
              <a:t>DMLS is contained within the Powder Bed Fusion (PBF) group along with Selective Laser Sintering (SLS), Electron Beam Melting (EBM), Selective Heat Sintering (SHS), and Selective Laser Melting (SLM). </a:t>
            </a:r>
            <a:r>
              <a:rPr lang="en-GB"/>
              <a:t>The PBF processes either melts or fuses powdered metal such as aluminium, stainless steel, titanium and some niche alloys using a precise high-powered laser. </a:t>
            </a:r>
          </a:p>
        </p:txBody>
      </p:sp>
    </p:spTree>
    <p:extLst>
      <p:ext uri="{BB962C8B-B14F-4D97-AF65-F5344CB8AC3E}">
        <p14:creationId xmlns:p14="http://schemas.microsoft.com/office/powerpoint/2010/main" val="23492993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197787" y="638827"/>
            <a:ext cx="11671131" cy="5538136"/>
          </a:xfrm>
          <a:prstGeom prst="rect">
            <a:avLst/>
          </a:prstGeom>
        </p:spPr>
      </p:pic>
    </p:spTree>
    <p:extLst>
      <p:ext uri="{BB962C8B-B14F-4D97-AF65-F5344CB8AC3E}">
        <p14:creationId xmlns:p14="http://schemas.microsoft.com/office/powerpoint/2010/main" val="11039836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Topics</a:t>
            </a:r>
            <a:endParaRPr lang="en-GB" dirty="0"/>
          </a:p>
        </p:txBody>
      </p:sp>
      <p:sp>
        <p:nvSpPr>
          <p:cNvPr id="3" name="Content Placeholder 2"/>
          <p:cNvSpPr>
            <a:spLocks noGrp="1"/>
          </p:cNvSpPr>
          <p:nvPr>
            <p:ph idx="1"/>
          </p:nvPr>
        </p:nvSpPr>
        <p:spPr/>
        <p:txBody>
          <a:bodyPr/>
          <a:lstStyle/>
          <a:p>
            <a:r>
              <a:rPr lang="en-GB" dirty="0" smtClean="0"/>
              <a:t>Electron Beam welding/melting/machining</a:t>
            </a:r>
          </a:p>
          <a:p>
            <a:r>
              <a:rPr lang="en-GB" dirty="0" err="1" smtClean="0"/>
              <a:t>Stereolithography</a:t>
            </a:r>
            <a:r>
              <a:rPr lang="en-GB" dirty="0" smtClean="0"/>
              <a:t> </a:t>
            </a:r>
            <a:r>
              <a:rPr lang="en-GB" dirty="0"/>
              <a:t>(SLA)</a:t>
            </a:r>
          </a:p>
          <a:p>
            <a:r>
              <a:rPr lang="en-GB" dirty="0" smtClean="0"/>
              <a:t>Selective </a:t>
            </a:r>
            <a:r>
              <a:rPr lang="en-GB" dirty="0"/>
              <a:t>Laser Sintering (SLS)</a:t>
            </a:r>
          </a:p>
          <a:p>
            <a:r>
              <a:rPr lang="en-GB" dirty="0" smtClean="0"/>
              <a:t>Laser </a:t>
            </a:r>
            <a:r>
              <a:rPr lang="en-GB" dirty="0"/>
              <a:t>Engineering Net Shaping (LENS)</a:t>
            </a:r>
          </a:p>
          <a:p>
            <a:endParaRPr lang="en-GB" dirty="0"/>
          </a:p>
        </p:txBody>
      </p:sp>
    </p:spTree>
    <p:custDataLst>
      <p:tags r:id="rId1"/>
    </p:custDataLst>
    <p:extLst>
      <p:ext uri="{BB962C8B-B14F-4D97-AF65-F5344CB8AC3E}">
        <p14:creationId xmlns:p14="http://schemas.microsoft.com/office/powerpoint/2010/main" val="62523917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Videos</a:t>
            </a:r>
            <a:endParaRPr lang="en-GB" dirty="0"/>
          </a:p>
        </p:txBody>
      </p:sp>
      <p:sp>
        <p:nvSpPr>
          <p:cNvPr id="3" name="Content Placeholder 2"/>
          <p:cNvSpPr>
            <a:spLocks noGrp="1"/>
          </p:cNvSpPr>
          <p:nvPr>
            <p:ph idx="1"/>
          </p:nvPr>
        </p:nvSpPr>
        <p:spPr/>
        <p:txBody>
          <a:bodyPr/>
          <a:lstStyle/>
          <a:p>
            <a:r>
              <a:rPr lang="en-GB" dirty="0"/>
              <a:t>Electron beam melting:</a:t>
            </a:r>
            <a:endParaRPr lang="en-GB" dirty="0">
              <a:hlinkClick r:id="rId3"/>
            </a:endParaRPr>
          </a:p>
          <a:p>
            <a:endParaRPr lang="en-GB" dirty="0" smtClean="0">
              <a:hlinkClick r:id="rId3"/>
            </a:endParaRPr>
          </a:p>
          <a:p>
            <a:r>
              <a:rPr lang="en-GB" dirty="0" smtClean="0">
                <a:hlinkClick r:id="rId3"/>
              </a:rPr>
              <a:t>https</a:t>
            </a:r>
            <a:r>
              <a:rPr lang="en-GB" dirty="0">
                <a:hlinkClick r:id="rId3"/>
              </a:rPr>
              <a:t>://</a:t>
            </a:r>
            <a:r>
              <a:rPr lang="en-GB" dirty="0" smtClean="0">
                <a:hlinkClick r:id="rId3"/>
              </a:rPr>
              <a:t>www.youtube.com/watch?v=uJQmFJCk7EM</a:t>
            </a:r>
            <a:endParaRPr lang="en-GB" dirty="0" smtClean="0"/>
          </a:p>
          <a:p>
            <a:endParaRPr lang="en-GB" dirty="0" smtClean="0"/>
          </a:p>
          <a:p>
            <a:r>
              <a:rPr lang="en-GB" dirty="0" smtClean="0"/>
              <a:t>Electron beam welding:</a:t>
            </a:r>
            <a:endParaRPr lang="en-GB" dirty="0"/>
          </a:p>
          <a:p>
            <a:r>
              <a:rPr lang="en-GB" dirty="0" smtClean="0"/>
              <a:t>https</a:t>
            </a:r>
            <a:r>
              <a:rPr lang="en-GB" dirty="0"/>
              <a:t>://youtu.be/zX9tvdTEAEo</a:t>
            </a:r>
          </a:p>
        </p:txBody>
      </p:sp>
    </p:spTree>
    <p:custDataLst>
      <p:tags r:id="rId1"/>
    </p:custDataLst>
    <p:extLst>
      <p:ext uri="{BB962C8B-B14F-4D97-AF65-F5344CB8AC3E}">
        <p14:creationId xmlns:p14="http://schemas.microsoft.com/office/powerpoint/2010/main" val="358298773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38897" y="777094"/>
            <a:ext cx="4728519" cy="3139321"/>
          </a:xfrm>
          <a:prstGeom prst="rect">
            <a:avLst/>
          </a:prstGeom>
        </p:spPr>
        <p:txBody>
          <a:bodyPr wrap="square">
            <a:spAutoFit/>
          </a:bodyPr>
          <a:lstStyle/>
          <a:p>
            <a:r>
              <a:rPr lang="en-GB" dirty="0" smtClean="0"/>
              <a:t>• A stream of electrons is started by a voltage differential at the cathode. The concave shape of the cathode grid concentrates the stream through the anode.</a:t>
            </a:r>
          </a:p>
          <a:p>
            <a:r>
              <a:rPr lang="en-GB" dirty="0" smtClean="0"/>
              <a:t>• The anode applies a potential field that accelerates the electrons. </a:t>
            </a:r>
          </a:p>
          <a:p>
            <a:r>
              <a:rPr lang="en-GB" dirty="0" smtClean="0"/>
              <a:t>• The electron stream is then forced through a valve in the electron beam machine.</a:t>
            </a:r>
          </a:p>
          <a:p>
            <a:r>
              <a:rPr lang="en-GB" dirty="0" smtClean="0"/>
              <a:t>• The beam is focused onto the surface of the work material, heating, melting, and vaporizing the material</a:t>
            </a:r>
            <a:endParaRPr lang="en-GB" dirty="0"/>
          </a:p>
        </p:txBody>
      </p:sp>
      <p:pic>
        <p:nvPicPr>
          <p:cNvPr id="3" name="Picture 2"/>
          <p:cNvPicPr/>
          <p:nvPr/>
        </p:nvPicPr>
        <p:blipFill>
          <a:blip r:embed="rId3">
            <a:extLst>
              <a:ext uri="{28A0092B-C50C-407E-A947-70E740481C1C}">
                <a14:useLocalDpi xmlns:a14="http://schemas.microsoft.com/office/drawing/2010/main" val="0"/>
              </a:ext>
            </a:extLst>
          </a:blip>
          <a:srcRect/>
          <a:stretch>
            <a:fillRect/>
          </a:stretch>
        </p:blipFill>
        <p:spPr bwMode="auto">
          <a:xfrm>
            <a:off x="6145427" y="480034"/>
            <a:ext cx="5458435" cy="5269977"/>
          </a:xfrm>
          <a:prstGeom prst="rect">
            <a:avLst/>
          </a:prstGeom>
          <a:noFill/>
          <a:ln>
            <a:noFill/>
          </a:ln>
        </p:spPr>
      </p:pic>
      <p:sp>
        <p:nvSpPr>
          <p:cNvPr id="4" name="Rectangle 3"/>
          <p:cNvSpPr/>
          <p:nvPr/>
        </p:nvSpPr>
        <p:spPr>
          <a:xfrm>
            <a:off x="1037780" y="295368"/>
            <a:ext cx="3473002" cy="369332"/>
          </a:xfrm>
          <a:prstGeom prst="rect">
            <a:avLst/>
          </a:prstGeom>
        </p:spPr>
        <p:txBody>
          <a:bodyPr wrap="none">
            <a:spAutoFit/>
          </a:bodyPr>
          <a:lstStyle/>
          <a:p>
            <a:r>
              <a:rPr lang="en-GB" dirty="0"/>
              <a:t>Electron Beam </a:t>
            </a:r>
            <a:r>
              <a:rPr lang="en-GB" dirty="0" smtClean="0"/>
              <a:t>Machining - Process</a:t>
            </a:r>
            <a:endParaRPr lang="en-GB" dirty="0"/>
          </a:p>
        </p:txBody>
      </p:sp>
    </p:spTree>
    <p:custDataLst>
      <p:tags r:id="rId1"/>
    </p:custDataLst>
    <p:extLst>
      <p:ext uri="{BB962C8B-B14F-4D97-AF65-F5344CB8AC3E}">
        <p14:creationId xmlns:p14="http://schemas.microsoft.com/office/powerpoint/2010/main" val="403951432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me-mechanicalengineering.com/wp-content/uploads/2014/11/electron-beam-machining.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1737" y="993690"/>
            <a:ext cx="9128468" cy="58811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278231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96778" y="197346"/>
            <a:ext cx="8147222" cy="5355312"/>
          </a:xfrm>
          <a:prstGeom prst="rect">
            <a:avLst/>
          </a:prstGeom>
        </p:spPr>
        <p:txBody>
          <a:bodyPr wrap="square">
            <a:spAutoFit/>
          </a:bodyPr>
          <a:lstStyle/>
          <a:p>
            <a:pPr marL="285750" indent="-285750">
              <a:buFont typeface="Arial" panose="020B0604020202020204" pitchFamily="34" charset="0"/>
              <a:buChar char="•"/>
            </a:pPr>
            <a:r>
              <a:rPr lang="en-GB" dirty="0" smtClean="0"/>
              <a:t>Electron Beam Machining (EBM) is a thermal process. </a:t>
            </a:r>
          </a:p>
          <a:p>
            <a:pPr marL="285750" indent="-285750">
              <a:buFont typeface="Arial" panose="020B0604020202020204" pitchFamily="34" charset="0"/>
              <a:buChar char="•"/>
            </a:pPr>
            <a:r>
              <a:rPr lang="en-GB" dirty="0" smtClean="0"/>
              <a:t>Here a stream of high speed electrons impinges on the work surface so that the kinetic energy of electrons is transferred to work producing intense heating.</a:t>
            </a:r>
          </a:p>
          <a:p>
            <a:pPr marL="285750" indent="-285750">
              <a:buFont typeface="Arial" panose="020B0604020202020204" pitchFamily="34" charset="0"/>
              <a:buChar char="•"/>
            </a:pPr>
            <a:r>
              <a:rPr lang="en-GB" dirty="0" smtClean="0"/>
              <a:t>Depending upon the intensity of heating the workpiece can melt and vaporize.</a:t>
            </a:r>
          </a:p>
          <a:p>
            <a:pPr marL="285750" indent="-285750">
              <a:buFont typeface="Arial" panose="020B0604020202020204" pitchFamily="34" charset="0"/>
              <a:buChar char="•"/>
            </a:pPr>
            <a:r>
              <a:rPr lang="en-GB" dirty="0" smtClean="0"/>
              <a:t>The process of heating by electron beam is used for annealing, welding or metal removal.</a:t>
            </a:r>
          </a:p>
          <a:p>
            <a:pPr marL="285750" indent="-285750">
              <a:buFont typeface="Arial" panose="020B0604020202020204" pitchFamily="34" charset="0"/>
              <a:buChar char="•"/>
            </a:pPr>
            <a:r>
              <a:rPr lang="en-GB" dirty="0" smtClean="0"/>
              <a:t>During EBM process very high velocities can be obtained by using enough voltage.</a:t>
            </a:r>
          </a:p>
          <a:p>
            <a:pPr marL="285750" indent="-285750">
              <a:buFont typeface="Arial" panose="020B0604020202020204" pitchFamily="34" charset="0"/>
              <a:buChar char="•"/>
            </a:pPr>
            <a:r>
              <a:rPr lang="en-GB" dirty="0" smtClean="0"/>
              <a:t>150,000 V can produce velocity of 228,478 km/sec focused on 10 – 200 </a:t>
            </a:r>
            <a:r>
              <a:rPr lang="en-GB" dirty="0" err="1" smtClean="0"/>
              <a:t>μM</a:t>
            </a:r>
            <a:r>
              <a:rPr lang="en-GB" dirty="0" smtClean="0"/>
              <a:t> diameter. </a:t>
            </a:r>
          </a:p>
          <a:p>
            <a:pPr marL="285750" indent="-285750">
              <a:buFont typeface="Arial" panose="020B0604020202020204" pitchFamily="34" charset="0"/>
              <a:buChar char="•"/>
            </a:pPr>
            <a:r>
              <a:rPr lang="en-GB" dirty="0" smtClean="0"/>
              <a:t>Power density can go up to 6500 billion W/sq.mm. Such a power density can vaporize any substance immediately.</a:t>
            </a:r>
          </a:p>
          <a:p>
            <a:pPr marL="285750" indent="-285750">
              <a:buFont typeface="Arial" panose="020B0604020202020204" pitchFamily="34" charset="0"/>
              <a:buChar char="•"/>
            </a:pPr>
            <a:r>
              <a:rPr lang="en-GB" dirty="0" smtClean="0"/>
              <a:t>Complex contours can be easily machined by manoeuvring the electron beam using magnetic deflection coils.</a:t>
            </a:r>
          </a:p>
          <a:p>
            <a:pPr marL="285750" indent="-285750">
              <a:buFont typeface="Arial" panose="020B0604020202020204" pitchFamily="34" charset="0"/>
              <a:buChar char="•"/>
            </a:pPr>
            <a:r>
              <a:rPr lang="en-GB" dirty="0" smtClean="0"/>
              <a:t>To avoid a collision of the accelerating electrons with the air molecules, the process has to be conducted in vacuum. So EBM is not suitable for large work pieces.</a:t>
            </a:r>
          </a:p>
          <a:p>
            <a:pPr marL="285750" indent="-285750">
              <a:buFont typeface="Arial" panose="020B0604020202020204" pitchFamily="34" charset="0"/>
              <a:buChar char="•"/>
            </a:pPr>
            <a:r>
              <a:rPr lang="en-GB" dirty="0" smtClean="0"/>
              <a:t>Process is accomplished with vacuum so no possibility of contamination.</a:t>
            </a:r>
          </a:p>
          <a:p>
            <a:pPr marL="285750" indent="-285750">
              <a:buFont typeface="Arial" panose="020B0604020202020204" pitchFamily="34" charset="0"/>
              <a:buChar char="•"/>
            </a:pPr>
            <a:r>
              <a:rPr lang="en-GB" dirty="0" smtClean="0"/>
              <a:t>No effects on work piece because about 25-50 </a:t>
            </a:r>
            <a:r>
              <a:rPr lang="en-GB" dirty="0" err="1" smtClean="0"/>
              <a:t>μm</a:t>
            </a:r>
            <a:r>
              <a:rPr lang="en-GB" dirty="0" smtClean="0"/>
              <a:t> away from machining spot remains at room temperature and so no effects of high temperature on work.</a:t>
            </a:r>
            <a:endParaRPr lang="en-GB" dirty="0"/>
          </a:p>
        </p:txBody>
      </p:sp>
    </p:spTree>
    <p:extLst>
      <p:ext uri="{BB962C8B-B14F-4D97-AF65-F5344CB8AC3E}">
        <p14:creationId xmlns:p14="http://schemas.microsoft.com/office/powerpoint/2010/main" val="127974972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9381" y="567306"/>
            <a:ext cx="11249891" cy="3416320"/>
          </a:xfrm>
          <a:prstGeom prst="rect">
            <a:avLst/>
          </a:prstGeom>
        </p:spPr>
        <p:txBody>
          <a:bodyPr wrap="square">
            <a:spAutoFit/>
          </a:bodyPr>
          <a:lstStyle/>
          <a:p>
            <a:r>
              <a:rPr lang="en-GB" dirty="0" smtClean="0"/>
              <a:t>Electron Beam Process Capability </a:t>
            </a:r>
          </a:p>
          <a:p>
            <a:pPr marL="285750" indent="-285750">
              <a:buFont typeface="Arial" panose="020B0604020202020204" pitchFamily="34" charset="0"/>
              <a:buChar char="•"/>
            </a:pPr>
            <a:r>
              <a:rPr lang="en-GB" dirty="0" smtClean="0"/>
              <a:t>EBM can provide holes of diameter in the range of 100 </a:t>
            </a:r>
            <a:r>
              <a:rPr lang="en-GB" dirty="0" err="1" smtClean="0"/>
              <a:t>μm</a:t>
            </a:r>
            <a:r>
              <a:rPr lang="en-GB" dirty="0" smtClean="0"/>
              <a:t> to 2 mm with a depth up to 15 mm, i.e., with a l/d ratio of around 10. </a:t>
            </a:r>
          </a:p>
          <a:p>
            <a:pPr marL="285750" indent="-285750">
              <a:buFont typeface="Arial" panose="020B0604020202020204" pitchFamily="34" charset="0"/>
              <a:buChar char="•"/>
            </a:pPr>
            <a:r>
              <a:rPr lang="en-GB" dirty="0" smtClean="0"/>
              <a:t>A wide range of materials such as steel, stainless steel, </a:t>
            </a:r>
            <a:r>
              <a:rPr lang="en-GB" dirty="0" err="1" smtClean="0"/>
              <a:t>Ti</a:t>
            </a:r>
            <a:r>
              <a:rPr lang="en-GB" dirty="0" smtClean="0"/>
              <a:t> and Ni super-alloys, aluminium as well as plastics, ceramics, leathers can be machined successfully using electron beam. </a:t>
            </a:r>
          </a:p>
          <a:p>
            <a:pPr marL="285750" indent="-285750">
              <a:buFont typeface="Arial" panose="020B0604020202020204" pitchFamily="34" charset="0"/>
              <a:buChar char="•"/>
            </a:pPr>
            <a:r>
              <a:rPr lang="en-GB" dirty="0" smtClean="0"/>
              <a:t>As the mechanism of material removal is thermal in nature as for example in electro-discharge machining, there would be thermal damages associated with EBM. </a:t>
            </a:r>
          </a:p>
          <a:p>
            <a:pPr marL="285750" indent="-285750">
              <a:buFont typeface="Arial" panose="020B0604020202020204" pitchFamily="34" charset="0"/>
              <a:buChar char="•"/>
            </a:pPr>
            <a:r>
              <a:rPr lang="en-GB" dirty="0" smtClean="0"/>
              <a:t>However, the heat-affected zone is rather narrow due to shorter pulse duration in EBM. Typically the heat-affected zone is around 20 to 30 </a:t>
            </a:r>
            <a:r>
              <a:rPr lang="en-GB" dirty="0" err="1" smtClean="0"/>
              <a:t>μm</a:t>
            </a:r>
            <a:r>
              <a:rPr lang="en-GB" dirty="0" smtClean="0"/>
              <a:t>. </a:t>
            </a:r>
          </a:p>
          <a:p>
            <a:pPr marL="285750" indent="-285750">
              <a:buFont typeface="Arial" panose="020B0604020202020204" pitchFamily="34" charset="0"/>
              <a:buChar char="•"/>
            </a:pPr>
            <a:r>
              <a:rPr lang="en-GB" dirty="0" smtClean="0"/>
              <a:t>Some of the materials like Al and </a:t>
            </a:r>
            <a:r>
              <a:rPr lang="en-GB" dirty="0" err="1" smtClean="0"/>
              <a:t>Ti</a:t>
            </a:r>
            <a:r>
              <a:rPr lang="en-GB" dirty="0" smtClean="0"/>
              <a:t> alloys are more readily machined than steel. </a:t>
            </a:r>
          </a:p>
          <a:p>
            <a:pPr marL="285750" indent="-285750">
              <a:buFont typeface="Arial" panose="020B0604020202020204" pitchFamily="34" charset="0"/>
              <a:buChar char="•"/>
            </a:pPr>
            <a:r>
              <a:rPr lang="en-GB" dirty="0" smtClean="0"/>
              <a:t>Number of holes drilled per second depends on the hole diameter, power density and depth of the hole as well as material type.</a:t>
            </a:r>
          </a:p>
        </p:txBody>
      </p:sp>
    </p:spTree>
    <p:custDataLst>
      <p:tags r:id="rId1"/>
    </p:custDataLst>
    <p:extLst>
      <p:ext uri="{BB962C8B-B14F-4D97-AF65-F5344CB8AC3E}">
        <p14:creationId xmlns:p14="http://schemas.microsoft.com/office/powerpoint/2010/main" val="234762146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2364" y="-15692582"/>
            <a:ext cx="12404437" cy="3416320"/>
          </a:xfrm>
          <a:prstGeom prst="rect">
            <a:avLst/>
          </a:prstGeom>
        </p:spPr>
        <p:txBody>
          <a:bodyPr wrap="square">
            <a:spAutoFit/>
          </a:bodyPr>
          <a:lstStyle/>
          <a:p>
            <a:r>
              <a:rPr lang="en-GB" sz="900" dirty="0" smtClean="0"/>
              <a:t>Electron beam machining</a:t>
            </a:r>
          </a:p>
          <a:p>
            <a:r>
              <a:rPr lang="en-GB" sz="900" dirty="0" smtClean="0"/>
              <a:t>1. BY: Prashant Thakur 5th semester Auto ELECTRON BEAM MACHINING 11/18/2014 Unconventional Machining 1</a:t>
            </a:r>
          </a:p>
          <a:p>
            <a:r>
              <a:rPr lang="en-GB" sz="900" dirty="0" smtClean="0"/>
              <a:t>2. 1/6/2015 Unconventional Machining 2 CONTENTS:  History  Introduction  Principles  Working  Application  Advantage  Disadvantage</a:t>
            </a:r>
          </a:p>
          <a:p>
            <a:r>
              <a:rPr lang="en-GB" sz="900" dirty="0" smtClean="0"/>
              <a:t>3. Electron Beam Machining – Process  Electron beam is generated in an electron beam gun.  Electron beam gun provides high velocity electrons over a very small spot size.  Electron Beam Machining is required to be carried out in vacuum.  Otherwise the electrons would interact with the air molecules, thus they would loose their energy and cutting ability.  Thus the work piece to be machined is located under the electron beam and is kept under vacuum.  The high-energy focused electron beam is made to impinge on the work piece with a spot size of 10 – 100 </a:t>
            </a:r>
            <a:r>
              <a:rPr lang="en-GB" sz="900" dirty="0" err="1" smtClean="0"/>
              <a:t>μm</a:t>
            </a:r>
            <a:r>
              <a:rPr lang="en-GB" sz="900" dirty="0" smtClean="0"/>
              <a:t>.  The kinetic energy of the high velocity electrons is converted to heat energy as the electrons strike the work material.</a:t>
            </a:r>
          </a:p>
          <a:p>
            <a:r>
              <a:rPr lang="en-GB" sz="900" dirty="0" smtClean="0"/>
              <a:t>4.  Due to high power density instant melting and vaporization starts and “melt – vaporization” front gradually progresses. Localized heating by focused electron beam Gradual formation of hole</a:t>
            </a:r>
          </a:p>
          <a:p>
            <a:r>
              <a:rPr lang="en-GB" sz="900" dirty="0" smtClean="0"/>
              <a:t>5.  Finally the molten material, if any at the top of the front, is expelled from the cutting zone by the high vapour pressure at the lower part. Penetration till the auxiliary support Removal due to high vapour pressure Mechanism of Material Removal in Electron Beam Machining</a:t>
            </a:r>
          </a:p>
          <a:p>
            <a:r>
              <a:rPr lang="en-GB" sz="900" dirty="0" smtClean="0"/>
              <a:t>6.  Unlike in Electron Beam Welding, the gun in EBM is used in pulsed mode.  Holes can be drilled in thin sheets using a single pulse.  For thicker plates, multiple pulses would be required.  Electron beam can also be manoeuvred using the electromagnetic deflection coils for drilling holes of any shape.</a:t>
            </a:r>
          </a:p>
          <a:p>
            <a:r>
              <a:rPr lang="en-GB" sz="900" dirty="0" smtClean="0"/>
              <a:t>7. Electron Beam Machining – Equipment  The basic functions of any electron beam gun are to generate free electrons at the cathode, accelerate them to a sufficiently high velocity and to focus them over a small spot size. Further, the beam needs to be manoeuvred if required by the gun.  The cathode is generally made of tungsten or tantalum. Such cathode filaments are heated, often inductively, to a temperature of around 25000C.  Such heating leads to thermo-ionic emission of electrons, which is further enhanced by maintaining very low vacuum within the chamber of the electron beam gun.  Moreover, this cathode cartridge is highly negatively biased so that the thermo-ionic electrons are strongly repelled away form the cathode.  This cathode is often in the form of a cartridge so that it can be changed very quickly to reduce down time in case of failure.</a:t>
            </a:r>
          </a:p>
          <a:p>
            <a:r>
              <a:rPr lang="en-GB" sz="900" dirty="0" smtClean="0"/>
              <a:t>8. High voltage supply to cathode Port for vacuum gauge Telescope for alignment Cathode Cartridge Electromagnetic coils Aperture Vacuum throttle valve Port for Diffusion Pump Magnetic Lens Lightning system for Alignment Anode Bias grid Deflector coils</a:t>
            </a:r>
          </a:p>
          <a:p>
            <a:r>
              <a:rPr lang="en-GB" sz="900" dirty="0" smtClean="0"/>
              <a:t>9.  Just after the cathode, there is an annular bias grid. A high negative bias is applied to this grid so that the electrons generated by this cathode do not diverge and approach the next element, the annular anode, in the form of a beam.  The annular anode now attracts the electron beam and gradually gets accelerated. As they leave the anode section, the electrons may achieve a velocity as high as half the velocity of light.  The nature of biasing just after the cathode controls the flow of electrons and the biased grid is used as a switch to operate the electron beam gun in pulsed mode.  After the anode, the electron beam passes through a series of magnetic lenses and apertures. The magnetic lenses shape the beam and try to reduce the divergence.  Apertures on the other hand allow only the convergent electrons to pass and capture the divergent low energy electrons from the fringes.</a:t>
            </a:r>
          </a:p>
          <a:p>
            <a:r>
              <a:rPr lang="en-GB" sz="900" dirty="0" smtClean="0"/>
              <a:t>10.  This way, the aperture and the magnetic lenses improve the quality of the electron beam.  Then the electron beam passes through the final section of the electromagnetic lens and deflection coil.  The electromagnetic lens focuses the electron beam to a desired spot.  The deflection coil can manoeuvre the electron beam, though by small amount, to improve shape of the machined holes.  Generally in between the electron beam gun and the work piece, which is also under vacuum, there would be a series of slotted rotating discs. Such discs allow the electron beam to pass and machine materials but helpfully prevent metal fumes and vapour generated during machining to reach the gun.  Thus it is essential to synchronize the motion of the rotating disc and pulsing of the electron beam gun.</a:t>
            </a:r>
          </a:p>
        </p:txBody>
      </p:sp>
      <p:sp>
        <p:nvSpPr>
          <p:cNvPr id="4" name="Rectangle 3"/>
          <p:cNvSpPr/>
          <p:nvPr/>
        </p:nvSpPr>
        <p:spPr>
          <a:xfrm>
            <a:off x="708454" y="182933"/>
            <a:ext cx="10783330" cy="5078313"/>
          </a:xfrm>
          <a:prstGeom prst="rect">
            <a:avLst/>
          </a:prstGeom>
        </p:spPr>
        <p:txBody>
          <a:bodyPr wrap="square">
            <a:spAutoFit/>
          </a:bodyPr>
          <a:lstStyle/>
          <a:p>
            <a:r>
              <a:rPr lang="en-GB" dirty="0" smtClean="0"/>
              <a:t> </a:t>
            </a:r>
            <a:r>
              <a:rPr lang="en-GB" dirty="0"/>
              <a:t>Electron Beam Machining – Advantages </a:t>
            </a:r>
            <a:endParaRPr lang="en-GB" dirty="0" smtClean="0"/>
          </a:p>
          <a:p>
            <a:pPr marL="285750" indent="-285750">
              <a:buFont typeface="Arial" panose="020B0604020202020204" pitchFamily="34" charset="0"/>
              <a:buChar char="•"/>
            </a:pPr>
            <a:r>
              <a:rPr lang="en-GB" dirty="0" smtClean="0"/>
              <a:t> </a:t>
            </a:r>
            <a:r>
              <a:rPr lang="en-GB" dirty="0"/>
              <a:t>EBM provides very high drilling rates when small holes with large aspect ratio are to be drilled. </a:t>
            </a:r>
            <a:endParaRPr lang="en-GB" dirty="0" smtClean="0"/>
          </a:p>
          <a:p>
            <a:pPr marL="285750" indent="-285750">
              <a:buFont typeface="Arial" panose="020B0604020202020204" pitchFamily="34" charset="0"/>
              <a:buChar char="•"/>
            </a:pPr>
            <a:r>
              <a:rPr lang="en-GB" dirty="0" smtClean="0"/>
              <a:t> </a:t>
            </a:r>
            <a:r>
              <a:rPr lang="en-GB" dirty="0"/>
              <a:t>Moreover it can machine almost any material irrespective of their mechanical properties. As it applies no mechanical cutting force, work holding and </a:t>
            </a:r>
            <a:r>
              <a:rPr lang="en-GB" dirty="0" err="1"/>
              <a:t>fixturing</a:t>
            </a:r>
            <a:r>
              <a:rPr lang="en-GB" dirty="0"/>
              <a:t> cost is very less. </a:t>
            </a:r>
            <a:endParaRPr lang="en-GB" dirty="0" smtClean="0"/>
          </a:p>
          <a:p>
            <a:pPr marL="285750" indent="-285750">
              <a:buFont typeface="Arial" panose="020B0604020202020204" pitchFamily="34" charset="0"/>
              <a:buChar char="•"/>
            </a:pPr>
            <a:r>
              <a:rPr lang="en-GB" dirty="0" smtClean="0"/>
              <a:t> </a:t>
            </a:r>
            <a:r>
              <a:rPr lang="en-GB" dirty="0"/>
              <a:t>Further for the same reason fragile and brittle materials can also be processed. The heat affected zone in EBM is rather less due to shorter pulses. </a:t>
            </a:r>
            <a:endParaRPr lang="en-GB" dirty="0" smtClean="0"/>
          </a:p>
          <a:p>
            <a:pPr marL="285750" indent="-285750">
              <a:buFont typeface="Arial" panose="020B0604020202020204" pitchFamily="34" charset="0"/>
              <a:buChar char="•"/>
            </a:pPr>
            <a:r>
              <a:rPr lang="en-GB" dirty="0" smtClean="0"/>
              <a:t> </a:t>
            </a:r>
            <a:r>
              <a:rPr lang="en-GB" dirty="0"/>
              <a:t>EBM can provide holes of any shape by combining beam deflection using electromagnetic coils and the CNC table with high accuracy</a:t>
            </a:r>
            <a:r>
              <a:rPr lang="en-GB" dirty="0" smtClean="0"/>
              <a:t>.</a:t>
            </a:r>
          </a:p>
          <a:p>
            <a:endParaRPr lang="en-GB" dirty="0"/>
          </a:p>
          <a:p>
            <a:endParaRPr lang="en-GB" dirty="0"/>
          </a:p>
          <a:p>
            <a:r>
              <a:rPr lang="en-GB" dirty="0" smtClean="0"/>
              <a:t> </a:t>
            </a:r>
            <a:r>
              <a:rPr lang="en-GB" dirty="0"/>
              <a:t>Electron Beam Machining –Limitations </a:t>
            </a:r>
            <a:endParaRPr lang="en-GB" dirty="0" smtClean="0"/>
          </a:p>
          <a:p>
            <a:pPr marL="285750" indent="-285750">
              <a:buFont typeface="Arial" panose="020B0604020202020204" pitchFamily="34" charset="0"/>
              <a:buChar char="•"/>
            </a:pPr>
            <a:r>
              <a:rPr lang="en-GB" dirty="0" smtClean="0"/>
              <a:t> </a:t>
            </a:r>
            <a:r>
              <a:rPr lang="en-GB" dirty="0"/>
              <a:t>However, EBM has its own share of limitations. </a:t>
            </a:r>
            <a:endParaRPr lang="en-GB" dirty="0" smtClean="0"/>
          </a:p>
          <a:p>
            <a:pPr marL="285750" indent="-285750">
              <a:buFont typeface="Arial" panose="020B0604020202020204" pitchFamily="34" charset="0"/>
              <a:buChar char="•"/>
            </a:pPr>
            <a:r>
              <a:rPr lang="en-GB" dirty="0" smtClean="0"/>
              <a:t> </a:t>
            </a:r>
            <a:r>
              <a:rPr lang="en-GB" dirty="0"/>
              <a:t>The primary limitations are the high capital cost of the equipment and necessary regular maintenance applicable for any equipment using vacuum system. </a:t>
            </a:r>
            <a:endParaRPr lang="en-GB" dirty="0" smtClean="0"/>
          </a:p>
          <a:p>
            <a:pPr marL="285750" indent="-285750">
              <a:buFont typeface="Arial" panose="020B0604020202020204" pitchFamily="34" charset="0"/>
              <a:buChar char="•"/>
            </a:pPr>
            <a:r>
              <a:rPr lang="en-GB" dirty="0" smtClean="0"/>
              <a:t> </a:t>
            </a:r>
            <a:r>
              <a:rPr lang="en-GB" dirty="0"/>
              <a:t>Moreover in EBM there is significant amount of non-productive pump down period for attaining desired vacuum. </a:t>
            </a:r>
            <a:endParaRPr lang="en-GB" dirty="0" smtClean="0"/>
          </a:p>
          <a:p>
            <a:pPr marL="285750" indent="-285750">
              <a:buFont typeface="Arial" panose="020B0604020202020204" pitchFamily="34" charset="0"/>
              <a:buChar char="•"/>
            </a:pPr>
            <a:r>
              <a:rPr lang="en-GB" dirty="0" smtClean="0"/>
              <a:t> </a:t>
            </a:r>
            <a:r>
              <a:rPr lang="en-GB" dirty="0"/>
              <a:t>However this can be reduced to some extent using vacuum load locks. </a:t>
            </a:r>
            <a:endParaRPr lang="en-GB" dirty="0" smtClean="0"/>
          </a:p>
          <a:p>
            <a:pPr marL="285750" indent="-285750">
              <a:buFont typeface="Arial" panose="020B0604020202020204" pitchFamily="34" charset="0"/>
              <a:buChar char="•"/>
            </a:pPr>
            <a:r>
              <a:rPr lang="en-GB" dirty="0" smtClean="0"/>
              <a:t> </a:t>
            </a:r>
            <a:r>
              <a:rPr lang="en-GB" dirty="0"/>
              <a:t>Though heat affected zone is rather less in EBM but recast layer formation cannot be avoided.</a:t>
            </a:r>
          </a:p>
        </p:txBody>
      </p:sp>
    </p:spTree>
    <p:custDataLst>
      <p:tags r:id="rId1"/>
    </p:custDataLst>
    <p:extLst>
      <p:ext uri="{BB962C8B-B14F-4D97-AF65-F5344CB8AC3E}">
        <p14:creationId xmlns:p14="http://schemas.microsoft.com/office/powerpoint/2010/main" val="152216329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40044" y="501122"/>
            <a:ext cx="11335264" cy="3046988"/>
          </a:xfrm>
          <a:prstGeom prst="rect">
            <a:avLst/>
          </a:prstGeom>
        </p:spPr>
        <p:txBody>
          <a:bodyPr wrap="square">
            <a:spAutoFit/>
          </a:bodyPr>
          <a:lstStyle/>
          <a:p>
            <a:r>
              <a:rPr lang="en-GB" sz="1600" dirty="0"/>
              <a:t>Advantages</a:t>
            </a:r>
            <a:r>
              <a:rPr lang="en-GB" sz="1600" dirty="0" smtClean="0"/>
              <a:t>:</a:t>
            </a:r>
            <a:r>
              <a:rPr lang="en-GB" sz="1600" dirty="0"/>
              <a:t> </a:t>
            </a:r>
            <a:endParaRPr lang="en-GB" sz="1600" dirty="0" smtClean="0"/>
          </a:p>
          <a:p>
            <a:pPr marL="285750" indent="-285750">
              <a:buFont typeface="Arial" panose="020B0604020202020204" pitchFamily="34" charset="0"/>
              <a:buChar char="•"/>
            </a:pPr>
            <a:r>
              <a:rPr lang="en-GB" sz="1600" dirty="0" smtClean="0"/>
              <a:t>Very </a:t>
            </a:r>
            <a:r>
              <a:rPr lang="en-GB" sz="1600" dirty="0"/>
              <a:t>small size holes can be produced.</a:t>
            </a:r>
          </a:p>
          <a:p>
            <a:pPr marL="285750" indent="-285750">
              <a:buFont typeface="Arial" panose="020B0604020202020204" pitchFamily="34" charset="0"/>
              <a:buChar char="•"/>
            </a:pPr>
            <a:r>
              <a:rPr lang="en-GB" sz="1600" dirty="0"/>
              <a:t>Surface finish produced is good.</a:t>
            </a:r>
          </a:p>
          <a:p>
            <a:pPr marL="285750" indent="-285750">
              <a:buFont typeface="Arial" panose="020B0604020202020204" pitchFamily="34" charset="0"/>
              <a:buChar char="•"/>
            </a:pPr>
            <a:r>
              <a:rPr lang="en-GB" sz="1600" dirty="0"/>
              <a:t>Highly reactive metals like Al and Mg can be machined very easily</a:t>
            </a:r>
            <a:r>
              <a:rPr lang="en-GB" sz="1600" dirty="0" smtClean="0"/>
              <a:t>.</a:t>
            </a:r>
            <a:r>
              <a:rPr lang="en-GB" sz="1600" dirty="0"/>
              <a:t> </a:t>
            </a:r>
            <a:endParaRPr lang="en-GB" sz="1600" dirty="0" smtClean="0"/>
          </a:p>
          <a:p>
            <a:pPr marL="285750" indent="-285750">
              <a:buFont typeface="Arial" panose="020B0604020202020204" pitchFamily="34" charset="0"/>
              <a:buChar char="•"/>
            </a:pPr>
            <a:r>
              <a:rPr lang="en-GB" sz="1600" dirty="0" smtClean="0"/>
              <a:t>EBM </a:t>
            </a:r>
            <a:r>
              <a:rPr lang="en-GB" sz="1600" dirty="0"/>
              <a:t>provides very high drilling rates when small holes with large aspect ratio are to be drilled. </a:t>
            </a:r>
          </a:p>
          <a:p>
            <a:pPr marL="285750" indent="-285750">
              <a:buFont typeface="Arial" panose="020B0604020202020204" pitchFamily="34" charset="0"/>
              <a:buChar char="•"/>
            </a:pPr>
            <a:r>
              <a:rPr lang="en-GB" sz="1600" dirty="0" smtClean="0"/>
              <a:t>Can </a:t>
            </a:r>
            <a:r>
              <a:rPr lang="en-GB" sz="1600" dirty="0"/>
              <a:t>machine almost any material irrespective of their mechanical properties. As it applies no mechanical cutting force, work holding and </a:t>
            </a:r>
            <a:r>
              <a:rPr lang="en-GB" sz="1600" dirty="0" err="1"/>
              <a:t>fixturing</a:t>
            </a:r>
            <a:r>
              <a:rPr lang="en-GB" sz="1600" dirty="0"/>
              <a:t> cost is </a:t>
            </a:r>
            <a:r>
              <a:rPr lang="en-GB" sz="1600" dirty="0" smtClean="0"/>
              <a:t>less</a:t>
            </a:r>
            <a:r>
              <a:rPr lang="en-GB" sz="1600" dirty="0"/>
              <a:t>. </a:t>
            </a:r>
          </a:p>
          <a:p>
            <a:pPr marL="285750" indent="-285750">
              <a:buFont typeface="Arial" panose="020B0604020202020204" pitchFamily="34" charset="0"/>
              <a:buChar char="•"/>
            </a:pPr>
            <a:r>
              <a:rPr lang="en-GB" sz="1600" dirty="0" smtClean="0"/>
              <a:t>For </a:t>
            </a:r>
            <a:r>
              <a:rPr lang="en-GB" sz="1600" dirty="0"/>
              <a:t>the same reason fragile and brittle materials can also be processed. The heat affected zone in EBM is </a:t>
            </a:r>
            <a:r>
              <a:rPr lang="en-GB" sz="1600" dirty="0" smtClean="0"/>
              <a:t>less </a:t>
            </a:r>
            <a:r>
              <a:rPr lang="en-GB" sz="1600" dirty="0"/>
              <a:t>due to shorter pulses. </a:t>
            </a:r>
          </a:p>
          <a:p>
            <a:pPr marL="285750" indent="-285750">
              <a:buFont typeface="Arial" panose="020B0604020202020204" pitchFamily="34" charset="0"/>
              <a:buChar char="•"/>
            </a:pPr>
            <a:r>
              <a:rPr lang="en-GB" sz="1600" dirty="0"/>
              <a:t> EBM can provide holes of any shape by combining beam deflection using electromagnetic coils and the CNC table with high accuracy.</a:t>
            </a:r>
          </a:p>
          <a:p>
            <a:pPr marL="285750" indent="-285750">
              <a:buFont typeface="Arial" panose="020B0604020202020204" pitchFamily="34" charset="0"/>
              <a:buChar char="•"/>
            </a:pPr>
            <a:endParaRPr lang="en-GB" sz="1600" dirty="0"/>
          </a:p>
          <a:p>
            <a:endParaRPr lang="en-GB" sz="1600" dirty="0"/>
          </a:p>
        </p:txBody>
      </p:sp>
    </p:spTree>
    <p:extLst>
      <p:ext uri="{BB962C8B-B14F-4D97-AF65-F5344CB8AC3E}">
        <p14:creationId xmlns:p14="http://schemas.microsoft.com/office/powerpoint/2010/main" val="216006608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02508" y="730744"/>
            <a:ext cx="11038703" cy="3970318"/>
          </a:xfrm>
          <a:prstGeom prst="rect">
            <a:avLst/>
          </a:prstGeom>
        </p:spPr>
        <p:txBody>
          <a:bodyPr wrap="square">
            <a:spAutoFit/>
          </a:bodyPr>
          <a:lstStyle/>
          <a:p>
            <a:r>
              <a:rPr lang="en-GB" dirty="0"/>
              <a:t>Limitations:</a:t>
            </a:r>
          </a:p>
          <a:p>
            <a:pPr marL="285750" indent="-285750">
              <a:buFont typeface="Arial" panose="020B0604020202020204" pitchFamily="34" charset="0"/>
              <a:buChar char="•"/>
            </a:pPr>
            <a:r>
              <a:rPr lang="en-GB" dirty="0"/>
              <a:t>The primary limitations are the high capital cost of the equipment </a:t>
            </a:r>
            <a:endParaRPr lang="en-GB" dirty="0" smtClean="0"/>
          </a:p>
          <a:p>
            <a:pPr marL="285750" indent="-285750">
              <a:buFont typeface="Arial" panose="020B0604020202020204" pitchFamily="34" charset="0"/>
              <a:buChar char="•"/>
            </a:pPr>
            <a:r>
              <a:rPr lang="en-GB" dirty="0" smtClean="0"/>
              <a:t>Must </a:t>
            </a:r>
            <a:r>
              <a:rPr lang="en-GB" dirty="0"/>
              <a:t>be done in a vacuum, very high specific energy consumption, expensive, </a:t>
            </a:r>
            <a:r>
              <a:rPr lang="en-GB" dirty="0" smtClean="0"/>
              <a:t>slow, necessary </a:t>
            </a:r>
            <a:r>
              <a:rPr lang="en-GB" dirty="0"/>
              <a:t>regular maintenance applicable for any equipment using vacuum system. </a:t>
            </a:r>
          </a:p>
          <a:p>
            <a:pPr marL="285750" indent="-285750">
              <a:buFont typeface="Arial" panose="020B0604020202020204" pitchFamily="34" charset="0"/>
              <a:buChar char="•"/>
            </a:pPr>
            <a:r>
              <a:rPr lang="en-GB" dirty="0"/>
              <a:t>Maintaining perfect vacuum is very difficult.</a:t>
            </a:r>
          </a:p>
          <a:p>
            <a:pPr marL="285750" indent="-285750">
              <a:buFont typeface="Arial" panose="020B0604020202020204" pitchFamily="34" charset="0"/>
              <a:buChar char="•"/>
            </a:pPr>
            <a:r>
              <a:rPr lang="en-GB" dirty="0"/>
              <a:t>The entire process occurs in a vacuum chamber because a collision between an electron and an air molecule causes the electrons to veer off </a:t>
            </a:r>
            <a:r>
              <a:rPr lang="en-GB" dirty="0" smtClean="0"/>
              <a:t>course.</a:t>
            </a:r>
          </a:p>
          <a:p>
            <a:pPr marL="285750" indent="-285750">
              <a:buFont typeface="Arial" panose="020B0604020202020204" pitchFamily="34" charset="0"/>
              <a:buChar char="•"/>
            </a:pPr>
            <a:r>
              <a:rPr lang="en-GB" dirty="0" smtClean="0"/>
              <a:t>Material </a:t>
            </a:r>
            <a:r>
              <a:rPr lang="en-GB" dirty="0"/>
              <a:t>removal rate is very low compared to other unconventional machining processes. </a:t>
            </a:r>
          </a:p>
          <a:p>
            <a:pPr marL="285750" indent="-285750">
              <a:buFont typeface="Arial" panose="020B0604020202020204" pitchFamily="34" charset="0"/>
              <a:buChar char="•"/>
            </a:pPr>
            <a:r>
              <a:rPr lang="en-GB" dirty="0" smtClean="0"/>
              <a:t>The </a:t>
            </a:r>
            <a:r>
              <a:rPr lang="en-GB" dirty="0"/>
              <a:t>machining process can’t be seen by operator.</a:t>
            </a:r>
          </a:p>
          <a:p>
            <a:pPr marL="285750" indent="-285750">
              <a:buFont typeface="Arial" panose="020B0604020202020204" pitchFamily="34" charset="0"/>
              <a:buChar char="•"/>
            </a:pPr>
            <a:r>
              <a:rPr lang="en-GB" dirty="0"/>
              <a:t>Workpiece material should be electrically conducting. </a:t>
            </a:r>
          </a:p>
          <a:p>
            <a:pPr marL="285750" indent="-285750">
              <a:buFont typeface="Arial" panose="020B0604020202020204" pitchFamily="34" charset="0"/>
              <a:buChar char="•"/>
            </a:pPr>
            <a:r>
              <a:rPr lang="en-GB" dirty="0"/>
              <a:t> Moreover in EBM there is significant amount of non-productive pump down period for attaining desired vacuum. </a:t>
            </a:r>
          </a:p>
          <a:p>
            <a:pPr marL="285750" indent="-285750">
              <a:buFont typeface="Arial" panose="020B0604020202020204" pitchFamily="34" charset="0"/>
              <a:buChar char="•"/>
            </a:pPr>
            <a:r>
              <a:rPr lang="en-GB" dirty="0"/>
              <a:t> However this can be reduced to some extent using vacuum load locks. </a:t>
            </a:r>
          </a:p>
          <a:p>
            <a:pPr marL="285750" indent="-285750">
              <a:buFont typeface="Arial" panose="020B0604020202020204" pitchFamily="34" charset="0"/>
              <a:buChar char="•"/>
            </a:pPr>
            <a:r>
              <a:rPr lang="en-GB" dirty="0"/>
              <a:t> Though heat affected zone is rather less in EBM but recast layer formation cannot be avoided.</a:t>
            </a:r>
          </a:p>
          <a:p>
            <a:endParaRPr lang="en-GB" dirty="0"/>
          </a:p>
        </p:txBody>
      </p:sp>
    </p:spTree>
    <p:extLst>
      <p:ext uri="{BB962C8B-B14F-4D97-AF65-F5344CB8AC3E}">
        <p14:creationId xmlns:p14="http://schemas.microsoft.com/office/powerpoint/2010/main" val="386889282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67264" y="961934"/>
            <a:ext cx="6096000" cy="4801314"/>
          </a:xfrm>
          <a:prstGeom prst="rect">
            <a:avLst/>
          </a:prstGeom>
        </p:spPr>
        <p:txBody>
          <a:bodyPr>
            <a:spAutoFit/>
          </a:bodyPr>
          <a:lstStyle/>
          <a:p>
            <a:r>
              <a:rPr lang="en-GB" dirty="0"/>
              <a:t>Applications:</a:t>
            </a:r>
          </a:p>
          <a:p>
            <a:pPr marL="285750" indent="-285750">
              <a:buFont typeface="Arial" panose="020B0604020202020204" pitchFamily="34" charset="0"/>
              <a:buChar char="•"/>
            </a:pPr>
            <a:r>
              <a:rPr lang="en-GB" dirty="0"/>
              <a:t>Used for producing very small size holes like holes in diesel injection nozzles, Air brakes etc.</a:t>
            </a:r>
          </a:p>
          <a:p>
            <a:pPr marL="285750" indent="-285750">
              <a:buFont typeface="Arial" panose="020B0604020202020204" pitchFamily="34" charset="0"/>
              <a:buChar char="•"/>
            </a:pPr>
            <a:r>
              <a:rPr lang="en-GB" dirty="0"/>
              <a:t>Used only for circular holes. </a:t>
            </a:r>
          </a:p>
          <a:p>
            <a:pPr marL="285750" indent="-285750">
              <a:buFont typeface="Arial" panose="020B0604020202020204" pitchFamily="34" charset="0"/>
              <a:buChar char="•"/>
            </a:pPr>
            <a:r>
              <a:rPr lang="en-GB" dirty="0"/>
              <a:t>Drilling fine holes, cutting contours </a:t>
            </a:r>
            <a:r>
              <a:rPr lang="en-GB" dirty="0" smtClean="0"/>
              <a:t>in sheets</a:t>
            </a:r>
            <a:r>
              <a:rPr lang="en-GB" dirty="0"/>
              <a:t>, cutting narrow </a:t>
            </a:r>
            <a:r>
              <a:rPr lang="en-GB" dirty="0" smtClean="0"/>
              <a:t>slots</a:t>
            </a:r>
          </a:p>
          <a:p>
            <a:pPr marL="285750" indent="-285750">
              <a:buFont typeface="Arial" panose="020B0604020202020204" pitchFamily="34" charset="0"/>
              <a:buChar char="•"/>
            </a:pPr>
            <a:r>
              <a:rPr lang="en-GB" dirty="0"/>
              <a:t>It is used for drilling synthetic jewels in the watch industry.</a:t>
            </a:r>
          </a:p>
          <a:p>
            <a:pPr marL="285750" indent="-285750">
              <a:buFont typeface="Arial" panose="020B0604020202020204" pitchFamily="34" charset="0"/>
              <a:buChar char="•"/>
            </a:pPr>
            <a:r>
              <a:rPr lang="en-GB" dirty="0"/>
              <a:t>Holes as small as 0.002 mm diameter can be produced in hard synthetic sapphires.</a:t>
            </a:r>
          </a:p>
          <a:p>
            <a:pPr marL="285750" indent="-285750">
              <a:buFont typeface="Arial" panose="020B0604020202020204" pitchFamily="34" charset="0"/>
              <a:buChar char="•"/>
            </a:pPr>
            <a:r>
              <a:rPr lang="en-GB" dirty="0"/>
              <a:t>Electron beam can be suitably used for welding small pieces of highly reactive and refractory metals.</a:t>
            </a:r>
          </a:p>
          <a:p>
            <a:pPr marL="285750" indent="-285750">
              <a:buFont typeface="Arial" panose="020B0604020202020204" pitchFamily="34" charset="0"/>
              <a:buChar char="•"/>
            </a:pPr>
            <a:r>
              <a:rPr lang="en-GB" dirty="0"/>
              <a:t>For making fine gas orifices in space nuclear reactors and turbine blades for supersonic aero engines, it is used</a:t>
            </a:r>
          </a:p>
          <a:p>
            <a:pPr marL="285750" indent="-285750">
              <a:buFont typeface="Arial" panose="020B0604020202020204" pitchFamily="34" charset="0"/>
              <a:buChar char="•"/>
            </a:pPr>
            <a:r>
              <a:rPr lang="en-GB" dirty="0"/>
              <a:t>Wire drawing dies, flow orifices could be produced by this process.</a:t>
            </a:r>
          </a:p>
          <a:p>
            <a:pPr marL="285750" indent="-285750">
              <a:buFont typeface="Arial" panose="020B0604020202020204" pitchFamily="34" charset="0"/>
              <a:buChar char="•"/>
            </a:pPr>
            <a:r>
              <a:rPr lang="en-GB" dirty="0"/>
              <a:t>Fine copper wire can be welded to in transistors.</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97505749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85103" y="1606378"/>
            <a:ext cx="5577016" cy="769441"/>
          </a:xfrm>
          <a:prstGeom prst="rect">
            <a:avLst/>
          </a:prstGeom>
          <a:noFill/>
        </p:spPr>
        <p:txBody>
          <a:bodyPr wrap="square" rtlCol="0">
            <a:spAutoFit/>
          </a:bodyPr>
          <a:lstStyle/>
          <a:p>
            <a:r>
              <a:rPr lang="en-GB" sz="4400" dirty="0" smtClean="0"/>
              <a:t>Your turn!</a:t>
            </a:r>
            <a:endParaRPr lang="en-GB" sz="4400" dirty="0"/>
          </a:p>
        </p:txBody>
      </p:sp>
    </p:spTree>
    <p:extLst>
      <p:ext uri="{BB962C8B-B14F-4D97-AF65-F5344CB8AC3E}">
        <p14:creationId xmlns:p14="http://schemas.microsoft.com/office/powerpoint/2010/main" val="330514715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a:spLocks noChangeArrowheads="1"/>
          </p:cNvSpPr>
          <p:nvPr/>
        </p:nvSpPr>
        <p:spPr bwMode="auto">
          <a:xfrm>
            <a:off x="626076" y="509920"/>
            <a:ext cx="6886832" cy="3298298"/>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253920" tIns="63480" rIns="253920" bIns="6348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lvl="0"/>
            <a:r>
              <a:rPr kumimoji="0" lang="en-US" altLang="en-US" sz="1200" b="1" i="0" u="none" strike="noStrike" cap="none" normalizeH="0" baseline="0" dirty="0" smtClean="0">
                <a:ln>
                  <a:noFill/>
                </a:ln>
                <a:solidFill>
                  <a:srgbClr val="414141"/>
                </a:solidFill>
                <a:effectLst/>
                <a:latin typeface="Arial" panose="020B0604020202020204" pitchFamily="34" charset="0"/>
                <a:cs typeface="Arial" panose="020B0604020202020204" pitchFamily="34" charset="0"/>
              </a:rPr>
              <a:t>MRR in EBM:</a:t>
            </a:r>
          </a:p>
          <a:p>
            <a:pPr lvl="0"/>
            <a:endParaRPr lang="en-US" altLang="en-US" sz="1200" b="1" dirty="0">
              <a:solidFill>
                <a:srgbClr val="414141"/>
              </a:solidFill>
              <a:cs typeface="Arial" panose="020B0604020202020204" pitchFamily="34" charset="0"/>
            </a:endParaRPr>
          </a:p>
          <a:p>
            <a:pPr lvl="0"/>
            <a:r>
              <a:rPr lang="en-US" altLang="en-US" sz="1200" dirty="0" smtClean="0">
                <a:solidFill>
                  <a:srgbClr val="414141"/>
                </a:solidFill>
                <a:cs typeface="Arial" panose="020B0604020202020204" pitchFamily="34" charset="0"/>
              </a:rPr>
              <a:t>MRR power is </a:t>
            </a:r>
            <a:r>
              <a:rPr lang="en-US" altLang="en-US" sz="1200" dirty="0">
                <a:solidFill>
                  <a:srgbClr val="414141"/>
                </a:solidFill>
                <a:cs typeface="Arial" panose="020B0604020202020204" pitchFamily="34" charset="0"/>
              </a:rPr>
              <a:t>P = C.Q</a:t>
            </a:r>
            <a:br>
              <a:rPr lang="en-US" altLang="en-US" sz="1200" dirty="0">
                <a:solidFill>
                  <a:srgbClr val="414141"/>
                </a:solidFill>
                <a:cs typeface="Arial" panose="020B0604020202020204" pitchFamily="34" charset="0"/>
              </a:rPr>
            </a:br>
            <a:endParaRPr lang="en-US" altLang="en-US" sz="1200" dirty="0" smtClean="0">
              <a:solidFill>
                <a:srgbClr val="414141"/>
              </a:solidFill>
              <a:cs typeface="Arial" panose="020B0604020202020204" pitchFamily="34" charset="0"/>
            </a:endParaRPr>
          </a:p>
          <a:p>
            <a:pPr lvl="0"/>
            <a:r>
              <a:rPr kumimoji="0" lang="en-US" altLang="en-US" sz="1200" b="0" i="0" u="none" strike="noStrike" cap="none" normalizeH="0" baseline="0" dirty="0" smtClean="0">
                <a:ln>
                  <a:noFill/>
                </a:ln>
                <a:solidFill>
                  <a:srgbClr val="414141"/>
                </a:solidFill>
                <a:effectLst/>
                <a:latin typeface="Arial" panose="020B0604020202020204" pitchFamily="34" charset="0"/>
                <a:cs typeface="Arial" panose="020B0604020202020204" pitchFamily="34" charset="0"/>
              </a:rPr>
              <a:t>where</a:t>
            </a:r>
            <a:br>
              <a:rPr kumimoji="0" lang="en-US" altLang="en-US" sz="1200" b="0" i="0" u="none" strike="noStrike" cap="none" normalizeH="0" baseline="0" dirty="0" smtClean="0">
                <a:ln>
                  <a:noFill/>
                </a:ln>
                <a:solidFill>
                  <a:srgbClr val="414141"/>
                </a:solidFill>
                <a:effectLst/>
                <a:latin typeface="Arial" panose="020B0604020202020204" pitchFamily="34" charset="0"/>
                <a:cs typeface="Arial" panose="020B0604020202020204" pitchFamily="34" charset="0"/>
              </a:rPr>
            </a:br>
            <a:r>
              <a:rPr kumimoji="0" lang="en-US" altLang="en-US" sz="1200" b="0" i="0" u="none" strike="noStrike" cap="none" normalizeH="0" baseline="0" dirty="0" smtClean="0">
                <a:ln>
                  <a:noFill/>
                </a:ln>
                <a:solidFill>
                  <a:srgbClr val="414141"/>
                </a:solidFill>
                <a:effectLst/>
                <a:latin typeface="Arial" panose="020B0604020202020204" pitchFamily="34" charset="0"/>
                <a:cs typeface="Arial" panose="020B0604020202020204" pitchFamily="34" charset="0"/>
              </a:rPr>
              <a:t>Q = area of slot or hole × speed of cutting = A×V</a:t>
            </a:r>
            <a:br>
              <a:rPr kumimoji="0" lang="en-US" altLang="en-US" sz="1200" b="0" i="0" u="none" strike="noStrike" cap="none" normalizeH="0" baseline="0" dirty="0" smtClean="0">
                <a:ln>
                  <a:noFill/>
                </a:ln>
                <a:solidFill>
                  <a:srgbClr val="414141"/>
                </a:solidFill>
                <a:effectLst/>
                <a:latin typeface="Arial" panose="020B0604020202020204" pitchFamily="34" charset="0"/>
                <a:cs typeface="Arial" panose="020B0604020202020204" pitchFamily="34" charset="0"/>
              </a:rPr>
            </a:br>
            <a:r>
              <a:rPr kumimoji="0" lang="en-US" altLang="en-US" sz="1200" b="0" i="0" u="none" strike="noStrike" cap="none" normalizeH="0" baseline="0" dirty="0" smtClean="0">
                <a:ln>
                  <a:noFill/>
                </a:ln>
                <a:solidFill>
                  <a:srgbClr val="414141"/>
                </a:solidFill>
                <a:effectLst/>
                <a:latin typeface="Arial" panose="020B0604020202020204" pitchFamily="34" charset="0"/>
                <a:cs typeface="Arial" panose="020B0604020202020204" pitchFamily="34" charset="0"/>
              </a:rPr>
              <a:t>Where power for ‘Q’ Where,</a:t>
            </a:r>
            <a:br>
              <a:rPr kumimoji="0" lang="en-US" altLang="en-US" sz="1200" b="0" i="0" u="none" strike="noStrike" cap="none" normalizeH="0" baseline="0" dirty="0" smtClean="0">
                <a:ln>
                  <a:noFill/>
                </a:ln>
                <a:solidFill>
                  <a:srgbClr val="414141"/>
                </a:solidFill>
                <a:effectLst/>
                <a:latin typeface="Arial" panose="020B0604020202020204" pitchFamily="34" charset="0"/>
                <a:cs typeface="Arial" panose="020B0604020202020204" pitchFamily="34" charset="0"/>
              </a:rPr>
            </a:br>
            <a:r>
              <a:rPr kumimoji="0" lang="en-US" altLang="en-US" sz="1200" b="0" i="0" u="none" strike="noStrike" cap="none" normalizeH="0" baseline="0" dirty="0" smtClean="0">
                <a:ln>
                  <a:noFill/>
                </a:ln>
                <a:solidFill>
                  <a:srgbClr val="414141"/>
                </a:solidFill>
                <a:effectLst/>
                <a:latin typeface="Arial" panose="020B0604020202020204" pitchFamily="34" charset="0"/>
                <a:cs typeface="Arial" panose="020B0604020202020204" pitchFamily="34" charset="0"/>
              </a:rPr>
              <a:t>C = Specific power consumption</a:t>
            </a:r>
            <a:br>
              <a:rPr kumimoji="0" lang="en-US" altLang="en-US" sz="1200" b="0" i="0" u="none" strike="noStrike" cap="none" normalizeH="0" baseline="0" dirty="0" smtClean="0">
                <a:ln>
                  <a:noFill/>
                </a:ln>
                <a:solidFill>
                  <a:srgbClr val="414141"/>
                </a:solidFill>
                <a:effectLst/>
                <a:latin typeface="Arial" panose="020B0604020202020204" pitchFamily="34" charset="0"/>
                <a:cs typeface="Arial" panose="020B0604020202020204" pitchFamily="34" charset="0"/>
              </a:rPr>
            </a:br>
            <a:r>
              <a:rPr kumimoji="0" lang="en-US" altLang="en-US" sz="1200" b="0" i="0" u="none" strike="noStrike" cap="none" normalizeH="0" baseline="0" dirty="0" smtClean="0">
                <a:ln>
                  <a:noFill/>
                </a:ln>
                <a:solidFill>
                  <a:srgbClr val="414141"/>
                </a:solidFill>
                <a:effectLst/>
                <a:latin typeface="Arial" panose="020B0604020202020204" pitchFamily="34" charset="0"/>
                <a:cs typeface="Arial" panose="020B0604020202020204" pitchFamily="34" charset="0"/>
              </a:rPr>
              <a:t>Thermal velocity acquired by an electron of the work material due to electron beam is</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solidFill>
                <a:srgbClr val="414141"/>
              </a:solidFill>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rgbClr val="2B2B2B"/>
                </a:solidFill>
                <a:effectLst/>
                <a:latin typeface="Arial" panose="020B0604020202020204" pitchFamily="34" charset="0"/>
                <a:cs typeface="Arial" panose="020B0604020202020204" pitchFamily="34" charset="0"/>
                <a:hlinkClick r:id="rId3"/>
              </a:rPr>
              <a:t>  </a:t>
            </a:r>
            <a:r>
              <a:rPr kumimoji="0" lang="en-US" altLang="en-US" sz="3000" b="0" i="0" u="none" strike="noStrike" cap="none" normalizeH="0" baseline="0" dirty="0" smtClean="0">
                <a:ln>
                  <a:noFill/>
                </a:ln>
                <a:solidFill>
                  <a:srgbClr val="2B2B2B"/>
                </a:solidFill>
                <a:effectLst/>
                <a:latin typeface="Arial" panose="020B0604020202020204" pitchFamily="34" charset="0"/>
                <a:cs typeface="Arial" panose="020B0604020202020204" pitchFamily="34" charset="0"/>
              </a:rPr>
              <a:t> </a:t>
            </a:r>
            <a:r>
              <a:rPr kumimoji="0" lang="en-US" altLang="en-US" sz="1200" b="0" i="0" u="none" strike="noStrike" cap="none" normalizeH="0" baseline="0" dirty="0" smtClean="0">
                <a:ln>
                  <a:noFill/>
                </a:ln>
                <a:solidFill>
                  <a:srgbClr val="2B2B2B"/>
                </a:solidFill>
                <a:effectLst/>
                <a:latin typeface="Arial" panose="020B0604020202020204" pitchFamily="34" charset="0"/>
                <a:cs typeface="Arial" panose="020B0604020202020204" pitchFamily="34" charset="0"/>
              </a:rPr>
              <a:t>                         </a:t>
            </a:r>
            <a:endParaRPr kumimoji="0" lang="en-US" altLang="en-US"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rgbClr val="414141"/>
                </a:solidFill>
                <a:effectLst/>
                <a:latin typeface="Arial" panose="020B0604020202020204" pitchFamily="34" charset="0"/>
                <a:cs typeface="Arial" panose="020B0604020202020204" pitchFamily="34" charset="0"/>
              </a:rPr>
              <a:t>Where, K</a:t>
            </a:r>
            <a:r>
              <a:rPr kumimoji="0" lang="en-US" altLang="en-US" sz="1200" b="0" i="0" u="none" strike="noStrike" cap="none" normalizeH="0" baseline="-30000" dirty="0" smtClean="0">
                <a:ln>
                  <a:noFill/>
                </a:ln>
                <a:solidFill>
                  <a:srgbClr val="414141"/>
                </a:solidFill>
                <a:effectLst/>
                <a:latin typeface="Arial" panose="020B0604020202020204" pitchFamily="34" charset="0"/>
                <a:cs typeface="Arial" panose="020B0604020202020204" pitchFamily="34" charset="0"/>
              </a:rPr>
              <a:t>B</a:t>
            </a:r>
            <a:r>
              <a:rPr kumimoji="0" lang="en-US" altLang="en-US" sz="1200" b="0" i="0" u="none" strike="noStrike" cap="none" normalizeH="0" baseline="0" dirty="0" smtClean="0">
                <a:ln>
                  <a:noFill/>
                </a:ln>
                <a:solidFill>
                  <a:srgbClr val="414141"/>
                </a:solidFill>
                <a:effectLst/>
                <a:latin typeface="Arial" panose="020B0604020202020204" pitchFamily="34" charset="0"/>
                <a:cs typeface="Arial" panose="020B0604020202020204" pitchFamily="34" charset="0"/>
              </a:rPr>
              <a:t> = Boltzmann constant</a:t>
            </a:r>
            <a:br>
              <a:rPr kumimoji="0" lang="en-US" altLang="en-US" sz="1200" b="0" i="0" u="none" strike="noStrike" cap="none" normalizeH="0" baseline="0" dirty="0" smtClean="0">
                <a:ln>
                  <a:noFill/>
                </a:ln>
                <a:solidFill>
                  <a:srgbClr val="414141"/>
                </a:solidFill>
                <a:effectLst/>
                <a:latin typeface="Arial" panose="020B0604020202020204" pitchFamily="34" charset="0"/>
                <a:cs typeface="Arial" panose="020B0604020202020204" pitchFamily="34" charset="0"/>
              </a:rPr>
            </a:br>
            <a:r>
              <a:rPr kumimoji="0" lang="en-US" altLang="en-US" sz="1200" b="0" i="0" u="none" strike="noStrike" cap="none" normalizeH="0" baseline="0" dirty="0" smtClean="0">
                <a:ln>
                  <a:noFill/>
                </a:ln>
                <a:solidFill>
                  <a:srgbClr val="414141"/>
                </a:solidFill>
                <a:effectLst/>
                <a:latin typeface="Arial" panose="020B0604020202020204" pitchFamily="34" charset="0"/>
                <a:cs typeface="Arial" panose="020B0604020202020204" pitchFamily="34" charset="0"/>
              </a:rPr>
              <a:t>m = mass of one atom of work.</a:t>
            </a:r>
            <a:br>
              <a:rPr kumimoji="0" lang="en-US" altLang="en-US" sz="1200" b="0" i="0" u="none" strike="noStrike" cap="none" normalizeH="0" baseline="0" dirty="0" smtClean="0">
                <a:ln>
                  <a:noFill/>
                </a:ln>
                <a:solidFill>
                  <a:srgbClr val="414141"/>
                </a:solidFill>
                <a:effectLst/>
                <a:latin typeface="Arial" panose="020B0604020202020204" pitchFamily="34" charset="0"/>
                <a:cs typeface="Arial" panose="020B0604020202020204" pitchFamily="34" charset="0"/>
              </a:rPr>
            </a:br>
            <a:r>
              <a:rPr kumimoji="0" lang="en-US" altLang="en-US" sz="1200" b="0" i="0" u="none" strike="noStrike" cap="none" normalizeH="0" baseline="0" dirty="0" smtClean="0">
                <a:ln>
                  <a:noFill/>
                </a:ln>
                <a:solidFill>
                  <a:srgbClr val="414141"/>
                </a:solidFill>
                <a:effectLst/>
                <a:latin typeface="Arial" panose="020B0604020202020204" pitchFamily="34" charset="0"/>
                <a:cs typeface="Arial" panose="020B0604020202020204" pitchFamily="34" charset="0"/>
              </a:rPr>
              <a:t>T = rise in temperature</a:t>
            </a:r>
            <a:endParaRPr kumimoji="0" lang="en-US" altLang="en-US" sz="1600" b="0" i="0" u="sng" strike="noStrike" cap="none" normalizeH="0" baseline="0" dirty="0" smtClean="0">
              <a:ln>
                <a:noFill/>
              </a:ln>
              <a:solidFill>
                <a:srgbClr val="333333"/>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smtClean="0">
              <a:ln>
                <a:noFill/>
              </a:ln>
              <a:solidFill>
                <a:srgbClr val="2B2B2B"/>
              </a:solidFill>
              <a:effectLst/>
              <a:latin typeface="Arial" panose="020B0604020202020204" pitchFamily="34" charset="0"/>
              <a:cs typeface="Arial" panose="020B0604020202020204" pitchFamily="34" charset="0"/>
            </a:endParaRPr>
          </a:p>
        </p:txBody>
      </p:sp>
      <p:pic>
        <p:nvPicPr>
          <p:cNvPr id="2052" name="Picture 4" descr="ebm thermal velocity">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28885" y="2385583"/>
            <a:ext cx="1123950" cy="485775"/>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50284391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63255" y="370445"/>
            <a:ext cx="11739418" cy="6186309"/>
          </a:xfrm>
          <a:prstGeom prst="rect">
            <a:avLst/>
          </a:prstGeom>
        </p:spPr>
        <p:txBody>
          <a:bodyPr wrap="square">
            <a:spAutoFit/>
          </a:bodyPr>
          <a:lstStyle/>
          <a:p>
            <a:r>
              <a:rPr lang="en-GB" dirty="0" smtClean="0"/>
              <a:t>11.  Electron beam guns are also provided with illumination facility and a telescope for alignment of the beam with the work piece.  Work piece is mounted on a CNC table so that holes of any shape can be machined using the CNC control and beam deflection in-built in the gun.  One of the major requirements of EBM operation of electron beam gun is maintenance of desired vacuum.  Level of vacuum within the gun is in the order of 10-4 to 10-6 </a:t>
            </a:r>
            <a:r>
              <a:rPr lang="en-GB" dirty="0" err="1" smtClean="0"/>
              <a:t>Torr</a:t>
            </a:r>
            <a:r>
              <a:rPr lang="en-GB" dirty="0" smtClean="0"/>
              <a:t>. {1 </a:t>
            </a:r>
            <a:r>
              <a:rPr lang="en-GB" dirty="0" err="1" smtClean="0"/>
              <a:t>Torr</a:t>
            </a:r>
            <a:r>
              <a:rPr lang="en-GB" dirty="0" smtClean="0"/>
              <a:t> = 1mm of Hg} Maintenance of suitable vacuum is essential so that electrons do not loose their energy and a significant life of the cathode cartridge is obtained.  Such vacuum is achieved and maintained using a combination of rotary pump and diffusion pump.</a:t>
            </a:r>
          </a:p>
          <a:p>
            <a:r>
              <a:rPr lang="en-GB" dirty="0" smtClean="0"/>
              <a:t>12. How Vacuum Creates?  Main element for creating the vacuum is DIFFUSION PUMP.  The oil diffusion pump is operated with an oil of low </a:t>
            </a:r>
            <a:r>
              <a:rPr lang="en-GB" dirty="0" err="1" smtClean="0"/>
              <a:t>vapor</a:t>
            </a:r>
            <a:r>
              <a:rPr lang="en-GB" dirty="0" smtClean="0"/>
              <a:t> pressure. Its purpose is to achieve higher vacuum.  The features that make the diffusion pump attractive for high and ultra-high vacuum use are its high pumping speed for all gases and low cost per unit pumping speed when compared with other types of pump used in the same vacuum range.  Diffusion pumps cannot discharge directly into the atmosphere, so a mechanical </a:t>
            </a:r>
            <a:r>
              <a:rPr lang="en-GB" dirty="0" err="1" smtClean="0"/>
              <a:t>forepump</a:t>
            </a:r>
            <a:r>
              <a:rPr lang="en-GB" dirty="0" smtClean="0"/>
              <a:t> is typically used to maintain an outlet pressure around 0.1 mbar.</a:t>
            </a:r>
          </a:p>
          <a:p>
            <a:r>
              <a:rPr lang="en-GB" dirty="0" smtClean="0"/>
              <a:t>13.  Diffusion pump is essentially an oil heater. As the oil is heated the oil vapour rushes upward where gradually converging structure.  The nozzles change the direction of motion of the oil vapour and the oil vapour starts moving downward at a high velocity as jet.  Such high velocity jets of oil vapour entrain any air molecules present within the gun.  This oil is evacuated by a rotary pump via the backing line.  The oil vapour condenses due to presence of cooling water jacket around the diffusion pump.  One major disadvantage of diffusion pumps is the tendency to back stream oil into the vacuum chamber.  This oil can contaminate surfaces inside the chamber or upon contact with hot filaments or electrical discharges may result in carbonaceous or siliceous deposits.</a:t>
            </a:r>
          </a:p>
          <a:p>
            <a:r>
              <a:rPr lang="en-GB" dirty="0" smtClean="0"/>
              <a:t>14. Nozzles Water cooling coils Heater Boiler</a:t>
            </a:r>
          </a:p>
          <a:p>
            <a:r>
              <a:rPr lang="en-GB" dirty="0" smtClean="0"/>
              <a:t>15. Electron Beam Process – Parameters The process parameters, which directly affect the machining characteristics in Electron Beam Machining, are: • The accelerating voltage • The beam current • Pulse duration • Energy per pulse • Power per pulse • Lens current • Spot size • Power density</a:t>
            </a:r>
          </a:p>
        </p:txBody>
      </p:sp>
    </p:spTree>
    <p:extLst>
      <p:ext uri="{BB962C8B-B14F-4D97-AF65-F5344CB8AC3E}">
        <p14:creationId xmlns:p14="http://schemas.microsoft.com/office/powerpoint/2010/main" val="176851114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7786" y="652964"/>
            <a:ext cx="11862148" cy="5078313"/>
          </a:xfrm>
          <a:prstGeom prst="rect">
            <a:avLst/>
          </a:prstGeom>
        </p:spPr>
        <p:txBody>
          <a:bodyPr wrap="square">
            <a:spAutoFit/>
          </a:bodyPr>
          <a:lstStyle/>
          <a:p>
            <a:r>
              <a:rPr lang="en-GB" dirty="0"/>
              <a:t>16. Electron Beam Process Capability  EBM can provide holes of diameter in the range of 100 </a:t>
            </a:r>
            <a:r>
              <a:rPr lang="en-GB" dirty="0" err="1"/>
              <a:t>μm</a:t>
            </a:r>
            <a:r>
              <a:rPr lang="en-GB" dirty="0"/>
              <a:t> to 2 mm with a depth up to 15 mm, i.e., with a l/d ratio of around 10.  A wide range of materials such as steel, stainless steel, </a:t>
            </a:r>
            <a:r>
              <a:rPr lang="en-GB" dirty="0" err="1"/>
              <a:t>Ti</a:t>
            </a:r>
            <a:r>
              <a:rPr lang="en-GB" dirty="0"/>
              <a:t> and Ni super-alloys, aluminium as well as plastics, ceramics, leathers can be machined successfully using electron beam.  As the mechanism of material removal is thermal in nature as for example in electro-discharge machining, there would be thermal damages associated with EBM.  However, the heat-affected zone is rather narrow due to shorter pulse duration in EBM. Typically the heat-affected zone is around 20 to 30 </a:t>
            </a:r>
            <a:r>
              <a:rPr lang="en-GB" dirty="0" err="1"/>
              <a:t>μm</a:t>
            </a:r>
            <a:r>
              <a:rPr lang="en-GB" dirty="0"/>
              <a:t>.  Some of the materials like Al and </a:t>
            </a:r>
            <a:r>
              <a:rPr lang="en-GB" dirty="0" err="1"/>
              <a:t>Ti</a:t>
            </a:r>
            <a:r>
              <a:rPr lang="en-GB" dirty="0"/>
              <a:t> alloys are more readily machined compared to steel.  Number of holes drilled per second depends on the hole diameter, power density and depth of the hole as well as material type.</a:t>
            </a:r>
          </a:p>
          <a:p>
            <a:r>
              <a:rPr lang="en-GB" dirty="0"/>
              <a:t>17. Electron Beam Machining – Advantages  EBM provides very high drilling rates when small holes with large aspect ratio are to be drilled.  Moreover it can machine almost any material irrespective of their mechanical properties. As it applies no mechanical cutting force, work holding and </a:t>
            </a:r>
            <a:r>
              <a:rPr lang="en-GB" dirty="0" err="1"/>
              <a:t>fixturing</a:t>
            </a:r>
            <a:r>
              <a:rPr lang="en-GB" dirty="0"/>
              <a:t> cost is very less.  Further for the same reason fragile and brittle materials can also be processed. The heat affected zone in EBM is rather less due to shorter pulses.  EBM can provide holes of any shape by combining beam deflection using electromagnetic coils and the CNC table with high accuracy.</a:t>
            </a:r>
          </a:p>
          <a:p>
            <a:r>
              <a:rPr lang="en-GB" dirty="0"/>
              <a:t>18. Electron Beam Machining –Limitations  However, EBM has its own share of limitations.  The primary limitations are the high capital cost of the equipment and necessary regular maintenance applicable for any equipment using vacuum system.  Moreover in EBM there is significant amount of non-productive pump down period for attaining desired vacuum.  However this can be reduced to some extent using vacuum load locks.  Though heat affected zone is rather less in EBM but recast layer formation cannot be avoided.</a:t>
            </a:r>
          </a:p>
        </p:txBody>
      </p:sp>
    </p:spTree>
    <p:extLst>
      <p:ext uri="{BB962C8B-B14F-4D97-AF65-F5344CB8AC3E}">
        <p14:creationId xmlns:p14="http://schemas.microsoft.com/office/powerpoint/2010/main" val="14577976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9383" y="0"/>
            <a:ext cx="11397672" cy="6740307"/>
          </a:xfrm>
          <a:prstGeom prst="rect">
            <a:avLst/>
          </a:prstGeom>
        </p:spPr>
        <p:txBody>
          <a:bodyPr wrap="square">
            <a:spAutoFit/>
          </a:bodyPr>
          <a:lstStyle/>
          <a:p>
            <a:r>
              <a:rPr lang="en-GB" dirty="0" smtClean="0"/>
              <a:t>Advantages</a:t>
            </a:r>
          </a:p>
          <a:p>
            <a:r>
              <a:rPr lang="en-GB" dirty="0" smtClean="0"/>
              <a:t>Very hard, heat resistant materials could be machined or welded easily</a:t>
            </a:r>
          </a:p>
          <a:p>
            <a:r>
              <a:rPr lang="en-GB" dirty="0" smtClean="0"/>
              <a:t>No physical or metallurgical damage results in the workpiece.</a:t>
            </a:r>
          </a:p>
          <a:p>
            <a:r>
              <a:rPr lang="en-GB" dirty="0" smtClean="0"/>
              <a:t>Close dimensional tolerance could be achieved since there is no cutting tool wear.</a:t>
            </a:r>
          </a:p>
          <a:p>
            <a:r>
              <a:rPr lang="en-GB" dirty="0" smtClean="0"/>
              <a:t>In electron beam welding there is virtually no contamination and close control of penetration is possible.</a:t>
            </a:r>
          </a:p>
          <a:p>
            <a:r>
              <a:rPr lang="en-GB" dirty="0" smtClean="0"/>
              <a:t>Holes as small as 0.002 mm diameter could be drilled.</a:t>
            </a:r>
          </a:p>
          <a:p>
            <a:endParaRPr lang="en-GB" dirty="0" smtClean="0"/>
          </a:p>
          <a:p>
            <a:r>
              <a:rPr lang="en-GB" dirty="0" smtClean="0"/>
              <a:t>Disadvantages</a:t>
            </a:r>
          </a:p>
          <a:p>
            <a:r>
              <a:rPr lang="en-GB" dirty="0" smtClean="0"/>
              <a:t>The equipment costs high and operator of high skill is required for carrying out operations.</a:t>
            </a:r>
          </a:p>
          <a:p>
            <a:r>
              <a:rPr lang="en-GB" dirty="0" smtClean="0"/>
              <a:t>The power consumption is exceedingly high</a:t>
            </a:r>
          </a:p>
          <a:p>
            <a:r>
              <a:rPr lang="en-GB" dirty="0" smtClean="0"/>
              <a:t>It is not very suitable for sinking deep holes, if the sides must be parallel. In other words, it is not possible to have perfectly cylindrical deep holes by this method.</a:t>
            </a:r>
          </a:p>
          <a:p>
            <a:r>
              <a:rPr lang="en-GB" dirty="0" smtClean="0"/>
              <a:t>Unless special care is taken the bottom of a thorough hole would become cone-shaped.</a:t>
            </a:r>
          </a:p>
          <a:p>
            <a:r>
              <a:rPr lang="en-GB" dirty="0" smtClean="0"/>
              <a:t>It is most suitable for machining operation where much less material is to be removed. The material removal rate being of the order of a fraction of a milligram per sec.</a:t>
            </a:r>
          </a:p>
          <a:p>
            <a:r>
              <a:rPr lang="en-GB" dirty="0" smtClean="0"/>
              <a:t>The electron beam operation can be carried out only in vacuum.</a:t>
            </a:r>
          </a:p>
          <a:p>
            <a:endParaRPr lang="en-GB" dirty="0" smtClean="0"/>
          </a:p>
          <a:p>
            <a:r>
              <a:rPr lang="en-GB" dirty="0" smtClean="0"/>
              <a:t>Applications</a:t>
            </a:r>
          </a:p>
          <a:p>
            <a:r>
              <a:rPr lang="en-GB" dirty="0" smtClean="0"/>
              <a:t>It is used for drilling synthetic jewels in the watch industry.</a:t>
            </a:r>
          </a:p>
          <a:p>
            <a:r>
              <a:rPr lang="en-GB" dirty="0" smtClean="0"/>
              <a:t>Holes as small as 0.002 mm diameter can be produced in hard synthetic sapphires.</a:t>
            </a:r>
          </a:p>
          <a:p>
            <a:r>
              <a:rPr lang="en-GB" dirty="0" smtClean="0"/>
              <a:t>Electron beam can be suitably used for welding small pieces of highly reactive and refractory metals.</a:t>
            </a:r>
          </a:p>
          <a:p>
            <a:r>
              <a:rPr lang="en-GB" dirty="0" smtClean="0"/>
              <a:t>For making fine gas orifices in space nuclear reactors and turbine blades for supersonic aero engines, it is used</a:t>
            </a:r>
          </a:p>
          <a:p>
            <a:r>
              <a:rPr lang="en-GB" dirty="0" smtClean="0"/>
              <a:t>Wire drawing dies, flow orifices could be produced by this process.</a:t>
            </a:r>
          </a:p>
          <a:p>
            <a:r>
              <a:rPr lang="en-GB" dirty="0" smtClean="0"/>
              <a:t>Fine copper wire can be welded to in transistors.</a:t>
            </a:r>
            <a:endParaRPr lang="en-GB" dirty="0"/>
          </a:p>
        </p:txBody>
      </p:sp>
    </p:spTree>
    <p:extLst>
      <p:ext uri="{BB962C8B-B14F-4D97-AF65-F5344CB8AC3E}">
        <p14:creationId xmlns:p14="http://schemas.microsoft.com/office/powerpoint/2010/main" val="38751703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20562" y="1820562"/>
            <a:ext cx="5214552" cy="1938992"/>
          </a:xfrm>
          <a:prstGeom prst="rect">
            <a:avLst/>
          </a:prstGeom>
          <a:noFill/>
        </p:spPr>
        <p:txBody>
          <a:bodyPr wrap="square" rtlCol="0">
            <a:spAutoFit/>
          </a:bodyPr>
          <a:lstStyle/>
          <a:p>
            <a:r>
              <a:rPr lang="en-GB" sz="6000" dirty="0" smtClean="0"/>
              <a:t>Subtractive Manufacturing</a:t>
            </a:r>
            <a:endParaRPr lang="en-GB" sz="6000" dirty="0"/>
          </a:p>
        </p:txBody>
      </p:sp>
    </p:spTree>
    <p:extLst>
      <p:ext uri="{BB962C8B-B14F-4D97-AF65-F5344CB8AC3E}">
        <p14:creationId xmlns:p14="http://schemas.microsoft.com/office/powerpoint/2010/main" val="35943071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69695" y="1935017"/>
            <a:ext cx="7323351" cy="523220"/>
          </a:xfrm>
          <a:prstGeom prst="rect">
            <a:avLst/>
          </a:prstGeom>
        </p:spPr>
        <p:txBody>
          <a:bodyPr wrap="none">
            <a:spAutoFit/>
          </a:bodyPr>
          <a:lstStyle/>
          <a:p>
            <a:pPr lvl="0"/>
            <a:r>
              <a:rPr lang="en-GB" sz="2800" dirty="0">
                <a:solidFill>
                  <a:srgbClr val="000000"/>
                </a:solidFill>
                <a:latin typeface="Gill Sans Ultra Bold" panose="020B0A02020104020203" pitchFamily="34" charset="0"/>
              </a:rPr>
              <a:t>Electron Beam Machining (EBM)</a:t>
            </a:r>
          </a:p>
        </p:txBody>
      </p:sp>
      <p:sp>
        <p:nvSpPr>
          <p:cNvPr id="3" name="TextBox 2"/>
          <p:cNvSpPr txBox="1"/>
          <p:nvPr/>
        </p:nvSpPr>
        <p:spPr>
          <a:xfrm>
            <a:off x="1878227" y="3822357"/>
            <a:ext cx="5272216" cy="1477328"/>
          </a:xfrm>
          <a:prstGeom prst="rect">
            <a:avLst/>
          </a:prstGeom>
          <a:noFill/>
        </p:spPr>
        <p:txBody>
          <a:bodyPr wrap="square" rtlCol="0">
            <a:spAutoFit/>
          </a:bodyPr>
          <a:lstStyle/>
          <a:p>
            <a:r>
              <a:rPr lang="en-GB" dirty="0" smtClean="0"/>
              <a:t>Manufacturing Processes Selection Handbook Swift, Booker 2013</a:t>
            </a:r>
          </a:p>
          <a:p>
            <a:r>
              <a:rPr lang="en-GB" dirty="0" smtClean="0"/>
              <a:t>Fundamentals of Machining Processes – Conventional and non-conventional Processes</a:t>
            </a:r>
          </a:p>
          <a:p>
            <a:r>
              <a:rPr lang="en-GB" dirty="0" smtClean="0"/>
              <a:t>El-</a:t>
            </a:r>
            <a:r>
              <a:rPr lang="en-GB" dirty="0" err="1" smtClean="0"/>
              <a:t>Hofy</a:t>
            </a:r>
            <a:r>
              <a:rPr lang="en-GB" dirty="0" smtClean="0"/>
              <a:t> CRC Press 2014</a:t>
            </a:r>
            <a:endParaRPr lang="en-GB" dirty="0"/>
          </a:p>
        </p:txBody>
      </p:sp>
    </p:spTree>
    <p:extLst>
      <p:ext uri="{BB962C8B-B14F-4D97-AF65-F5344CB8AC3E}">
        <p14:creationId xmlns:p14="http://schemas.microsoft.com/office/powerpoint/2010/main" val="9120185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86249" y="1491049"/>
            <a:ext cx="7068065" cy="1200329"/>
          </a:xfrm>
          <a:prstGeom prst="rect">
            <a:avLst/>
          </a:prstGeom>
          <a:noFill/>
        </p:spPr>
        <p:txBody>
          <a:bodyPr wrap="square" rtlCol="0">
            <a:spAutoFit/>
          </a:bodyPr>
          <a:lstStyle/>
          <a:p>
            <a:pPr marL="285750" indent="-285750">
              <a:buFont typeface="Arial" panose="020B0604020202020204" pitchFamily="34" charset="0"/>
              <a:buChar char="•"/>
            </a:pPr>
            <a:r>
              <a:rPr lang="en-GB" dirty="0" smtClean="0"/>
              <a:t>EBM  used in nuclear and aerospace industries since early 1960’s</a:t>
            </a:r>
          </a:p>
          <a:p>
            <a:pPr marL="285750" indent="-285750">
              <a:buFont typeface="Arial" panose="020B0604020202020204" pitchFamily="34" charset="0"/>
              <a:buChar char="•"/>
            </a:pPr>
            <a:r>
              <a:rPr lang="en-GB" dirty="0" smtClean="0"/>
              <a:t>Used for drilling small holes, cutting, engraving and heat treatment</a:t>
            </a:r>
          </a:p>
          <a:p>
            <a:pPr marL="285750" indent="-285750">
              <a:buFont typeface="Arial" panose="020B0604020202020204" pitchFamily="34" charset="0"/>
              <a:buChar char="•"/>
            </a:pPr>
            <a:r>
              <a:rPr lang="en-GB" dirty="0" smtClean="0"/>
              <a:t>Used in semiconductor manufacture </a:t>
            </a:r>
          </a:p>
          <a:p>
            <a:pPr marL="285750" indent="-285750">
              <a:buFont typeface="Arial" panose="020B0604020202020204" pitchFamily="34" charset="0"/>
              <a:buChar char="•"/>
            </a:pPr>
            <a:r>
              <a:rPr lang="en-GB" dirty="0" smtClean="0"/>
              <a:t>Used for micromachining</a:t>
            </a:r>
            <a:endParaRPr lang="en-GB" dirty="0"/>
          </a:p>
        </p:txBody>
      </p:sp>
    </p:spTree>
    <p:extLst>
      <p:ext uri="{BB962C8B-B14F-4D97-AF65-F5344CB8AC3E}">
        <p14:creationId xmlns:p14="http://schemas.microsoft.com/office/powerpoint/2010/main" val="22888115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40260" y="1489479"/>
            <a:ext cx="2850291" cy="3416320"/>
          </a:xfrm>
          <a:prstGeom prst="rect">
            <a:avLst/>
          </a:prstGeom>
        </p:spPr>
        <p:txBody>
          <a:bodyPr wrap="square">
            <a:spAutoFit/>
          </a:bodyPr>
          <a:lstStyle/>
          <a:p>
            <a:r>
              <a:rPr lang="en-GB" dirty="0">
                <a:solidFill>
                  <a:srgbClr val="211D1E"/>
                </a:solidFill>
                <a:latin typeface="Times" panose="02020603050405020304" pitchFamily="18" charset="0"/>
              </a:rPr>
              <a:t>An electron gun bombards the workpiece with electrons up to 80% of the speed of light, generating localised heat and evaporating the workpiece surface. Magnetic lenses focus the electron beam and electromagnetic coils control its position. The workpiece is typically contained within a vacuum chamber </a:t>
            </a:r>
            <a:endParaRPr lang="en-GB" dirty="0"/>
          </a:p>
        </p:txBody>
      </p:sp>
      <p:pic>
        <p:nvPicPr>
          <p:cNvPr id="3" name="Picture 2"/>
          <p:cNvPicPr>
            <a:picLocks noChangeAspect="1"/>
          </p:cNvPicPr>
          <p:nvPr/>
        </p:nvPicPr>
        <p:blipFill>
          <a:blip r:embed="rId2"/>
          <a:stretch>
            <a:fillRect/>
          </a:stretch>
        </p:blipFill>
        <p:spPr>
          <a:xfrm>
            <a:off x="4342837" y="871318"/>
            <a:ext cx="7640518" cy="4034481"/>
          </a:xfrm>
          <a:prstGeom prst="rect">
            <a:avLst/>
          </a:prstGeom>
        </p:spPr>
      </p:pic>
      <p:sp>
        <p:nvSpPr>
          <p:cNvPr id="4" name="Rectangle 3"/>
          <p:cNvSpPr/>
          <p:nvPr/>
        </p:nvSpPr>
        <p:spPr>
          <a:xfrm>
            <a:off x="642551" y="563541"/>
            <a:ext cx="3904735" cy="615553"/>
          </a:xfrm>
          <a:prstGeom prst="rect">
            <a:avLst/>
          </a:prstGeom>
        </p:spPr>
        <p:txBody>
          <a:bodyPr wrap="square">
            <a:spAutoFit/>
          </a:bodyPr>
          <a:lstStyle/>
          <a:p>
            <a:r>
              <a:rPr lang="en-GB" dirty="0">
                <a:solidFill>
                  <a:srgbClr val="000000"/>
                </a:solidFill>
                <a:latin typeface="ITC Legacy Sans"/>
              </a:rPr>
              <a:t>Electron Beam Machining (EBM)</a:t>
            </a:r>
          </a:p>
          <a:p>
            <a:r>
              <a:rPr lang="en-GB" sz="1600" b="1" i="1" dirty="0">
                <a:solidFill>
                  <a:srgbClr val="211D1E"/>
                </a:solidFill>
                <a:latin typeface="ITC Legacy Sans"/>
              </a:rPr>
              <a:t>Process Description</a:t>
            </a:r>
            <a:endParaRPr lang="en-GB" dirty="0"/>
          </a:p>
        </p:txBody>
      </p:sp>
    </p:spTree>
    <p:extLst>
      <p:ext uri="{BB962C8B-B14F-4D97-AF65-F5344CB8AC3E}">
        <p14:creationId xmlns:p14="http://schemas.microsoft.com/office/powerpoint/2010/main" val="26803648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Material Removal Process</a:t>
            </a:r>
            <a:endParaRPr lang="en-GB" dirty="0"/>
          </a:p>
        </p:txBody>
      </p:sp>
      <p:sp>
        <p:nvSpPr>
          <p:cNvPr id="3" name="Content Placeholder 2"/>
          <p:cNvSpPr>
            <a:spLocks noGrp="1"/>
          </p:cNvSpPr>
          <p:nvPr>
            <p:ph idx="1"/>
          </p:nvPr>
        </p:nvSpPr>
        <p:spPr/>
        <p:txBody>
          <a:bodyPr>
            <a:normAutofit/>
          </a:bodyPr>
          <a:lstStyle/>
          <a:p>
            <a:r>
              <a:rPr lang="en-GB" dirty="0" smtClean="0"/>
              <a:t>The main components of EBM installation are housed in a vacuum chamber evacuated to about 10</a:t>
            </a:r>
            <a:r>
              <a:rPr lang="en-GB" baseline="30000" dirty="0" smtClean="0"/>
              <a:t>-4</a:t>
            </a:r>
            <a:r>
              <a:rPr lang="en-GB" dirty="0" smtClean="0"/>
              <a:t> </a:t>
            </a:r>
            <a:r>
              <a:rPr lang="en-GB" dirty="0" err="1" smtClean="0"/>
              <a:t>torr</a:t>
            </a:r>
            <a:endParaRPr lang="en-GB" dirty="0" smtClean="0"/>
          </a:p>
          <a:p>
            <a:r>
              <a:rPr lang="en-GB" dirty="0" smtClean="0"/>
              <a:t>1 </a:t>
            </a:r>
            <a:r>
              <a:rPr lang="en-GB" dirty="0" err="1" smtClean="0"/>
              <a:t>torr</a:t>
            </a:r>
            <a:r>
              <a:rPr lang="en-GB" dirty="0" smtClean="0"/>
              <a:t>= 1/760 of an atmosphere= 13.32Pa ~=1mmHg</a:t>
            </a:r>
          </a:p>
          <a:p>
            <a:r>
              <a:rPr lang="en-GB" dirty="0" smtClean="0"/>
              <a:t>The tungsten filament cathode is heated to about 2500°C-3000°C to emit electrons</a:t>
            </a:r>
          </a:p>
          <a:p>
            <a:r>
              <a:rPr lang="en-GB" dirty="0" smtClean="0"/>
              <a:t>Emission current varies between 20 and 100mA. It depends on cathode material, the temperature and the high voltage ~150kV</a:t>
            </a:r>
          </a:p>
          <a:p>
            <a:r>
              <a:rPr lang="en-GB" dirty="0" smtClean="0"/>
              <a:t>Current density is between 5 and 15A/cm</a:t>
            </a:r>
            <a:r>
              <a:rPr lang="en-GB" baseline="30000" dirty="0" smtClean="0"/>
              <a:t>2</a:t>
            </a:r>
          </a:p>
        </p:txBody>
      </p:sp>
    </p:spTree>
    <p:extLst>
      <p:ext uri="{BB962C8B-B14F-4D97-AF65-F5344CB8AC3E}">
        <p14:creationId xmlns:p14="http://schemas.microsoft.com/office/powerpoint/2010/main" val="5647881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Process</a:t>
            </a:r>
            <a:endParaRPr lang="en-GB" dirty="0"/>
          </a:p>
        </p:txBody>
      </p:sp>
      <p:sp>
        <p:nvSpPr>
          <p:cNvPr id="3" name="Content Placeholder 2"/>
          <p:cNvSpPr>
            <a:spLocks noGrp="1"/>
          </p:cNvSpPr>
          <p:nvPr>
            <p:ph idx="1"/>
          </p:nvPr>
        </p:nvSpPr>
        <p:spPr/>
        <p:txBody>
          <a:bodyPr>
            <a:normAutofit fontScale="92500" lnSpcReduction="10000"/>
          </a:bodyPr>
          <a:lstStyle/>
          <a:p>
            <a:r>
              <a:rPr lang="en-GB" dirty="0"/>
              <a:t>A stream of electrons are accelerated in the direction of the workpiece. After acceleration they are focused by the field and travel through a hole in the </a:t>
            </a:r>
            <a:r>
              <a:rPr lang="en-GB" dirty="0" smtClean="0"/>
              <a:t>anode. </a:t>
            </a:r>
          </a:p>
          <a:p>
            <a:r>
              <a:rPr lang="en-GB" dirty="0" smtClean="0"/>
              <a:t>The electron beam is then refocused by a magnetic or electronic lens system</a:t>
            </a:r>
          </a:p>
          <a:p>
            <a:r>
              <a:rPr lang="en-GB" dirty="0"/>
              <a:t>The beam is directed under control to the workpiece</a:t>
            </a:r>
          </a:p>
          <a:p>
            <a:r>
              <a:rPr lang="en-GB" dirty="0"/>
              <a:t>The electrons maintain the velocity (228 x 103 km/s)until they strike the workpiece in an area </a:t>
            </a:r>
            <a:r>
              <a:rPr lang="en-GB" dirty="0" smtClean="0"/>
              <a:t>of 0.25mm diameter</a:t>
            </a:r>
          </a:p>
          <a:p>
            <a:r>
              <a:rPr lang="en-GB" dirty="0"/>
              <a:t>Their kinetic energy then transforms to heat causing </a:t>
            </a:r>
            <a:r>
              <a:rPr lang="en-GB" dirty="0" smtClean="0"/>
              <a:t>a rapid increase in temperature of the workpiece to well above its boiling point</a:t>
            </a:r>
          </a:p>
          <a:p>
            <a:r>
              <a:rPr lang="en-GB" dirty="0"/>
              <a:t>The material is removed by evaporation</a:t>
            </a:r>
          </a:p>
          <a:p>
            <a:endParaRPr lang="en-GB" dirty="0"/>
          </a:p>
        </p:txBody>
      </p:sp>
    </p:spTree>
    <p:extLst>
      <p:ext uri="{BB962C8B-B14F-4D97-AF65-F5344CB8AC3E}">
        <p14:creationId xmlns:p14="http://schemas.microsoft.com/office/powerpoint/2010/main" val="27134482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smtClean="0"/>
              <a:t>Power densities of 1.55MW/mm2 so all engineering materials can be machined</a:t>
            </a:r>
          </a:p>
          <a:p>
            <a:r>
              <a:rPr lang="en-GB" dirty="0" smtClean="0"/>
              <a:t>Melted liquid rapidly ejected and vaporized causing MRR of ~10mm3/min</a:t>
            </a:r>
          </a:p>
          <a:p>
            <a:r>
              <a:rPr lang="en-GB" dirty="0" smtClean="0"/>
              <a:t>Pulsed electron beam at 104 Hz reduces the temperature of workpiece outside region being machined.</a:t>
            </a:r>
          </a:p>
          <a:p>
            <a:r>
              <a:rPr lang="en-GB" dirty="0" smtClean="0"/>
              <a:t>Large </a:t>
            </a:r>
            <a:r>
              <a:rPr lang="en-GB" dirty="0" err="1" smtClean="0"/>
              <a:t>depth:width</a:t>
            </a:r>
            <a:r>
              <a:rPr lang="en-GB" dirty="0" smtClean="0"/>
              <a:t> ratio (100:1) meant fine hole drilling became feasible.</a:t>
            </a:r>
          </a:p>
          <a:p>
            <a:r>
              <a:rPr lang="en-GB" dirty="0" smtClean="0"/>
              <a:t>Absence of mechanical contact and suitability for automation a plus</a:t>
            </a:r>
          </a:p>
          <a:p>
            <a:r>
              <a:rPr lang="en-GB" dirty="0" smtClean="0"/>
              <a:t>Vacuum lengthens cycle time</a:t>
            </a:r>
            <a:endParaRPr lang="en-GB" dirty="0"/>
          </a:p>
        </p:txBody>
      </p:sp>
    </p:spTree>
    <p:extLst>
      <p:ext uri="{BB962C8B-B14F-4D97-AF65-F5344CB8AC3E}">
        <p14:creationId xmlns:p14="http://schemas.microsoft.com/office/powerpoint/2010/main" val="12343111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44843" y="659026"/>
            <a:ext cx="10766854" cy="2031325"/>
          </a:xfrm>
          <a:prstGeom prst="rect">
            <a:avLst/>
          </a:prstGeom>
        </p:spPr>
        <p:txBody>
          <a:bodyPr wrap="square">
            <a:spAutoFit/>
          </a:bodyPr>
          <a:lstStyle/>
          <a:p>
            <a:r>
              <a:rPr lang="en-GB" b="1" i="1" dirty="0">
                <a:solidFill>
                  <a:srgbClr val="211D1E"/>
                </a:solidFill>
                <a:latin typeface="ITC Legacy Sans"/>
              </a:rPr>
              <a:t>Materials</a:t>
            </a:r>
            <a:endParaRPr lang="en-GB" dirty="0">
              <a:solidFill>
                <a:srgbClr val="211D1E"/>
              </a:solidFill>
              <a:latin typeface="ITC Legacy Sans"/>
            </a:endParaRPr>
          </a:p>
          <a:p>
            <a:r>
              <a:rPr lang="en-GB" dirty="0">
                <a:solidFill>
                  <a:srgbClr val="211D1E"/>
                </a:solidFill>
                <a:latin typeface="Times" panose="02020603050405020304" pitchFamily="18" charset="0"/>
              </a:rPr>
              <a:t>Any material regardless of its type, electrical conductivity and hardness.</a:t>
            </a:r>
          </a:p>
          <a:p>
            <a:r>
              <a:rPr lang="en-GB" b="1" i="1" dirty="0">
                <a:solidFill>
                  <a:srgbClr val="211D1E"/>
                </a:solidFill>
                <a:latin typeface="ITC Legacy Sans"/>
              </a:rPr>
              <a:t>Process Variations </a:t>
            </a:r>
            <a:endParaRPr lang="en-GB" dirty="0">
              <a:solidFill>
                <a:srgbClr val="211D1E"/>
              </a:solidFill>
              <a:latin typeface="ITC Legacy Sans"/>
            </a:endParaRPr>
          </a:p>
          <a:p>
            <a:r>
              <a:rPr lang="en-GB" dirty="0">
                <a:solidFill>
                  <a:srgbClr val="211D1E"/>
                </a:solidFill>
                <a:latin typeface="Times" panose="02020603050405020304" pitchFamily="18" charset="0"/>
              </a:rPr>
              <a:t>• Electron Beam Welding (</a:t>
            </a:r>
            <a:r>
              <a:rPr lang="en-GB" dirty="0" smtClean="0">
                <a:solidFill>
                  <a:srgbClr val="211D1E"/>
                </a:solidFill>
                <a:latin typeface="Times" panose="02020603050405020304" pitchFamily="18" charset="0"/>
              </a:rPr>
              <a:t>EBW): </a:t>
            </a:r>
            <a:r>
              <a:rPr lang="en-GB" dirty="0">
                <a:solidFill>
                  <a:srgbClr val="211D1E"/>
                </a:solidFill>
                <a:latin typeface="Times" panose="02020603050405020304" pitchFamily="18" charset="0"/>
              </a:rPr>
              <a:t>used to weld a range of material of varying thicknesses giving a small weld area and heat-affected zone, with no flux or filler. </a:t>
            </a:r>
          </a:p>
          <a:p>
            <a:r>
              <a:rPr lang="en-GB" dirty="0">
                <a:solidFill>
                  <a:srgbClr val="211D1E"/>
                </a:solidFill>
                <a:latin typeface="Times" panose="02020603050405020304" pitchFamily="18" charset="0"/>
              </a:rPr>
              <a:t>• The electron beam process can also be used for cutting, profiling, slotting and surface hardening, using the same equipment by varying process parameters</a:t>
            </a:r>
            <a:r>
              <a:rPr lang="en-GB" dirty="0" smtClean="0">
                <a:solidFill>
                  <a:srgbClr val="211D1E"/>
                </a:solidFill>
                <a:latin typeface="Times" panose="02020603050405020304" pitchFamily="18" charset="0"/>
              </a:rPr>
              <a:t>.</a:t>
            </a:r>
            <a:endParaRPr lang="en-GB" dirty="0">
              <a:solidFill>
                <a:srgbClr val="211D1E"/>
              </a:solidFill>
              <a:latin typeface="Times" panose="02020603050405020304" pitchFamily="18" charset="0"/>
            </a:endParaRPr>
          </a:p>
        </p:txBody>
      </p:sp>
    </p:spTree>
    <p:extLst>
      <p:ext uri="{BB962C8B-B14F-4D97-AF65-F5344CB8AC3E}">
        <p14:creationId xmlns:p14="http://schemas.microsoft.com/office/powerpoint/2010/main" val="3648987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49643" y="1443840"/>
            <a:ext cx="10223157" cy="4247317"/>
          </a:xfrm>
          <a:prstGeom prst="rect">
            <a:avLst/>
          </a:prstGeom>
        </p:spPr>
        <p:txBody>
          <a:bodyPr wrap="square">
            <a:spAutoFit/>
          </a:bodyPr>
          <a:lstStyle/>
          <a:p>
            <a:r>
              <a:rPr lang="en-GB" dirty="0">
                <a:solidFill>
                  <a:srgbClr val="211D1E"/>
                </a:solidFill>
                <a:latin typeface="Times" panose="02020603050405020304" pitchFamily="18" charset="0"/>
              </a:rPr>
              <a:t>• </a:t>
            </a:r>
            <a:r>
              <a:rPr lang="en-GB" dirty="0" smtClean="0">
                <a:solidFill>
                  <a:srgbClr val="211D1E"/>
                </a:solidFill>
                <a:latin typeface="Times" panose="02020603050405020304" pitchFamily="18" charset="0"/>
              </a:rPr>
              <a:t> </a:t>
            </a:r>
            <a:r>
              <a:rPr lang="en-GB" dirty="0">
                <a:solidFill>
                  <a:srgbClr val="211D1E"/>
                </a:solidFill>
                <a:latin typeface="Times" panose="02020603050405020304" pitchFamily="18" charset="0"/>
              </a:rPr>
              <a:t>Production rates are dependent on size of vacuum chamber and by the ability to process a number of parts in batches at each loading cycle (less than 1 s per hole cycle time on thin workpieces). </a:t>
            </a:r>
          </a:p>
          <a:p>
            <a:r>
              <a:rPr lang="en-GB" dirty="0">
                <a:solidFill>
                  <a:srgbClr val="211D1E"/>
                </a:solidFill>
                <a:latin typeface="Times" panose="02020603050405020304" pitchFamily="18" charset="0"/>
              </a:rPr>
              <a:t>• Parts should closely match size of chamber.</a:t>
            </a:r>
          </a:p>
          <a:p>
            <a:r>
              <a:rPr lang="en-GB" dirty="0" smtClean="0">
                <a:solidFill>
                  <a:srgbClr val="211D1E"/>
                </a:solidFill>
                <a:latin typeface="Times" panose="02020603050405020304" pitchFamily="18" charset="0"/>
              </a:rPr>
              <a:t>Material </a:t>
            </a:r>
            <a:r>
              <a:rPr lang="en-GB" dirty="0">
                <a:solidFill>
                  <a:srgbClr val="211D1E"/>
                </a:solidFill>
                <a:latin typeface="Times" panose="02020603050405020304" pitchFamily="18" charset="0"/>
              </a:rPr>
              <a:t>removal rates are low, typically 10 mm</a:t>
            </a:r>
            <a:r>
              <a:rPr lang="en-GB" sz="800" dirty="0">
                <a:solidFill>
                  <a:srgbClr val="211D1E"/>
                </a:solidFill>
                <a:latin typeface="Times" panose="02020603050405020304" pitchFamily="18" charset="0"/>
              </a:rPr>
              <a:t>3</a:t>
            </a:r>
            <a:r>
              <a:rPr lang="en-GB" dirty="0">
                <a:solidFill>
                  <a:srgbClr val="211D1E"/>
                </a:solidFill>
                <a:latin typeface="Times" panose="02020603050405020304" pitchFamily="18" charset="0"/>
              </a:rPr>
              <a:t>/min. Penetration speeds up to 10 mm/s possible. </a:t>
            </a:r>
          </a:p>
          <a:p>
            <a:r>
              <a:rPr lang="en-GB" dirty="0">
                <a:solidFill>
                  <a:srgbClr val="211D1E"/>
                </a:solidFill>
                <a:latin typeface="Times" panose="02020603050405020304" pitchFamily="18" charset="0"/>
              </a:rPr>
              <a:t>• Lead times can be several weeks. </a:t>
            </a:r>
          </a:p>
          <a:p>
            <a:r>
              <a:rPr lang="en-GB" dirty="0">
                <a:solidFill>
                  <a:srgbClr val="211D1E"/>
                </a:solidFill>
                <a:latin typeface="Times" panose="02020603050405020304" pitchFamily="18" charset="0"/>
              </a:rPr>
              <a:t>• Set-up times can be short, but the time to create a vacuum in the chamber at each loading cycle is an important consideration. </a:t>
            </a:r>
          </a:p>
          <a:p>
            <a:r>
              <a:rPr lang="en-GB" dirty="0">
                <a:solidFill>
                  <a:srgbClr val="211D1E"/>
                </a:solidFill>
                <a:latin typeface="Times" panose="02020603050405020304" pitchFamily="18" charset="0"/>
              </a:rPr>
              <a:t>• Material utilisation is good. </a:t>
            </a:r>
          </a:p>
          <a:p>
            <a:r>
              <a:rPr lang="en-GB" dirty="0">
                <a:solidFill>
                  <a:srgbClr val="211D1E"/>
                </a:solidFill>
                <a:latin typeface="Times" panose="02020603050405020304" pitchFamily="18" charset="0"/>
              </a:rPr>
              <a:t>• High degree of automation possible. </a:t>
            </a:r>
          </a:p>
          <a:p>
            <a:r>
              <a:rPr lang="en-GB" dirty="0">
                <a:solidFill>
                  <a:srgbClr val="211D1E"/>
                </a:solidFill>
                <a:latin typeface="Times" panose="02020603050405020304" pitchFamily="18" charset="0"/>
              </a:rPr>
              <a:t>• High energy consumption process. </a:t>
            </a:r>
          </a:p>
          <a:p>
            <a:r>
              <a:rPr lang="en-GB" dirty="0">
                <a:solidFill>
                  <a:srgbClr val="211D1E"/>
                </a:solidFill>
                <a:latin typeface="Times" panose="02020603050405020304" pitchFamily="18" charset="0"/>
              </a:rPr>
              <a:t>• Economical with low to moderate production runs for thin parts requiring small cuts. </a:t>
            </a:r>
          </a:p>
          <a:p>
            <a:r>
              <a:rPr lang="en-GB" dirty="0">
                <a:solidFill>
                  <a:srgbClr val="211D1E"/>
                </a:solidFill>
                <a:latin typeface="Times" panose="02020603050405020304" pitchFamily="18" charset="0"/>
              </a:rPr>
              <a:t>• Tooling costs are very high. </a:t>
            </a:r>
          </a:p>
          <a:p>
            <a:r>
              <a:rPr lang="en-GB" dirty="0">
                <a:solidFill>
                  <a:srgbClr val="211D1E"/>
                </a:solidFill>
                <a:latin typeface="Times" panose="02020603050405020304" pitchFamily="18" charset="0"/>
              </a:rPr>
              <a:t>• Equipment costs are very high. </a:t>
            </a:r>
          </a:p>
          <a:p>
            <a:r>
              <a:rPr lang="en-GB" dirty="0">
                <a:solidFill>
                  <a:srgbClr val="211D1E"/>
                </a:solidFill>
                <a:latin typeface="Times" panose="02020603050405020304" pitchFamily="18" charset="0"/>
              </a:rPr>
              <a:t>• Direct labour costs are high. Skilled labour required. </a:t>
            </a:r>
          </a:p>
          <a:p>
            <a:r>
              <a:rPr lang="en-GB" dirty="0">
                <a:solidFill>
                  <a:srgbClr val="211D1E"/>
                </a:solidFill>
                <a:latin typeface="Times" panose="02020603050405020304" pitchFamily="18" charset="0"/>
              </a:rPr>
              <a:t>• Finishing costs are very low.</a:t>
            </a:r>
            <a:endParaRPr lang="en-GB" dirty="0"/>
          </a:p>
        </p:txBody>
      </p:sp>
      <p:sp>
        <p:nvSpPr>
          <p:cNvPr id="3" name="Rectangle 2"/>
          <p:cNvSpPr/>
          <p:nvPr/>
        </p:nvSpPr>
        <p:spPr>
          <a:xfrm>
            <a:off x="2299211" y="657653"/>
            <a:ext cx="3095719" cy="369332"/>
          </a:xfrm>
          <a:prstGeom prst="rect">
            <a:avLst/>
          </a:prstGeom>
        </p:spPr>
        <p:txBody>
          <a:bodyPr wrap="none">
            <a:spAutoFit/>
          </a:bodyPr>
          <a:lstStyle/>
          <a:p>
            <a:pPr lvl="0"/>
            <a:r>
              <a:rPr lang="en-GB" b="1" i="1" dirty="0">
                <a:solidFill>
                  <a:srgbClr val="211D1E"/>
                </a:solidFill>
                <a:latin typeface="ITC Legacy Sans"/>
              </a:rPr>
              <a:t>Economic Considerations </a:t>
            </a:r>
          </a:p>
        </p:txBody>
      </p:sp>
    </p:spTree>
    <p:extLst>
      <p:ext uri="{BB962C8B-B14F-4D97-AF65-F5344CB8AC3E}">
        <p14:creationId xmlns:p14="http://schemas.microsoft.com/office/powerpoint/2010/main" val="39053311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96778" y="2413338"/>
            <a:ext cx="8147222" cy="2031325"/>
          </a:xfrm>
          <a:prstGeom prst="rect">
            <a:avLst/>
          </a:prstGeom>
        </p:spPr>
        <p:txBody>
          <a:bodyPr wrap="square">
            <a:spAutoFit/>
          </a:bodyPr>
          <a:lstStyle/>
          <a:p>
            <a:r>
              <a:rPr lang="en-GB" b="1" i="1" dirty="0">
                <a:solidFill>
                  <a:srgbClr val="211D1E"/>
                </a:solidFill>
                <a:latin typeface="ITC Legacy Sans"/>
              </a:rPr>
              <a:t>Typical Applications </a:t>
            </a:r>
            <a:endParaRPr lang="en-GB" dirty="0">
              <a:solidFill>
                <a:srgbClr val="211D1E"/>
              </a:solidFill>
              <a:latin typeface="ITC Legacy Sans"/>
            </a:endParaRPr>
          </a:p>
          <a:p>
            <a:r>
              <a:rPr lang="en-GB" dirty="0">
                <a:solidFill>
                  <a:srgbClr val="211D1E"/>
                </a:solidFill>
                <a:latin typeface="Times" panose="02020603050405020304" pitchFamily="18" charset="0"/>
              </a:rPr>
              <a:t>• Multiple small-diameter holes in very thin and thick materials. </a:t>
            </a:r>
          </a:p>
          <a:p>
            <a:r>
              <a:rPr lang="en-GB" dirty="0">
                <a:solidFill>
                  <a:srgbClr val="211D1E"/>
                </a:solidFill>
                <a:latin typeface="Times" panose="02020603050405020304" pitchFamily="18" charset="0"/>
              </a:rPr>
              <a:t>• Injector nozzle holes. </a:t>
            </a:r>
          </a:p>
          <a:p>
            <a:r>
              <a:rPr lang="en-GB" dirty="0">
                <a:solidFill>
                  <a:srgbClr val="211D1E"/>
                </a:solidFill>
                <a:latin typeface="Times" panose="02020603050405020304" pitchFamily="18" charset="0"/>
              </a:rPr>
              <a:t>• Small extrusion die holes. </a:t>
            </a:r>
          </a:p>
          <a:p>
            <a:r>
              <a:rPr lang="en-GB" dirty="0">
                <a:solidFill>
                  <a:srgbClr val="211D1E"/>
                </a:solidFill>
                <a:latin typeface="Times" panose="02020603050405020304" pitchFamily="18" charset="0"/>
              </a:rPr>
              <a:t>• Irregular-shaped holes and slots. </a:t>
            </a:r>
          </a:p>
          <a:p>
            <a:r>
              <a:rPr lang="en-GB" dirty="0">
                <a:solidFill>
                  <a:srgbClr val="211D1E"/>
                </a:solidFill>
                <a:latin typeface="Times" panose="02020603050405020304" pitchFamily="18" charset="0"/>
              </a:rPr>
              <a:t>• Engraving. </a:t>
            </a:r>
          </a:p>
          <a:p>
            <a:r>
              <a:rPr lang="en-GB" dirty="0">
                <a:solidFill>
                  <a:srgbClr val="211D1E"/>
                </a:solidFill>
                <a:latin typeface="Times" panose="02020603050405020304" pitchFamily="18" charset="0"/>
              </a:rPr>
              <a:t>• Features in silicon wafers for the electronics industry.</a:t>
            </a:r>
            <a:endParaRPr lang="en-GB" dirty="0"/>
          </a:p>
        </p:txBody>
      </p:sp>
    </p:spTree>
    <p:extLst>
      <p:ext uri="{BB962C8B-B14F-4D97-AF65-F5344CB8AC3E}">
        <p14:creationId xmlns:p14="http://schemas.microsoft.com/office/powerpoint/2010/main" val="41344515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90832" y="1720840"/>
            <a:ext cx="8353168" cy="2585323"/>
          </a:xfrm>
          <a:prstGeom prst="rect">
            <a:avLst/>
          </a:prstGeom>
        </p:spPr>
        <p:txBody>
          <a:bodyPr wrap="square">
            <a:spAutoFit/>
          </a:bodyPr>
          <a:lstStyle/>
          <a:p>
            <a:r>
              <a:rPr lang="en-GB" b="1" i="1" dirty="0">
                <a:solidFill>
                  <a:srgbClr val="211D1E"/>
                </a:solidFill>
                <a:latin typeface="ITC Legacy Sans"/>
              </a:rPr>
              <a:t>Design Aspects </a:t>
            </a:r>
            <a:endParaRPr lang="en-GB" dirty="0">
              <a:solidFill>
                <a:srgbClr val="211D1E"/>
              </a:solidFill>
              <a:latin typeface="ITC Legacy Sans"/>
            </a:endParaRPr>
          </a:p>
          <a:p>
            <a:r>
              <a:rPr lang="en-GB" dirty="0">
                <a:solidFill>
                  <a:srgbClr val="211D1E"/>
                </a:solidFill>
                <a:latin typeface="Times" panose="02020603050405020304" pitchFamily="18" charset="0"/>
              </a:rPr>
              <a:t>• Electron beam path can be programmed to produce a desired pattern. </a:t>
            </a:r>
          </a:p>
          <a:p>
            <a:r>
              <a:rPr lang="en-GB" dirty="0">
                <a:solidFill>
                  <a:srgbClr val="211D1E"/>
                </a:solidFill>
                <a:latin typeface="Times" panose="02020603050405020304" pitchFamily="18" charset="0"/>
              </a:rPr>
              <a:t>• Suitable for small-diameter, deep holes with length to diameter ratios up to 100:1. </a:t>
            </a:r>
          </a:p>
          <a:p>
            <a:r>
              <a:rPr lang="en-GB" dirty="0">
                <a:solidFill>
                  <a:srgbClr val="211D1E"/>
                </a:solidFill>
                <a:latin typeface="Times" panose="02020603050405020304" pitchFamily="18" charset="0"/>
              </a:rPr>
              <a:t>• Possible to machine thin and delicate sections due to no mechanical processing forces. </a:t>
            </a:r>
          </a:p>
          <a:p>
            <a:r>
              <a:rPr lang="en-GB" dirty="0">
                <a:solidFill>
                  <a:srgbClr val="211D1E"/>
                </a:solidFill>
                <a:latin typeface="Times" panose="02020603050405020304" pitchFamily="18" charset="0"/>
              </a:rPr>
              <a:t>• Sharp corners are difficult to produce. </a:t>
            </a:r>
          </a:p>
          <a:p>
            <a:r>
              <a:rPr lang="en-GB" dirty="0">
                <a:solidFill>
                  <a:srgbClr val="211D1E"/>
                </a:solidFill>
                <a:latin typeface="Times" panose="02020603050405020304" pitchFamily="18" charset="0"/>
              </a:rPr>
              <a:t>• Better to have more small holes requiring less heat than a few large holes requiring considerable heat. </a:t>
            </a:r>
          </a:p>
          <a:p>
            <a:r>
              <a:rPr lang="en-GB" dirty="0">
                <a:solidFill>
                  <a:srgbClr val="211D1E"/>
                </a:solidFill>
                <a:latin typeface="Times" panose="02020603050405020304" pitchFamily="18" charset="0"/>
              </a:rPr>
              <a:t>• Maximum thickness = 150 mm. </a:t>
            </a:r>
          </a:p>
          <a:p>
            <a:r>
              <a:rPr lang="en-GB" dirty="0">
                <a:solidFill>
                  <a:srgbClr val="211D1E"/>
                </a:solidFill>
                <a:latin typeface="Times" panose="02020603050405020304" pitchFamily="18" charset="0"/>
              </a:rPr>
              <a:t>• Minimum hole size = 0.01 mm diameter.</a:t>
            </a:r>
            <a:endParaRPr lang="en-GB" dirty="0"/>
          </a:p>
        </p:txBody>
      </p:sp>
    </p:spTree>
    <p:extLst>
      <p:ext uri="{BB962C8B-B14F-4D97-AF65-F5344CB8AC3E}">
        <p14:creationId xmlns:p14="http://schemas.microsoft.com/office/powerpoint/2010/main" val="19531065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9470" y="1134929"/>
            <a:ext cx="11104606" cy="3416320"/>
          </a:xfrm>
          <a:prstGeom prst="rect">
            <a:avLst/>
          </a:prstGeom>
        </p:spPr>
        <p:txBody>
          <a:bodyPr wrap="square">
            <a:spAutoFit/>
          </a:bodyPr>
          <a:lstStyle/>
          <a:p>
            <a:r>
              <a:rPr lang="en-GB" b="1" i="1" dirty="0">
                <a:solidFill>
                  <a:srgbClr val="211D1E"/>
                </a:solidFill>
                <a:latin typeface="ITC Legacy Sans"/>
              </a:rPr>
              <a:t>Quality Issues </a:t>
            </a:r>
            <a:endParaRPr lang="en-GB" dirty="0">
              <a:solidFill>
                <a:srgbClr val="211D1E"/>
              </a:solidFill>
              <a:latin typeface="ITC Legacy Sans"/>
            </a:endParaRPr>
          </a:p>
          <a:p>
            <a:r>
              <a:rPr lang="en-GB" dirty="0">
                <a:solidFill>
                  <a:srgbClr val="211D1E"/>
                </a:solidFill>
                <a:latin typeface="Times" panose="02020603050405020304" pitchFamily="18" charset="0"/>
              </a:rPr>
              <a:t>• Localised thermal stresses giving very small heat-affected zones, small recast layers and low distortion of thin parts possible. </a:t>
            </a:r>
          </a:p>
          <a:p>
            <a:r>
              <a:rPr lang="en-GB" dirty="0">
                <a:solidFill>
                  <a:srgbClr val="211D1E"/>
                </a:solidFill>
                <a:latin typeface="Times" panose="02020603050405020304" pitchFamily="18" charset="0"/>
              </a:rPr>
              <a:t>• Integrity of vacuum important. Beam dispersion occurs due to electron collision with air molecules. </a:t>
            </a:r>
            <a:endParaRPr lang="en-GB" dirty="0" smtClean="0">
              <a:solidFill>
                <a:srgbClr val="211D1E"/>
              </a:solidFill>
              <a:latin typeface="Times" panose="02020603050405020304" pitchFamily="18" charset="0"/>
            </a:endParaRPr>
          </a:p>
          <a:p>
            <a:r>
              <a:rPr lang="en-GB" dirty="0" smtClean="0">
                <a:solidFill>
                  <a:srgbClr val="211D1E"/>
                </a:solidFill>
                <a:latin typeface="Times" panose="02020603050405020304" pitchFamily="18" charset="0"/>
              </a:rPr>
              <a:t>The </a:t>
            </a:r>
            <a:r>
              <a:rPr lang="en-GB" dirty="0">
                <a:solidFill>
                  <a:srgbClr val="211D1E"/>
                </a:solidFill>
                <a:latin typeface="Times" panose="02020603050405020304" pitchFamily="18" charset="0"/>
              </a:rPr>
              <a:t>reflectivity of the workpiece surface is important. Dull and unpolished surfaces are preferred.</a:t>
            </a:r>
          </a:p>
          <a:p>
            <a:r>
              <a:rPr lang="en-GB" dirty="0">
                <a:solidFill>
                  <a:srgbClr val="211D1E"/>
                </a:solidFill>
                <a:latin typeface="Times" panose="02020603050405020304" pitchFamily="18" charset="0"/>
              </a:rPr>
              <a:t>• Hazardous X-rays are produced during processing and require lead shielding.</a:t>
            </a:r>
          </a:p>
          <a:p>
            <a:r>
              <a:rPr lang="en-GB" dirty="0">
                <a:solidFill>
                  <a:srgbClr val="211D1E"/>
                </a:solidFill>
                <a:latin typeface="Times" panose="02020603050405020304" pitchFamily="18" charset="0"/>
              </a:rPr>
              <a:t>• Produces slightly tapered holes, especially if deep holes are required.</a:t>
            </a:r>
          </a:p>
          <a:p>
            <a:r>
              <a:rPr lang="en-GB" dirty="0">
                <a:solidFill>
                  <a:srgbClr val="211D1E"/>
                </a:solidFill>
                <a:latin typeface="Times" panose="02020603050405020304" pitchFamily="18" charset="0"/>
              </a:rPr>
              <a:t>• Critical parameters to control during process are: voltage, beam current, beam diameter and work speed.</a:t>
            </a:r>
          </a:p>
          <a:p>
            <a:r>
              <a:rPr lang="en-GB" dirty="0">
                <a:solidFill>
                  <a:srgbClr val="211D1E"/>
                </a:solidFill>
                <a:latin typeface="Times" panose="02020603050405020304" pitchFamily="18" charset="0"/>
              </a:rPr>
              <a:t>• The melting temperature of the material may also have a bearing on quality of surface finish.</a:t>
            </a:r>
          </a:p>
          <a:p>
            <a:r>
              <a:rPr lang="en-GB" dirty="0">
                <a:solidFill>
                  <a:srgbClr val="211D1E"/>
                </a:solidFill>
                <a:latin typeface="Times" panose="02020603050405020304" pitchFamily="18" charset="0"/>
              </a:rPr>
              <a:t>• Surface roughness values are in the range 0.4–6.3 </a:t>
            </a:r>
            <a:r>
              <a:rPr lang="en-GB" dirty="0" err="1">
                <a:solidFill>
                  <a:srgbClr val="211D1E"/>
                </a:solidFill>
                <a:latin typeface="Times" panose="02020603050405020304" pitchFamily="18" charset="0"/>
              </a:rPr>
              <a:t>μm</a:t>
            </a:r>
            <a:r>
              <a:rPr lang="en-GB" dirty="0">
                <a:solidFill>
                  <a:srgbClr val="211D1E"/>
                </a:solidFill>
                <a:latin typeface="Times" panose="02020603050405020304" pitchFamily="18" charset="0"/>
              </a:rPr>
              <a:t> Ra.</a:t>
            </a:r>
          </a:p>
          <a:p>
            <a:r>
              <a:rPr lang="en-GB" dirty="0">
                <a:solidFill>
                  <a:srgbClr val="211D1E"/>
                </a:solidFill>
                <a:latin typeface="Times" panose="02020603050405020304" pitchFamily="18" charset="0"/>
              </a:rPr>
              <a:t>• Achievable tolerances are in the range ±0.013 to ±0.125 mm. (Process capability charts have not been included. Capability is not primarily driven by characteristic dimension.)</a:t>
            </a:r>
            <a:endParaRPr lang="en-GB" dirty="0"/>
          </a:p>
        </p:txBody>
      </p:sp>
    </p:spTree>
    <p:extLst>
      <p:ext uri="{BB962C8B-B14F-4D97-AF65-F5344CB8AC3E}">
        <p14:creationId xmlns:p14="http://schemas.microsoft.com/office/powerpoint/2010/main" val="39940274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Advantages</a:t>
            </a:r>
            <a:endParaRPr lang="en-GB" dirty="0"/>
          </a:p>
        </p:txBody>
      </p:sp>
      <p:sp>
        <p:nvSpPr>
          <p:cNvPr id="3" name="Content Placeholder 2"/>
          <p:cNvSpPr>
            <a:spLocks noGrp="1"/>
          </p:cNvSpPr>
          <p:nvPr>
            <p:ph idx="1"/>
          </p:nvPr>
        </p:nvSpPr>
        <p:spPr/>
        <p:txBody>
          <a:bodyPr/>
          <a:lstStyle/>
          <a:p>
            <a:r>
              <a:rPr lang="en-GB" dirty="0" smtClean="0"/>
              <a:t>Machines small holes at a rate of 4000 holes per second</a:t>
            </a:r>
          </a:p>
          <a:p>
            <a:r>
              <a:rPr lang="en-GB" dirty="0" smtClean="0"/>
              <a:t>No problem with acute angles</a:t>
            </a:r>
          </a:p>
          <a:p>
            <a:r>
              <a:rPr lang="en-GB" dirty="0" smtClean="0"/>
              <a:t>No limitation to workpiece hardness, ductility or surface reflectivity</a:t>
            </a:r>
          </a:p>
          <a:p>
            <a:r>
              <a:rPr lang="en-GB" dirty="0" smtClean="0"/>
              <a:t>Avoids mechanical distortion to the workpiece because there is no contact</a:t>
            </a:r>
          </a:p>
          <a:p>
            <a:r>
              <a:rPr lang="en-GB" dirty="0" smtClean="0"/>
              <a:t>Achieves high accuracy and repeatability of +/- 0.1mm for hole position and +/-5% for the hole diameter</a:t>
            </a:r>
          </a:p>
          <a:p>
            <a:r>
              <a:rPr lang="en-GB" dirty="0" smtClean="0"/>
              <a:t>Produces the best surface finish compared to other processes</a:t>
            </a:r>
          </a:p>
          <a:p>
            <a:r>
              <a:rPr lang="en-GB" dirty="0" smtClean="0"/>
              <a:t>Ensures low cost </a:t>
            </a:r>
            <a:r>
              <a:rPr lang="en-GB" dirty="0"/>
              <a:t>compared to other processes</a:t>
            </a:r>
          </a:p>
          <a:p>
            <a:endParaRPr lang="en-GB" dirty="0"/>
          </a:p>
        </p:txBody>
      </p:sp>
    </p:spTree>
    <p:extLst>
      <p:ext uri="{BB962C8B-B14F-4D97-AF65-F5344CB8AC3E}">
        <p14:creationId xmlns:p14="http://schemas.microsoft.com/office/powerpoint/2010/main" val="2688680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Disadvantages</a:t>
            </a:r>
            <a:endParaRPr lang="en-GB" dirty="0"/>
          </a:p>
        </p:txBody>
      </p:sp>
      <p:sp>
        <p:nvSpPr>
          <p:cNvPr id="3" name="Content Placeholder 2"/>
          <p:cNvSpPr>
            <a:spLocks noGrp="1"/>
          </p:cNvSpPr>
          <p:nvPr>
            <p:ph idx="1"/>
          </p:nvPr>
        </p:nvSpPr>
        <p:spPr/>
        <p:txBody>
          <a:bodyPr/>
          <a:lstStyle/>
          <a:p>
            <a:r>
              <a:rPr lang="en-GB" dirty="0" smtClean="0"/>
              <a:t>High Capital equipment cost</a:t>
            </a:r>
          </a:p>
          <a:p>
            <a:r>
              <a:rPr lang="en-GB" dirty="0" smtClean="0"/>
              <a:t>Long production time due to the time needed to generate vacuum</a:t>
            </a:r>
          </a:p>
          <a:p>
            <a:r>
              <a:rPr lang="en-GB" dirty="0" smtClean="0"/>
              <a:t>The presence of a thin recast layer</a:t>
            </a:r>
          </a:p>
          <a:p>
            <a:r>
              <a:rPr lang="en-GB" dirty="0" smtClean="0"/>
              <a:t>Necessity for </a:t>
            </a:r>
            <a:r>
              <a:rPr lang="en-GB" dirty="0" err="1" smtClean="0"/>
              <a:t>auxillary</a:t>
            </a:r>
            <a:r>
              <a:rPr lang="en-GB" dirty="0" smtClean="0"/>
              <a:t> backing material</a:t>
            </a:r>
            <a:endParaRPr lang="en-GB" dirty="0"/>
          </a:p>
        </p:txBody>
      </p:sp>
    </p:spTree>
    <p:extLst>
      <p:ext uri="{BB962C8B-B14F-4D97-AF65-F5344CB8AC3E}">
        <p14:creationId xmlns:p14="http://schemas.microsoft.com/office/powerpoint/2010/main" val="39768191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81881" y="2141838"/>
            <a:ext cx="3888260" cy="1446550"/>
          </a:xfrm>
          <a:prstGeom prst="rect">
            <a:avLst/>
          </a:prstGeom>
          <a:noFill/>
        </p:spPr>
        <p:txBody>
          <a:bodyPr wrap="square" rtlCol="0">
            <a:spAutoFit/>
          </a:bodyPr>
          <a:lstStyle/>
          <a:p>
            <a:r>
              <a:rPr lang="en-GB" sz="4400" dirty="0" smtClean="0"/>
              <a:t>Additive Manufacturing</a:t>
            </a:r>
            <a:endParaRPr lang="en-GB" sz="4400" dirty="0"/>
          </a:p>
        </p:txBody>
      </p:sp>
    </p:spTree>
    <p:extLst>
      <p:ext uri="{BB962C8B-B14F-4D97-AF65-F5344CB8AC3E}">
        <p14:creationId xmlns:p14="http://schemas.microsoft.com/office/powerpoint/2010/main" val="30574994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38896" y="1037967"/>
            <a:ext cx="11631827" cy="2031325"/>
          </a:xfrm>
          <a:prstGeom prst="rect">
            <a:avLst/>
          </a:prstGeom>
        </p:spPr>
        <p:txBody>
          <a:bodyPr wrap="square">
            <a:spAutoFit/>
          </a:bodyPr>
          <a:lstStyle/>
          <a:p>
            <a:pPr marL="285750" indent="-285750">
              <a:buFont typeface="Arial" panose="020B0604020202020204" pitchFamily="34" charset="0"/>
              <a:buChar char="•"/>
            </a:pPr>
            <a:r>
              <a:rPr lang="en-GB" dirty="0">
                <a:latin typeface="CorporateAPro-Regular"/>
              </a:rPr>
              <a:t>Since the late 1980s, </a:t>
            </a:r>
            <a:r>
              <a:rPr lang="en-GB" dirty="0" smtClean="0">
                <a:latin typeface="CorporateAPro-Regular"/>
              </a:rPr>
              <a:t>&gt;25 </a:t>
            </a:r>
            <a:r>
              <a:rPr lang="en-GB" dirty="0">
                <a:latin typeface="CorporateAPro-Regular"/>
              </a:rPr>
              <a:t>years, Additive Manufacturing (AM</a:t>
            </a:r>
            <a:r>
              <a:rPr lang="en-GB" dirty="0" smtClean="0">
                <a:latin typeface="CorporateAPro-Regular"/>
              </a:rPr>
              <a:t>) used in </a:t>
            </a:r>
            <a:r>
              <a:rPr lang="en-GB" dirty="0">
                <a:latin typeface="CorporateAPro-Regular"/>
              </a:rPr>
              <a:t>manufacturing. </a:t>
            </a:r>
            <a:endParaRPr lang="en-GB" dirty="0" smtClean="0">
              <a:latin typeface="CorporateAPro-Regular"/>
            </a:endParaRPr>
          </a:p>
          <a:p>
            <a:pPr marL="285750" indent="-285750">
              <a:buFont typeface="Arial" panose="020B0604020202020204" pitchFamily="34" charset="0"/>
              <a:buChar char="•"/>
            </a:pPr>
            <a:r>
              <a:rPr lang="en-GB" dirty="0" smtClean="0">
                <a:latin typeface="CorporateAPro-Regular"/>
              </a:rPr>
              <a:t>Initially </a:t>
            </a:r>
            <a:r>
              <a:rPr lang="en-GB" dirty="0">
                <a:latin typeface="CorporateAPro-Regular"/>
              </a:rPr>
              <a:t>the layer-based </a:t>
            </a:r>
            <a:r>
              <a:rPr lang="en-GB" dirty="0" smtClean="0">
                <a:latin typeface="CorporateAPro-Regular"/>
              </a:rPr>
              <a:t>technology called </a:t>
            </a:r>
            <a:r>
              <a:rPr lang="en-GB" dirty="0">
                <a:latin typeface="CorporateAPro-Regular"/>
              </a:rPr>
              <a:t>Rapid Prototyping (RP). </a:t>
            </a:r>
            <a:endParaRPr lang="en-GB" dirty="0" smtClean="0">
              <a:latin typeface="CorporateAPro-Regular"/>
            </a:endParaRPr>
          </a:p>
          <a:p>
            <a:pPr marL="285750" indent="-285750">
              <a:buFont typeface="Arial" panose="020B0604020202020204" pitchFamily="34" charset="0"/>
              <a:buChar char="•"/>
            </a:pPr>
            <a:r>
              <a:rPr lang="en-GB" dirty="0" smtClean="0">
                <a:latin typeface="CorporateAPro-Regular"/>
              </a:rPr>
              <a:t>Technology could only make sticky </a:t>
            </a:r>
            <a:r>
              <a:rPr lang="en-GB" dirty="0">
                <a:latin typeface="CorporateAPro-Regular"/>
              </a:rPr>
              <a:t>and </a:t>
            </a:r>
            <a:r>
              <a:rPr lang="en-GB" dirty="0" smtClean="0">
                <a:latin typeface="CorporateAPro-Regular"/>
              </a:rPr>
              <a:t>brittle </a:t>
            </a:r>
            <a:r>
              <a:rPr lang="en-GB" dirty="0">
                <a:latin typeface="CorporateAPro-Regular"/>
              </a:rPr>
              <a:t>prototypes. </a:t>
            </a:r>
            <a:endParaRPr lang="en-GB" dirty="0" smtClean="0">
              <a:latin typeface="CorporateAPro-Regular"/>
            </a:endParaRPr>
          </a:p>
          <a:p>
            <a:pPr marL="285750" indent="-285750">
              <a:buFont typeface="Arial" panose="020B0604020202020204" pitchFamily="34" charset="0"/>
              <a:buChar char="•"/>
            </a:pPr>
            <a:r>
              <a:rPr lang="en-GB" dirty="0" smtClean="0">
                <a:latin typeface="CorporateAPro-Regular"/>
              </a:rPr>
              <a:t>The </a:t>
            </a:r>
            <a:r>
              <a:rPr lang="en-GB" dirty="0">
                <a:latin typeface="CorporateAPro-Regular"/>
              </a:rPr>
              <a:t>process was not even “rapid,” </a:t>
            </a:r>
            <a:endParaRPr lang="en-GB" dirty="0" smtClean="0">
              <a:latin typeface="CorporateAPro-Regular"/>
            </a:endParaRPr>
          </a:p>
          <a:p>
            <a:pPr marL="285750" indent="-285750">
              <a:buFont typeface="Arial" panose="020B0604020202020204" pitchFamily="34" charset="0"/>
              <a:buChar char="•"/>
            </a:pPr>
            <a:r>
              <a:rPr lang="en-GB" dirty="0" smtClean="0">
                <a:latin typeface="CorporateAPro-Regular"/>
              </a:rPr>
              <a:t>But time- </a:t>
            </a:r>
            <a:r>
              <a:rPr lang="en-GB" dirty="0">
                <a:latin typeface="CorporateAPro-Regular"/>
              </a:rPr>
              <a:t>and money-consuming tools </a:t>
            </a:r>
            <a:r>
              <a:rPr lang="en-GB" dirty="0" smtClean="0">
                <a:latin typeface="CorporateAPro-Regular"/>
              </a:rPr>
              <a:t>no longer needed with RP for creation </a:t>
            </a:r>
            <a:r>
              <a:rPr lang="en-GB" dirty="0">
                <a:latin typeface="CorporateAPro-Regular"/>
              </a:rPr>
              <a:t>of the first prototype </a:t>
            </a:r>
            <a:endParaRPr lang="en-GB" dirty="0" smtClean="0">
              <a:latin typeface="CorporateAPro-Regular"/>
            </a:endParaRPr>
          </a:p>
          <a:p>
            <a:pPr marL="285750" indent="-285750">
              <a:buFont typeface="Arial" panose="020B0604020202020204" pitchFamily="34" charset="0"/>
              <a:buChar char="•"/>
            </a:pPr>
            <a:r>
              <a:rPr lang="en-GB" dirty="0" smtClean="0">
                <a:latin typeface="CorporateAPro-Regular"/>
              </a:rPr>
              <a:t>significant </a:t>
            </a:r>
            <a:r>
              <a:rPr lang="en-GB" dirty="0">
                <a:latin typeface="CorporateAPro-Regular"/>
              </a:rPr>
              <a:t>amount of time and money </a:t>
            </a:r>
            <a:r>
              <a:rPr lang="en-GB" dirty="0" smtClean="0">
                <a:latin typeface="CorporateAPro-Regular"/>
              </a:rPr>
              <a:t>saved</a:t>
            </a:r>
            <a:r>
              <a:rPr lang="en-GB" dirty="0">
                <a:latin typeface="CorporateAPro-Regular"/>
              </a:rPr>
              <a:t>.</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1257189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84887" y="1505101"/>
            <a:ext cx="11261124" cy="2862322"/>
          </a:xfrm>
          <a:prstGeom prst="rect">
            <a:avLst/>
          </a:prstGeom>
        </p:spPr>
        <p:txBody>
          <a:bodyPr wrap="square">
            <a:spAutoFit/>
          </a:bodyPr>
          <a:lstStyle/>
          <a:p>
            <a:pPr marL="285750" indent="-285750">
              <a:buFont typeface="Arial" panose="020B0604020202020204" pitchFamily="34" charset="0"/>
              <a:buChar char="•"/>
            </a:pPr>
            <a:r>
              <a:rPr lang="en-GB" dirty="0" smtClean="0">
                <a:latin typeface="CorporateAPro-Regular"/>
              </a:rPr>
              <a:t>Initial </a:t>
            </a:r>
            <a:r>
              <a:rPr lang="en-GB" dirty="0">
                <a:latin typeface="CorporateAPro-Regular"/>
              </a:rPr>
              <a:t>process </a:t>
            </a:r>
            <a:r>
              <a:rPr lang="en-GB" dirty="0" smtClean="0">
                <a:latin typeface="CorporateAPro-Regular"/>
              </a:rPr>
              <a:t>named </a:t>
            </a:r>
            <a:r>
              <a:rPr lang="en-GB" i="1" dirty="0" err="1" smtClean="0">
                <a:latin typeface="CorporateAPro-RegularItalic"/>
              </a:rPr>
              <a:t>stereolithography</a:t>
            </a:r>
            <a:r>
              <a:rPr lang="en-GB" i="1" dirty="0" smtClean="0">
                <a:latin typeface="CorporateAPro-RegularItalic"/>
              </a:rPr>
              <a:t> </a:t>
            </a:r>
          </a:p>
          <a:p>
            <a:pPr marL="285750" indent="-285750">
              <a:buFont typeface="Arial" panose="020B0604020202020204" pitchFamily="34" charset="0"/>
              <a:buChar char="•"/>
            </a:pPr>
            <a:r>
              <a:rPr lang="en-GB" dirty="0" smtClean="0">
                <a:latin typeface="CorporateAPro-Regular"/>
              </a:rPr>
              <a:t>based </a:t>
            </a:r>
            <a:r>
              <a:rPr lang="en-GB" dirty="0">
                <a:latin typeface="CorporateAPro-Regular"/>
              </a:rPr>
              <a:t>on </a:t>
            </a:r>
            <a:r>
              <a:rPr lang="en-GB" dirty="0" smtClean="0">
                <a:latin typeface="CorporateAPro-Regular"/>
              </a:rPr>
              <a:t>photo-polymerization of acrylates </a:t>
            </a:r>
            <a:r>
              <a:rPr lang="en-GB" dirty="0">
                <a:latin typeface="CorporateAPro-Regular"/>
              </a:rPr>
              <a:t>and later </a:t>
            </a:r>
            <a:r>
              <a:rPr lang="en-GB" dirty="0" smtClean="0">
                <a:latin typeface="CorporateAPro-Regular"/>
              </a:rPr>
              <a:t>epoxies. </a:t>
            </a:r>
            <a:endParaRPr lang="en-GB" dirty="0">
              <a:latin typeface="CorporateAPro-Regular"/>
            </a:endParaRPr>
          </a:p>
          <a:p>
            <a:pPr marL="285750" indent="-285750">
              <a:buFont typeface="Arial" panose="020B0604020202020204" pitchFamily="34" charset="0"/>
              <a:buChar char="•"/>
            </a:pPr>
            <a:r>
              <a:rPr lang="en-GB" dirty="0" smtClean="0">
                <a:latin typeface="CorporateAPro-Regular"/>
              </a:rPr>
              <a:t>New </a:t>
            </a:r>
            <a:r>
              <a:rPr lang="en-GB" dirty="0">
                <a:latin typeface="CorporateAPro-Regular"/>
              </a:rPr>
              <a:t>layer-based processes </a:t>
            </a:r>
            <a:r>
              <a:rPr lang="en-GB" dirty="0" smtClean="0">
                <a:latin typeface="CorporateAPro-Regular"/>
              </a:rPr>
              <a:t>developed and more materials could be used (all plastic)</a:t>
            </a:r>
            <a:endParaRPr lang="en-GB" dirty="0">
              <a:latin typeface="CorporateAPro-Regular"/>
            </a:endParaRPr>
          </a:p>
          <a:p>
            <a:pPr marL="285750" indent="-285750">
              <a:buFont typeface="Arial" panose="020B0604020202020204" pitchFamily="34" charset="0"/>
              <a:buChar char="•"/>
            </a:pPr>
            <a:r>
              <a:rPr lang="en-GB" dirty="0" smtClean="0">
                <a:latin typeface="CorporateAPro-Regular"/>
              </a:rPr>
              <a:t>Metal parts were introduced about year 2000</a:t>
            </a:r>
          </a:p>
          <a:p>
            <a:pPr marL="285750" indent="-285750">
              <a:buFont typeface="Arial" panose="020B0604020202020204" pitchFamily="34" charset="0"/>
              <a:buChar char="•"/>
            </a:pPr>
            <a:r>
              <a:rPr lang="en-GB" dirty="0" smtClean="0">
                <a:latin typeface="CorporateAPro-Regular"/>
              </a:rPr>
              <a:t>Focus changed </a:t>
            </a:r>
            <a:r>
              <a:rPr lang="en-GB" dirty="0">
                <a:latin typeface="CorporateAPro-Regular"/>
              </a:rPr>
              <a:t>from just prototyping to manufacturing because of </a:t>
            </a:r>
            <a:r>
              <a:rPr lang="en-GB" dirty="0" smtClean="0">
                <a:latin typeface="CorporateAPro-Regular"/>
              </a:rPr>
              <a:t>improved processes</a:t>
            </a:r>
            <a:r>
              <a:rPr lang="en-GB" dirty="0">
                <a:latin typeface="CorporateAPro-Regular"/>
              </a:rPr>
              <a:t>, materials, software, and </a:t>
            </a:r>
            <a:r>
              <a:rPr lang="en-GB" dirty="0" smtClean="0">
                <a:latin typeface="CorporateAPro-Regular"/>
              </a:rPr>
              <a:t>control. Attempts made to produce final </a:t>
            </a:r>
            <a:r>
              <a:rPr lang="en-GB" dirty="0">
                <a:latin typeface="CorporateAPro-Regular"/>
              </a:rPr>
              <a:t>parts.</a:t>
            </a:r>
          </a:p>
          <a:p>
            <a:pPr marL="285750" indent="-285750">
              <a:buFont typeface="Arial" panose="020B0604020202020204" pitchFamily="34" charset="0"/>
              <a:buChar char="•"/>
            </a:pPr>
            <a:r>
              <a:rPr lang="en-GB" dirty="0">
                <a:latin typeface="CorporateAPro-Regular"/>
              </a:rPr>
              <a:t>Today all classes of engineering materials, such as plastics, metals, ceramics, </a:t>
            </a:r>
            <a:r>
              <a:rPr lang="en-GB" dirty="0" smtClean="0">
                <a:latin typeface="CorporateAPro-Regular"/>
              </a:rPr>
              <a:t>and even non-traditional </a:t>
            </a:r>
            <a:r>
              <a:rPr lang="en-GB" dirty="0">
                <a:latin typeface="CorporateAPro-Regular"/>
              </a:rPr>
              <a:t>materials, such as food, drugs, human tissue, and bones, </a:t>
            </a:r>
            <a:r>
              <a:rPr lang="en-GB" dirty="0" smtClean="0">
                <a:latin typeface="CorporateAPro-Regular"/>
              </a:rPr>
              <a:t>can be </a:t>
            </a:r>
            <a:r>
              <a:rPr lang="en-GB" dirty="0">
                <a:latin typeface="CorporateAPro-Regular"/>
              </a:rPr>
              <a:t>processed using 3D printers.</a:t>
            </a:r>
          </a:p>
          <a:p>
            <a:pPr marL="285750" indent="-285750">
              <a:buFont typeface="Arial" panose="020B0604020202020204" pitchFamily="34" charset="0"/>
              <a:buChar char="•"/>
            </a:pPr>
            <a:r>
              <a:rPr lang="en-GB" smtClean="0">
                <a:latin typeface="CorporateAPro-Regular"/>
              </a:rPr>
              <a:t>Huge 3D </a:t>
            </a:r>
            <a:r>
              <a:rPr lang="en-GB" dirty="0">
                <a:latin typeface="CorporateAPro-Regular"/>
              </a:rPr>
              <a:t>printing worldwide, this high-speed development is incomparable to the expansion</a:t>
            </a:r>
          </a:p>
          <a:p>
            <a:pPr marL="285750" indent="-285750">
              <a:buFont typeface="Arial" panose="020B0604020202020204" pitchFamily="34" charset="0"/>
              <a:buChar char="•"/>
            </a:pPr>
            <a:r>
              <a:rPr lang="en-GB" dirty="0">
                <a:latin typeface="CorporateAPro-Regular"/>
              </a:rPr>
              <a:t>of any fabrication technology in the past.</a:t>
            </a:r>
            <a:endParaRPr lang="en-GB" dirty="0"/>
          </a:p>
        </p:txBody>
      </p:sp>
      <p:sp>
        <p:nvSpPr>
          <p:cNvPr id="3" name="TextBox 2"/>
          <p:cNvSpPr txBox="1"/>
          <p:nvPr/>
        </p:nvSpPr>
        <p:spPr>
          <a:xfrm>
            <a:off x="2010032" y="436605"/>
            <a:ext cx="3880022" cy="584775"/>
          </a:xfrm>
          <a:prstGeom prst="rect">
            <a:avLst/>
          </a:prstGeom>
          <a:noFill/>
        </p:spPr>
        <p:txBody>
          <a:bodyPr wrap="square" rtlCol="0">
            <a:spAutoFit/>
          </a:bodyPr>
          <a:lstStyle/>
          <a:p>
            <a:r>
              <a:rPr lang="en-GB" sz="3200" dirty="0" err="1" smtClean="0">
                <a:latin typeface="Times New Roman" panose="02020603050405020304" pitchFamily="18" charset="0"/>
                <a:cs typeface="Times New Roman" panose="02020603050405020304" pitchFamily="18" charset="0"/>
              </a:rPr>
              <a:t>Stereolithography</a:t>
            </a:r>
            <a:endParaRPr lang="en-GB"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480265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87567" y="2329934"/>
            <a:ext cx="5575309" cy="769441"/>
          </a:xfrm>
          <a:prstGeom prst="rect">
            <a:avLst/>
          </a:prstGeom>
        </p:spPr>
        <p:txBody>
          <a:bodyPr wrap="none">
            <a:spAutoFit/>
          </a:bodyPr>
          <a:lstStyle/>
          <a:p>
            <a:r>
              <a:rPr lang="en-GB" sz="4400" dirty="0" err="1"/>
              <a:t>Stereolithography</a:t>
            </a:r>
            <a:r>
              <a:rPr lang="en-GB" sz="4400" dirty="0"/>
              <a:t> (SLA)</a:t>
            </a:r>
          </a:p>
        </p:txBody>
      </p:sp>
      <p:sp>
        <p:nvSpPr>
          <p:cNvPr id="3" name="Rectangle 2"/>
          <p:cNvSpPr/>
          <p:nvPr/>
        </p:nvSpPr>
        <p:spPr>
          <a:xfrm>
            <a:off x="543696" y="1038181"/>
            <a:ext cx="5445211" cy="1238801"/>
          </a:xfrm>
          <a:prstGeom prst="rect">
            <a:avLst/>
          </a:prstGeom>
        </p:spPr>
        <p:txBody>
          <a:bodyPr wrap="square">
            <a:spAutoFit/>
          </a:bodyPr>
          <a:lstStyle/>
          <a:p>
            <a:endParaRPr lang="en-GB" sz="1050" dirty="0">
              <a:solidFill>
                <a:srgbClr val="000000"/>
              </a:solidFill>
              <a:latin typeface="ITC Legacy Sans"/>
            </a:endParaRPr>
          </a:p>
          <a:p>
            <a:pPr algn="r"/>
            <a:r>
              <a:rPr lang="en-GB" sz="1050" dirty="0">
                <a:solidFill>
                  <a:srgbClr val="000000"/>
                </a:solidFill>
                <a:latin typeface="Gill Sans Ultra Bold" panose="020B0A02020104020203" pitchFamily="34" charset="0"/>
              </a:rPr>
              <a:t> </a:t>
            </a:r>
            <a:r>
              <a:rPr lang="en-GB" sz="3200" b="1" i="1" dirty="0">
                <a:solidFill>
                  <a:srgbClr val="211D1E"/>
                </a:solidFill>
                <a:latin typeface="Gill Sans Ultra Bold" panose="020B0A02020104020203" pitchFamily="34" charset="0"/>
              </a:rPr>
              <a:t>Rapid Prototyping Processes</a:t>
            </a:r>
            <a:endParaRPr lang="en-GB" sz="3200" dirty="0">
              <a:latin typeface="Gill Sans Ultra Bold" panose="020B0A02020104020203" pitchFamily="34" charset="0"/>
            </a:endParaRPr>
          </a:p>
        </p:txBody>
      </p:sp>
      <p:pic>
        <p:nvPicPr>
          <p:cNvPr id="4" name="Picture 3"/>
          <p:cNvPicPr>
            <a:picLocks noChangeAspect="1"/>
          </p:cNvPicPr>
          <p:nvPr/>
        </p:nvPicPr>
        <p:blipFill>
          <a:blip r:embed="rId2"/>
          <a:stretch>
            <a:fillRect/>
          </a:stretch>
        </p:blipFill>
        <p:spPr>
          <a:xfrm>
            <a:off x="6730311" y="2420137"/>
            <a:ext cx="5290337" cy="4210294"/>
          </a:xfrm>
          <a:prstGeom prst="rect">
            <a:avLst/>
          </a:prstGeom>
        </p:spPr>
      </p:pic>
    </p:spTree>
    <p:extLst>
      <p:ext uri="{BB962C8B-B14F-4D97-AF65-F5344CB8AC3E}">
        <p14:creationId xmlns:p14="http://schemas.microsoft.com/office/powerpoint/2010/main" val="416218101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77795" y="720566"/>
            <a:ext cx="8666205" cy="4585871"/>
          </a:xfrm>
          <a:prstGeom prst="rect">
            <a:avLst/>
          </a:prstGeom>
        </p:spPr>
        <p:txBody>
          <a:bodyPr wrap="square">
            <a:spAutoFit/>
          </a:bodyPr>
          <a:lstStyle/>
          <a:p>
            <a:endParaRPr lang="en-GB" sz="2000" dirty="0">
              <a:solidFill>
                <a:srgbClr val="000000"/>
              </a:solidFill>
              <a:latin typeface="ITC Legacy Sans"/>
            </a:endParaRPr>
          </a:p>
          <a:p>
            <a:r>
              <a:rPr lang="en-GB" sz="2000" dirty="0">
                <a:solidFill>
                  <a:srgbClr val="000000"/>
                </a:solidFill>
                <a:latin typeface="ITC Legacy Sans"/>
              </a:rPr>
              <a:t> </a:t>
            </a:r>
            <a:r>
              <a:rPr lang="en-GB" sz="2000" dirty="0" err="1">
                <a:solidFill>
                  <a:srgbClr val="000000"/>
                </a:solidFill>
                <a:latin typeface="ITC Legacy Sans"/>
              </a:rPr>
              <a:t>Stereolithography</a:t>
            </a:r>
            <a:r>
              <a:rPr lang="en-GB" sz="2000" dirty="0">
                <a:solidFill>
                  <a:srgbClr val="000000"/>
                </a:solidFill>
                <a:latin typeface="ITC Legacy Sans"/>
              </a:rPr>
              <a:t> (SLA)</a:t>
            </a:r>
          </a:p>
          <a:p>
            <a:r>
              <a:rPr lang="en-GB" b="1" i="1" dirty="0">
                <a:solidFill>
                  <a:srgbClr val="211D1E"/>
                </a:solidFill>
                <a:latin typeface="ITC Legacy Sans"/>
              </a:rPr>
              <a:t>Process Description</a:t>
            </a:r>
            <a:endParaRPr lang="en-GB" dirty="0">
              <a:solidFill>
                <a:srgbClr val="211D1E"/>
              </a:solidFill>
              <a:latin typeface="ITC Legacy Sans"/>
            </a:endParaRPr>
          </a:p>
          <a:p>
            <a:pPr marL="285750" indent="-285750">
              <a:buFont typeface="Arial" panose="020B0604020202020204" pitchFamily="34" charset="0"/>
              <a:buChar char="•"/>
            </a:pPr>
            <a:r>
              <a:rPr lang="en-GB" dirty="0">
                <a:solidFill>
                  <a:srgbClr val="211D1E"/>
                </a:solidFill>
                <a:latin typeface="Times" panose="02020603050405020304" pitchFamily="18" charset="0"/>
              </a:rPr>
              <a:t>A low-power laser beam is directed by a mirror to trace a thin 2D cross-section in a liquid photopolymer resin that is stored in a build chamber. </a:t>
            </a:r>
            <a:endParaRPr lang="en-GB" dirty="0" smtClean="0">
              <a:solidFill>
                <a:srgbClr val="211D1E"/>
              </a:solidFill>
              <a:latin typeface="Times" panose="02020603050405020304" pitchFamily="18" charset="0"/>
            </a:endParaRPr>
          </a:p>
          <a:p>
            <a:pPr marL="285750" indent="-285750">
              <a:buFont typeface="Arial" panose="020B0604020202020204" pitchFamily="34" charset="0"/>
              <a:buChar char="•"/>
            </a:pPr>
            <a:r>
              <a:rPr lang="en-GB" dirty="0" smtClean="0">
                <a:solidFill>
                  <a:srgbClr val="211D1E"/>
                </a:solidFill>
                <a:latin typeface="Times" panose="02020603050405020304" pitchFamily="18" charset="0"/>
              </a:rPr>
              <a:t>Through </a:t>
            </a:r>
            <a:r>
              <a:rPr lang="en-GB" dirty="0">
                <a:solidFill>
                  <a:srgbClr val="211D1E"/>
                </a:solidFill>
                <a:latin typeface="Times" panose="02020603050405020304" pitchFamily="18" charset="0"/>
              </a:rPr>
              <a:t>the process of </a:t>
            </a:r>
            <a:r>
              <a:rPr lang="en-GB" dirty="0" err="1">
                <a:solidFill>
                  <a:srgbClr val="211D1E"/>
                </a:solidFill>
                <a:latin typeface="Times" panose="02020603050405020304" pitchFamily="18" charset="0"/>
              </a:rPr>
              <a:t>photopolymerisation</a:t>
            </a:r>
            <a:r>
              <a:rPr lang="en-GB" dirty="0">
                <a:solidFill>
                  <a:srgbClr val="211D1E"/>
                </a:solidFill>
                <a:latin typeface="Times" panose="02020603050405020304" pitchFamily="18" charset="0"/>
              </a:rPr>
              <a:t>, a layer of hardened and cured 3D pixels of polymer are created, a process which only takes place near the surface due to absorption and scattering of the laser beam. </a:t>
            </a:r>
            <a:endParaRPr lang="en-GB" dirty="0" smtClean="0">
              <a:solidFill>
                <a:srgbClr val="211D1E"/>
              </a:solidFill>
              <a:latin typeface="Times" panose="02020603050405020304" pitchFamily="18" charset="0"/>
            </a:endParaRPr>
          </a:p>
          <a:p>
            <a:pPr marL="285750" indent="-285750">
              <a:buFont typeface="Arial" panose="020B0604020202020204" pitchFamily="34" charset="0"/>
              <a:buChar char="•"/>
            </a:pPr>
            <a:r>
              <a:rPr lang="en-GB" dirty="0" smtClean="0">
                <a:solidFill>
                  <a:srgbClr val="211D1E"/>
                </a:solidFill>
                <a:latin typeface="Times" panose="02020603050405020304" pitchFamily="18" charset="0"/>
              </a:rPr>
              <a:t>The </a:t>
            </a:r>
            <a:r>
              <a:rPr lang="en-GB" dirty="0">
                <a:solidFill>
                  <a:srgbClr val="211D1E"/>
                </a:solidFill>
                <a:latin typeface="Times" panose="02020603050405020304" pitchFamily="18" charset="0"/>
              </a:rPr>
              <a:t>build platform is lowered down an amount equal to the thickness of the previously cured layer, and a sweeper blade moves across replenishing a layer of resin. </a:t>
            </a:r>
            <a:endParaRPr lang="en-GB" dirty="0" smtClean="0">
              <a:solidFill>
                <a:srgbClr val="211D1E"/>
              </a:solidFill>
              <a:latin typeface="Times" panose="02020603050405020304" pitchFamily="18" charset="0"/>
            </a:endParaRPr>
          </a:p>
          <a:p>
            <a:pPr marL="285750" indent="-285750">
              <a:buFont typeface="Arial" panose="020B0604020202020204" pitchFamily="34" charset="0"/>
              <a:buChar char="•"/>
            </a:pPr>
            <a:r>
              <a:rPr lang="en-GB" dirty="0" smtClean="0">
                <a:solidFill>
                  <a:srgbClr val="211D1E"/>
                </a:solidFill>
                <a:latin typeface="Times" panose="02020603050405020304" pitchFamily="18" charset="0"/>
              </a:rPr>
              <a:t>The </a:t>
            </a:r>
            <a:r>
              <a:rPr lang="en-GB" dirty="0">
                <a:solidFill>
                  <a:srgbClr val="211D1E"/>
                </a:solidFill>
                <a:latin typeface="Times" panose="02020603050405020304" pitchFamily="18" charset="0"/>
              </a:rPr>
              <a:t>laser traces out the next 2D cross-section and the process is repeated. </a:t>
            </a:r>
            <a:endParaRPr lang="en-GB" dirty="0" smtClean="0">
              <a:solidFill>
                <a:srgbClr val="211D1E"/>
              </a:solidFill>
              <a:latin typeface="Times" panose="02020603050405020304" pitchFamily="18" charset="0"/>
            </a:endParaRPr>
          </a:p>
          <a:p>
            <a:pPr marL="285750" indent="-285750">
              <a:buFont typeface="Arial" panose="020B0604020202020204" pitchFamily="34" charset="0"/>
              <a:buChar char="•"/>
            </a:pPr>
            <a:r>
              <a:rPr lang="en-GB" dirty="0" smtClean="0">
                <a:solidFill>
                  <a:srgbClr val="211D1E"/>
                </a:solidFill>
                <a:latin typeface="Times" panose="02020603050405020304" pitchFamily="18" charset="0"/>
              </a:rPr>
              <a:t>The </a:t>
            </a:r>
            <a:r>
              <a:rPr lang="en-GB" dirty="0">
                <a:solidFill>
                  <a:srgbClr val="211D1E"/>
                </a:solidFill>
                <a:latin typeface="Times" panose="02020603050405020304" pitchFamily="18" charset="0"/>
              </a:rPr>
              <a:t>self-adhesive property of the material used causes the layers to bond and, after many layers have been cured, a 3D part is built up. </a:t>
            </a:r>
            <a:endParaRPr lang="en-GB" dirty="0" smtClean="0">
              <a:solidFill>
                <a:srgbClr val="211D1E"/>
              </a:solidFill>
              <a:latin typeface="Times" panose="02020603050405020304" pitchFamily="18" charset="0"/>
            </a:endParaRPr>
          </a:p>
          <a:p>
            <a:pPr marL="285750" indent="-285750">
              <a:buFont typeface="Arial" panose="020B0604020202020204" pitchFamily="34" charset="0"/>
              <a:buChar char="•"/>
            </a:pPr>
            <a:r>
              <a:rPr lang="en-GB" dirty="0" smtClean="0">
                <a:solidFill>
                  <a:srgbClr val="211D1E"/>
                </a:solidFill>
                <a:latin typeface="Times" panose="02020603050405020304" pitchFamily="18" charset="0"/>
              </a:rPr>
              <a:t>The </a:t>
            </a:r>
            <a:r>
              <a:rPr lang="en-GB" dirty="0">
                <a:solidFill>
                  <a:srgbClr val="211D1E"/>
                </a:solidFill>
                <a:latin typeface="Times" panose="02020603050405020304" pitchFamily="18" charset="0"/>
              </a:rPr>
              <a:t>completed part is drained, washed in solvent to remove excess resin and subjected to UV light to cure the component completely, </a:t>
            </a:r>
            <a:endParaRPr lang="en-GB" dirty="0" smtClean="0">
              <a:solidFill>
                <a:srgbClr val="211D1E"/>
              </a:solidFill>
              <a:latin typeface="Times" panose="02020603050405020304" pitchFamily="18" charset="0"/>
            </a:endParaRPr>
          </a:p>
          <a:p>
            <a:pPr marL="285750" indent="-285750">
              <a:buFont typeface="Arial" panose="020B0604020202020204" pitchFamily="34" charset="0"/>
              <a:buChar char="•"/>
            </a:pPr>
            <a:r>
              <a:rPr lang="en-GB" dirty="0" smtClean="0">
                <a:solidFill>
                  <a:srgbClr val="211D1E"/>
                </a:solidFill>
                <a:latin typeface="Times" panose="02020603050405020304" pitchFamily="18" charset="0"/>
              </a:rPr>
              <a:t>Support </a:t>
            </a:r>
            <a:r>
              <a:rPr lang="en-GB" dirty="0">
                <a:solidFill>
                  <a:srgbClr val="211D1E"/>
                </a:solidFill>
                <a:latin typeface="Times" panose="02020603050405020304" pitchFamily="18" charset="0"/>
              </a:rPr>
              <a:t>constructions are removed by cutting </a:t>
            </a:r>
            <a:endParaRPr lang="en-GB" dirty="0"/>
          </a:p>
        </p:txBody>
      </p:sp>
    </p:spTree>
    <p:extLst>
      <p:ext uri="{BB962C8B-B14F-4D97-AF65-F5344CB8AC3E}">
        <p14:creationId xmlns:p14="http://schemas.microsoft.com/office/powerpoint/2010/main" val="410186034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870261" y="1409350"/>
            <a:ext cx="9905409" cy="4412609"/>
          </a:xfrm>
          <a:prstGeom prst="rect">
            <a:avLst/>
          </a:prstGeom>
        </p:spPr>
      </p:pic>
      <p:sp>
        <p:nvSpPr>
          <p:cNvPr id="3" name="Rectangle 2"/>
          <p:cNvSpPr/>
          <p:nvPr/>
        </p:nvSpPr>
        <p:spPr>
          <a:xfrm>
            <a:off x="1823208" y="0"/>
            <a:ext cx="6096000" cy="954107"/>
          </a:xfrm>
          <a:prstGeom prst="rect">
            <a:avLst/>
          </a:prstGeom>
        </p:spPr>
        <p:txBody>
          <a:bodyPr>
            <a:spAutoFit/>
          </a:bodyPr>
          <a:lstStyle/>
          <a:p>
            <a:endParaRPr lang="en-GB" sz="2800" dirty="0">
              <a:solidFill>
                <a:srgbClr val="000000"/>
              </a:solidFill>
              <a:latin typeface="ITC Legacy Sans"/>
            </a:endParaRPr>
          </a:p>
          <a:p>
            <a:pPr algn="ctr"/>
            <a:r>
              <a:rPr lang="en-GB" sz="2800" dirty="0">
                <a:solidFill>
                  <a:srgbClr val="000000"/>
                </a:solidFill>
                <a:latin typeface="ITC Legacy Sans"/>
              </a:rPr>
              <a:t> </a:t>
            </a:r>
            <a:r>
              <a:rPr lang="en-GB" b="1" dirty="0" err="1">
                <a:solidFill>
                  <a:srgbClr val="211D1E"/>
                </a:solidFill>
                <a:latin typeface="ITC Legacy Sans"/>
              </a:rPr>
              <a:t>Stereolithography</a:t>
            </a:r>
            <a:r>
              <a:rPr lang="en-GB" b="1" dirty="0">
                <a:solidFill>
                  <a:srgbClr val="211D1E"/>
                </a:solidFill>
                <a:latin typeface="ITC Legacy Sans"/>
              </a:rPr>
              <a:t>.</a:t>
            </a:r>
            <a:endParaRPr lang="en-GB" dirty="0"/>
          </a:p>
        </p:txBody>
      </p:sp>
    </p:spTree>
    <p:extLst>
      <p:ext uri="{BB962C8B-B14F-4D97-AF65-F5344CB8AC3E}">
        <p14:creationId xmlns:p14="http://schemas.microsoft.com/office/powerpoint/2010/main" val="107961613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15546" y="1443841"/>
            <a:ext cx="9424086" cy="3139321"/>
          </a:xfrm>
          <a:prstGeom prst="rect">
            <a:avLst/>
          </a:prstGeom>
        </p:spPr>
        <p:txBody>
          <a:bodyPr wrap="square">
            <a:spAutoFit/>
          </a:bodyPr>
          <a:lstStyle/>
          <a:p>
            <a:r>
              <a:rPr lang="en-GB" b="1" i="1" dirty="0">
                <a:solidFill>
                  <a:srgbClr val="211D1E"/>
                </a:solidFill>
                <a:latin typeface="ITC Legacy Sans"/>
              </a:rPr>
              <a:t>Materials </a:t>
            </a:r>
            <a:endParaRPr lang="en-GB" dirty="0">
              <a:solidFill>
                <a:srgbClr val="211D1E"/>
              </a:solidFill>
              <a:latin typeface="ITC Legacy Sans"/>
            </a:endParaRPr>
          </a:p>
          <a:p>
            <a:r>
              <a:rPr lang="en-GB" dirty="0">
                <a:solidFill>
                  <a:srgbClr val="211D1E"/>
                </a:solidFill>
                <a:latin typeface="Times" panose="02020603050405020304" pitchFamily="18" charset="0"/>
              </a:rPr>
              <a:t>• Liquid form of photopolymers such as elastomer, epoxy, urethane, acrylate and vinyl ether. </a:t>
            </a:r>
          </a:p>
          <a:p>
            <a:r>
              <a:rPr lang="en-GB" dirty="0">
                <a:solidFill>
                  <a:srgbClr val="211D1E"/>
                </a:solidFill>
                <a:latin typeface="Times" panose="02020603050405020304" pitchFamily="18" charset="0"/>
              </a:rPr>
              <a:t>• Liquid photopolymer can be clear or white</a:t>
            </a:r>
            <a:r>
              <a:rPr lang="en-GB" dirty="0" smtClean="0">
                <a:solidFill>
                  <a:srgbClr val="211D1E"/>
                </a:solidFill>
                <a:latin typeface="Times" panose="02020603050405020304" pitchFamily="18" charset="0"/>
              </a:rPr>
              <a:t>.</a:t>
            </a:r>
          </a:p>
          <a:p>
            <a:endParaRPr lang="en-GB" dirty="0">
              <a:solidFill>
                <a:srgbClr val="211D1E"/>
              </a:solidFill>
              <a:latin typeface="Times" panose="02020603050405020304" pitchFamily="18" charset="0"/>
            </a:endParaRPr>
          </a:p>
          <a:p>
            <a:r>
              <a:rPr lang="en-GB" b="1" i="1" dirty="0">
                <a:solidFill>
                  <a:srgbClr val="211D1E"/>
                </a:solidFill>
                <a:latin typeface="ITC Legacy Sans"/>
              </a:rPr>
              <a:t>Process Variations </a:t>
            </a:r>
            <a:endParaRPr lang="en-GB" dirty="0">
              <a:solidFill>
                <a:srgbClr val="211D1E"/>
              </a:solidFill>
              <a:latin typeface="ITC Legacy Sans"/>
            </a:endParaRPr>
          </a:p>
          <a:p>
            <a:r>
              <a:rPr lang="en-GB" dirty="0">
                <a:solidFill>
                  <a:srgbClr val="211D1E"/>
                </a:solidFill>
                <a:latin typeface="Times" panose="02020603050405020304" pitchFamily="18" charset="0"/>
              </a:rPr>
              <a:t>• Laser types can be UV </a:t>
            </a:r>
            <a:r>
              <a:rPr lang="en-GB" dirty="0" err="1">
                <a:solidFill>
                  <a:srgbClr val="211D1E"/>
                </a:solidFill>
                <a:latin typeface="Times" panose="02020603050405020304" pitchFamily="18" charset="0"/>
              </a:rPr>
              <a:t>He:Cd</a:t>
            </a:r>
            <a:r>
              <a:rPr lang="en-GB" dirty="0">
                <a:solidFill>
                  <a:srgbClr val="211D1E"/>
                </a:solidFill>
                <a:latin typeface="Times" panose="02020603050405020304" pitchFamily="18" charset="0"/>
              </a:rPr>
              <a:t> or argon ion, up to 1 W in power. </a:t>
            </a:r>
          </a:p>
          <a:p>
            <a:r>
              <a:rPr lang="en-GB" dirty="0">
                <a:solidFill>
                  <a:srgbClr val="211D1E"/>
                </a:solidFill>
                <a:latin typeface="Times" panose="02020603050405020304" pitchFamily="18" charset="0"/>
              </a:rPr>
              <a:t>• Solid Ground Curing (SGC): uses UV light to cure an entire layer of light-sensitive resin, the area being pre-defined by a photomask. </a:t>
            </a:r>
          </a:p>
          <a:p>
            <a:r>
              <a:rPr lang="en-GB" dirty="0">
                <a:solidFill>
                  <a:srgbClr val="211D1E"/>
                </a:solidFill>
                <a:latin typeface="Times" panose="02020603050405020304" pitchFamily="18" charset="0"/>
              </a:rPr>
              <a:t>• Solid Object Ultraviolet Laser Plotter (SOUP): the laser is mounted and moved by a controlled mechanism in the horizontal plane above the build chamber of photopolymer, rather than being static and directed by mirrors.</a:t>
            </a:r>
            <a:endParaRPr lang="en-GB" dirty="0"/>
          </a:p>
        </p:txBody>
      </p:sp>
    </p:spTree>
    <p:extLst>
      <p:ext uri="{BB962C8B-B14F-4D97-AF65-F5344CB8AC3E}">
        <p14:creationId xmlns:p14="http://schemas.microsoft.com/office/powerpoint/2010/main" val="311891374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67265" y="1028343"/>
            <a:ext cx="10412627" cy="3416320"/>
          </a:xfrm>
          <a:prstGeom prst="rect">
            <a:avLst/>
          </a:prstGeom>
        </p:spPr>
        <p:txBody>
          <a:bodyPr wrap="square">
            <a:spAutoFit/>
          </a:bodyPr>
          <a:lstStyle/>
          <a:p>
            <a:r>
              <a:rPr lang="en-GB" b="1" i="1" dirty="0">
                <a:solidFill>
                  <a:srgbClr val="211D1E"/>
                </a:solidFill>
                <a:latin typeface="ITC Legacy Sans"/>
              </a:rPr>
              <a:t>Economic Considerations </a:t>
            </a:r>
            <a:endParaRPr lang="en-GB" dirty="0">
              <a:solidFill>
                <a:srgbClr val="211D1E"/>
              </a:solidFill>
              <a:latin typeface="ITC Legacy Sans"/>
            </a:endParaRPr>
          </a:p>
          <a:p>
            <a:r>
              <a:rPr lang="en-GB" dirty="0">
                <a:solidFill>
                  <a:srgbClr val="211D1E"/>
                </a:solidFill>
                <a:latin typeface="Times" panose="02020603050405020304" pitchFamily="18" charset="0"/>
              </a:rPr>
              <a:t>• Moderately fast build speed, though large parts can take a day to fully complete. </a:t>
            </a:r>
          </a:p>
          <a:p>
            <a:r>
              <a:rPr lang="en-GB" dirty="0">
                <a:solidFill>
                  <a:srgbClr val="211D1E"/>
                </a:solidFill>
                <a:latin typeface="Times" panose="02020603050405020304" pitchFamily="18" charset="0"/>
              </a:rPr>
              <a:t>• Automated process, but skilled labour required. </a:t>
            </a:r>
          </a:p>
          <a:p>
            <a:r>
              <a:rPr lang="en-GB" dirty="0">
                <a:solidFill>
                  <a:srgbClr val="211D1E"/>
                </a:solidFill>
                <a:latin typeface="Times" panose="02020603050405020304" pitchFamily="18" charset="0"/>
              </a:rPr>
              <a:t>• Lead times are 1–2 weeks. </a:t>
            </a:r>
          </a:p>
          <a:p>
            <a:r>
              <a:rPr lang="en-GB" dirty="0">
                <a:solidFill>
                  <a:srgbClr val="211D1E"/>
                </a:solidFill>
                <a:latin typeface="Times" panose="02020603050405020304" pitchFamily="18" charset="0"/>
              </a:rPr>
              <a:t>• Material utilisation is high. Support structures represent waste. </a:t>
            </a:r>
          </a:p>
          <a:p>
            <a:r>
              <a:rPr lang="en-GB" dirty="0">
                <a:solidFill>
                  <a:srgbClr val="211D1E"/>
                </a:solidFill>
                <a:latin typeface="Times" panose="02020603050405020304" pitchFamily="18" charset="0"/>
              </a:rPr>
              <a:t>• Waste material must be disposed of properly. Cannot be recycled. </a:t>
            </a:r>
          </a:p>
          <a:p>
            <a:r>
              <a:rPr lang="en-GB" dirty="0">
                <a:solidFill>
                  <a:srgbClr val="211D1E"/>
                </a:solidFill>
                <a:latin typeface="Times" panose="02020603050405020304" pitchFamily="18" charset="0"/>
              </a:rPr>
              <a:t>• Reworking costs are high. </a:t>
            </a:r>
          </a:p>
          <a:p>
            <a:r>
              <a:rPr lang="en-GB" dirty="0">
                <a:solidFill>
                  <a:srgbClr val="211D1E"/>
                </a:solidFill>
                <a:latin typeface="Times" panose="02020603050405020304" pitchFamily="18" charset="0"/>
              </a:rPr>
              <a:t>• Photopolymers are expensive and the process requires that the whole build chamber is filled. </a:t>
            </a:r>
          </a:p>
          <a:p>
            <a:r>
              <a:rPr lang="en-GB" dirty="0">
                <a:solidFill>
                  <a:srgbClr val="211D1E"/>
                </a:solidFill>
                <a:latin typeface="Times" panose="02020603050405020304" pitchFamily="18" charset="0"/>
              </a:rPr>
              <a:t>• Economical for low production runs 1–20 parts. </a:t>
            </a:r>
          </a:p>
          <a:p>
            <a:r>
              <a:rPr lang="en-GB" dirty="0">
                <a:solidFill>
                  <a:srgbClr val="211D1E"/>
                </a:solidFill>
                <a:latin typeface="Times" panose="02020603050405020304" pitchFamily="18" charset="0"/>
              </a:rPr>
              <a:t>• Equipment costs are moderate. </a:t>
            </a:r>
          </a:p>
          <a:p>
            <a:r>
              <a:rPr lang="en-GB" dirty="0">
                <a:solidFill>
                  <a:srgbClr val="211D1E"/>
                </a:solidFill>
                <a:latin typeface="Times" panose="02020603050405020304" pitchFamily="18" charset="0"/>
              </a:rPr>
              <a:t>• Direct labour costs are low. </a:t>
            </a:r>
          </a:p>
          <a:p>
            <a:r>
              <a:rPr lang="en-GB" dirty="0">
                <a:solidFill>
                  <a:srgbClr val="211D1E"/>
                </a:solidFill>
                <a:latin typeface="Times" panose="02020603050405020304" pitchFamily="18" charset="0"/>
              </a:rPr>
              <a:t>• Some finishing may be required, but final curing also adds time</a:t>
            </a:r>
            <a:r>
              <a:rPr lang="en-GB" dirty="0" smtClean="0">
                <a:solidFill>
                  <a:srgbClr val="211D1E"/>
                </a:solidFill>
                <a:latin typeface="Times" panose="02020603050405020304" pitchFamily="18" charset="0"/>
              </a:rPr>
              <a:t>.</a:t>
            </a:r>
            <a:endParaRPr lang="en-GB" dirty="0">
              <a:solidFill>
                <a:srgbClr val="211D1E"/>
              </a:solidFill>
              <a:latin typeface="Times" panose="02020603050405020304" pitchFamily="18" charset="0"/>
            </a:endParaRPr>
          </a:p>
        </p:txBody>
      </p:sp>
    </p:spTree>
    <p:extLst>
      <p:ext uri="{BB962C8B-B14F-4D97-AF65-F5344CB8AC3E}">
        <p14:creationId xmlns:p14="http://schemas.microsoft.com/office/powerpoint/2010/main" val="137134925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61535" y="963479"/>
            <a:ext cx="6096000" cy="4001095"/>
          </a:xfrm>
          <a:prstGeom prst="rect">
            <a:avLst/>
          </a:prstGeom>
        </p:spPr>
        <p:txBody>
          <a:bodyPr>
            <a:spAutoFit/>
          </a:bodyPr>
          <a:lstStyle/>
          <a:p>
            <a:r>
              <a:rPr lang="en-GB" sz="3200" b="1" i="1" dirty="0">
                <a:solidFill>
                  <a:srgbClr val="211D1E"/>
                </a:solidFill>
                <a:latin typeface="ITC Legacy Sans"/>
              </a:rPr>
              <a:t>Typical Applications </a:t>
            </a:r>
            <a:endParaRPr lang="en-GB" sz="3200" b="1" i="1" dirty="0" smtClean="0">
              <a:solidFill>
                <a:srgbClr val="211D1E"/>
              </a:solidFill>
              <a:latin typeface="ITC Legacy Sans"/>
            </a:endParaRPr>
          </a:p>
          <a:p>
            <a:endParaRPr lang="en-GB" b="1" i="1" dirty="0">
              <a:solidFill>
                <a:srgbClr val="211D1E"/>
              </a:solidFill>
              <a:latin typeface="ITC Legacy Sans"/>
            </a:endParaRPr>
          </a:p>
          <a:p>
            <a:endParaRPr lang="en-GB" b="1" i="1" dirty="0" smtClean="0">
              <a:solidFill>
                <a:srgbClr val="211D1E"/>
              </a:solidFill>
              <a:latin typeface="ITC Legacy Sans"/>
            </a:endParaRPr>
          </a:p>
          <a:p>
            <a:endParaRPr lang="en-GB" dirty="0">
              <a:solidFill>
                <a:srgbClr val="211D1E"/>
              </a:solidFill>
              <a:latin typeface="ITC Legacy Sans"/>
            </a:endParaRPr>
          </a:p>
          <a:p>
            <a:r>
              <a:rPr lang="en-GB" sz="2800" dirty="0">
                <a:solidFill>
                  <a:srgbClr val="211D1E"/>
                </a:solidFill>
                <a:latin typeface="Times" panose="02020603050405020304" pitchFamily="18" charset="0"/>
              </a:rPr>
              <a:t>• Non-functional prototypes. </a:t>
            </a:r>
          </a:p>
          <a:p>
            <a:r>
              <a:rPr lang="en-GB" sz="2800" dirty="0">
                <a:solidFill>
                  <a:srgbClr val="211D1E"/>
                </a:solidFill>
                <a:latin typeface="Times" panose="02020603050405020304" pitchFamily="18" charset="0"/>
              </a:rPr>
              <a:t>• Form and fit parts in assemblies. </a:t>
            </a:r>
          </a:p>
          <a:p>
            <a:r>
              <a:rPr lang="en-GB" sz="2800" dirty="0">
                <a:solidFill>
                  <a:srgbClr val="211D1E"/>
                </a:solidFill>
                <a:latin typeface="Times" panose="02020603050405020304" pitchFamily="18" charset="0"/>
              </a:rPr>
              <a:t>• Product concept models. </a:t>
            </a:r>
          </a:p>
          <a:p>
            <a:r>
              <a:rPr lang="en-GB" sz="2800" dirty="0">
                <a:solidFill>
                  <a:srgbClr val="211D1E"/>
                </a:solidFill>
                <a:latin typeface="Times" panose="02020603050405020304" pitchFamily="18" charset="0"/>
              </a:rPr>
              <a:t>• Medical models. </a:t>
            </a:r>
          </a:p>
          <a:p>
            <a:r>
              <a:rPr lang="en-GB" sz="2800" dirty="0">
                <a:solidFill>
                  <a:srgbClr val="211D1E"/>
                </a:solidFill>
                <a:latin typeface="Times" panose="02020603050405020304" pitchFamily="18" charset="0"/>
              </a:rPr>
              <a:t>• Casting patterns. </a:t>
            </a:r>
          </a:p>
          <a:p>
            <a:r>
              <a:rPr lang="en-GB" sz="2800" dirty="0">
                <a:solidFill>
                  <a:srgbClr val="211D1E"/>
                </a:solidFill>
                <a:latin typeface="Times" panose="02020603050405020304" pitchFamily="18" charset="0"/>
              </a:rPr>
              <a:t>• Snap fits and hinges.</a:t>
            </a:r>
            <a:endParaRPr lang="en-GB" sz="2800" dirty="0"/>
          </a:p>
        </p:txBody>
      </p:sp>
    </p:spTree>
    <p:extLst>
      <p:ext uri="{BB962C8B-B14F-4D97-AF65-F5344CB8AC3E}">
        <p14:creationId xmlns:p14="http://schemas.microsoft.com/office/powerpoint/2010/main" val="241914059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0616" y="1116909"/>
            <a:ext cx="11195222" cy="4462760"/>
          </a:xfrm>
          <a:prstGeom prst="rect">
            <a:avLst/>
          </a:prstGeom>
        </p:spPr>
        <p:txBody>
          <a:bodyPr wrap="square">
            <a:spAutoFit/>
          </a:bodyPr>
          <a:lstStyle/>
          <a:p>
            <a:r>
              <a:rPr lang="en-GB" sz="3200" b="1" i="1" dirty="0">
                <a:solidFill>
                  <a:srgbClr val="211D1E"/>
                </a:solidFill>
                <a:latin typeface="ITC Legacy Sans"/>
              </a:rPr>
              <a:t>Design Aspects </a:t>
            </a:r>
            <a:endParaRPr lang="en-GB" sz="3200" b="1" i="1" dirty="0" smtClean="0">
              <a:solidFill>
                <a:srgbClr val="211D1E"/>
              </a:solidFill>
              <a:latin typeface="ITC Legacy Sans"/>
            </a:endParaRPr>
          </a:p>
          <a:p>
            <a:endParaRPr lang="en-GB" dirty="0">
              <a:solidFill>
                <a:srgbClr val="211D1E"/>
              </a:solidFill>
              <a:latin typeface="ITC Legacy Sans"/>
            </a:endParaRPr>
          </a:p>
          <a:p>
            <a:r>
              <a:rPr lang="en-GB" dirty="0">
                <a:solidFill>
                  <a:srgbClr val="211D1E"/>
                </a:solidFill>
                <a:latin typeface="Times" panose="02020603050405020304" pitchFamily="18" charset="0"/>
              </a:rPr>
              <a:t>• Complex and intricate 3D parts created in CAD. </a:t>
            </a:r>
          </a:p>
          <a:p>
            <a:r>
              <a:rPr lang="en-GB" dirty="0">
                <a:solidFill>
                  <a:srgbClr val="211D1E"/>
                </a:solidFill>
                <a:latin typeface="Times" panose="02020603050405020304" pitchFamily="18" charset="0"/>
              </a:rPr>
              <a:t>• Undercut features, cantilevered walls and overhangs require support structures to be designed as part of the CAD model or manually on the </a:t>
            </a:r>
            <a:r>
              <a:rPr lang="en-GB" dirty="0" smtClean="0">
                <a:solidFill>
                  <a:srgbClr val="211D1E"/>
                </a:solidFill>
                <a:latin typeface="Times" panose="02020603050405020304" pitchFamily="18" charset="0"/>
              </a:rPr>
              <a:t>machine.</a:t>
            </a:r>
          </a:p>
          <a:p>
            <a:r>
              <a:rPr lang="en-GB" dirty="0" smtClean="0">
                <a:solidFill>
                  <a:srgbClr val="211D1E"/>
                </a:solidFill>
                <a:latin typeface="Times" panose="02020603050405020304" pitchFamily="18" charset="0"/>
              </a:rPr>
              <a:t>Part </a:t>
            </a:r>
            <a:r>
              <a:rPr lang="en-GB" dirty="0">
                <a:solidFill>
                  <a:srgbClr val="211D1E"/>
                </a:solidFill>
                <a:latin typeface="Times" panose="02020603050405020304" pitchFamily="18" charset="0"/>
              </a:rPr>
              <a:t>should be orientated in the build chamber in order to reduce the amount of support structures.</a:t>
            </a:r>
          </a:p>
          <a:p>
            <a:r>
              <a:rPr lang="en-GB" dirty="0">
                <a:solidFill>
                  <a:srgbClr val="211D1E"/>
                </a:solidFill>
                <a:latin typeface="Times" panose="02020603050405020304" pitchFamily="18" charset="0"/>
              </a:rPr>
              <a:t>• Supports can take the form of gussets, ceilings, webs or points.</a:t>
            </a:r>
          </a:p>
          <a:p>
            <a:r>
              <a:rPr lang="en-GB" dirty="0">
                <a:solidFill>
                  <a:srgbClr val="211D1E"/>
                </a:solidFill>
                <a:latin typeface="Times" panose="02020603050405020304" pitchFamily="18" charset="0"/>
              </a:rPr>
              <a:t>• Anisotropy in material properties exist due to the additive layer method. Strength weakest in vertical build direction.</a:t>
            </a:r>
          </a:p>
          <a:p>
            <a:r>
              <a:rPr lang="en-GB" dirty="0">
                <a:solidFill>
                  <a:srgbClr val="211D1E"/>
                </a:solidFill>
                <a:latin typeface="Times" panose="02020603050405020304" pitchFamily="18" charset="0"/>
              </a:rPr>
              <a:t>• Tensile strengths up to 75 MPa are possible, depending on material used.</a:t>
            </a:r>
          </a:p>
          <a:p>
            <a:r>
              <a:rPr lang="en-GB" dirty="0">
                <a:solidFill>
                  <a:srgbClr val="211D1E"/>
                </a:solidFill>
                <a:latin typeface="Times" panose="02020603050405020304" pitchFamily="18" charset="0"/>
              </a:rPr>
              <a:t>• Increased strength can be achieved at certain locations by increasing layer thickness.</a:t>
            </a:r>
          </a:p>
          <a:p>
            <a:r>
              <a:rPr lang="en-GB" dirty="0">
                <a:solidFill>
                  <a:srgbClr val="211D1E"/>
                </a:solidFill>
                <a:latin typeface="Times" panose="02020603050405020304" pitchFamily="18" charset="0"/>
              </a:rPr>
              <a:t>• Conventional machining processes can be used for non-standard details, e.g. threads.</a:t>
            </a:r>
          </a:p>
          <a:p>
            <a:r>
              <a:rPr lang="en-GB" dirty="0">
                <a:solidFill>
                  <a:srgbClr val="211D1E"/>
                </a:solidFill>
                <a:latin typeface="Times" panose="02020603050405020304" pitchFamily="18" charset="0"/>
              </a:rPr>
              <a:t>• The finished part is translucent.</a:t>
            </a:r>
          </a:p>
          <a:p>
            <a:r>
              <a:rPr lang="en-GB" dirty="0">
                <a:solidFill>
                  <a:srgbClr val="211D1E"/>
                </a:solidFill>
                <a:latin typeface="Times" panose="02020603050405020304" pitchFamily="18" charset="0"/>
              </a:rPr>
              <a:t>• Layer thickness = 0.025–0.15 mm.</a:t>
            </a:r>
          </a:p>
          <a:p>
            <a:r>
              <a:rPr lang="en-GB" dirty="0">
                <a:solidFill>
                  <a:srgbClr val="211D1E"/>
                </a:solidFill>
                <a:latin typeface="Times" panose="02020603050405020304" pitchFamily="18" charset="0"/>
              </a:rPr>
              <a:t>• Typical maximum dimensions of part = 600 mm × 500 mm × 500 mm.</a:t>
            </a:r>
          </a:p>
          <a:p>
            <a:r>
              <a:rPr lang="en-GB" dirty="0">
                <a:solidFill>
                  <a:srgbClr val="211D1E"/>
                </a:solidFill>
                <a:latin typeface="Times" panose="02020603050405020304" pitchFamily="18" charset="0"/>
              </a:rPr>
              <a:t>• Minimum section = 0.1 mm.</a:t>
            </a:r>
            <a:endParaRPr lang="en-GB" dirty="0"/>
          </a:p>
        </p:txBody>
      </p:sp>
    </p:spTree>
    <p:extLst>
      <p:ext uri="{BB962C8B-B14F-4D97-AF65-F5344CB8AC3E}">
        <p14:creationId xmlns:p14="http://schemas.microsoft.com/office/powerpoint/2010/main" val="388027747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3081" y="885718"/>
            <a:ext cx="11359979" cy="5632311"/>
          </a:xfrm>
          <a:prstGeom prst="rect">
            <a:avLst/>
          </a:prstGeom>
        </p:spPr>
        <p:txBody>
          <a:bodyPr wrap="square">
            <a:spAutoFit/>
          </a:bodyPr>
          <a:lstStyle/>
          <a:p>
            <a:r>
              <a:rPr lang="en-GB" b="1" i="1" dirty="0">
                <a:solidFill>
                  <a:srgbClr val="211D1E"/>
                </a:solidFill>
                <a:latin typeface="ITC Legacy Sans"/>
              </a:rPr>
              <a:t>Quality Issues </a:t>
            </a:r>
            <a:endParaRPr lang="en-GB" dirty="0">
              <a:solidFill>
                <a:srgbClr val="211D1E"/>
              </a:solidFill>
              <a:latin typeface="ITC Legacy Sans"/>
            </a:endParaRPr>
          </a:p>
          <a:p>
            <a:r>
              <a:rPr lang="en-GB" dirty="0">
                <a:solidFill>
                  <a:srgbClr val="211D1E"/>
                </a:solidFill>
                <a:latin typeface="Times" panose="02020603050405020304" pitchFamily="18" charset="0"/>
              </a:rPr>
              <a:t>• Calibration of the laser is required periodically for some systems. </a:t>
            </a:r>
          </a:p>
          <a:p>
            <a:r>
              <a:rPr lang="en-GB" dirty="0">
                <a:solidFill>
                  <a:srgbClr val="211D1E"/>
                </a:solidFill>
                <a:latin typeface="Times" panose="02020603050405020304" pitchFamily="18" charset="0"/>
              </a:rPr>
              <a:t>• Green creep distortion tests can help assess the dimensional stability of the laser-cured resins. </a:t>
            </a:r>
          </a:p>
          <a:p>
            <a:r>
              <a:rPr lang="en-GB" dirty="0">
                <a:solidFill>
                  <a:srgbClr val="211D1E"/>
                </a:solidFill>
                <a:latin typeface="Times" panose="02020603050405020304" pitchFamily="18" charset="0"/>
              </a:rPr>
              <a:t>• Laser exposure and scan speeds need to balance full curing and process speed. </a:t>
            </a:r>
          </a:p>
          <a:p>
            <a:r>
              <a:rPr lang="en-GB" dirty="0">
                <a:solidFill>
                  <a:srgbClr val="211D1E"/>
                </a:solidFill>
                <a:latin typeface="Times" panose="02020603050405020304" pitchFamily="18" charset="0"/>
              </a:rPr>
              <a:t>• Total thickness layer is related to the scanning speed and depth penetration factor of the photopolymer resin. </a:t>
            </a:r>
          </a:p>
          <a:p>
            <a:r>
              <a:rPr lang="en-GB" dirty="0">
                <a:solidFill>
                  <a:srgbClr val="211D1E"/>
                </a:solidFill>
                <a:latin typeface="Times" panose="02020603050405020304" pitchFamily="18" charset="0"/>
              </a:rPr>
              <a:t>• A short delay called a ‘dip delay’ is required after laser curing of a layer, so that liquid photopolymer can settle flat and evenly, inhibiting bubble formation. </a:t>
            </a:r>
          </a:p>
          <a:p>
            <a:r>
              <a:rPr lang="en-GB" dirty="0">
                <a:solidFill>
                  <a:srgbClr val="211D1E"/>
                </a:solidFill>
                <a:latin typeface="Times" panose="02020603050405020304" pitchFamily="18" charset="0"/>
              </a:rPr>
              <a:t>• The liquid photopolymer is difficult to work, toxic and pungent, and requires safe handling procedures. </a:t>
            </a:r>
          </a:p>
          <a:p>
            <a:r>
              <a:rPr lang="en-GB" dirty="0">
                <a:solidFill>
                  <a:srgbClr val="211D1E"/>
                </a:solidFill>
                <a:latin typeface="Times" panose="02020603050405020304" pitchFamily="18" charset="0"/>
              </a:rPr>
              <a:t>• The selection of the correct photopolymer is associated with strength, shrinkage and distortion of the part that is tolerable post-curing. </a:t>
            </a:r>
          </a:p>
          <a:p>
            <a:r>
              <a:rPr lang="en-GB" dirty="0">
                <a:solidFill>
                  <a:srgbClr val="211D1E"/>
                </a:solidFill>
                <a:latin typeface="Times" panose="02020603050405020304" pitchFamily="18" charset="0"/>
              </a:rPr>
              <a:t>• Material properties may change over time, accelerated by light, moisture, heat and chemical environments. </a:t>
            </a:r>
          </a:p>
          <a:p>
            <a:r>
              <a:rPr lang="en-GB" dirty="0">
                <a:solidFill>
                  <a:srgbClr val="211D1E"/>
                </a:solidFill>
                <a:latin typeface="Times" panose="02020603050405020304" pitchFamily="18" charset="0"/>
              </a:rPr>
              <a:t>• The machine is sealed to prevent toxic fumes from escaping, generated by the laser solidifying the resin. </a:t>
            </a:r>
          </a:p>
          <a:p>
            <a:r>
              <a:rPr lang="en-GB" dirty="0">
                <a:solidFill>
                  <a:srgbClr val="211D1E"/>
                </a:solidFill>
                <a:latin typeface="Times" panose="02020603050405020304" pitchFamily="18" charset="0"/>
              </a:rPr>
              <a:t>• Avoid the location of support structures on planes where good surface finish is required. </a:t>
            </a:r>
          </a:p>
          <a:p>
            <a:r>
              <a:rPr lang="en-GB" dirty="0">
                <a:solidFill>
                  <a:srgbClr val="211D1E"/>
                </a:solidFill>
                <a:latin typeface="Times" panose="02020603050405020304" pitchFamily="18" charset="0"/>
              </a:rPr>
              <a:t>• Support structures must be removed from part manually, but the process is simple and quick. </a:t>
            </a:r>
          </a:p>
          <a:p>
            <a:r>
              <a:rPr lang="en-GB" dirty="0">
                <a:solidFill>
                  <a:srgbClr val="211D1E"/>
                </a:solidFill>
                <a:latin typeface="Times" panose="02020603050405020304" pitchFamily="18" charset="0"/>
              </a:rPr>
              <a:t>• Additional post-processing may be required for part finishing.</a:t>
            </a:r>
          </a:p>
          <a:p>
            <a:r>
              <a:rPr lang="en-GB" dirty="0">
                <a:solidFill>
                  <a:srgbClr val="211D1E"/>
                </a:solidFill>
                <a:latin typeface="Times" panose="02020603050405020304" pitchFamily="18" charset="0"/>
              </a:rPr>
              <a:t>• The durability of the part is limited when exposed to sunlight.</a:t>
            </a:r>
          </a:p>
          <a:p>
            <a:r>
              <a:rPr lang="en-GB" dirty="0">
                <a:solidFill>
                  <a:srgbClr val="211D1E"/>
                </a:solidFill>
                <a:latin typeface="Times" panose="02020603050405020304" pitchFamily="18" charset="0"/>
              </a:rPr>
              <a:t>• Finished part can be painted.</a:t>
            </a:r>
          </a:p>
          <a:p>
            <a:r>
              <a:rPr lang="en-GB" dirty="0">
                <a:solidFill>
                  <a:srgbClr val="211D1E"/>
                </a:solidFill>
                <a:latin typeface="Times" panose="02020603050405020304" pitchFamily="18" charset="0"/>
              </a:rPr>
              <a:t>• Tolerances achievable = ±0.1 to ±0.2 mm.</a:t>
            </a:r>
          </a:p>
          <a:p>
            <a:r>
              <a:rPr lang="en-GB" dirty="0">
                <a:solidFill>
                  <a:srgbClr val="211D1E"/>
                </a:solidFill>
                <a:latin typeface="Times" panose="02020603050405020304" pitchFamily="18" charset="0"/>
              </a:rPr>
              <a:t>• Typical surface roughness = 2 </a:t>
            </a:r>
            <a:r>
              <a:rPr lang="en-GB" dirty="0" err="1">
                <a:solidFill>
                  <a:srgbClr val="211D1E"/>
                </a:solidFill>
                <a:latin typeface="Times" panose="02020603050405020304" pitchFamily="18" charset="0"/>
              </a:rPr>
              <a:t>μm</a:t>
            </a:r>
            <a:r>
              <a:rPr lang="en-GB" dirty="0">
                <a:solidFill>
                  <a:srgbClr val="211D1E"/>
                </a:solidFill>
                <a:latin typeface="Times" panose="02020603050405020304" pitchFamily="18" charset="0"/>
              </a:rPr>
              <a:t> Ra.</a:t>
            </a:r>
          </a:p>
          <a:p>
            <a:r>
              <a:rPr lang="en-GB" dirty="0">
                <a:solidFill>
                  <a:srgbClr val="211D1E"/>
                </a:solidFill>
                <a:latin typeface="Times" panose="02020603050405020304" pitchFamily="18" charset="0"/>
              </a:rPr>
              <a:t>• Surface finish is excellent in comparison to other rapid prototyping technologies.</a:t>
            </a:r>
            <a:endParaRPr lang="en-GB" dirty="0"/>
          </a:p>
        </p:txBody>
      </p:sp>
    </p:spTree>
    <p:extLst>
      <p:ext uri="{BB962C8B-B14F-4D97-AF65-F5344CB8AC3E}">
        <p14:creationId xmlns:p14="http://schemas.microsoft.com/office/powerpoint/2010/main" val="175211273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2928" y="2758301"/>
            <a:ext cx="7089057" cy="769441"/>
          </a:xfrm>
          <a:prstGeom prst="rect">
            <a:avLst/>
          </a:prstGeom>
        </p:spPr>
        <p:txBody>
          <a:bodyPr wrap="none">
            <a:spAutoFit/>
          </a:bodyPr>
          <a:lstStyle/>
          <a:p>
            <a:r>
              <a:rPr lang="en-GB" sz="4400" b="1" dirty="0">
                <a:solidFill>
                  <a:srgbClr val="000000"/>
                </a:solidFill>
              </a:rPr>
              <a:t>Selective Laser Sintering (SLS)</a:t>
            </a:r>
            <a:endParaRPr lang="en-GB" sz="4400" b="1" dirty="0"/>
          </a:p>
        </p:txBody>
      </p:sp>
      <p:sp>
        <p:nvSpPr>
          <p:cNvPr id="3" name="Rectangle 2"/>
          <p:cNvSpPr/>
          <p:nvPr/>
        </p:nvSpPr>
        <p:spPr>
          <a:xfrm>
            <a:off x="300503" y="1291967"/>
            <a:ext cx="6636176" cy="523220"/>
          </a:xfrm>
          <a:prstGeom prst="rect">
            <a:avLst/>
          </a:prstGeom>
        </p:spPr>
        <p:txBody>
          <a:bodyPr wrap="none">
            <a:spAutoFit/>
          </a:bodyPr>
          <a:lstStyle/>
          <a:p>
            <a:pPr algn="r"/>
            <a:r>
              <a:rPr lang="en-GB" sz="2800" b="1" i="1" dirty="0">
                <a:solidFill>
                  <a:srgbClr val="211D1E"/>
                </a:solidFill>
                <a:latin typeface="Gill Sans Ultra Bold" panose="020B0A02020104020203" pitchFamily="34" charset="0"/>
              </a:rPr>
              <a:t>Rapid Prototyping Processes</a:t>
            </a:r>
            <a:endParaRPr lang="en-GB" sz="2800" dirty="0">
              <a:latin typeface="Gill Sans Ultra Bold" panose="020B0A02020104020203" pitchFamily="34" charset="0"/>
            </a:endParaRPr>
          </a:p>
        </p:txBody>
      </p:sp>
      <p:pic>
        <p:nvPicPr>
          <p:cNvPr id="4" name="Picture 3"/>
          <p:cNvPicPr>
            <a:picLocks noChangeAspect="1"/>
          </p:cNvPicPr>
          <p:nvPr/>
        </p:nvPicPr>
        <p:blipFill>
          <a:blip r:embed="rId2"/>
          <a:stretch>
            <a:fillRect/>
          </a:stretch>
        </p:blipFill>
        <p:spPr>
          <a:xfrm>
            <a:off x="7430529" y="3692459"/>
            <a:ext cx="3310859" cy="2713318"/>
          </a:xfrm>
          <a:prstGeom prst="rect">
            <a:avLst/>
          </a:prstGeom>
        </p:spPr>
      </p:pic>
    </p:spTree>
    <p:extLst>
      <p:ext uri="{BB962C8B-B14F-4D97-AF65-F5344CB8AC3E}">
        <p14:creationId xmlns:p14="http://schemas.microsoft.com/office/powerpoint/2010/main" val="27812126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21492" y="1443841"/>
            <a:ext cx="9630032" cy="3631763"/>
          </a:xfrm>
          <a:prstGeom prst="rect">
            <a:avLst/>
          </a:prstGeom>
        </p:spPr>
        <p:txBody>
          <a:bodyPr wrap="square">
            <a:spAutoFit/>
          </a:bodyPr>
          <a:lstStyle/>
          <a:p>
            <a:r>
              <a:rPr lang="en-GB" sz="3200" b="1" i="1" dirty="0">
                <a:solidFill>
                  <a:srgbClr val="211D1E"/>
                </a:solidFill>
                <a:latin typeface="ITC Legacy Sans"/>
              </a:rPr>
              <a:t>Process Description</a:t>
            </a:r>
            <a:endParaRPr lang="en-GB" sz="3200" dirty="0">
              <a:solidFill>
                <a:srgbClr val="211D1E"/>
              </a:solidFill>
              <a:latin typeface="ITC Legacy Sans"/>
            </a:endParaRPr>
          </a:p>
          <a:p>
            <a:endParaRPr lang="en-GB" dirty="0" smtClean="0">
              <a:solidFill>
                <a:srgbClr val="211D1E"/>
              </a:solidFill>
              <a:latin typeface="Times" panose="02020603050405020304" pitchFamily="18" charset="0"/>
            </a:endParaRPr>
          </a:p>
          <a:p>
            <a:pPr marL="285750" indent="-285750">
              <a:buFont typeface="Arial" panose="020B0604020202020204" pitchFamily="34" charset="0"/>
              <a:buChar char="•"/>
            </a:pPr>
            <a:r>
              <a:rPr lang="en-GB" dirty="0" smtClean="0">
                <a:solidFill>
                  <a:srgbClr val="211D1E"/>
                </a:solidFill>
                <a:latin typeface="Times" panose="02020603050405020304" pitchFamily="18" charset="0"/>
              </a:rPr>
              <a:t>A </a:t>
            </a:r>
            <a:r>
              <a:rPr lang="en-GB" dirty="0">
                <a:solidFill>
                  <a:srgbClr val="211D1E"/>
                </a:solidFill>
                <a:latin typeface="Times" panose="02020603050405020304" pitchFamily="18" charset="0"/>
              </a:rPr>
              <a:t>high-power laser beam directed by a mirror is used to sinter powdered material in thin 2D cross-sections. </a:t>
            </a:r>
            <a:endParaRPr lang="en-GB" dirty="0" smtClean="0">
              <a:solidFill>
                <a:srgbClr val="211D1E"/>
              </a:solidFill>
              <a:latin typeface="Times" panose="02020603050405020304" pitchFamily="18" charset="0"/>
            </a:endParaRPr>
          </a:p>
          <a:p>
            <a:pPr marL="285750" indent="-285750">
              <a:buFont typeface="Arial" panose="020B0604020202020204" pitchFamily="34" charset="0"/>
              <a:buChar char="•"/>
            </a:pPr>
            <a:r>
              <a:rPr lang="en-GB" dirty="0" smtClean="0">
                <a:solidFill>
                  <a:srgbClr val="211D1E"/>
                </a:solidFill>
                <a:latin typeface="Times" panose="02020603050405020304" pitchFamily="18" charset="0"/>
              </a:rPr>
              <a:t>The </a:t>
            </a:r>
            <a:r>
              <a:rPr lang="en-GB" dirty="0">
                <a:solidFill>
                  <a:srgbClr val="211D1E"/>
                </a:solidFill>
                <a:latin typeface="Times" panose="02020603050405020304" pitchFamily="18" charset="0"/>
              </a:rPr>
              <a:t>powder is in a sealed chamber with a nitrogen atmosphere to prevent oxidation. </a:t>
            </a:r>
            <a:endParaRPr lang="en-GB" dirty="0" smtClean="0">
              <a:solidFill>
                <a:srgbClr val="211D1E"/>
              </a:solidFill>
              <a:latin typeface="Times" panose="02020603050405020304" pitchFamily="18" charset="0"/>
            </a:endParaRPr>
          </a:p>
          <a:p>
            <a:pPr marL="285750" indent="-285750">
              <a:buFont typeface="Arial" panose="020B0604020202020204" pitchFamily="34" charset="0"/>
              <a:buChar char="•"/>
            </a:pPr>
            <a:r>
              <a:rPr lang="en-GB" dirty="0" smtClean="0">
                <a:solidFill>
                  <a:srgbClr val="211D1E"/>
                </a:solidFill>
                <a:latin typeface="Times" panose="02020603050405020304" pitchFamily="18" charset="0"/>
              </a:rPr>
              <a:t>It </a:t>
            </a:r>
            <a:r>
              <a:rPr lang="en-GB" dirty="0">
                <a:solidFill>
                  <a:srgbClr val="211D1E"/>
                </a:solidFill>
                <a:latin typeface="Times" panose="02020603050405020304" pitchFamily="18" charset="0"/>
              </a:rPr>
              <a:t>is pre-heated using infrared heaters to a temperature just below the melting temperature of the powdered material. </a:t>
            </a:r>
            <a:endParaRPr lang="en-GB" dirty="0" smtClean="0">
              <a:solidFill>
                <a:srgbClr val="211D1E"/>
              </a:solidFill>
              <a:latin typeface="Times" panose="02020603050405020304" pitchFamily="18" charset="0"/>
            </a:endParaRPr>
          </a:p>
          <a:p>
            <a:pPr marL="285750" indent="-285750">
              <a:buFont typeface="Arial" panose="020B0604020202020204" pitchFamily="34" charset="0"/>
              <a:buChar char="•"/>
            </a:pPr>
            <a:r>
              <a:rPr lang="en-GB" dirty="0" smtClean="0">
                <a:solidFill>
                  <a:srgbClr val="211D1E"/>
                </a:solidFill>
                <a:latin typeface="Times" panose="02020603050405020304" pitchFamily="18" charset="0"/>
              </a:rPr>
              <a:t>The </a:t>
            </a:r>
            <a:r>
              <a:rPr lang="en-GB" dirty="0">
                <a:solidFill>
                  <a:srgbClr val="211D1E"/>
                </a:solidFill>
                <a:latin typeface="Times" panose="02020603050405020304" pitchFamily="18" charset="0"/>
              </a:rPr>
              <a:t>build platform is lowered down an amount equal to the thickness of the sintered layer. </a:t>
            </a:r>
            <a:endParaRPr lang="en-GB" dirty="0" smtClean="0">
              <a:solidFill>
                <a:srgbClr val="211D1E"/>
              </a:solidFill>
              <a:latin typeface="Times" panose="02020603050405020304" pitchFamily="18" charset="0"/>
            </a:endParaRPr>
          </a:p>
          <a:p>
            <a:pPr marL="285750" indent="-285750">
              <a:buFont typeface="Arial" panose="020B0604020202020204" pitchFamily="34" charset="0"/>
              <a:buChar char="•"/>
            </a:pPr>
            <a:r>
              <a:rPr lang="en-GB" dirty="0" smtClean="0">
                <a:solidFill>
                  <a:srgbClr val="211D1E"/>
                </a:solidFill>
                <a:latin typeface="Times" panose="02020603050405020304" pitchFamily="18" charset="0"/>
              </a:rPr>
              <a:t>A </a:t>
            </a:r>
            <a:r>
              <a:rPr lang="en-GB" dirty="0">
                <a:solidFill>
                  <a:srgbClr val="211D1E"/>
                </a:solidFill>
                <a:latin typeface="Times" panose="02020603050405020304" pitchFamily="18" charset="0"/>
              </a:rPr>
              <a:t>roller replenishes the layer of powder from adjacent powder supply chambers, the laser traces out the next 2D cross-section, and the process is repeated until a 3D structure is built up. </a:t>
            </a:r>
            <a:endParaRPr lang="en-GB" dirty="0" smtClean="0">
              <a:solidFill>
                <a:srgbClr val="211D1E"/>
              </a:solidFill>
              <a:latin typeface="Times" panose="02020603050405020304" pitchFamily="18" charset="0"/>
            </a:endParaRPr>
          </a:p>
          <a:p>
            <a:pPr marL="285750" indent="-285750">
              <a:buFont typeface="Arial" panose="020B0604020202020204" pitchFamily="34" charset="0"/>
              <a:buChar char="•"/>
            </a:pPr>
            <a:r>
              <a:rPr lang="en-GB" dirty="0" smtClean="0">
                <a:solidFill>
                  <a:srgbClr val="211D1E"/>
                </a:solidFill>
                <a:latin typeface="Times" panose="02020603050405020304" pitchFamily="18" charset="0"/>
              </a:rPr>
              <a:t>Excess </a:t>
            </a:r>
            <a:r>
              <a:rPr lang="en-GB" dirty="0">
                <a:solidFill>
                  <a:srgbClr val="211D1E"/>
                </a:solidFill>
                <a:latin typeface="Times" panose="02020603050405020304" pitchFamily="18" charset="0"/>
              </a:rPr>
              <a:t>powder not sintered on each layer acts as a support for the part being built. </a:t>
            </a:r>
            <a:endParaRPr lang="en-GB" dirty="0" smtClean="0">
              <a:solidFill>
                <a:srgbClr val="211D1E"/>
              </a:solidFill>
              <a:latin typeface="Times" panose="02020603050405020304" pitchFamily="18" charset="0"/>
            </a:endParaRPr>
          </a:p>
          <a:p>
            <a:pPr marL="285750" indent="-285750">
              <a:buFont typeface="Arial" panose="020B0604020202020204" pitchFamily="34" charset="0"/>
              <a:buChar char="•"/>
            </a:pPr>
            <a:r>
              <a:rPr lang="en-GB" dirty="0" smtClean="0">
                <a:solidFill>
                  <a:srgbClr val="211D1E"/>
                </a:solidFill>
                <a:latin typeface="Times" panose="02020603050405020304" pitchFamily="18" charset="0"/>
              </a:rPr>
              <a:t>The </a:t>
            </a:r>
            <a:r>
              <a:rPr lang="en-GB" dirty="0">
                <a:solidFill>
                  <a:srgbClr val="211D1E"/>
                </a:solidFill>
                <a:latin typeface="Times" panose="02020603050405020304" pitchFamily="18" charset="0"/>
              </a:rPr>
              <a:t>part is removed and excess powder is removed by brushing or vacuuming </a:t>
            </a:r>
            <a:endParaRPr lang="en-GB" dirty="0"/>
          </a:p>
        </p:txBody>
      </p:sp>
    </p:spTree>
    <p:extLst>
      <p:ext uri="{BB962C8B-B14F-4D97-AF65-F5344CB8AC3E}">
        <p14:creationId xmlns:p14="http://schemas.microsoft.com/office/powerpoint/2010/main" val="304020879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762897" y="1531720"/>
            <a:ext cx="8657326" cy="4330794"/>
          </a:xfrm>
          <a:prstGeom prst="rect">
            <a:avLst/>
          </a:prstGeom>
        </p:spPr>
      </p:pic>
      <p:sp>
        <p:nvSpPr>
          <p:cNvPr id="3" name="Rectangle 2"/>
          <p:cNvSpPr/>
          <p:nvPr/>
        </p:nvSpPr>
        <p:spPr>
          <a:xfrm>
            <a:off x="1828403" y="665891"/>
            <a:ext cx="4793300" cy="584775"/>
          </a:xfrm>
          <a:prstGeom prst="rect">
            <a:avLst/>
          </a:prstGeom>
        </p:spPr>
        <p:txBody>
          <a:bodyPr wrap="none">
            <a:spAutoFit/>
          </a:bodyPr>
          <a:lstStyle/>
          <a:p>
            <a:r>
              <a:rPr lang="en-GB" sz="3200" dirty="0">
                <a:solidFill>
                  <a:srgbClr val="000000"/>
                </a:solidFill>
                <a:latin typeface="Bernard MT Condensed" panose="02050806060905020404" pitchFamily="18" charset="0"/>
              </a:rPr>
              <a:t>Selective Laser Sintering (SLS)</a:t>
            </a:r>
            <a:endParaRPr lang="en-GB" sz="3200" dirty="0">
              <a:latin typeface="Bernard MT Condensed" panose="02050806060905020404" pitchFamily="18" charset="0"/>
            </a:endParaRPr>
          </a:p>
        </p:txBody>
      </p:sp>
    </p:spTree>
    <p:extLst>
      <p:ext uri="{BB962C8B-B14F-4D97-AF65-F5344CB8AC3E}">
        <p14:creationId xmlns:p14="http://schemas.microsoft.com/office/powerpoint/2010/main" val="346687843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20563" y="1498308"/>
            <a:ext cx="6096000" cy="2123658"/>
          </a:xfrm>
          <a:prstGeom prst="rect">
            <a:avLst/>
          </a:prstGeom>
        </p:spPr>
        <p:txBody>
          <a:bodyPr>
            <a:spAutoFit/>
          </a:bodyPr>
          <a:lstStyle/>
          <a:p>
            <a:r>
              <a:rPr lang="en-GB" sz="2400" b="1" i="1" dirty="0">
                <a:solidFill>
                  <a:srgbClr val="211D1E"/>
                </a:solidFill>
                <a:latin typeface="ITC Legacy Sans"/>
              </a:rPr>
              <a:t>Materials</a:t>
            </a:r>
            <a:r>
              <a:rPr lang="en-GB" b="1" i="1" dirty="0">
                <a:solidFill>
                  <a:srgbClr val="211D1E"/>
                </a:solidFill>
                <a:latin typeface="ITC Legacy Sans"/>
              </a:rPr>
              <a:t> </a:t>
            </a:r>
            <a:endParaRPr lang="en-GB" dirty="0">
              <a:solidFill>
                <a:srgbClr val="211D1E"/>
              </a:solidFill>
              <a:latin typeface="ITC Legacy Sans"/>
            </a:endParaRPr>
          </a:p>
          <a:p>
            <a:r>
              <a:rPr lang="en-GB" dirty="0">
                <a:solidFill>
                  <a:srgbClr val="211D1E"/>
                </a:solidFill>
                <a:latin typeface="Times" panose="02020603050405020304" pitchFamily="18" charset="0"/>
              </a:rPr>
              <a:t>• Powder form of heat-fusible thermoplastics (including glass filled), elastomers and wax. </a:t>
            </a:r>
          </a:p>
          <a:p>
            <a:r>
              <a:rPr lang="en-GB" dirty="0">
                <a:solidFill>
                  <a:srgbClr val="211D1E"/>
                </a:solidFill>
                <a:latin typeface="Times" panose="02020603050405020304" pitchFamily="18" charset="0"/>
              </a:rPr>
              <a:t>• Powdered metals with binder, e.g. stainless steel, tools and alloy steels, titanium, tungsten, copper alloy, aluminium and nickel super alloys. </a:t>
            </a:r>
          </a:p>
          <a:p>
            <a:r>
              <a:rPr lang="en-GB" dirty="0">
                <a:solidFill>
                  <a:srgbClr val="211D1E"/>
                </a:solidFill>
                <a:latin typeface="Times" panose="02020603050405020304" pitchFamily="18" charset="0"/>
              </a:rPr>
              <a:t>• Powdered ceramics and moulding sand (with binder</a:t>
            </a:r>
            <a:r>
              <a:rPr lang="en-GB" dirty="0" smtClean="0">
                <a:solidFill>
                  <a:srgbClr val="211D1E"/>
                </a:solidFill>
                <a:latin typeface="Times" panose="02020603050405020304" pitchFamily="18" charset="0"/>
              </a:rPr>
              <a:t>).</a:t>
            </a:r>
            <a:endParaRPr lang="en-GB" dirty="0">
              <a:solidFill>
                <a:srgbClr val="211D1E"/>
              </a:solidFill>
              <a:latin typeface="Times" panose="02020603050405020304" pitchFamily="18" charset="0"/>
            </a:endParaRPr>
          </a:p>
        </p:txBody>
      </p:sp>
    </p:spTree>
    <p:extLst>
      <p:ext uri="{BB962C8B-B14F-4D97-AF65-F5344CB8AC3E}">
        <p14:creationId xmlns:p14="http://schemas.microsoft.com/office/powerpoint/2010/main" val="335390286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69773" y="1720840"/>
            <a:ext cx="7974227" cy="3231654"/>
          </a:xfrm>
          <a:prstGeom prst="rect">
            <a:avLst/>
          </a:prstGeom>
        </p:spPr>
        <p:txBody>
          <a:bodyPr wrap="square">
            <a:spAutoFit/>
          </a:bodyPr>
          <a:lstStyle/>
          <a:p>
            <a:r>
              <a:rPr lang="en-GB" sz="2400" b="1" i="1" dirty="0">
                <a:solidFill>
                  <a:srgbClr val="211D1E"/>
                </a:solidFill>
                <a:latin typeface="ITC Legacy Sans"/>
              </a:rPr>
              <a:t>Process Variations </a:t>
            </a:r>
            <a:endParaRPr lang="en-GB" sz="2400" dirty="0">
              <a:solidFill>
                <a:srgbClr val="211D1E"/>
              </a:solidFill>
              <a:latin typeface="ITC Legacy Sans"/>
            </a:endParaRPr>
          </a:p>
          <a:p>
            <a:r>
              <a:rPr lang="en-GB" dirty="0">
                <a:solidFill>
                  <a:srgbClr val="211D1E"/>
                </a:solidFill>
                <a:latin typeface="Times" panose="02020603050405020304" pitchFamily="18" charset="0"/>
              </a:rPr>
              <a:t>• Direct Metal Laser Sintering (DMLS): </a:t>
            </a:r>
            <a:endParaRPr lang="en-GB" dirty="0" smtClean="0">
              <a:solidFill>
                <a:srgbClr val="211D1E"/>
              </a:solidFill>
              <a:latin typeface="Times" panose="02020603050405020304" pitchFamily="18" charset="0"/>
            </a:endParaRPr>
          </a:p>
          <a:p>
            <a:pPr marL="285750" indent="-285750">
              <a:buFont typeface="Arial" panose="020B0604020202020204" pitchFamily="34" charset="0"/>
              <a:buChar char="•"/>
            </a:pPr>
            <a:r>
              <a:rPr lang="en-GB" dirty="0" smtClean="0">
                <a:solidFill>
                  <a:srgbClr val="211D1E"/>
                </a:solidFill>
                <a:latin typeface="Times" panose="02020603050405020304" pitchFamily="18" charset="0"/>
              </a:rPr>
              <a:t>used </a:t>
            </a:r>
            <a:r>
              <a:rPr lang="en-GB" dirty="0">
                <a:solidFill>
                  <a:srgbClr val="211D1E"/>
                </a:solidFill>
                <a:latin typeface="Times" panose="02020603050405020304" pitchFamily="18" charset="0"/>
              </a:rPr>
              <a:t>for processing metal and ceramic composite parts using very fine </a:t>
            </a:r>
            <a:r>
              <a:rPr lang="en-GB" dirty="0" smtClean="0">
                <a:solidFill>
                  <a:srgbClr val="211D1E"/>
                </a:solidFill>
                <a:latin typeface="Times" panose="02020603050405020304" pitchFamily="18" charset="0"/>
              </a:rPr>
              <a:t>powders</a:t>
            </a:r>
          </a:p>
          <a:p>
            <a:pPr marL="285750" indent="-285750">
              <a:buFont typeface="Arial" panose="020B0604020202020204" pitchFamily="34" charset="0"/>
              <a:buChar char="•"/>
            </a:pPr>
            <a:r>
              <a:rPr lang="en-GB" dirty="0" smtClean="0">
                <a:solidFill>
                  <a:srgbClr val="211D1E"/>
                </a:solidFill>
                <a:latin typeface="Times" panose="02020603050405020304" pitchFamily="18" charset="0"/>
              </a:rPr>
              <a:t>no binders</a:t>
            </a:r>
          </a:p>
          <a:p>
            <a:pPr marL="285750" indent="-285750">
              <a:buFont typeface="Arial" panose="020B0604020202020204" pitchFamily="34" charset="0"/>
              <a:buChar char="•"/>
            </a:pPr>
            <a:r>
              <a:rPr lang="en-GB" dirty="0" smtClean="0">
                <a:solidFill>
                  <a:srgbClr val="211D1E"/>
                </a:solidFill>
                <a:latin typeface="Times" panose="02020603050405020304" pitchFamily="18" charset="0"/>
              </a:rPr>
              <a:t>high-powered </a:t>
            </a:r>
            <a:r>
              <a:rPr lang="en-GB" dirty="0">
                <a:solidFill>
                  <a:srgbClr val="211D1E"/>
                </a:solidFill>
                <a:latin typeface="Times" panose="02020603050405020304" pitchFamily="18" charset="0"/>
              </a:rPr>
              <a:t>lasers to sinter the particles directly </a:t>
            </a:r>
            <a:endParaRPr lang="en-GB" dirty="0" smtClean="0">
              <a:solidFill>
                <a:srgbClr val="211D1E"/>
              </a:solidFill>
              <a:latin typeface="Times" panose="02020603050405020304" pitchFamily="18" charset="0"/>
            </a:endParaRPr>
          </a:p>
          <a:p>
            <a:pPr marL="285750" indent="-285750">
              <a:buFont typeface="Arial" panose="020B0604020202020204" pitchFamily="34" charset="0"/>
              <a:buChar char="•"/>
            </a:pPr>
            <a:r>
              <a:rPr lang="en-GB" dirty="0" smtClean="0">
                <a:solidFill>
                  <a:srgbClr val="211D1E"/>
                </a:solidFill>
                <a:latin typeface="Times" panose="02020603050405020304" pitchFamily="18" charset="0"/>
              </a:rPr>
              <a:t>in </a:t>
            </a:r>
            <a:r>
              <a:rPr lang="en-GB" dirty="0">
                <a:solidFill>
                  <a:srgbClr val="211D1E"/>
                </a:solidFill>
                <a:latin typeface="Times" panose="02020603050405020304" pitchFamily="18" charset="0"/>
              </a:rPr>
              <a:t>an inert atmosphere. </a:t>
            </a:r>
            <a:endParaRPr lang="en-GB" dirty="0" smtClean="0">
              <a:solidFill>
                <a:srgbClr val="211D1E"/>
              </a:solidFill>
              <a:latin typeface="Times" panose="02020603050405020304" pitchFamily="18" charset="0"/>
            </a:endParaRPr>
          </a:p>
          <a:p>
            <a:pPr marL="285750" indent="-285750">
              <a:buFont typeface="Arial" panose="020B0604020202020204" pitchFamily="34" charset="0"/>
              <a:buChar char="•"/>
            </a:pPr>
            <a:r>
              <a:rPr lang="en-GB" dirty="0" smtClean="0">
                <a:solidFill>
                  <a:srgbClr val="211D1E"/>
                </a:solidFill>
                <a:latin typeface="Times" panose="02020603050405020304" pitchFamily="18" charset="0"/>
              </a:rPr>
              <a:t>Achieves </a:t>
            </a:r>
            <a:r>
              <a:rPr lang="en-GB" dirty="0">
                <a:solidFill>
                  <a:srgbClr val="211D1E"/>
                </a:solidFill>
                <a:latin typeface="Times" panose="02020603050405020304" pitchFamily="18" charset="0"/>
              </a:rPr>
              <a:t>very high part densities, </a:t>
            </a:r>
            <a:endParaRPr lang="en-GB" dirty="0" smtClean="0">
              <a:solidFill>
                <a:srgbClr val="211D1E"/>
              </a:solidFill>
              <a:latin typeface="Times" panose="02020603050405020304" pitchFamily="18" charset="0"/>
            </a:endParaRPr>
          </a:p>
          <a:p>
            <a:pPr marL="285750" indent="-285750">
              <a:buFont typeface="Arial" panose="020B0604020202020204" pitchFamily="34" charset="0"/>
              <a:buChar char="•"/>
            </a:pPr>
            <a:r>
              <a:rPr lang="en-GB" dirty="0" smtClean="0">
                <a:solidFill>
                  <a:srgbClr val="211D1E"/>
                </a:solidFill>
                <a:latin typeface="Times" panose="02020603050405020304" pitchFamily="18" charset="0"/>
              </a:rPr>
              <a:t>Support </a:t>
            </a:r>
            <a:r>
              <a:rPr lang="en-GB" dirty="0">
                <a:solidFill>
                  <a:srgbClr val="211D1E"/>
                </a:solidFill>
                <a:latin typeface="Times" panose="02020603050405020304" pitchFamily="18" charset="0"/>
              </a:rPr>
              <a:t>structures are required for overhanging features. Typically parts will go through a number of post-processing stages, including support removal, shot peening (see PRIMA 9.6) and polishing, to improve fatigue resistance and finish. </a:t>
            </a:r>
          </a:p>
          <a:p>
            <a:r>
              <a:rPr lang="en-GB" dirty="0">
                <a:solidFill>
                  <a:srgbClr val="211D1E"/>
                </a:solidFill>
                <a:latin typeface="Times" panose="02020603050405020304" pitchFamily="18" charset="0"/>
              </a:rPr>
              <a:t>• Laser types: </a:t>
            </a:r>
            <a:r>
              <a:rPr lang="en-GB" dirty="0" err="1">
                <a:solidFill>
                  <a:srgbClr val="211D1E"/>
                </a:solidFill>
                <a:latin typeface="Times" panose="02020603050405020304" pitchFamily="18" charset="0"/>
              </a:rPr>
              <a:t>Yb</a:t>
            </a:r>
            <a:r>
              <a:rPr lang="en-GB" dirty="0">
                <a:solidFill>
                  <a:srgbClr val="211D1E"/>
                </a:solidFill>
                <a:latin typeface="Times" panose="02020603050405020304" pitchFamily="18" charset="0"/>
              </a:rPr>
              <a:t>-fibre or CO</a:t>
            </a:r>
            <a:r>
              <a:rPr lang="en-GB" sz="800" dirty="0">
                <a:solidFill>
                  <a:srgbClr val="211D1E"/>
                </a:solidFill>
                <a:latin typeface="Times" panose="02020603050405020304" pitchFamily="18" charset="0"/>
              </a:rPr>
              <a:t>2</a:t>
            </a:r>
            <a:r>
              <a:rPr lang="en-GB" dirty="0">
                <a:solidFill>
                  <a:srgbClr val="211D1E"/>
                </a:solidFill>
                <a:latin typeface="Times" panose="02020603050405020304" pitchFamily="18" charset="0"/>
              </a:rPr>
              <a:t>, up to 100 W in power. Up to 200 W for DMLS.</a:t>
            </a:r>
            <a:endParaRPr lang="en-GB" dirty="0"/>
          </a:p>
        </p:txBody>
      </p:sp>
    </p:spTree>
    <p:extLst>
      <p:ext uri="{BB962C8B-B14F-4D97-AF65-F5344CB8AC3E}">
        <p14:creationId xmlns:p14="http://schemas.microsoft.com/office/powerpoint/2010/main" val="360056993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20346" y="1443841"/>
            <a:ext cx="8023654" cy="3847207"/>
          </a:xfrm>
          <a:prstGeom prst="rect">
            <a:avLst/>
          </a:prstGeom>
        </p:spPr>
        <p:txBody>
          <a:bodyPr wrap="square">
            <a:spAutoFit/>
          </a:bodyPr>
          <a:lstStyle/>
          <a:p>
            <a:r>
              <a:rPr lang="en-GB" sz="2800" b="1" i="1" dirty="0">
                <a:solidFill>
                  <a:srgbClr val="211D1E"/>
                </a:solidFill>
                <a:latin typeface="ITC Legacy Sans"/>
              </a:rPr>
              <a:t>Economic Considerations </a:t>
            </a:r>
            <a:endParaRPr lang="en-GB" sz="2800" dirty="0">
              <a:solidFill>
                <a:srgbClr val="211D1E"/>
              </a:solidFill>
              <a:latin typeface="ITC Legacy Sans"/>
            </a:endParaRPr>
          </a:p>
          <a:p>
            <a:r>
              <a:rPr lang="en-GB" dirty="0">
                <a:solidFill>
                  <a:srgbClr val="211D1E"/>
                </a:solidFill>
                <a:latin typeface="Times" panose="02020603050405020304" pitchFamily="18" charset="0"/>
              </a:rPr>
              <a:t>• Medium build speed. </a:t>
            </a:r>
          </a:p>
          <a:p>
            <a:r>
              <a:rPr lang="en-GB" dirty="0">
                <a:solidFill>
                  <a:srgbClr val="211D1E"/>
                </a:solidFill>
                <a:latin typeface="Times" panose="02020603050405020304" pitchFamily="18" charset="0"/>
              </a:rPr>
              <a:t>• Automated process, but skilled labour required. </a:t>
            </a:r>
          </a:p>
          <a:p>
            <a:r>
              <a:rPr lang="en-GB" dirty="0">
                <a:solidFill>
                  <a:srgbClr val="211D1E"/>
                </a:solidFill>
                <a:latin typeface="Times" panose="02020603050405020304" pitchFamily="18" charset="0"/>
              </a:rPr>
              <a:t>• Lead times are typically 1 week. </a:t>
            </a:r>
          </a:p>
          <a:p>
            <a:r>
              <a:rPr lang="en-GB" dirty="0">
                <a:solidFill>
                  <a:srgbClr val="211D1E"/>
                </a:solidFill>
                <a:latin typeface="Times" panose="02020603050405020304" pitchFamily="18" charset="0"/>
              </a:rPr>
              <a:t>• Material utilisation is high. </a:t>
            </a:r>
          </a:p>
          <a:p>
            <a:r>
              <a:rPr lang="en-GB" dirty="0">
                <a:solidFill>
                  <a:srgbClr val="211D1E"/>
                </a:solidFill>
                <a:latin typeface="Times" panose="02020603050405020304" pitchFamily="18" charset="0"/>
              </a:rPr>
              <a:t>• Leftover powder material is directly reusable. </a:t>
            </a:r>
          </a:p>
          <a:p>
            <a:r>
              <a:rPr lang="en-GB" dirty="0">
                <a:solidFill>
                  <a:srgbClr val="211D1E"/>
                </a:solidFill>
                <a:latin typeface="Times" panose="02020603050405020304" pitchFamily="18" charset="0"/>
              </a:rPr>
              <a:t>• Powdered material cost is low to moderate, depending on type. </a:t>
            </a:r>
          </a:p>
          <a:p>
            <a:r>
              <a:rPr lang="en-GB" dirty="0">
                <a:solidFill>
                  <a:srgbClr val="211D1E"/>
                </a:solidFill>
                <a:latin typeface="Times" panose="02020603050405020304" pitchFamily="18" charset="0"/>
              </a:rPr>
              <a:t>• Economical for production runs of 1–50+, depending on size and complexity. DMLS can be viable for larger volumes, 1,000+. </a:t>
            </a:r>
          </a:p>
          <a:p>
            <a:r>
              <a:rPr lang="en-GB" dirty="0">
                <a:solidFill>
                  <a:srgbClr val="211D1E"/>
                </a:solidFill>
                <a:latin typeface="Times" panose="02020603050405020304" pitchFamily="18" charset="0"/>
              </a:rPr>
              <a:t>• Equipment costs are high. </a:t>
            </a:r>
          </a:p>
          <a:p>
            <a:r>
              <a:rPr lang="en-GB" dirty="0">
                <a:solidFill>
                  <a:srgbClr val="211D1E"/>
                </a:solidFill>
                <a:latin typeface="Times" panose="02020603050405020304" pitchFamily="18" charset="0"/>
              </a:rPr>
              <a:t>• High energy requirement. </a:t>
            </a:r>
          </a:p>
          <a:p>
            <a:r>
              <a:rPr lang="en-GB" dirty="0">
                <a:solidFill>
                  <a:srgbClr val="211D1E"/>
                </a:solidFill>
                <a:latin typeface="Times" panose="02020603050405020304" pitchFamily="18" charset="0"/>
              </a:rPr>
              <a:t>• Direct labour costs are low. </a:t>
            </a:r>
          </a:p>
          <a:p>
            <a:r>
              <a:rPr lang="en-GB" dirty="0">
                <a:solidFill>
                  <a:srgbClr val="211D1E"/>
                </a:solidFill>
                <a:latin typeface="Times" panose="02020603050405020304" pitchFamily="18" charset="0"/>
              </a:rPr>
              <a:t>• Some finishing may be required.</a:t>
            </a:r>
            <a:endParaRPr lang="en-GB" dirty="0"/>
          </a:p>
        </p:txBody>
      </p:sp>
    </p:spTree>
    <p:extLst>
      <p:ext uri="{BB962C8B-B14F-4D97-AF65-F5344CB8AC3E}">
        <p14:creationId xmlns:p14="http://schemas.microsoft.com/office/powerpoint/2010/main" val="161491472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99286" y="1753791"/>
            <a:ext cx="6096000" cy="3970318"/>
          </a:xfrm>
          <a:prstGeom prst="rect">
            <a:avLst/>
          </a:prstGeom>
        </p:spPr>
        <p:txBody>
          <a:bodyPr>
            <a:spAutoFit/>
          </a:bodyPr>
          <a:lstStyle/>
          <a:p>
            <a:r>
              <a:rPr lang="en-GB" b="1" i="1" dirty="0">
                <a:solidFill>
                  <a:srgbClr val="211D1E"/>
                </a:solidFill>
                <a:latin typeface="ITC Legacy Sans"/>
              </a:rPr>
              <a:t>Typical Applications </a:t>
            </a:r>
            <a:endParaRPr lang="en-GB" b="1" i="1" dirty="0" smtClean="0">
              <a:solidFill>
                <a:srgbClr val="211D1E"/>
              </a:solidFill>
              <a:latin typeface="ITC Legacy Sans"/>
            </a:endParaRPr>
          </a:p>
          <a:p>
            <a:endParaRPr lang="en-GB" b="1" i="1" dirty="0">
              <a:solidFill>
                <a:srgbClr val="211D1E"/>
              </a:solidFill>
              <a:latin typeface="ITC Legacy Sans"/>
            </a:endParaRPr>
          </a:p>
          <a:p>
            <a:endParaRPr lang="en-GB" dirty="0">
              <a:solidFill>
                <a:srgbClr val="211D1E"/>
              </a:solidFill>
              <a:latin typeface="ITC Legacy Sans"/>
            </a:endParaRPr>
          </a:p>
          <a:p>
            <a:r>
              <a:rPr lang="en-GB" dirty="0">
                <a:solidFill>
                  <a:srgbClr val="211D1E"/>
                </a:solidFill>
                <a:latin typeface="Times" panose="02020603050405020304" pitchFamily="18" charset="0"/>
              </a:rPr>
              <a:t>• Final functional components in low to moderate volumes, e.g. impellers, fuel nozzles for aerospace sector. </a:t>
            </a:r>
          </a:p>
          <a:p>
            <a:r>
              <a:rPr lang="en-GB" dirty="0">
                <a:solidFill>
                  <a:srgbClr val="211D1E"/>
                </a:solidFill>
                <a:latin typeface="Times" panose="02020603050405020304" pitchFamily="18" charset="0"/>
              </a:rPr>
              <a:t>• Functional prototypes, e.g. for experimental testing, wind tunnels, etc. </a:t>
            </a:r>
          </a:p>
          <a:p>
            <a:r>
              <a:rPr lang="en-GB" dirty="0">
                <a:solidFill>
                  <a:srgbClr val="211D1E"/>
                </a:solidFill>
                <a:latin typeface="Times" panose="02020603050405020304" pitchFamily="18" charset="0"/>
              </a:rPr>
              <a:t>• Form and fit parts in assemblies. </a:t>
            </a:r>
          </a:p>
          <a:p>
            <a:r>
              <a:rPr lang="en-GB" dirty="0">
                <a:solidFill>
                  <a:srgbClr val="211D1E"/>
                </a:solidFill>
                <a:latin typeface="Times" panose="02020603050405020304" pitchFamily="18" charset="0"/>
              </a:rPr>
              <a:t>• Product concept models. </a:t>
            </a:r>
          </a:p>
          <a:p>
            <a:r>
              <a:rPr lang="en-GB" dirty="0">
                <a:solidFill>
                  <a:srgbClr val="211D1E"/>
                </a:solidFill>
                <a:latin typeface="Times" panose="02020603050405020304" pitchFamily="18" charset="0"/>
              </a:rPr>
              <a:t>• Patterns, moulds and cores for casting and moulding. </a:t>
            </a:r>
          </a:p>
          <a:p>
            <a:r>
              <a:rPr lang="en-GB" dirty="0">
                <a:solidFill>
                  <a:srgbClr val="211D1E"/>
                </a:solidFill>
                <a:latin typeface="Times" panose="02020603050405020304" pitchFamily="18" charset="0"/>
              </a:rPr>
              <a:t>• Rapid tooling. </a:t>
            </a:r>
          </a:p>
          <a:p>
            <a:r>
              <a:rPr lang="en-GB" dirty="0">
                <a:solidFill>
                  <a:srgbClr val="211D1E"/>
                </a:solidFill>
                <a:latin typeface="Times" panose="02020603050405020304" pitchFamily="18" charset="0"/>
              </a:rPr>
              <a:t>• Medical and dental implants. </a:t>
            </a:r>
          </a:p>
          <a:p>
            <a:r>
              <a:rPr lang="en-GB" dirty="0">
                <a:solidFill>
                  <a:srgbClr val="211D1E"/>
                </a:solidFill>
                <a:latin typeface="Times" panose="02020603050405020304" pitchFamily="18" charset="0"/>
              </a:rPr>
              <a:t>• Models for ergonomic testing. </a:t>
            </a:r>
          </a:p>
          <a:p>
            <a:r>
              <a:rPr lang="en-GB" dirty="0">
                <a:solidFill>
                  <a:srgbClr val="211D1E"/>
                </a:solidFill>
                <a:latin typeface="Times" panose="02020603050405020304" pitchFamily="18" charset="0"/>
              </a:rPr>
              <a:t>• Snap fits and hinges.</a:t>
            </a:r>
            <a:endParaRPr lang="en-GB" dirty="0"/>
          </a:p>
        </p:txBody>
      </p:sp>
    </p:spTree>
    <p:extLst>
      <p:ext uri="{BB962C8B-B14F-4D97-AF65-F5344CB8AC3E}">
        <p14:creationId xmlns:p14="http://schemas.microsoft.com/office/powerpoint/2010/main" val="199883896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51935" y="713255"/>
            <a:ext cx="7043351" cy="4524315"/>
          </a:xfrm>
          <a:prstGeom prst="rect">
            <a:avLst/>
          </a:prstGeom>
        </p:spPr>
        <p:txBody>
          <a:bodyPr wrap="square">
            <a:spAutoFit/>
          </a:bodyPr>
          <a:lstStyle/>
          <a:p>
            <a:r>
              <a:rPr lang="en-GB" b="1" i="1" dirty="0">
                <a:solidFill>
                  <a:srgbClr val="211D1E"/>
                </a:solidFill>
                <a:latin typeface="ITC Legacy Sans"/>
              </a:rPr>
              <a:t>Design Aspects </a:t>
            </a:r>
            <a:endParaRPr lang="en-GB" dirty="0">
              <a:solidFill>
                <a:srgbClr val="211D1E"/>
              </a:solidFill>
              <a:latin typeface="ITC Legacy Sans"/>
            </a:endParaRPr>
          </a:p>
          <a:p>
            <a:pPr marL="285750" indent="-285750">
              <a:buFont typeface="Arial" panose="020B0604020202020204" pitchFamily="34" charset="0"/>
              <a:buChar char="•"/>
            </a:pPr>
            <a:r>
              <a:rPr lang="en-GB" dirty="0" smtClean="0">
                <a:solidFill>
                  <a:srgbClr val="211D1E"/>
                </a:solidFill>
                <a:latin typeface="Times" panose="02020603050405020304" pitchFamily="18" charset="0"/>
              </a:rPr>
              <a:t>Complex </a:t>
            </a:r>
            <a:r>
              <a:rPr lang="en-GB" dirty="0">
                <a:solidFill>
                  <a:srgbClr val="211D1E"/>
                </a:solidFill>
                <a:latin typeface="Times" panose="02020603050405020304" pitchFamily="18" charset="0"/>
              </a:rPr>
              <a:t>and intricate 3D parts created with CAD. </a:t>
            </a:r>
          </a:p>
          <a:p>
            <a:pPr marL="285750" indent="-285750">
              <a:buFont typeface="Arial" panose="020B0604020202020204" pitchFamily="34" charset="0"/>
              <a:buChar char="•"/>
            </a:pPr>
            <a:r>
              <a:rPr lang="en-GB" dirty="0" smtClean="0">
                <a:solidFill>
                  <a:srgbClr val="211D1E"/>
                </a:solidFill>
                <a:latin typeface="Times" panose="02020603050405020304" pitchFamily="18" charset="0"/>
              </a:rPr>
              <a:t>Any </a:t>
            </a:r>
            <a:r>
              <a:rPr lang="en-GB" dirty="0">
                <a:solidFill>
                  <a:srgbClr val="211D1E"/>
                </a:solidFill>
                <a:latin typeface="Times" panose="02020603050405020304" pitchFamily="18" charset="0"/>
              </a:rPr>
              <a:t>powder material not sintered in the build chamber acts as a support medium for any overhanging or undercut features on the part. </a:t>
            </a:r>
          </a:p>
          <a:p>
            <a:pPr marL="285750" indent="-285750">
              <a:buFont typeface="Arial" panose="020B0604020202020204" pitchFamily="34" charset="0"/>
              <a:buChar char="•"/>
            </a:pPr>
            <a:r>
              <a:rPr lang="en-GB" dirty="0" smtClean="0">
                <a:solidFill>
                  <a:srgbClr val="211D1E"/>
                </a:solidFill>
                <a:latin typeface="Times" panose="02020603050405020304" pitchFamily="18" charset="0"/>
              </a:rPr>
              <a:t>No </a:t>
            </a:r>
            <a:r>
              <a:rPr lang="en-GB" dirty="0">
                <a:solidFill>
                  <a:srgbClr val="211D1E"/>
                </a:solidFill>
                <a:latin typeface="Times" panose="02020603050405020304" pitchFamily="18" charset="0"/>
              </a:rPr>
              <a:t>additional support structures are therefore needed</a:t>
            </a:r>
            <a:r>
              <a:rPr lang="en-GB" dirty="0" smtClean="0">
                <a:solidFill>
                  <a:srgbClr val="211D1E"/>
                </a:solidFill>
                <a:latin typeface="Times" panose="02020603050405020304" pitchFamily="18" charset="0"/>
              </a:rPr>
              <a:t>.</a:t>
            </a:r>
          </a:p>
          <a:p>
            <a:pPr marL="285750" indent="-285750">
              <a:buFont typeface="Arial" panose="020B0604020202020204" pitchFamily="34" charset="0"/>
              <a:buChar char="•"/>
            </a:pPr>
            <a:r>
              <a:rPr lang="en-GB" dirty="0" smtClean="0">
                <a:solidFill>
                  <a:srgbClr val="211D1E"/>
                </a:solidFill>
                <a:latin typeface="Times" panose="02020603050405020304" pitchFamily="18" charset="0"/>
              </a:rPr>
              <a:t>Parts </a:t>
            </a:r>
            <a:r>
              <a:rPr lang="en-GB" dirty="0">
                <a:solidFill>
                  <a:srgbClr val="211D1E"/>
                </a:solidFill>
                <a:latin typeface="Times" panose="02020603050405020304" pitchFamily="18" charset="0"/>
              </a:rPr>
              <a:t>should be orientated in the build chamber with the height being the smallest dimension in order to reduce the number of layers created.</a:t>
            </a:r>
          </a:p>
          <a:p>
            <a:pPr marL="285750" indent="-285750">
              <a:buFont typeface="Arial" panose="020B0604020202020204" pitchFamily="34" charset="0"/>
              <a:buChar char="•"/>
            </a:pPr>
            <a:r>
              <a:rPr lang="en-GB" dirty="0" smtClean="0">
                <a:solidFill>
                  <a:srgbClr val="211D1E"/>
                </a:solidFill>
                <a:latin typeface="Times" panose="02020603050405020304" pitchFamily="18" charset="0"/>
              </a:rPr>
              <a:t>Anisotropy </a:t>
            </a:r>
            <a:r>
              <a:rPr lang="en-GB" dirty="0">
                <a:solidFill>
                  <a:srgbClr val="211D1E"/>
                </a:solidFill>
                <a:latin typeface="Times" panose="02020603050405020304" pitchFamily="18" charset="0"/>
              </a:rPr>
              <a:t>in material properties exist due to additive layer method. Strength weakest in vertical build direction.</a:t>
            </a:r>
          </a:p>
          <a:p>
            <a:pPr marL="285750" indent="-285750">
              <a:buFont typeface="Arial" panose="020B0604020202020204" pitchFamily="34" charset="0"/>
              <a:buChar char="•"/>
            </a:pPr>
            <a:r>
              <a:rPr lang="en-GB" dirty="0" smtClean="0">
                <a:solidFill>
                  <a:srgbClr val="211D1E"/>
                </a:solidFill>
                <a:latin typeface="Times" panose="02020603050405020304" pitchFamily="18" charset="0"/>
              </a:rPr>
              <a:t>Approximately </a:t>
            </a:r>
            <a:r>
              <a:rPr lang="en-GB" dirty="0">
                <a:solidFill>
                  <a:srgbClr val="211D1E"/>
                </a:solidFill>
                <a:latin typeface="Times" panose="02020603050405020304" pitchFamily="18" charset="0"/>
              </a:rPr>
              <a:t>50 MPa tensile strength for some thermoplastics, 300 MPa for bronze-impregnated steel, 1 </a:t>
            </a:r>
            <a:r>
              <a:rPr lang="en-GB" dirty="0" err="1">
                <a:solidFill>
                  <a:srgbClr val="211D1E"/>
                </a:solidFill>
                <a:latin typeface="Times" panose="02020603050405020304" pitchFamily="18" charset="0"/>
              </a:rPr>
              <a:t>GPa</a:t>
            </a:r>
            <a:r>
              <a:rPr lang="en-GB" dirty="0">
                <a:solidFill>
                  <a:srgbClr val="211D1E"/>
                </a:solidFill>
                <a:latin typeface="Times" panose="02020603050405020304" pitchFamily="18" charset="0"/>
              </a:rPr>
              <a:t>+ for titanium using DMLS.</a:t>
            </a:r>
          </a:p>
          <a:p>
            <a:pPr marL="285750" indent="-285750">
              <a:buFont typeface="Arial" panose="020B0604020202020204" pitchFamily="34" charset="0"/>
              <a:buChar char="•"/>
            </a:pPr>
            <a:r>
              <a:rPr lang="en-GB" dirty="0" smtClean="0">
                <a:solidFill>
                  <a:srgbClr val="211D1E"/>
                </a:solidFill>
                <a:latin typeface="Times" panose="02020603050405020304" pitchFamily="18" charset="0"/>
              </a:rPr>
              <a:t>Parts </a:t>
            </a:r>
            <a:r>
              <a:rPr lang="en-GB" dirty="0">
                <a:solidFill>
                  <a:srgbClr val="211D1E"/>
                </a:solidFill>
                <a:latin typeface="Times" panose="02020603050405020304" pitchFamily="18" charset="0"/>
              </a:rPr>
              <a:t>can be machined using conventional processes.</a:t>
            </a:r>
          </a:p>
          <a:p>
            <a:pPr marL="285750" indent="-285750">
              <a:buFont typeface="Arial" panose="020B0604020202020204" pitchFamily="34" charset="0"/>
              <a:buChar char="•"/>
            </a:pPr>
            <a:r>
              <a:rPr lang="en-GB" dirty="0" smtClean="0">
                <a:solidFill>
                  <a:srgbClr val="211D1E"/>
                </a:solidFill>
                <a:latin typeface="Times" panose="02020603050405020304" pitchFamily="18" charset="0"/>
              </a:rPr>
              <a:t>Layer </a:t>
            </a:r>
            <a:r>
              <a:rPr lang="en-GB" dirty="0">
                <a:solidFill>
                  <a:srgbClr val="211D1E"/>
                </a:solidFill>
                <a:latin typeface="Times" panose="02020603050405020304" pitchFamily="18" charset="0"/>
              </a:rPr>
              <a:t>thickness = 0.075–0.15 mm, depending on material used.</a:t>
            </a:r>
          </a:p>
          <a:p>
            <a:pPr marL="285750" indent="-285750">
              <a:buFont typeface="Arial" panose="020B0604020202020204" pitchFamily="34" charset="0"/>
              <a:buChar char="•"/>
            </a:pPr>
            <a:r>
              <a:rPr lang="en-GB" dirty="0" smtClean="0">
                <a:solidFill>
                  <a:srgbClr val="211D1E"/>
                </a:solidFill>
                <a:latin typeface="Times" panose="02020603050405020304" pitchFamily="18" charset="0"/>
              </a:rPr>
              <a:t>Thinner </a:t>
            </a:r>
            <a:r>
              <a:rPr lang="en-GB" dirty="0">
                <a:solidFill>
                  <a:srgbClr val="211D1E"/>
                </a:solidFill>
                <a:latin typeface="Times" panose="02020603050405020304" pitchFamily="18" charset="0"/>
              </a:rPr>
              <a:t>layers can be achieved with DMLS &gt;0.02 mm.</a:t>
            </a:r>
          </a:p>
          <a:p>
            <a:pPr marL="285750" indent="-285750">
              <a:buFont typeface="Arial" panose="020B0604020202020204" pitchFamily="34" charset="0"/>
              <a:buChar char="•"/>
            </a:pPr>
            <a:r>
              <a:rPr lang="en-GB" dirty="0" smtClean="0">
                <a:solidFill>
                  <a:srgbClr val="211D1E"/>
                </a:solidFill>
                <a:latin typeface="Times" panose="02020603050405020304" pitchFamily="18" charset="0"/>
              </a:rPr>
              <a:t>Typical </a:t>
            </a:r>
            <a:r>
              <a:rPr lang="en-GB" dirty="0">
                <a:solidFill>
                  <a:srgbClr val="211D1E"/>
                </a:solidFill>
                <a:latin typeface="Times" panose="02020603050405020304" pitchFamily="18" charset="0"/>
              </a:rPr>
              <a:t>maximum dimensions of part = 450 mm × 375 mm × 325 mm.</a:t>
            </a:r>
          </a:p>
          <a:p>
            <a:pPr marL="285750" indent="-285750">
              <a:buFont typeface="Arial" panose="020B0604020202020204" pitchFamily="34" charset="0"/>
              <a:buChar char="•"/>
            </a:pPr>
            <a:r>
              <a:rPr lang="en-GB" dirty="0" smtClean="0">
                <a:solidFill>
                  <a:srgbClr val="211D1E"/>
                </a:solidFill>
                <a:latin typeface="Times" panose="02020603050405020304" pitchFamily="18" charset="0"/>
              </a:rPr>
              <a:t>Minimum </a:t>
            </a:r>
            <a:r>
              <a:rPr lang="en-GB" dirty="0">
                <a:solidFill>
                  <a:srgbClr val="211D1E"/>
                </a:solidFill>
                <a:latin typeface="Times" panose="02020603050405020304" pitchFamily="18" charset="0"/>
              </a:rPr>
              <a:t>section = 0.4 mm.</a:t>
            </a:r>
            <a:endParaRPr lang="en-GB" dirty="0"/>
          </a:p>
        </p:txBody>
      </p:sp>
    </p:spTree>
    <p:extLst>
      <p:ext uri="{BB962C8B-B14F-4D97-AF65-F5344CB8AC3E}">
        <p14:creationId xmlns:p14="http://schemas.microsoft.com/office/powerpoint/2010/main" val="309476207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6648" y="641671"/>
            <a:ext cx="11219935" cy="5355312"/>
          </a:xfrm>
          <a:prstGeom prst="rect">
            <a:avLst/>
          </a:prstGeom>
        </p:spPr>
        <p:txBody>
          <a:bodyPr wrap="square">
            <a:spAutoFit/>
          </a:bodyPr>
          <a:lstStyle/>
          <a:p>
            <a:r>
              <a:rPr lang="en-GB" b="1" i="1" dirty="0">
                <a:solidFill>
                  <a:srgbClr val="211D1E"/>
                </a:solidFill>
                <a:latin typeface="ITC Legacy Sans"/>
              </a:rPr>
              <a:t>Quality Issues </a:t>
            </a:r>
            <a:endParaRPr lang="en-GB" dirty="0">
              <a:solidFill>
                <a:srgbClr val="211D1E"/>
              </a:solidFill>
              <a:latin typeface="ITC Legacy Sans"/>
            </a:endParaRPr>
          </a:p>
          <a:p>
            <a:r>
              <a:rPr lang="en-GB" dirty="0">
                <a:solidFill>
                  <a:srgbClr val="211D1E"/>
                </a:solidFill>
                <a:latin typeface="Times" panose="02020603050405020304" pitchFamily="18" charset="0"/>
              </a:rPr>
              <a:t>• Control of build chamber temperature just below the material’s melting point is important to facilitate fusion between layers as the heat from the laser only needs to raise the temperature a small amount for sintering. Also important in order to minimise thermal distortions. </a:t>
            </a:r>
          </a:p>
          <a:p>
            <a:r>
              <a:rPr lang="en-GB" dirty="0">
                <a:solidFill>
                  <a:srgbClr val="211D1E"/>
                </a:solidFill>
                <a:latin typeface="Times" panose="02020603050405020304" pitchFamily="18" charset="0"/>
              </a:rPr>
              <a:t>• Large parts can take many hours to cool before handling is possible. </a:t>
            </a:r>
          </a:p>
          <a:p>
            <a:r>
              <a:rPr lang="en-GB" dirty="0">
                <a:solidFill>
                  <a:srgbClr val="211D1E"/>
                </a:solidFill>
                <a:latin typeface="Times" panose="02020603050405020304" pitchFamily="18" charset="0"/>
              </a:rPr>
              <a:t>• Machine needs thorough cleaning when changing material powder types to avoid contamination. </a:t>
            </a:r>
          </a:p>
          <a:p>
            <a:r>
              <a:rPr lang="en-GB" dirty="0">
                <a:solidFill>
                  <a:srgbClr val="211D1E"/>
                </a:solidFill>
                <a:latin typeface="Times" panose="02020603050405020304" pitchFamily="18" charset="0"/>
              </a:rPr>
              <a:t>• Stress relieving and annealing may be required for metal parts to reduce internal residual stresses. </a:t>
            </a:r>
          </a:p>
          <a:p>
            <a:r>
              <a:rPr lang="en-GB" dirty="0">
                <a:solidFill>
                  <a:srgbClr val="211D1E"/>
                </a:solidFill>
                <a:latin typeface="Times" panose="02020603050405020304" pitchFamily="18" charset="0"/>
              </a:rPr>
              <a:t>• Additional curing may be required when using ceramic materials. </a:t>
            </a:r>
          </a:p>
          <a:p>
            <a:r>
              <a:rPr lang="en-GB" dirty="0">
                <a:solidFill>
                  <a:srgbClr val="211D1E"/>
                </a:solidFill>
                <a:latin typeface="Times" panose="02020603050405020304" pitchFamily="18" charset="0"/>
              </a:rPr>
              <a:t>• The nitrogen atmosphere maintained in the build chamber also prevents possibility of explosion of the powder. </a:t>
            </a:r>
          </a:p>
          <a:p>
            <a:r>
              <a:rPr lang="en-GB" dirty="0">
                <a:solidFill>
                  <a:srgbClr val="211D1E"/>
                </a:solidFill>
                <a:latin typeface="Times" panose="02020603050405020304" pitchFamily="18" charset="0"/>
              </a:rPr>
              <a:t>• ‘Stair-stepping’ features on sloping surfaces in the vertical build plane can be created. </a:t>
            </a:r>
          </a:p>
          <a:p>
            <a:r>
              <a:rPr lang="en-GB" dirty="0">
                <a:solidFill>
                  <a:srgbClr val="211D1E"/>
                </a:solidFill>
                <a:latin typeface="Times" panose="02020603050405020304" pitchFamily="18" charset="0"/>
              </a:rPr>
              <a:t>• Greater than 99% densities can be achieved after sintering; 100% density is achievable when impregnated with another material. </a:t>
            </a:r>
          </a:p>
          <a:p>
            <a:r>
              <a:rPr lang="en-GB" dirty="0">
                <a:solidFill>
                  <a:srgbClr val="211D1E"/>
                </a:solidFill>
                <a:latin typeface="Times" panose="02020603050405020304" pitchFamily="18" charset="0"/>
              </a:rPr>
              <a:t>• Impregnation improves mechanical properties and surface finish. Typically a lower melting temperature metal alloy such as an alloy of copper is used for impregnation. </a:t>
            </a:r>
          </a:p>
          <a:p>
            <a:r>
              <a:rPr lang="en-GB" dirty="0">
                <a:solidFill>
                  <a:srgbClr val="211D1E"/>
                </a:solidFill>
                <a:latin typeface="Times" panose="02020603050405020304" pitchFamily="18" charset="0"/>
              </a:rPr>
              <a:t>• Finished part can be painted and surface coated. </a:t>
            </a:r>
          </a:p>
          <a:p>
            <a:r>
              <a:rPr lang="en-GB" dirty="0">
                <a:solidFill>
                  <a:srgbClr val="211D1E"/>
                </a:solidFill>
                <a:latin typeface="Times" panose="02020603050405020304" pitchFamily="18" charset="0"/>
              </a:rPr>
              <a:t>• Tolerances achievable = ±0.05 to ±0.25 mm. </a:t>
            </a:r>
          </a:p>
          <a:p>
            <a:r>
              <a:rPr lang="en-GB" dirty="0">
                <a:solidFill>
                  <a:srgbClr val="211D1E"/>
                </a:solidFill>
                <a:latin typeface="Times" panose="02020603050405020304" pitchFamily="18" charset="0"/>
              </a:rPr>
              <a:t>• Typical surface roughness = 7–10 </a:t>
            </a:r>
            <a:r>
              <a:rPr lang="en-GB" dirty="0" err="1">
                <a:solidFill>
                  <a:srgbClr val="211D1E"/>
                </a:solidFill>
                <a:latin typeface="TnQ"/>
              </a:rPr>
              <a:t>μ</a:t>
            </a:r>
            <a:r>
              <a:rPr lang="en-GB" dirty="0" err="1">
                <a:solidFill>
                  <a:srgbClr val="211D1E"/>
                </a:solidFill>
                <a:latin typeface="Times" panose="02020603050405020304" pitchFamily="18" charset="0"/>
              </a:rPr>
              <a:t>m</a:t>
            </a:r>
            <a:r>
              <a:rPr lang="en-GB" dirty="0">
                <a:solidFill>
                  <a:srgbClr val="211D1E"/>
                </a:solidFill>
                <a:latin typeface="Times" panose="02020603050405020304" pitchFamily="18" charset="0"/>
              </a:rPr>
              <a:t> Ra. </a:t>
            </a:r>
          </a:p>
          <a:p>
            <a:r>
              <a:rPr lang="en-GB" dirty="0">
                <a:solidFill>
                  <a:srgbClr val="211D1E"/>
                </a:solidFill>
                <a:latin typeface="Times" panose="02020603050405020304" pitchFamily="18" charset="0"/>
              </a:rPr>
              <a:t>• Finish is related to coarse powders used, and may require additional finishing processes. Powder diameter is usually between 20 and 100 </a:t>
            </a:r>
            <a:r>
              <a:rPr lang="en-GB" dirty="0" err="1">
                <a:solidFill>
                  <a:srgbClr val="211D1E"/>
                </a:solidFill>
                <a:latin typeface="Times" panose="02020603050405020304" pitchFamily="18" charset="0"/>
              </a:rPr>
              <a:t>μm</a:t>
            </a:r>
            <a:r>
              <a:rPr lang="en-GB" dirty="0">
                <a:solidFill>
                  <a:srgbClr val="211D1E"/>
                </a:solidFill>
                <a:latin typeface="Times" panose="02020603050405020304" pitchFamily="18" charset="0"/>
              </a:rPr>
              <a:t>.</a:t>
            </a:r>
            <a:endParaRPr lang="en-GB" dirty="0"/>
          </a:p>
        </p:txBody>
      </p:sp>
    </p:spTree>
    <p:extLst>
      <p:ext uri="{BB962C8B-B14F-4D97-AF65-F5344CB8AC3E}">
        <p14:creationId xmlns:p14="http://schemas.microsoft.com/office/powerpoint/2010/main" val="361297475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313687" y="937740"/>
            <a:ext cx="3544560" cy="369332"/>
          </a:xfrm>
          <a:prstGeom prst="rect">
            <a:avLst/>
          </a:prstGeom>
        </p:spPr>
        <p:txBody>
          <a:bodyPr wrap="none">
            <a:spAutoFit/>
          </a:bodyPr>
          <a:lstStyle/>
          <a:p>
            <a:r>
              <a:rPr lang="en-GB" b="1" dirty="0">
                <a:latin typeface="CorporateSPro-Bold"/>
              </a:rPr>
              <a:t>Laser-Engineered Net Shaping</a:t>
            </a:r>
            <a:endParaRPr lang="en-GB" dirty="0"/>
          </a:p>
        </p:txBody>
      </p:sp>
      <p:sp>
        <p:nvSpPr>
          <p:cNvPr id="3" name="Rectangle 2"/>
          <p:cNvSpPr/>
          <p:nvPr/>
        </p:nvSpPr>
        <p:spPr>
          <a:xfrm>
            <a:off x="832022" y="2172378"/>
            <a:ext cx="6096000" cy="2308324"/>
          </a:xfrm>
          <a:prstGeom prst="rect">
            <a:avLst/>
          </a:prstGeom>
        </p:spPr>
        <p:txBody>
          <a:bodyPr>
            <a:spAutoFit/>
          </a:bodyPr>
          <a:lstStyle/>
          <a:p>
            <a:r>
              <a:rPr lang="en-GB" dirty="0">
                <a:latin typeface="CorporateAPro-Regular"/>
              </a:rPr>
              <a:t>The laser-engineered net shaping (LENS) process </a:t>
            </a:r>
            <a:r>
              <a:rPr lang="en-GB" dirty="0" smtClean="0">
                <a:latin typeface="CorporateAPro-Regular"/>
              </a:rPr>
              <a:t>is </a:t>
            </a:r>
            <a:r>
              <a:rPr lang="en-GB" dirty="0">
                <a:latin typeface="CorporateAPro-Regular"/>
              </a:rPr>
              <a:t>based on </a:t>
            </a:r>
            <a:r>
              <a:rPr lang="en-GB" dirty="0" smtClean="0">
                <a:latin typeface="CorporateAPro-Regular"/>
              </a:rPr>
              <a:t>the principle </a:t>
            </a:r>
            <a:r>
              <a:rPr lang="en-GB" dirty="0">
                <a:latin typeface="CorporateAPro-Regular"/>
              </a:rPr>
              <a:t>of laser coating with the powder nozzle in a protective gas atmosphere.</a:t>
            </a:r>
          </a:p>
          <a:p>
            <a:r>
              <a:rPr lang="en-GB" dirty="0">
                <a:latin typeface="CorporateAPro-Regular"/>
              </a:rPr>
              <a:t>The focus is on the material development and thereby on the manufacturing </a:t>
            </a:r>
            <a:r>
              <a:rPr lang="en-GB" dirty="0" smtClean="0">
                <a:latin typeface="CorporateAPro-Regular"/>
              </a:rPr>
              <a:t>and repair </a:t>
            </a:r>
            <a:r>
              <a:rPr lang="en-GB" dirty="0">
                <a:latin typeface="CorporateAPro-Regular"/>
              </a:rPr>
              <a:t>of parts for the air and space industry and on applications in medical technology.</a:t>
            </a:r>
          </a:p>
          <a:p>
            <a:r>
              <a:rPr lang="en-GB" dirty="0">
                <a:latin typeface="CorporateAPro-Regular"/>
              </a:rPr>
              <a:t>Tool concepts with conformal cooling and inserted cooling zones are </a:t>
            </a:r>
            <a:r>
              <a:rPr lang="en-GB" dirty="0" smtClean="0">
                <a:latin typeface="CorporateAPro-Regular"/>
              </a:rPr>
              <a:t>rarely published</a:t>
            </a:r>
            <a:r>
              <a:rPr lang="en-GB" dirty="0">
                <a:latin typeface="CorporateAPro-Regular"/>
              </a:rPr>
              <a:t>.</a:t>
            </a:r>
            <a:endParaRPr lang="en-GB" dirty="0"/>
          </a:p>
        </p:txBody>
      </p:sp>
      <p:pic>
        <p:nvPicPr>
          <p:cNvPr id="4" name="Picture 3"/>
          <p:cNvPicPr>
            <a:picLocks noChangeAspect="1"/>
          </p:cNvPicPr>
          <p:nvPr/>
        </p:nvPicPr>
        <p:blipFill>
          <a:blip r:embed="rId2"/>
          <a:stretch>
            <a:fillRect/>
          </a:stretch>
        </p:blipFill>
        <p:spPr>
          <a:xfrm>
            <a:off x="7619503" y="2553729"/>
            <a:ext cx="4145624" cy="2844113"/>
          </a:xfrm>
          <a:prstGeom prst="rect">
            <a:avLst/>
          </a:prstGeom>
        </p:spPr>
      </p:pic>
      <p:sp>
        <p:nvSpPr>
          <p:cNvPr id="5" name="Rectangle 4"/>
          <p:cNvSpPr/>
          <p:nvPr/>
        </p:nvSpPr>
        <p:spPr>
          <a:xfrm>
            <a:off x="6376087" y="5684279"/>
            <a:ext cx="6096000" cy="307777"/>
          </a:xfrm>
          <a:prstGeom prst="rect">
            <a:avLst/>
          </a:prstGeom>
        </p:spPr>
        <p:txBody>
          <a:bodyPr>
            <a:spAutoFit/>
          </a:bodyPr>
          <a:lstStyle/>
          <a:p>
            <a:r>
              <a:rPr lang="en-GB" sz="1400" dirty="0">
                <a:latin typeface="CorporateSPro-Light"/>
              </a:rPr>
              <a:t>LENS, cavity during the construction process (Source: </a:t>
            </a:r>
            <a:r>
              <a:rPr lang="en-GB" sz="1400" dirty="0" err="1">
                <a:latin typeface="CorporateSPro-Light"/>
              </a:rPr>
              <a:t>Optomec</a:t>
            </a:r>
            <a:r>
              <a:rPr lang="en-GB" sz="1400" dirty="0">
                <a:latin typeface="CorporateSPro-Light"/>
              </a:rPr>
              <a:t>)</a:t>
            </a:r>
            <a:endParaRPr lang="en-GB" sz="1400" dirty="0"/>
          </a:p>
        </p:txBody>
      </p:sp>
    </p:spTree>
    <p:extLst>
      <p:ext uri="{BB962C8B-B14F-4D97-AF65-F5344CB8AC3E}">
        <p14:creationId xmlns:p14="http://schemas.microsoft.com/office/powerpoint/2010/main" val="224382955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76865" y="1304318"/>
            <a:ext cx="6096000" cy="2031325"/>
          </a:xfrm>
          <a:prstGeom prst="rect">
            <a:avLst/>
          </a:prstGeom>
        </p:spPr>
        <p:txBody>
          <a:bodyPr>
            <a:spAutoFit/>
          </a:bodyPr>
          <a:lstStyle/>
          <a:p>
            <a:r>
              <a:rPr lang="en-GB" b="1" dirty="0">
                <a:latin typeface="CorporateSPro-Bold"/>
              </a:rPr>
              <a:t>Short Description</a:t>
            </a:r>
          </a:p>
          <a:p>
            <a:r>
              <a:rPr lang="en-GB" dirty="0">
                <a:latin typeface="CorporateAPro-Regular"/>
              </a:rPr>
              <a:t>In laser-engineered net shaping (LENS), process powders are applied from </a:t>
            </a:r>
            <a:r>
              <a:rPr lang="en-GB" dirty="0" smtClean="0">
                <a:latin typeface="CorporateAPro-Regular"/>
              </a:rPr>
              <a:t>different metals </a:t>
            </a:r>
            <a:r>
              <a:rPr lang="en-GB" dirty="0">
                <a:latin typeface="CorporateAPro-Regular"/>
              </a:rPr>
              <a:t>or alloys via powder nozzles locally on a workpiece and melted locally</a:t>
            </a:r>
          </a:p>
          <a:p>
            <a:r>
              <a:rPr lang="en-GB" dirty="0">
                <a:latin typeface="CorporateAPro-Regular"/>
              </a:rPr>
              <a:t>using a laser. In this way, material is generated in rows and layers, and so a </a:t>
            </a:r>
            <a:r>
              <a:rPr lang="en-GB" dirty="0" smtClean="0">
                <a:latin typeface="CorporateAPro-Regular"/>
              </a:rPr>
              <a:t>component can </a:t>
            </a:r>
            <a:r>
              <a:rPr lang="en-GB" dirty="0">
                <a:latin typeface="CorporateAPro-Regular"/>
              </a:rPr>
              <a:t>be constructed or repaired. The process corresponds to laser </a:t>
            </a:r>
            <a:r>
              <a:rPr lang="en-GB" dirty="0" smtClean="0">
                <a:latin typeface="CorporateAPro-Regular"/>
              </a:rPr>
              <a:t>generation.</a:t>
            </a:r>
            <a:endParaRPr lang="en-GB" dirty="0"/>
          </a:p>
        </p:txBody>
      </p:sp>
    </p:spTree>
    <p:extLst>
      <p:ext uri="{BB962C8B-B14F-4D97-AF65-F5344CB8AC3E}">
        <p14:creationId xmlns:p14="http://schemas.microsoft.com/office/powerpoint/2010/main" val="215641017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92195" y="1720840"/>
            <a:ext cx="7751805" cy="2862322"/>
          </a:xfrm>
          <a:prstGeom prst="rect">
            <a:avLst/>
          </a:prstGeom>
        </p:spPr>
        <p:txBody>
          <a:bodyPr wrap="square">
            <a:spAutoFit/>
          </a:bodyPr>
          <a:lstStyle/>
          <a:p>
            <a:r>
              <a:rPr lang="en-GB" b="1" dirty="0">
                <a:latin typeface="CorporateSPro-Bold"/>
              </a:rPr>
              <a:t>Application</a:t>
            </a:r>
          </a:p>
          <a:p>
            <a:r>
              <a:rPr lang="en-GB" dirty="0">
                <a:latin typeface="CorporateAPro-Regular"/>
              </a:rPr>
              <a:t>Functional prototypes, final products in metal</a:t>
            </a:r>
          </a:p>
          <a:p>
            <a:r>
              <a:rPr lang="en-GB" b="1" dirty="0">
                <a:latin typeface="CorporateAPro-Regular"/>
              </a:rPr>
              <a:t>Development Status</a:t>
            </a:r>
          </a:p>
          <a:p>
            <a:r>
              <a:rPr lang="en-GB" dirty="0">
                <a:latin typeface="CorporateAPro-Regular"/>
              </a:rPr>
              <a:t>Commercialized since May 1998</a:t>
            </a:r>
          </a:p>
          <a:p>
            <a:r>
              <a:rPr lang="en-GB" b="1" dirty="0">
                <a:latin typeface="CorporateAPro-Regular"/>
              </a:rPr>
              <a:t>History</a:t>
            </a:r>
          </a:p>
          <a:p>
            <a:r>
              <a:rPr lang="en-GB" dirty="0" err="1">
                <a:latin typeface="CorporateAPro-Regular"/>
              </a:rPr>
              <a:t>Optomec</a:t>
            </a:r>
            <a:r>
              <a:rPr lang="en-GB" dirty="0">
                <a:latin typeface="CorporateAPro-Regular"/>
              </a:rPr>
              <a:t> was founded in 1983 by Thomas Swann. The company supplies </a:t>
            </a:r>
            <a:r>
              <a:rPr lang="en-GB" dirty="0" err="1">
                <a:latin typeface="CorporateAPro-Regular"/>
              </a:rPr>
              <a:t>optomechanical</a:t>
            </a:r>
            <a:r>
              <a:rPr lang="en-GB" dirty="0">
                <a:latin typeface="CorporateAPro-Regular"/>
              </a:rPr>
              <a:t> systems to research institutions and universities and as an accessory for rapid prototyping systems. The LENS technology was invented and developed by David </a:t>
            </a:r>
            <a:r>
              <a:rPr lang="en-GB" dirty="0" err="1">
                <a:latin typeface="CorporateAPro-Regular"/>
              </a:rPr>
              <a:t>Keicherin</a:t>
            </a:r>
            <a:r>
              <a:rPr lang="en-GB" dirty="0">
                <a:latin typeface="CorporateAPro-Regular"/>
              </a:rPr>
              <a:t> in Sandia National Laboratories (SNL). He joined as a partner at </a:t>
            </a:r>
            <a:r>
              <a:rPr lang="en-GB" dirty="0" err="1">
                <a:latin typeface="CorporateAPro-Regular"/>
              </a:rPr>
              <a:t>Optomec</a:t>
            </a:r>
            <a:r>
              <a:rPr lang="en-GB" dirty="0">
                <a:latin typeface="CorporateAPro-Regular"/>
              </a:rPr>
              <a:t> in 1997.</a:t>
            </a:r>
          </a:p>
        </p:txBody>
      </p:sp>
    </p:spTree>
    <p:extLst>
      <p:ext uri="{BB962C8B-B14F-4D97-AF65-F5344CB8AC3E}">
        <p14:creationId xmlns:p14="http://schemas.microsoft.com/office/powerpoint/2010/main" val="196785612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24930" y="335846"/>
            <a:ext cx="8419070" cy="4524315"/>
          </a:xfrm>
          <a:prstGeom prst="rect">
            <a:avLst/>
          </a:prstGeom>
        </p:spPr>
        <p:txBody>
          <a:bodyPr wrap="square">
            <a:spAutoFit/>
          </a:bodyPr>
          <a:lstStyle/>
          <a:p>
            <a:r>
              <a:rPr lang="en-GB" b="1" dirty="0">
                <a:latin typeface="CorporateSPro-Bold"/>
              </a:rPr>
              <a:t>Strategies/Development </a:t>
            </a:r>
            <a:r>
              <a:rPr lang="en-GB" b="1" dirty="0" smtClean="0">
                <a:latin typeface="CorporateSPro-Bold"/>
              </a:rPr>
              <a:t>Partners</a:t>
            </a:r>
          </a:p>
          <a:p>
            <a:endParaRPr lang="en-GB" b="1" dirty="0">
              <a:latin typeface="CorporateSPro-Bold"/>
            </a:endParaRPr>
          </a:p>
          <a:p>
            <a:pPr marL="285750" indent="-285750">
              <a:buFont typeface="Arial" panose="020B0604020202020204" pitchFamily="34" charset="0"/>
              <a:buChar char="•"/>
            </a:pPr>
            <a:r>
              <a:rPr lang="en-GB" dirty="0">
                <a:latin typeface="CorporateAPro-Regular"/>
              </a:rPr>
              <a:t>LENS is a registered trademark of Sandia National Laboratories (SNL) and </a:t>
            </a:r>
            <a:r>
              <a:rPr lang="en-GB" dirty="0" smtClean="0">
                <a:latin typeface="CorporateAPro-Regular"/>
              </a:rPr>
              <a:t>Sandia Corporation</a:t>
            </a:r>
            <a:r>
              <a:rPr lang="en-GB" dirty="0">
                <a:latin typeface="CorporateAPro-Regular"/>
              </a:rPr>
              <a:t>. </a:t>
            </a:r>
            <a:endParaRPr lang="en-GB" dirty="0" smtClean="0">
              <a:latin typeface="CorporateAPro-Regular"/>
            </a:endParaRPr>
          </a:p>
          <a:p>
            <a:pPr marL="285750" indent="-285750">
              <a:buFont typeface="Arial" panose="020B0604020202020204" pitchFamily="34" charset="0"/>
              <a:buChar char="•"/>
            </a:pPr>
            <a:r>
              <a:rPr lang="en-GB" dirty="0" smtClean="0">
                <a:latin typeface="CorporateAPro-Regular"/>
              </a:rPr>
              <a:t>In </a:t>
            </a:r>
            <a:r>
              <a:rPr lang="en-GB" dirty="0">
                <a:latin typeface="CorporateAPro-Regular"/>
              </a:rPr>
              <a:t>1997 </a:t>
            </a:r>
            <a:r>
              <a:rPr lang="en-GB" dirty="0" err="1">
                <a:latin typeface="CorporateAPro-Regular"/>
              </a:rPr>
              <a:t>Optomec</a:t>
            </a:r>
            <a:r>
              <a:rPr lang="en-GB" dirty="0">
                <a:latin typeface="CorporateAPro-Regular"/>
              </a:rPr>
              <a:t> took over the LENS process as a license from SNL</a:t>
            </a:r>
          </a:p>
          <a:p>
            <a:pPr marL="285750" indent="-285750">
              <a:buFont typeface="Arial" panose="020B0604020202020204" pitchFamily="34" charset="0"/>
              <a:buChar char="•"/>
            </a:pPr>
            <a:r>
              <a:rPr lang="en-GB" dirty="0">
                <a:latin typeface="CorporateAPro-Regular"/>
              </a:rPr>
              <a:t>and developed an industrially applicable system. </a:t>
            </a:r>
            <a:endParaRPr lang="en-GB" dirty="0" smtClean="0">
              <a:latin typeface="CorporateAPro-Regular"/>
            </a:endParaRPr>
          </a:p>
          <a:p>
            <a:pPr marL="285750" indent="-285750">
              <a:buFont typeface="Arial" panose="020B0604020202020204" pitchFamily="34" charset="0"/>
              <a:buChar char="•"/>
            </a:pPr>
            <a:r>
              <a:rPr lang="en-GB" dirty="0" smtClean="0">
                <a:latin typeface="CorporateAPro-Regular"/>
              </a:rPr>
              <a:t>The </a:t>
            </a:r>
            <a:r>
              <a:rPr lang="en-GB" dirty="0">
                <a:latin typeface="CorporateAPro-Regular"/>
              </a:rPr>
              <a:t>strategic goal is the </a:t>
            </a:r>
            <a:r>
              <a:rPr lang="en-GB" dirty="0" smtClean="0">
                <a:latin typeface="CorporateAPro-Regular"/>
              </a:rPr>
              <a:t>direct production </a:t>
            </a:r>
            <a:r>
              <a:rPr lang="en-GB" dirty="0">
                <a:latin typeface="CorporateAPro-Regular"/>
              </a:rPr>
              <a:t>of metal functional prototypes and identical components from a </a:t>
            </a:r>
            <a:r>
              <a:rPr lang="en-GB" dirty="0" smtClean="0">
                <a:latin typeface="CorporateAPro-Regular"/>
              </a:rPr>
              <a:t>variety of </a:t>
            </a:r>
            <a:r>
              <a:rPr lang="en-GB" dirty="0">
                <a:latin typeface="CorporateAPro-Regular"/>
              </a:rPr>
              <a:t>metallic and ceramic materials. There is a development partnership with SNL.</a:t>
            </a:r>
          </a:p>
          <a:p>
            <a:pPr marL="285750" indent="-285750">
              <a:buFont typeface="Arial" panose="020B0604020202020204" pitchFamily="34" charset="0"/>
              <a:buChar char="•"/>
            </a:pPr>
            <a:r>
              <a:rPr lang="en-GB" dirty="0" err="1">
                <a:latin typeface="CorporateAPro-Regular"/>
              </a:rPr>
              <a:t>Optomec</a:t>
            </a:r>
            <a:r>
              <a:rPr lang="en-GB" dirty="0">
                <a:latin typeface="CorporateAPro-Regular"/>
              </a:rPr>
              <a:t> tracked their overall strategy to become a manufacturer of additive </a:t>
            </a:r>
            <a:r>
              <a:rPr lang="en-GB" dirty="0" smtClean="0">
                <a:latin typeface="CorporateAPro-Regular"/>
              </a:rPr>
              <a:t>manufacturing systems </a:t>
            </a:r>
            <a:r>
              <a:rPr lang="en-GB" dirty="0">
                <a:latin typeface="CorporateAPro-Regular"/>
              </a:rPr>
              <a:t>for the processing of high-performance materials</a:t>
            </a:r>
            <a:r>
              <a:rPr lang="en-GB" dirty="0" smtClean="0">
                <a:latin typeface="CorporateAPro-Regular"/>
              </a:rPr>
              <a:t>.,</a:t>
            </a:r>
            <a:endParaRPr lang="en-GB" dirty="0">
              <a:latin typeface="CorporateAPro-Regular"/>
            </a:endParaRPr>
          </a:p>
          <a:p>
            <a:pPr marL="285750" indent="-285750">
              <a:buFont typeface="Arial" panose="020B0604020202020204" pitchFamily="34" charset="0"/>
              <a:buChar char="•"/>
            </a:pPr>
            <a:r>
              <a:rPr lang="en-GB" dirty="0" smtClean="0">
                <a:latin typeface="CorporateAPro-Regular"/>
              </a:rPr>
              <a:t>Metallurgy was therefore a priority</a:t>
            </a:r>
            <a:endParaRPr lang="en-GB" dirty="0">
              <a:latin typeface="CorporateAPro-Regular"/>
            </a:endParaRPr>
          </a:p>
          <a:p>
            <a:pPr marL="285750" indent="-285750">
              <a:buFont typeface="Arial" panose="020B0604020202020204" pitchFamily="34" charset="0"/>
              <a:buChar char="•"/>
            </a:pPr>
            <a:r>
              <a:rPr lang="en-GB" dirty="0">
                <a:latin typeface="CorporateAPro-Regular"/>
              </a:rPr>
              <a:t>For the production of microelectronic components, </a:t>
            </a:r>
            <a:r>
              <a:rPr lang="en-GB" dirty="0" err="1">
                <a:latin typeface="CorporateAPro-Regular"/>
              </a:rPr>
              <a:t>Optomec</a:t>
            </a:r>
            <a:r>
              <a:rPr lang="en-GB" dirty="0">
                <a:latin typeface="CorporateAPro-Regular"/>
              </a:rPr>
              <a:t> has mesoscale </a:t>
            </a:r>
            <a:r>
              <a:rPr lang="en-GB" dirty="0" smtClean="0">
                <a:latin typeface="CorporateAPro-Regular"/>
              </a:rPr>
              <a:t>aerosol printing </a:t>
            </a:r>
            <a:r>
              <a:rPr lang="en-GB" dirty="0">
                <a:latin typeface="CorporateAPro-Regular"/>
              </a:rPr>
              <a:t>under the name </a:t>
            </a:r>
            <a:r>
              <a:rPr lang="en-GB" dirty="0" err="1">
                <a:latin typeface="CorporateAPro-Regular"/>
              </a:rPr>
              <a:t>Maskless</a:t>
            </a:r>
            <a:r>
              <a:rPr lang="en-GB" dirty="0">
                <a:latin typeface="CorporateAPro-Regular"/>
              </a:rPr>
              <a:t> Material Deposition (M3D), (see Section 3.6.6,</a:t>
            </a:r>
          </a:p>
          <a:p>
            <a:pPr marL="285750" indent="-285750">
              <a:buFont typeface="Arial" panose="020B0604020202020204" pitchFamily="34" charset="0"/>
              <a:buChar char="•"/>
            </a:pPr>
            <a:r>
              <a:rPr lang="en-GB" dirty="0">
                <a:latin typeface="CorporateAPro-Regular"/>
              </a:rPr>
              <a:t>“</a:t>
            </a:r>
            <a:r>
              <a:rPr lang="en-GB" dirty="0" err="1">
                <a:latin typeface="CorporateAPro-Regular"/>
              </a:rPr>
              <a:t>Maskless</a:t>
            </a:r>
            <a:r>
              <a:rPr lang="en-GB" dirty="0">
                <a:latin typeface="CorporateAPro-Regular"/>
              </a:rPr>
              <a:t> Mesoscale Material Deposition (M3D), </a:t>
            </a:r>
            <a:r>
              <a:rPr lang="en-GB" dirty="0" err="1">
                <a:latin typeface="CorporateAPro-Regular"/>
              </a:rPr>
              <a:t>Optomec</a:t>
            </a:r>
            <a:r>
              <a:rPr lang="en-GB" dirty="0">
                <a:latin typeface="CorporateAPro-Regular"/>
              </a:rPr>
              <a:t>”).</a:t>
            </a:r>
            <a:endParaRPr lang="en-GB" dirty="0"/>
          </a:p>
        </p:txBody>
      </p:sp>
    </p:spTree>
    <p:extLst>
      <p:ext uri="{BB962C8B-B14F-4D97-AF65-F5344CB8AC3E}">
        <p14:creationId xmlns:p14="http://schemas.microsoft.com/office/powerpoint/2010/main" val="224695401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83957" y="1582341"/>
            <a:ext cx="7760043" cy="3139321"/>
          </a:xfrm>
          <a:prstGeom prst="rect">
            <a:avLst/>
          </a:prstGeom>
        </p:spPr>
        <p:txBody>
          <a:bodyPr wrap="square">
            <a:spAutoFit/>
          </a:bodyPr>
          <a:lstStyle/>
          <a:p>
            <a:r>
              <a:rPr lang="en-GB" b="1" dirty="0">
                <a:latin typeface="CorporateSPro-Bold"/>
              </a:rPr>
              <a:t>Data </a:t>
            </a:r>
            <a:r>
              <a:rPr lang="en-GB" b="1" dirty="0" smtClean="0">
                <a:latin typeface="CorporateSPro-Bold"/>
              </a:rPr>
              <a:t>Format/Software</a:t>
            </a:r>
          </a:p>
          <a:p>
            <a:endParaRPr lang="en-GB" b="1" dirty="0">
              <a:latin typeface="CorporateSPro-Bold"/>
            </a:endParaRPr>
          </a:p>
          <a:p>
            <a:pPr marL="285750" indent="-285750">
              <a:buFont typeface="Arial" panose="020B0604020202020204" pitchFamily="34" charset="0"/>
              <a:buChar char="•"/>
            </a:pPr>
            <a:r>
              <a:rPr lang="en-GB" dirty="0">
                <a:latin typeface="CorporateAPro-Regular"/>
              </a:rPr>
              <a:t>The LENS system can read error-free STL data and CAD data via the usual </a:t>
            </a:r>
            <a:r>
              <a:rPr lang="en-GB" dirty="0" smtClean="0">
                <a:latin typeface="CorporateAPro-Regular"/>
              </a:rPr>
              <a:t>neutral interfaces</a:t>
            </a:r>
            <a:r>
              <a:rPr lang="en-GB" dirty="0">
                <a:latin typeface="CorporateAPro-Regular"/>
              </a:rPr>
              <a:t>. </a:t>
            </a:r>
            <a:endParaRPr lang="en-GB" dirty="0" smtClean="0">
              <a:latin typeface="CorporateAPro-Regular"/>
            </a:endParaRPr>
          </a:p>
          <a:p>
            <a:pPr marL="285750" indent="-285750">
              <a:buFont typeface="Arial" panose="020B0604020202020204" pitchFamily="34" charset="0"/>
              <a:buChar char="•"/>
            </a:pPr>
            <a:r>
              <a:rPr lang="en-GB" dirty="0" smtClean="0">
                <a:latin typeface="CorporateAPro-Regular"/>
              </a:rPr>
              <a:t>The </a:t>
            </a:r>
            <a:r>
              <a:rPr lang="en-GB" dirty="0">
                <a:latin typeface="CorporateAPro-Regular"/>
              </a:rPr>
              <a:t>system software contains all elements that are necessary for the</a:t>
            </a:r>
          </a:p>
          <a:p>
            <a:pPr marL="285750" indent="-285750">
              <a:buFont typeface="Arial" panose="020B0604020202020204" pitchFamily="34" charset="0"/>
              <a:buChar char="•"/>
            </a:pPr>
            <a:r>
              <a:rPr lang="en-GB" dirty="0">
                <a:latin typeface="CorporateAPro-Regular"/>
              </a:rPr>
              <a:t>preparation and control of the additive manufacturing process. </a:t>
            </a:r>
            <a:endParaRPr lang="en-GB" dirty="0" smtClean="0">
              <a:latin typeface="CorporateAPro-Regular"/>
            </a:endParaRPr>
          </a:p>
          <a:p>
            <a:pPr marL="285750" indent="-285750">
              <a:buFont typeface="Arial" panose="020B0604020202020204" pitchFamily="34" charset="0"/>
              <a:buChar char="•"/>
            </a:pPr>
            <a:r>
              <a:rPr lang="en-GB" dirty="0" smtClean="0">
                <a:latin typeface="CorporateAPro-Regular"/>
              </a:rPr>
              <a:t>The </a:t>
            </a:r>
            <a:r>
              <a:rPr lang="en-GB" dirty="0">
                <a:latin typeface="CorporateAPro-Regular"/>
              </a:rPr>
              <a:t>system is </a:t>
            </a:r>
            <a:r>
              <a:rPr lang="en-GB" dirty="0" smtClean="0">
                <a:latin typeface="CorporateAPro-Regular"/>
              </a:rPr>
              <a:t>operating optionally </a:t>
            </a:r>
            <a:r>
              <a:rPr lang="en-GB" dirty="0">
                <a:latin typeface="CorporateAPro-Regular"/>
              </a:rPr>
              <a:t>with SolidWorks rapid prototyping software. </a:t>
            </a:r>
            <a:endParaRPr lang="en-GB" dirty="0" smtClean="0">
              <a:latin typeface="CorporateAPro-Regular"/>
            </a:endParaRPr>
          </a:p>
          <a:p>
            <a:pPr marL="285750" indent="-285750">
              <a:buFont typeface="Arial" panose="020B0604020202020204" pitchFamily="34" charset="0"/>
              <a:buChar char="•"/>
            </a:pPr>
            <a:r>
              <a:rPr lang="en-GB" dirty="0" smtClean="0">
                <a:latin typeface="CorporateAPro-Regular"/>
              </a:rPr>
              <a:t>The </a:t>
            </a:r>
            <a:r>
              <a:rPr lang="en-GB" dirty="0">
                <a:latin typeface="CorporateAPro-Regular"/>
              </a:rPr>
              <a:t>system </a:t>
            </a:r>
            <a:r>
              <a:rPr lang="en-GB" dirty="0" smtClean="0">
                <a:latin typeface="CorporateAPro-Regular"/>
              </a:rPr>
              <a:t>provides a </a:t>
            </a:r>
            <a:r>
              <a:rPr lang="en-GB" dirty="0">
                <a:latin typeface="CorporateAPro-Regular"/>
              </a:rPr>
              <a:t>modular assembly according to user requirements, such as additional axes, </a:t>
            </a:r>
            <a:r>
              <a:rPr lang="en-GB" dirty="0" smtClean="0">
                <a:latin typeface="CorporateAPro-Regular"/>
              </a:rPr>
              <a:t>and process </a:t>
            </a:r>
            <a:r>
              <a:rPr lang="en-GB" dirty="0">
                <a:latin typeface="CorporateAPro-Regular"/>
              </a:rPr>
              <a:t>monitoring, which can be integrated into the machine control.</a:t>
            </a:r>
            <a:endParaRPr lang="en-GB" dirty="0"/>
          </a:p>
        </p:txBody>
      </p:sp>
    </p:spTree>
    <p:extLst>
      <p:ext uri="{BB962C8B-B14F-4D97-AF65-F5344CB8AC3E}">
        <p14:creationId xmlns:p14="http://schemas.microsoft.com/office/powerpoint/2010/main" val="177101014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00216" y="1139547"/>
            <a:ext cx="10008973" cy="4524315"/>
          </a:xfrm>
          <a:prstGeom prst="rect">
            <a:avLst/>
          </a:prstGeom>
        </p:spPr>
        <p:txBody>
          <a:bodyPr wrap="square">
            <a:spAutoFit/>
          </a:bodyPr>
          <a:lstStyle/>
          <a:p>
            <a:r>
              <a:rPr lang="en-GB" b="1" dirty="0">
                <a:latin typeface="CorporateSPro-Bold"/>
              </a:rPr>
              <a:t>Principle of Layer Generation</a:t>
            </a:r>
          </a:p>
          <a:p>
            <a:pPr marL="285750" indent="-285750">
              <a:buFont typeface="Arial" panose="020B0604020202020204" pitchFamily="34" charset="0"/>
              <a:buChar char="•"/>
            </a:pPr>
            <a:r>
              <a:rPr lang="en-GB" dirty="0">
                <a:latin typeface="CorporateAPro-Regular"/>
              </a:rPr>
              <a:t>The powder is introduced through several nozzles that are distributed around </a:t>
            </a:r>
            <a:r>
              <a:rPr lang="en-GB" dirty="0" smtClean="0">
                <a:latin typeface="CorporateAPro-Regular"/>
              </a:rPr>
              <a:t>the laser </a:t>
            </a:r>
            <a:r>
              <a:rPr lang="en-GB" dirty="0">
                <a:latin typeface="CorporateAPro-Regular"/>
              </a:rPr>
              <a:t>beam in the focus area of the laser, melted there, and applied to the </a:t>
            </a:r>
            <a:r>
              <a:rPr lang="en-GB" dirty="0" smtClean="0">
                <a:latin typeface="CorporateAPro-Regular"/>
              </a:rPr>
              <a:t>molten component</a:t>
            </a:r>
            <a:r>
              <a:rPr lang="en-GB" dirty="0">
                <a:latin typeface="CorporateAPro-Regular"/>
              </a:rPr>
              <a:t>. </a:t>
            </a:r>
            <a:endParaRPr lang="en-GB" dirty="0" smtClean="0">
              <a:latin typeface="CorporateAPro-Regular"/>
            </a:endParaRPr>
          </a:p>
          <a:p>
            <a:pPr marL="285750" indent="-285750">
              <a:buFont typeface="Arial" panose="020B0604020202020204" pitchFamily="34" charset="0"/>
              <a:buChar char="•"/>
            </a:pPr>
            <a:r>
              <a:rPr lang="en-GB" dirty="0" smtClean="0">
                <a:latin typeface="CorporateAPro-Regular"/>
              </a:rPr>
              <a:t>The </a:t>
            </a:r>
            <a:r>
              <a:rPr lang="en-GB" dirty="0">
                <a:latin typeface="CorporateAPro-Regular"/>
              </a:rPr>
              <a:t>solidification after cooling occurs by heat conduction into the component.</a:t>
            </a:r>
          </a:p>
          <a:p>
            <a:pPr marL="285750" indent="-285750">
              <a:buFont typeface="Arial" panose="020B0604020202020204" pitchFamily="34" charset="0"/>
              <a:buChar char="•"/>
            </a:pPr>
            <a:r>
              <a:rPr lang="en-GB" dirty="0">
                <a:latin typeface="CorporateAPro-Regular"/>
              </a:rPr>
              <a:t>Cyclone powder feeders are used as a standard.</a:t>
            </a:r>
          </a:p>
          <a:p>
            <a:pPr marL="285750" indent="-285750">
              <a:buFont typeface="Arial" panose="020B0604020202020204" pitchFamily="34" charset="0"/>
              <a:buChar char="•"/>
            </a:pPr>
            <a:r>
              <a:rPr lang="en-GB" dirty="0">
                <a:latin typeface="CorporateAPro-Regular"/>
              </a:rPr>
              <a:t>The model is created line by line (raster process), wherein the line structure </a:t>
            </a:r>
            <a:r>
              <a:rPr lang="en-GB" dirty="0" smtClean="0">
                <a:latin typeface="CorporateAPro-Regular"/>
              </a:rPr>
              <a:t>from layer </a:t>
            </a:r>
            <a:r>
              <a:rPr lang="en-GB" dirty="0">
                <a:latin typeface="CorporateAPro-Regular"/>
              </a:rPr>
              <a:t>to layer is rotated by 90°. </a:t>
            </a:r>
            <a:endParaRPr lang="en-GB" dirty="0" smtClean="0">
              <a:latin typeface="CorporateAPro-Regular"/>
            </a:endParaRPr>
          </a:p>
          <a:p>
            <a:pPr marL="285750" indent="-285750">
              <a:buFont typeface="Arial" panose="020B0604020202020204" pitchFamily="34" charset="0"/>
              <a:buChar char="•"/>
            </a:pPr>
            <a:r>
              <a:rPr lang="en-GB" dirty="0" smtClean="0">
                <a:latin typeface="CorporateAPro-Regular"/>
              </a:rPr>
              <a:t>The </a:t>
            </a:r>
            <a:r>
              <a:rPr lang="en-GB" dirty="0">
                <a:latin typeface="CorporateAPro-Regular"/>
              </a:rPr>
              <a:t>advanced scanning strategies are not known.</a:t>
            </a:r>
          </a:p>
          <a:p>
            <a:pPr marL="285750" indent="-285750">
              <a:buFont typeface="Arial" panose="020B0604020202020204" pitchFamily="34" charset="0"/>
              <a:buChar char="•"/>
            </a:pPr>
            <a:r>
              <a:rPr lang="en-GB" dirty="0">
                <a:latin typeface="CorporateAPro-Regular"/>
              </a:rPr>
              <a:t>The LENS 850-R has a </a:t>
            </a:r>
            <a:r>
              <a:rPr lang="en-GB" dirty="0" smtClean="0">
                <a:latin typeface="CorporateAPro-Regular"/>
              </a:rPr>
              <a:t>fibre-coupled </a:t>
            </a:r>
            <a:r>
              <a:rPr lang="en-GB" dirty="0">
                <a:latin typeface="CorporateAPro-Regular"/>
              </a:rPr>
              <a:t>1, 2, or 4 W </a:t>
            </a:r>
            <a:r>
              <a:rPr lang="en-GB" dirty="0" smtClean="0">
                <a:latin typeface="CorporateAPro-Regular"/>
              </a:rPr>
              <a:t>fibre </a:t>
            </a:r>
            <a:r>
              <a:rPr lang="en-GB" dirty="0">
                <a:latin typeface="CorporateAPro-Regular"/>
              </a:rPr>
              <a:t>laser.</a:t>
            </a:r>
          </a:p>
          <a:p>
            <a:pPr marL="285750" indent="-285750">
              <a:buFont typeface="Arial" panose="020B0604020202020204" pitchFamily="34" charset="0"/>
              <a:buChar char="•"/>
            </a:pPr>
            <a:r>
              <a:rPr lang="en-GB" dirty="0">
                <a:latin typeface="CorporateAPro-Regular"/>
              </a:rPr>
              <a:t>The building process takes place in a fully closed process chamber. It can be </a:t>
            </a:r>
            <a:r>
              <a:rPr lang="en-GB" dirty="0" smtClean="0">
                <a:latin typeface="CorporateAPro-Regular"/>
              </a:rPr>
              <a:t>viewed with </a:t>
            </a:r>
            <a:r>
              <a:rPr lang="en-GB" dirty="0">
                <a:latin typeface="CorporateAPro-Regular"/>
              </a:rPr>
              <a:t>a video camera. </a:t>
            </a:r>
            <a:endParaRPr lang="en-GB" dirty="0" smtClean="0">
              <a:latin typeface="CorporateAPro-Regular"/>
            </a:endParaRPr>
          </a:p>
          <a:p>
            <a:pPr marL="285750" indent="-285750">
              <a:buFont typeface="Arial" panose="020B0604020202020204" pitchFamily="34" charset="0"/>
              <a:buChar char="•"/>
            </a:pPr>
            <a:r>
              <a:rPr lang="en-GB" dirty="0" smtClean="0">
                <a:latin typeface="CorporateAPro-Regular"/>
              </a:rPr>
              <a:t>The </a:t>
            </a:r>
            <a:r>
              <a:rPr lang="en-GB" dirty="0">
                <a:latin typeface="CorporateAPro-Regular"/>
              </a:rPr>
              <a:t>trial chamber is flooded, depending on the material, </a:t>
            </a:r>
            <a:r>
              <a:rPr lang="en-GB" dirty="0" smtClean="0">
                <a:latin typeface="CorporateAPro-Regular"/>
              </a:rPr>
              <a:t>with a </a:t>
            </a:r>
            <a:r>
              <a:rPr lang="en-GB" dirty="0">
                <a:latin typeface="CorporateAPro-Regular"/>
              </a:rPr>
              <a:t>suitable inert gas, normally argon. The system has a complex gas </a:t>
            </a:r>
            <a:r>
              <a:rPr lang="en-GB" dirty="0" smtClean="0">
                <a:latin typeface="CorporateAPro-Regular"/>
              </a:rPr>
              <a:t>management system</a:t>
            </a:r>
            <a:r>
              <a:rPr lang="en-GB" dirty="0">
                <a:latin typeface="CorporateAPro-Regular"/>
              </a:rPr>
              <a:t>. </a:t>
            </a:r>
            <a:endParaRPr lang="en-GB" dirty="0" smtClean="0">
              <a:latin typeface="CorporateAPro-Regular"/>
            </a:endParaRPr>
          </a:p>
          <a:p>
            <a:pPr marL="285750" indent="-285750">
              <a:buFont typeface="Arial" panose="020B0604020202020204" pitchFamily="34" charset="0"/>
              <a:buChar char="•"/>
            </a:pPr>
            <a:r>
              <a:rPr lang="en-GB" dirty="0" smtClean="0">
                <a:latin typeface="CorporateAPro-Regular"/>
              </a:rPr>
              <a:t>A </a:t>
            </a:r>
            <a:r>
              <a:rPr lang="en-GB" dirty="0">
                <a:latin typeface="CorporateAPro-Regular"/>
              </a:rPr>
              <a:t>recirculation allows an exact flow in the process chamber. </a:t>
            </a:r>
            <a:endParaRPr lang="en-GB" dirty="0" smtClean="0">
              <a:latin typeface="CorporateAPro-Regular"/>
            </a:endParaRPr>
          </a:p>
          <a:p>
            <a:pPr marL="285750" indent="-285750">
              <a:buFont typeface="Arial" panose="020B0604020202020204" pitchFamily="34" charset="0"/>
              <a:buChar char="•"/>
            </a:pPr>
            <a:r>
              <a:rPr lang="en-GB" dirty="0" smtClean="0">
                <a:latin typeface="CorporateAPro-Regular"/>
              </a:rPr>
              <a:t>It </a:t>
            </a:r>
            <a:r>
              <a:rPr lang="en-GB" dirty="0">
                <a:latin typeface="CorporateAPro-Regular"/>
              </a:rPr>
              <a:t>is </a:t>
            </a:r>
            <a:r>
              <a:rPr lang="en-GB" dirty="0" smtClean="0">
                <a:latin typeface="CorporateAPro-Regular"/>
              </a:rPr>
              <a:t>connected to </a:t>
            </a:r>
            <a:r>
              <a:rPr lang="en-GB" dirty="0">
                <a:latin typeface="CorporateAPro-Regular"/>
              </a:rPr>
              <a:t>a process gas cleaning system that constantly monitors the oxygen </a:t>
            </a:r>
            <a:r>
              <a:rPr lang="en-GB" dirty="0" smtClean="0">
                <a:latin typeface="CorporateAPro-Regular"/>
              </a:rPr>
              <a:t>content, among </a:t>
            </a:r>
            <a:r>
              <a:rPr lang="en-GB" dirty="0">
                <a:latin typeface="CorporateAPro-Regular"/>
              </a:rPr>
              <a:t>others.</a:t>
            </a:r>
            <a:endParaRPr lang="en-GB" dirty="0"/>
          </a:p>
        </p:txBody>
      </p:sp>
    </p:spTree>
    <p:extLst>
      <p:ext uri="{BB962C8B-B14F-4D97-AF65-F5344CB8AC3E}">
        <p14:creationId xmlns:p14="http://schemas.microsoft.com/office/powerpoint/2010/main" val="51358856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14400" y="646821"/>
            <a:ext cx="9580605" cy="4801314"/>
          </a:xfrm>
          <a:prstGeom prst="rect">
            <a:avLst/>
          </a:prstGeom>
        </p:spPr>
        <p:txBody>
          <a:bodyPr wrap="square">
            <a:spAutoFit/>
          </a:bodyPr>
          <a:lstStyle/>
          <a:p>
            <a:r>
              <a:rPr lang="en-GB" b="1" dirty="0" smtClean="0">
                <a:latin typeface="CorporateSPro-Bold"/>
              </a:rPr>
              <a:t>Design/Construction</a:t>
            </a:r>
          </a:p>
          <a:p>
            <a:endParaRPr lang="en-GB" b="1" dirty="0">
              <a:latin typeface="CorporateSPro-Bold"/>
            </a:endParaRPr>
          </a:p>
          <a:p>
            <a:pPr marL="285750" indent="-285750">
              <a:buFont typeface="Arial" panose="020B0604020202020204" pitchFamily="34" charset="0"/>
              <a:buChar char="•"/>
            </a:pPr>
            <a:r>
              <a:rPr lang="en-GB" dirty="0">
                <a:latin typeface="CorporateAPro-Regular"/>
              </a:rPr>
              <a:t>The company </a:t>
            </a:r>
            <a:r>
              <a:rPr lang="en-GB" dirty="0" err="1">
                <a:latin typeface="CorporateAPro-Regular"/>
              </a:rPr>
              <a:t>Optomec</a:t>
            </a:r>
            <a:r>
              <a:rPr lang="en-GB" dirty="0">
                <a:latin typeface="CorporateAPro-Regular"/>
              </a:rPr>
              <a:t> provides complete systems consisting of software and </a:t>
            </a:r>
            <a:r>
              <a:rPr lang="en-GB" dirty="0" smtClean="0">
                <a:latin typeface="CorporateAPro-Regular"/>
              </a:rPr>
              <a:t>hardware for </a:t>
            </a:r>
            <a:r>
              <a:rPr lang="en-GB" dirty="0">
                <a:latin typeface="CorporateAPro-Regular"/>
              </a:rPr>
              <a:t>converting the CAD data and to control the process. </a:t>
            </a:r>
            <a:endParaRPr lang="en-GB" dirty="0" smtClean="0">
              <a:latin typeface="CorporateAPro-Regular"/>
            </a:endParaRPr>
          </a:p>
          <a:p>
            <a:pPr marL="285750" indent="-285750">
              <a:buFont typeface="Arial" panose="020B0604020202020204" pitchFamily="34" charset="0"/>
              <a:buChar char="•"/>
            </a:pPr>
            <a:r>
              <a:rPr lang="en-GB" dirty="0" smtClean="0">
                <a:latin typeface="CorporateAPro-Regular"/>
              </a:rPr>
              <a:t>It </a:t>
            </a:r>
            <a:r>
              <a:rPr lang="en-GB" dirty="0">
                <a:latin typeface="CorporateAPro-Regular"/>
              </a:rPr>
              <a:t>consists of a </a:t>
            </a:r>
            <a:r>
              <a:rPr lang="en-GB" dirty="0" smtClean="0">
                <a:latin typeface="CorporateAPro-Regular"/>
              </a:rPr>
              <a:t>process chamber </a:t>
            </a:r>
            <a:r>
              <a:rPr lang="en-GB" dirty="0">
                <a:latin typeface="CorporateAPro-Regular"/>
              </a:rPr>
              <a:t>sealed against environmental influences and working under </a:t>
            </a:r>
            <a:r>
              <a:rPr lang="en-GB" dirty="0" smtClean="0">
                <a:latin typeface="CorporateAPro-Regular"/>
              </a:rPr>
              <a:t>inert gas.</a:t>
            </a:r>
          </a:p>
          <a:p>
            <a:pPr marL="285750" indent="-285750">
              <a:buFont typeface="Arial" panose="020B0604020202020204" pitchFamily="34" charset="0"/>
              <a:buChar char="•"/>
            </a:pPr>
            <a:r>
              <a:rPr lang="en-GB" dirty="0" smtClean="0">
                <a:latin typeface="CorporateAPro-Regular"/>
              </a:rPr>
              <a:t>The </a:t>
            </a:r>
            <a:r>
              <a:rPr lang="en-GB" dirty="0">
                <a:latin typeface="CorporateAPro-Regular"/>
              </a:rPr>
              <a:t>externally positioned laser, which is connected to the chamber via an </a:t>
            </a:r>
            <a:r>
              <a:rPr lang="en-GB" dirty="0" smtClean="0">
                <a:latin typeface="CorporateAPro-Regular"/>
              </a:rPr>
              <a:t>optical fibre, </a:t>
            </a:r>
            <a:r>
              <a:rPr lang="en-GB" dirty="0">
                <a:latin typeface="CorporateAPro-Regular"/>
              </a:rPr>
              <a:t>the powder conveying and coating unit, and the build platform.</a:t>
            </a:r>
          </a:p>
          <a:p>
            <a:pPr marL="285750" indent="-285750">
              <a:buFont typeface="Arial" panose="020B0604020202020204" pitchFamily="34" charset="0"/>
              <a:buChar char="•"/>
            </a:pPr>
            <a:r>
              <a:rPr lang="en-GB" dirty="0">
                <a:latin typeface="CorporateAPro-Regular"/>
              </a:rPr>
              <a:t>In the LENS 850-R (Fig. 3.58), the dimensions of the process chamber are </a:t>
            </a:r>
            <a:r>
              <a:rPr lang="en-GB" i="1" dirty="0">
                <a:latin typeface="CorporateAPro-RegularItalic"/>
              </a:rPr>
              <a:t>x</a:t>
            </a:r>
            <a:r>
              <a:rPr lang="en-GB" dirty="0">
                <a:latin typeface="CorporateAPro-Regular"/>
              </a:rPr>
              <a:t>, </a:t>
            </a:r>
            <a:r>
              <a:rPr lang="en-GB" i="1" dirty="0">
                <a:latin typeface="CorporateAPro-RegularItalic"/>
              </a:rPr>
              <a:t>y</a:t>
            </a:r>
            <a:r>
              <a:rPr lang="en-GB" dirty="0" smtClean="0">
                <a:latin typeface="CorporateAPro-Regular"/>
              </a:rPr>
              <a:t>, </a:t>
            </a:r>
            <a:r>
              <a:rPr lang="en-GB" i="1" dirty="0" smtClean="0">
                <a:latin typeface="CorporateAPro-RegularItalic"/>
              </a:rPr>
              <a:t>z </a:t>
            </a:r>
            <a:r>
              <a:rPr lang="en-GB" dirty="0">
                <a:latin typeface="CorporateAPro-Regular"/>
              </a:rPr>
              <a:t>= 900, 1500, 900 mm</a:t>
            </a:r>
            <a:r>
              <a:rPr lang="en-GB" baseline="30000" dirty="0">
                <a:latin typeface="CorporateAPro-Regular"/>
              </a:rPr>
              <a:t>3</a:t>
            </a:r>
            <a:r>
              <a:rPr lang="en-GB" dirty="0">
                <a:latin typeface="CorporateAPro-Regular"/>
              </a:rPr>
              <a:t>. The substrate is clamped onto a rotary table that can be</a:t>
            </a:r>
          </a:p>
          <a:p>
            <a:pPr marL="285750" indent="-285750">
              <a:buFont typeface="Arial" panose="020B0604020202020204" pitchFamily="34" charset="0"/>
              <a:buChar char="•"/>
            </a:pPr>
            <a:r>
              <a:rPr lang="en-GB" dirty="0">
                <a:latin typeface="CorporateAPro-Regular"/>
              </a:rPr>
              <a:t>moved in the </a:t>
            </a:r>
            <a:r>
              <a:rPr lang="en-GB" i="1" dirty="0">
                <a:latin typeface="CorporateAPro-RegularItalic"/>
              </a:rPr>
              <a:t>x </a:t>
            </a:r>
            <a:r>
              <a:rPr lang="en-GB" dirty="0">
                <a:latin typeface="CorporateAPro-Regular"/>
              </a:rPr>
              <a:t>and </a:t>
            </a:r>
            <a:r>
              <a:rPr lang="en-GB" i="1" dirty="0">
                <a:latin typeface="CorporateAPro-RegularItalic"/>
              </a:rPr>
              <a:t>y </a:t>
            </a:r>
            <a:r>
              <a:rPr lang="en-GB" dirty="0">
                <a:latin typeface="CorporateAPro-Regular"/>
              </a:rPr>
              <a:t>directions. The </a:t>
            </a:r>
            <a:r>
              <a:rPr lang="en-GB" i="1" dirty="0">
                <a:latin typeface="CorporateAPro-RegularItalic"/>
              </a:rPr>
              <a:t>x</a:t>
            </a:r>
            <a:r>
              <a:rPr lang="en-GB" dirty="0">
                <a:latin typeface="CorporateAPro-Regular"/>
              </a:rPr>
              <a:t>-</a:t>
            </a:r>
            <a:r>
              <a:rPr lang="en-GB" i="1" dirty="0">
                <a:latin typeface="CorporateAPro-RegularItalic"/>
              </a:rPr>
              <a:t>y </a:t>
            </a:r>
            <a:r>
              <a:rPr lang="en-GB" dirty="0">
                <a:latin typeface="CorporateAPro-Regular"/>
              </a:rPr>
              <a:t>contour of the component is provided by </a:t>
            </a:r>
            <a:r>
              <a:rPr lang="en-GB" dirty="0" smtClean="0">
                <a:latin typeface="CorporateAPro-Regular"/>
              </a:rPr>
              <a:t>a positioning </a:t>
            </a:r>
            <a:r>
              <a:rPr lang="en-GB" dirty="0">
                <a:latin typeface="CorporateAPro-Regular"/>
              </a:rPr>
              <a:t>system with a brushless servo drive. </a:t>
            </a:r>
            <a:endParaRPr lang="en-GB" dirty="0" smtClean="0">
              <a:latin typeface="CorporateAPro-Regular"/>
            </a:endParaRPr>
          </a:p>
          <a:p>
            <a:pPr marL="285750" indent="-285750">
              <a:buFont typeface="Arial" panose="020B0604020202020204" pitchFamily="34" charset="0"/>
              <a:buChar char="•"/>
            </a:pPr>
            <a:r>
              <a:rPr lang="en-GB" dirty="0" smtClean="0">
                <a:latin typeface="CorporateAPro-Regular"/>
              </a:rPr>
              <a:t>The </a:t>
            </a:r>
            <a:r>
              <a:rPr lang="en-GB" dirty="0">
                <a:latin typeface="CorporateAPro-Regular"/>
              </a:rPr>
              <a:t>laser head of the </a:t>
            </a:r>
            <a:r>
              <a:rPr lang="en-GB" dirty="0" smtClean="0">
                <a:latin typeface="CorporateAPro-Regular"/>
              </a:rPr>
              <a:t>coating LENS </a:t>
            </a:r>
            <a:r>
              <a:rPr lang="en-GB" dirty="0">
                <a:latin typeface="CorporateAPro-Regular"/>
              </a:rPr>
              <a:t>850-R is moved by an </a:t>
            </a:r>
            <a:r>
              <a:rPr lang="en-GB" i="1" dirty="0">
                <a:latin typeface="CorporateAPro-RegularItalic"/>
              </a:rPr>
              <a:t>x</a:t>
            </a:r>
            <a:r>
              <a:rPr lang="en-GB" dirty="0">
                <a:latin typeface="CorporateAPro-Regular"/>
              </a:rPr>
              <a:t>-</a:t>
            </a:r>
            <a:r>
              <a:rPr lang="en-GB" i="1" dirty="0">
                <a:latin typeface="CorporateAPro-RegularItalic"/>
              </a:rPr>
              <a:t>y </a:t>
            </a:r>
            <a:r>
              <a:rPr lang="en-GB" dirty="0">
                <a:latin typeface="CorporateAPro-Regular"/>
              </a:rPr>
              <a:t>portal system in the building plane and the </a:t>
            </a:r>
            <a:r>
              <a:rPr lang="en-GB" dirty="0" smtClean="0">
                <a:latin typeface="CorporateAPro-Regular"/>
              </a:rPr>
              <a:t>entire portal </a:t>
            </a:r>
            <a:r>
              <a:rPr lang="en-GB" dirty="0">
                <a:latin typeface="CorporateAPro-Regular"/>
              </a:rPr>
              <a:t>in the </a:t>
            </a:r>
            <a:r>
              <a:rPr lang="en-GB" i="1" dirty="0">
                <a:latin typeface="CorporateAPro-RegularItalic"/>
              </a:rPr>
              <a:t>z </a:t>
            </a:r>
            <a:r>
              <a:rPr lang="en-GB" dirty="0">
                <a:latin typeface="CorporateAPro-Regular"/>
              </a:rPr>
              <a:t>axis. </a:t>
            </a:r>
            <a:endParaRPr lang="en-GB" dirty="0" smtClean="0">
              <a:latin typeface="CorporateAPro-Regular"/>
            </a:endParaRPr>
          </a:p>
          <a:p>
            <a:pPr marL="285750" indent="-285750">
              <a:buFont typeface="Arial" panose="020B0604020202020204" pitchFamily="34" charset="0"/>
              <a:buChar char="•"/>
            </a:pPr>
            <a:r>
              <a:rPr lang="en-GB" dirty="0" smtClean="0">
                <a:latin typeface="CorporateAPro-Regular"/>
              </a:rPr>
              <a:t>The </a:t>
            </a:r>
            <a:r>
              <a:rPr lang="en-GB" dirty="0">
                <a:latin typeface="CorporateAPro-Regular"/>
              </a:rPr>
              <a:t>system has up to seven axes. </a:t>
            </a:r>
            <a:endParaRPr lang="en-GB" dirty="0" smtClean="0">
              <a:latin typeface="CorporateAPro-Regular"/>
            </a:endParaRPr>
          </a:p>
          <a:p>
            <a:pPr marL="285750" indent="-285750">
              <a:buFont typeface="Arial" panose="020B0604020202020204" pitchFamily="34" charset="0"/>
              <a:buChar char="•"/>
            </a:pPr>
            <a:r>
              <a:rPr lang="en-GB" dirty="0" smtClean="0">
                <a:latin typeface="CorporateAPro-Regular"/>
              </a:rPr>
              <a:t>Two </a:t>
            </a:r>
            <a:r>
              <a:rPr lang="en-GB" dirty="0">
                <a:latin typeface="CorporateAPro-Regular"/>
              </a:rPr>
              <a:t>powder feeders allow </a:t>
            </a:r>
            <a:r>
              <a:rPr lang="en-GB" dirty="0" smtClean="0">
                <a:latin typeface="CorporateAPro-Regular"/>
              </a:rPr>
              <a:t>the adjustment </a:t>
            </a:r>
            <a:r>
              <a:rPr lang="en-GB" dirty="0">
                <a:latin typeface="CorporateAPro-Regular"/>
              </a:rPr>
              <a:t>of a material gradient. A front feed palletizing system supports </a:t>
            </a:r>
            <a:r>
              <a:rPr lang="en-GB" dirty="0" smtClean="0">
                <a:latin typeface="CorporateAPro-Regular"/>
              </a:rPr>
              <a:t>the handling </a:t>
            </a:r>
            <a:r>
              <a:rPr lang="en-GB" dirty="0">
                <a:latin typeface="CorporateAPro-Regular"/>
              </a:rPr>
              <a:t>of large parts and bigger series.</a:t>
            </a:r>
            <a:endParaRPr lang="en-GB" dirty="0"/>
          </a:p>
        </p:txBody>
      </p:sp>
    </p:spTree>
    <p:extLst>
      <p:ext uri="{BB962C8B-B14F-4D97-AF65-F5344CB8AC3E}">
        <p14:creationId xmlns:p14="http://schemas.microsoft.com/office/powerpoint/2010/main" val="340617179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19263" y="1210963"/>
            <a:ext cx="4696560" cy="3739635"/>
          </a:xfrm>
          <a:prstGeom prst="rect">
            <a:avLst/>
          </a:prstGeom>
        </p:spPr>
      </p:pic>
      <p:pic>
        <p:nvPicPr>
          <p:cNvPr id="3" name="Picture 2"/>
          <p:cNvPicPr>
            <a:picLocks noChangeAspect="1"/>
          </p:cNvPicPr>
          <p:nvPr/>
        </p:nvPicPr>
        <p:blipFill>
          <a:blip r:embed="rId3"/>
          <a:stretch>
            <a:fillRect/>
          </a:stretch>
        </p:blipFill>
        <p:spPr>
          <a:xfrm>
            <a:off x="7161649" y="1301578"/>
            <a:ext cx="3373870" cy="4180703"/>
          </a:xfrm>
          <a:prstGeom prst="rect">
            <a:avLst/>
          </a:prstGeom>
        </p:spPr>
      </p:pic>
      <p:sp>
        <p:nvSpPr>
          <p:cNvPr id="4" name="Rectangle 3"/>
          <p:cNvSpPr/>
          <p:nvPr/>
        </p:nvSpPr>
        <p:spPr>
          <a:xfrm>
            <a:off x="947352" y="5363003"/>
            <a:ext cx="6096000" cy="646331"/>
          </a:xfrm>
          <a:prstGeom prst="rect">
            <a:avLst/>
          </a:prstGeom>
        </p:spPr>
        <p:txBody>
          <a:bodyPr>
            <a:spAutoFit/>
          </a:bodyPr>
          <a:lstStyle/>
          <a:p>
            <a:r>
              <a:rPr lang="en-GB" dirty="0">
                <a:latin typeface="CorporateSPro-Light"/>
              </a:rPr>
              <a:t>LENS 850-R, view (left), process chamber (right) (Source: </a:t>
            </a:r>
            <a:r>
              <a:rPr lang="en-GB" dirty="0" err="1">
                <a:latin typeface="CorporateSPro-Light"/>
              </a:rPr>
              <a:t>Optomec</a:t>
            </a:r>
            <a:r>
              <a:rPr lang="en-GB" dirty="0">
                <a:latin typeface="CorporateSPro-Light"/>
              </a:rPr>
              <a:t>)</a:t>
            </a:r>
            <a:endParaRPr lang="en-GB" dirty="0"/>
          </a:p>
        </p:txBody>
      </p:sp>
    </p:spTree>
    <p:extLst>
      <p:ext uri="{BB962C8B-B14F-4D97-AF65-F5344CB8AC3E}">
        <p14:creationId xmlns:p14="http://schemas.microsoft.com/office/powerpoint/2010/main" val="238030326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72065" y="1997839"/>
            <a:ext cx="8171935" cy="2308324"/>
          </a:xfrm>
          <a:prstGeom prst="rect">
            <a:avLst/>
          </a:prstGeom>
        </p:spPr>
        <p:txBody>
          <a:bodyPr wrap="square">
            <a:spAutoFit/>
          </a:bodyPr>
          <a:lstStyle/>
          <a:p>
            <a:pPr marL="285750" indent="-285750">
              <a:buFont typeface="Arial" panose="020B0604020202020204" pitchFamily="34" charset="0"/>
              <a:buChar char="•"/>
            </a:pPr>
            <a:r>
              <a:rPr lang="en-GB" dirty="0">
                <a:latin typeface="CorporateAPro-Regular"/>
              </a:rPr>
              <a:t>A visual inspection system and a molten pool monitoring and control is integrated.</a:t>
            </a:r>
          </a:p>
          <a:p>
            <a:pPr marL="285750" indent="-285750">
              <a:buFont typeface="Arial" panose="020B0604020202020204" pitchFamily="34" charset="0"/>
              <a:buChar char="•"/>
            </a:pPr>
            <a:r>
              <a:rPr lang="en-GB" dirty="0">
                <a:latin typeface="CorporateAPro-Regular"/>
              </a:rPr>
              <a:t>The LENS 450 has a smaller construction space of </a:t>
            </a:r>
            <a:r>
              <a:rPr lang="en-GB" i="1" dirty="0">
                <a:latin typeface="CorporateAPro-RegularItalic"/>
              </a:rPr>
              <a:t>x</a:t>
            </a:r>
            <a:r>
              <a:rPr lang="en-GB" dirty="0">
                <a:latin typeface="CorporateAPro-Regular"/>
              </a:rPr>
              <a:t>, </a:t>
            </a:r>
            <a:r>
              <a:rPr lang="en-GB" i="1" dirty="0">
                <a:latin typeface="CorporateAPro-RegularItalic"/>
              </a:rPr>
              <a:t>y</a:t>
            </a:r>
            <a:r>
              <a:rPr lang="en-GB" dirty="0">
                <a:latin typeface="CorporateAPro-Regular"/>
              </a:rPr>
              <a:t>, </a:t>
            </a:r>
            <a:r>
              <a:rPr lang="en-GB" i="1" dirty="0">
                <a:latin typeface="CorporateAPro-RegularItalic"/>
              </a:rPr>
              <a:t>z </a:t>
            </a:r>
            <a:r>
              <a:rPr lang="en-GB" dirty="0">
                <a:latin typeface="CorporateAPro-Regular"/>
              </a:rPr>
              <a:t>= 100, 100, 100 mm</a:t>
            </a:r>
            <a:r>
              <a:rPr lang="en-GB" sz="800" dirty="0">
                <a:latin typeface="CorporateAPro-Regular"/>
              </a:rPr>
              <a:t>3 </a:t>
            </a:r>
            <a:r>
              <a:rPr lang="en-GB" dirty="0" smtClean="0">
                <a:latin typeface="CorporateAPro-Regular"/>
              </a:rPr>
              <a:t>and a </a:t>
            </a:r>
            <a:r>
              <a:rPr lang="en-GB" dirty="0">
                <a:latin typeface="CorporateAPro-Regular"/>
              </a:rPr>
              <a:t>400 W </a:t>
            </a:r>
            <a:r>
              <a:rPr lang="en-GB" dirty="0" err="1">
                <a:latin typeface="CorporateAPro-Regular"/>
              </a:rPr>
              <a:t>fiber</a:t>
            </a:r>
            <a:r>
              <a:rPr lang="en-GB" dirty="0">
                <a:latin typeface="CorporateAPro-Regular"/>
              </a:rPr>
              <a:t> laser. </a:t>
            </a:r>
            <a:endParaRPr lang="en-GB" dirty="0" smtClean="0">
              <a:latin typeface="CorporateAPro-Regular"/>
            </a:endParaRPr>
          </a:p>
          <a:p>
            <a:pPr marL="285750" indent="-285750">
              <a:buFont typeface="Arial" panose="020B0604020202020204" pitchFamily="34" charset="0"/>
              <a:buChar char="•"/>
            </a:pPr>
            <a:r>
              <a:rPr lang="en-GB" dirty="0" smtClean="0">
                <a:latin typeface="CorporateAPro-Regular"/>
              </a:rPr>
              <a:t>It </a:t>
            </a:r>
            <a:r>
              <a:rPr lang="en-GB" dirty="0">
                <a:latin typeface="CorporateAPro-Regular"/>
              </a:rPr>
              <a:t>is provided for small parts in small quantities. </a:t>
            </a:r>
            <a:endParaRPr lang="en-GB" dirty="0" smtClean="0">
              <a:latin typeface="CorporateAPro-Regular"/>
            </a:endParaRPr>
          </a:p>
          <a:p>
            <a:pPr marL="285750" indent="-285750">
              <a:buFont typeface="Arial" panose="020B0604020202020204" pitchFamily="34" charset="0"/>
              <a:buChar char="•"/>
            </a:pPr>
            <a:r>
              <a:rPr lang="en-GB" dirty="0" smtClean="0">
                <a:latin typeface="CorporateAPro-Regular"/>
              </a:rPr>
              <a:t>The </a:t>
            </a:r>
            <a:r>
              <a:rPr lang="en-GB" dirty="0">
                <a:latin typeface="CorporateAPro-Regular"/>
              </a:rPr>
              <a:t>MR-7 </a:t>
            </a:r>
            <a:r>
              <a:rPr lang="en-GB" dirty="0" smtClean="0">
                <a:latin typeface="CorporateAPro-Regular"/>
              </a:rPr>
              <a:t>has a </a:t>
            </a:r>
            <a:r>
              <a:rPr lang="en-GB" dirty="0">
                <a:latin typeface="CorporateAPro-Regular"/>
              </a:rPr>
              <a:t>construction space of </a:t>
            </a:r>
            <a:r>
              <a:rPr lang="en-GB" i="1" dirty="0">
                <a:latin typeface="CorporateAPro-RegularItalic"/>
              </a:rPr>
              <a:t>x</a:t>
            </a:r>
            <a:r>
              <a:rPr lang="en-GB" dirty="0">
                <a:latin typeface="CorporateAPro-Regular"/>
              </a:rPr>
              <a:t>, </a:t>
            </a:r>
            <a:r>
              <a:rPr lang="en-GB" i="1" dirty="0">
                <a:latin typeface="CorporateAPro-RegularItalic"/>
              </a:rPr>
              <a:t>y</a:t>
            </a:r>
            <a:r>
              <a:rPr lang="en-GB" dirty="0">
                <a:latin typeface="CorporateAPro-Regular"/>
              </a:rPr>
              <a:t>, </a:t>
            </a:r>
            <a:r>
              <a:rPr lang="en-GB" i="1" dirty="0">
                <a:latin typeface="CorporateAPro-RegularItalic"/>
              </a:rPr>
              <a:t>z </a:t>
            </a:r>
            <a:r>
              <a:rPr lang="en-GB" dirty="0">
                <a:latin typeface="CorporateAPro-Regular"/>
              </a:rPr>
              <a:t>= 300, 300, 300 mm</a:t>
            </a:r>
            <a:r>
              <a:rPr lang="en-GB" sz="800" dirty="0">
                <a:latin typeface="CorporateAPro-Regular"/>
              </a:rPr>
              <a:t>3 </a:t>
            </a:r>
            <a:r>
              <a:rPr lang="en-GB" dirty="0">
                <a:latin typeface="CorporateAPro-Regular"/>
              </a:rPr>
              <a:t>and a 500 W, 1 kW, or 2 </a:t>
            </a:r>
            <a:r>
              <a:rPr lang="en-GB" dirty="0" smtClean="0">
                <a:latin typeface="CorporateAPro-Regular"/>
              </a:rPr>
              <a:t>kW </a:t>
            </a:r>
            <a:r>
              <a:rPr lang="en-GB" dirty="0" err="1" smtClean="0">
                <a:latin typeface="CorporateAPro-Regular"/>
              </a:rPr>
              <a:t>fiber</a:t>
            </a:r>
            <a:r>
              <a:rPr lang="en-GB" dirty="0" smtClean="0">
                <a:latin typeface="CorporateAPro-Regular"/>
              </a:rPr>
              <a:t> </a:t>
            </a:r>
            <a:r>
              <a:rPr lang="en-GB" dirty="0">
                <a:latin typeface="CorporateAPro-Regular"/>
              </a:rPr>
              <a:t>laser. </a:t>
            </a:r>
            <a:endParaRPr lang="en-GB" dirty="0" smtClean="0">
              <a:latin typeface="CorporateAPro-Regular"/>
            </a:endParaRPr>
          </a:p>
          <a:p>
            <a:pPr marL="285750" indent="-285750">
              <a:buFont typeface="Arial" panose="020B0604020202020204" pitchFamily="34" charset="0"/>
              <a:buChar char="•"/>
            </a:pPr>
            <a:r>
              <a:rPr lang="en-GB" dirty="0" smtClean="0">
                <a:latin typeface="CorporateAPro-Regular"/>
              </a:rPr>
              <a:t>Most </a:t>
            </a:r>
            <a:r>
              <a:rPr lang="en-GB" dirty="0">
                <a:latin typeface="CorporateAPro-Regular"/>
              </a:rPr>
              <a:t>features of the 850-R are at least optionally available for the MR-7.</a:t>
            </a:r>
            <a:endParaRPr lang="en-GB" dirty="0"/>
          </a:p>
        </p:txBody>
      </p:sp>
    </p:spTree>
    <p:extLst>
      <p:ext uri="{BB962C8B-B14F-4D97-AF65-F5344CB8AC3E}">
        <p14:creationId xmlns:p14="http://schemas.microsoft.com/office/powerpoint/2010/main" val="176082427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6648" y="806960"/>
            <a:ext cx="10387913" cy="1200329"/>
          </a:xfrm>
          <a:prstGeom prst="rect">
            <a:avLst/>
          </a:prstGeom>
        </p:spPr>
        <p:txBody>
          <a:bodyPr wrap="square">
            <a:spAutoFit/>
          </a:bodyPr>
          <a:lstStyle/>
          <a:p>
            <a:r>
              <a:rPr lang="en-GB" b="1" dirty="0">
                <a:latin typeface="CorporateSPro-Bold"/>
              </a:rPr>
              <a:t>Material/Construction Time/Accuracies</a:t>
            </a:r>
          </a:p>
          <a:p>
            <a:pPr marL="285750" indent="-285750">
              <a:buFont typeface="Arial" panose="020B0604020202020204" pitchFamily="34" charset="0"/>
              <a:buChar char="•"/>
            </a:pPr>
            <a:r>
              <a:rPr lang="en-GB" dirty="0">
                <a:latin typeface="CorporateAPro-Regular"/>
              </a:rPr>
              <a:t>According to the manufacturer, fully dense components can arise from a variety </a:t>
            </a:r>
            <a:r>
              <a:rPr lang="en-GB" dirty="0" smtClean="0">
                <a:latin typeface="CorporateAPro-Regular"/>
              </a:rPr>
              <a:t>of materials</a:t>
            </a:r>
            <a:r>
              <a:rPr lang="en-GB" dirty="0">
                <a:latin typeface="CorporateAPro-Regular"/>
              </a:rPr>
              <a:t>, including stainless steel, titanium, and special alloys, which are </a:t>
            </a:r>
            <a:r>
              <a:rPr lang="en-GB" dirty="0" smtClean="0">
                <a:latin typeface="CorporateAPro-Regular"/>
              </a:rPr>
              <a:t>intended to </a:t>
            </a:r>
            <a:r>
              <a:rPr lang="en-GB" dirty="0">
                <a:latin typeface="CorporateAPro-Regular"/>
              </a:rPr>
              <a:t>have the physical and technological properties of standard parts.</a:t>
            </a:r>
            <a:endParaRPr lang="en-GB" dirty="0"/>
          </a:p>
        </p:txBody>
      </p:sp>
      <p:sp>
        <p:nvSpPr>
          <p:cNvPr id="3" name="Rectangle 2"/>
          <p:cNvSpPr/>
          <p:nvPr/>
        </p:nvSpPr>
        <p:spPr>
          <a:xfrm>
            <a:off x="576648" y="1964352"/>
            <a:ext cx="11154032" cy="3693319"/>
          </a:xfrm>
          <a:prstGeom prst="rect">
            <a:avLst/>
          </a:prstGeom>
        </p:spPr>
        <p:txBody>
          <a:bodyPr wrap="square">
            <a:spAutoFit/>
          </a:bodyPr>
          <a:lstStyle/>
          <a:p>
            <a:pPr marL="285750" indent="-285750">
              <a:buFont typeface="Arial" panose="020B0604020202020204" pitchFamily="34" charset="0"/>
              <a:buChar char="•"/>
            </a:pPr>
            <a:r>
              <a:rPr lang="en-GB" dirty="0">
                <a:latin typeface="CorporateAPro-Regular"/>
              </a:rPr>
              <a:t>The manufacturers claim that due to the laser process a grain refinement of </a:t>
            </a:r>
            <a:r>
              <a:rPr lang="en-GB" dirty="0" smtClean="0">
                <a:latin typeface="CorporateAPro-Regular"/>
              </a:rPr>
              <a:t>the resulting </a:t>
            </a:r>
            <a:r>
              <a:rPr lang="en-GB" dirty="0">
                <a:latin typeface="CorporateAPro-Regular"/>
              </a:rPr>
              <a:t>structure occurs and causes both the tensile strength and ductility of </a:t>
            </a:r>
            <a:r>
              <a:rPr lang="en-GB" dirty="0" smtClean="0">
                <a:latin typeface="CorporateAPro-Regular"/>
              </a:rPr>
              <a:t>the parts </a:t>
            </a:r>
            <a:r>
              <a:rPr lang="en-GB" dirty="0">
                <a:latin typeface="CorporateAPro-Regular"/>
              </a:rPr>
              <a:t>produced with LENS to exceed the characteristics of the relevant </a:t>
            </a:r>
            <a:r>
              <a:rPr lang="en-GB" dirty="0" smtClean="0">
                <a:latin typeface="CorporateAPro-Regular"/>
              </a:rPr>
              <a:t>materials [</a:t>
            </a:r>
            <a:r>
              <a:rPr lang="en-GB" dirty="0" err="1">
                <a:latin typeface="CorporateAPro-Regular"/>
              </a:rPr>
              <a:t>Kreicher</a:t>
            </a:r>
            <a:r>
              <a:rPr lang="en-GB" dirty="0">
                <a:latin typeface="CorporateAPro-Regular"/>
              </a:rPr>
              <a:t>, 98]. </a:t>
            </a:r>
            <a:endParaRPr lang="en-GB" dirty="0" smtClean="0">
              <a:latin typeface="CorporateAPro-Regular"/>
            </a:endParaRPr>
          </a:p>
          <a:p>
            <a:pPr marL="285750" indent="-285750">
              <a:buFont typeface="Arial" panose="020B0604020202020204" pitchFamily="34" charset="0"/>
              <a:buChar char="•"/>
            </a:pPr>
            <a:r>
              <a:rPr lang="en-GB" dirty="0" smtClean="0">
                <a:latin typeface="CorporateAPro-Regular"/>
              </a:rPr>
              <a:t>So </a:t>
            </a:r>
            <a:r>
              <a:rPr lang="en-GB" dirty="0">
                <a:latin typeface="CorporateAPro-Regular"/>
              </a:rPr>
              <a:t>with the LENS process the steel 316S reaches a tensile </a:t>
            </a:r>
            <a:r>
              <a:rPr lang="en-GB" dirty="0" smtClean="0">
                <a:latin typeface="CorporateAPro-Regular"/>
              </a:rPr>
              <a:t>strength of </a:t>
            </a:r>
            <a:r>
              <a:rPr lang="en-GB" dirty="0">
                <a:latin typeface="CorporateAPro-Regular"/>
              </a:rPr>
              <a:t>500 MPa, compared to 243 MPa from </a:t>
            </a:r>
            <a:r>
              <a:rPr lang="en-GB" dirty="0" err="1">
                <a:latin typeface="CorporateAPro-Regular"/>
              </a:rPr>
              <a:t>nonadditive</a:t>
            </a:r>
            <a:r>
              <a:rPr lang="en-GB" dirty="0">
                <a:latin typeface="CorporateAPro-Regular"/>
              </a:rPr>
              <a:t> processing. </a:t>
            </a:r>
            <a:endParaRPr lang="en-GB" dirty="0" smtClean="0">
              <a:latin typeface="CorporateAPro-Regular"/>
            </a:endParaRPr>
          </a:p>
          <a:p>
            <a:pPr marL="285750" indent="-285750">
              <a:buFont typeface="Arial" panose="020B0604020202020204" pitchFamily="34" charset="0"/>
              <a:buChar char="•"/>
            </a:pPr>
            <a:r>
              <a:rPr lang="en-GB" dirty="0" smtClean="0">
                <a:latin typeface="CorporateAPro-Regular"/>
              </a:rPr>
              <a:t>This </a:t>
            </a:r>
            <a:r>
              <a:rPr lang="en-GB" dirty="0">
                <a:latin typeface="CorporateAPro-Regular"/>
              </a:rPr>
              <a:t>trend is </a:t>
            </a:r>
            <a:r>
              <a:rPr lang="en-GB" dirty="0" smtClean="0">
                <a:latin typeface="CorporateAPro-Regular"/>
              </a:rPr>
              <a:t>also evident </a:t>
            </a:r>
            <a:r>
              <a:rPr lang="en-GB" dirty="0">
                <a:latin typeface="CorporateAPro-Regular"/>
              </a:rPr>
              <a:t>in Inconel 625 (584/403 MPa) and Ti6Al4V (973/834 MPa), in which </a:t>
            </a:r>
            <a:r>
              <a:rPr lang="en-GB" dirty="0" smtClean="0">
                <a:latin typeface="CorporateAPro-Regular"/>
              </a:rPr>
              <a:t>the elongation </a:t>
            </a:r>
            <a:r>
              <a:rPr lang="en-GB" dirty="0">
                <a:latin typeface="CorporateAPro-Regular"/>
              </a:rPr>
              <a:t>at break values are at least 10 % higher than the comparative values</a:t>
            </a:r>
            <a:r>
              <a:rPr lang="en-GB" dirty="0" smtClean="0">
                <a:latin typeface="CorporateAPro-Regular"/>
              </a:rPr>
              <a:t>, and </a:t>
            </a:r>
            <a:r>
              <a:rPr lang="en-GB" dirty="0">
                <a:latin typeface="CorporateAPro-Regular"/>
              </a:rPr>
              <a:t>the expected hardening thus does not occur. </a:t>
            </a:r>
            <a:endParaRPr lang="en-GB" dirty="0" smtClean="0">
              <a:latin typeface="CorporateAPro-Regular"/>
            </a:endParaRPr>
          </a:p>
          <a:p>
            <a:pPr marL="285750" indent="-285750">
              <a:buFont typeface="Arial" panose="020B0604020202020204" pitchFamily="34" charset="0"/>
              <a:buChar char="•"/>
            </a:pPr>
            <a:r>
              <a:rPr lang="en-GB" dirty="0" smtClean="0">
                <a:latin typeface="CorporateAPro-Regular"/>
              </a:rPr>
              <a:t>The </a:t>
            </a:r>
            <a:r>
              <a:rPr lang="en-GB" dirty="0">
                <a:latin typeface="CorporateAPro-Regular"/>
              </a:rPr>
              <a:t>manufacturer specifies </a:t>
            </a:r>
            <a:r>
              <a:rPr lang="en-GB" dirty="0" smtClean="0">
                <a:latin typeface="CorporateAPro-Regular"/>
              </a:rPr>
              <a:t>that 0.08 </a:t>
            </a:r>
            <a:r>
              <a:rPr lang="en-GB" dirty="0">
                <a:latin typeface="CorporateAPro-Regular"/>
              </a:rPr>
              <a:t>mm details can be resolved and identified a tolerance of ± 1/10 mm relative </a:t>
            </a:r>
            <a:r>
              <a:rPr lang="en-GB" dirty="0" smtClean="0">
                <a:latin typeface="CorporateAPro-Regular"/>
              </a:rPr>
              <a:t>to the </a:t>
            </a:r>
            <a:r>
              <a:rPr lang="en-GB" dirty="0">
                <a:latin typeface="CorporateAPro-Regular"/>
              </a:rPr>
              <a:t>finished size</a:t>
            </a:r>
            <a:r>
              <a:rPr lang="en-GB" dirty="0" smtClean="0">
                <a:latin typeface="CorporateAPro-Regular"/>
              </a:rPr>
              <a:t>.</a:t>
            </a:r>
          </a:p>
          <a:p>
            <a:pPr marL="285750" indent="-285750">
              <a:buFont typeface="Arial" panose="020B0604020202020204" pitchFamily="34" charset="0"/>
              <a:buChar char="•"/>
            </a:pPr>
            <a:r>
              <a:rPr lang="en-GB" dirty="0" smtClean="0">
                <a:latin typeface="CorporateAPro-Regular"/>
              </a:rPr>
              <a:t>The </a:t>
            </a:r>
            <a:r>
              <a:rPr lang="en-GB" dirty="0">
                <a:latin typeface="CorporateAPro-Regular"/>
              </a:rPr>
              <a:t>LENS process has the fundamental advantage that </a:t>
            </a:r>
            <a:r>
              <a:rPr lang="en-GB" dirty="0" smtClean="0">
                <a:latin typeface="CorporateAPro-Regular"/>
              </a:rPr>
              <a:t>components made </a:t>
            </a:r>
            <a:r>
              <a:rPr lang="en-GB" dirty="0">
                <a:latin typeface="CorporateAPro-Regular"/>
              </a:rPr>
              <a:t>of different materials can be built. It is obviously possible to </a:t>
            </a:r>
            <a:r>
              <a:rPr lang="en-GB" dirty="0" smtClean="0">
                <a:latin typeface="CorporateAPro-Regular"/>
              </a:rPr>
              <a:t>provide the </a:t>
            </a:r>
            <a:r>
              <a:rPr lang="en-GB" dirty="0">
                <a:latin typeface="CorporateAPro-Regular"/>
              </a:rPr>
              <a:t>component with supports made of copper, both externally and in terms of </a:t>
            </a:r>
            <a:r>
              <a:rPr lang="en-GB" dirty="0" smtClean="0">
                <a:latin typeface="CorporateAPro-Regular"/>
              </a:rPr>
              <a:t>internal cavities</a:t>
            </a:r>
            <a:r>
              <a:rPr lang="en-GB" dirty="0">
                <a:latin typeface="CorporateAPro-Regular"/>
              </a:rPr>
              <a:t>. More information about it does not exist.</a:t>
            </a:r>
            <a:endParaRPr lang="en-GB" dirty="0"/>
          </a:p>
        </p:txBody>
      </p:sp>
      <p:sp>
        <p:nvSpPr>
          <p:cNvPr id="4" name="Rectangle 3"/>
          <p:cNvSpPr/>
          <p:nvPr/>
        </p:nvSpPr>
        <p:spPr>
          <a:xfrm>
            <a:off x="576649" y="5657671"/>
            <a:ext cx="9275805" cy="1200329"/>
          </a:xfrm>
          <a:prstGeom prst="rect">
            <a:avLst/>
          </a:prstGeom>
        </p:spPr>
        <p:txBody>
          <a:bodyPr wrap="square">
            <a:spAutoFit/>
          </a:bodyPr>
          <a:lstStyle/>
          <a:p>
            <a:r>
              <a:rPr lang="en-GB" b="1" dirty="0" err="1">
                <a:latin typeface="CorporateSPro-Bold"/>
              </a:rPr>
              <a:t>Postprocessing</a:t>
            </a:r>
            <a:endParaRPr lang="en-GB" b="1" dirty="0">
              <a:latin typeface="CorporateSPro-Bold"/>
            </a:endParaRPr>
          </a:p>
          <a:p>
            <a:r>
              <a:rPr lang="en-GB" dirty="0">
                <a:latin typeface="CorporateAPro-Regular"/>
              </a:rPr>
              <a:t>Optionally removing the supports, polishing</a:t>
            </a:r>
          </a:p>
          <a:p>
            <a:r>
              <a:rPr lang="en-GB" b="1" dirty="0">
                <a:latin typeface="CorporateSPro-Bold"/>
              </a:rPr>
              <a:t>Typical Follow-up Processes</a:t>
            </a:r>
          </a:p>
          <a:p>
            <a:r>
              <a:rPr lang="en-GB" dirty="0">
                <a:latin typeface="CorporateAPro-Regular"/>
              </a:rPr>
              <a:t>None</a:t>
            </a:r>
            <a:endParaRPr lang="en-GB" dirty="0"/>
          </a:p>
        </p:txBody>
      </p:sp>
    </p:spTree>
    <p:extLst>
      <p:ext uri="{BB962C8B-B14F-4D97-AF65-F5344CB8AC3E}">
        <p14:creationId xmlns:p14="http://schemas.microsoft.com/office/powerpoint/2010/main" val="171757207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64044" y="329513"/>
            <a:ext cx="4588475" cy="5909310"/>
          </a:xfrm>
          <a:prstGeom prst="rect">
            <a:avLst/>
          </a:prstGeom>
          <a:noFill/>
        </p:spPr>
        <p:txBody>
          <a:bodyPr wrap="square" rtlCol="0">
            <a:spAutoFit/>
          </a:bodyPr>
          <a:lstStyle/>
          <a:p>
            <a:r>
              <a:rPr lang="en-GB" dirty="0" smtClean="0"/>
              <a:t>References:</a:t>
            </a:r>
          </a:p>
          <a:p>
            <a:endParaRPr lang="en-GB" dirty="0" smtClean="0"/>
          </a:p>
          <a:p>
            <a:r>
              <a:rPr lang="en-GB" dirty="0" smtClean="0"/>
              <a:t>1)Additive Manufacturing</a:t>
            </a:r>
          </a:p>
          <a:p>
            <a:r>
              <a:rPr lang="en-GB" dirty="0" smtClean="0"/>
              <a:t>3D Printing for Prototyping and Manufacturing</a:t>
            </a:r>
          </a:p>
          <a:p>
            <a:r>
              <a:rPr lang="en-GB" dirty="0" smtClean="0"/>
              <a:t>Andreas </a:t>
            </a:r>
            <a:r>
              <a:rPr lang="en-GB" dirty="0" err="1" smtClean="0"/>
              <a:t>Gebhardt</a:t>
            </a:r>
            <a:endParaRPr lang="en-GB" dirty="0" smtClean="0"/>
          </a:p>
          <a:p>
            <a:r>
              <a:rPr lang="en-GB" dirty="0"/>
              <a:t>Jan-Steffen </a:t>
            </a:r>
            <a:r>
              <a:rPr lang="en-GB" dirty="0" err="1" smtClean="0"/>
              <a:t>Hötter</a:t>
            </a:r>
            <a:endParaRPr lang="en-GB" dirty="0" smtClean="0"/>
          </a:p>
          <a:p>
            <a:r>
              <a:rPr lang="en-GB" dirty="0" err="1" smtClean="0"/>
              <a:t>Hanser</a:t>
            </a:r>
            <a:r>
              <a:rPr lang="en-GB" dirty="0" smtClean="0"/>
              <a:t> Publishers Munich 2016</a:t>
            </a:r>
          </a:p>
          <a:p>
            <a:r>
              <a:rPr lang="en-GB" dirty="0"/>
              <a:t>ISBN: 978-1-56990-582-1</a:t>
            </a:r>
          </a:p>
          <a:p>
            <a:r>
              <a:rPr lang="en-GB" dirty="0"/>
              <a:t>E-Book ISBN: </a:t>
            </a:r>
            <a:r>
              <a:rPr lang="en-GB" dirty="0" smtClean="0"/>
              <a:t>978-1-56990-583-8</a:t>
            </a:r>
          </a:p>
          <a:p>
            <a:endParaRPr lang="en-GB" dirty="0"/>
          </a:p>
          <a:p>
            <a:r>
              <a:rPr lang="en-GB" dirty="0"/>
              <a:t>2) Manufacturing Process Selection </a:t>
            </a:r>
            <a:r>
              <a:rPr lang="en-GB" dirty="0" smtClean="0"/>
              <a:t>Handbook</a:t>
            </a:r>
          </a:p>
          <a:p>
            <a:endParaRPr lang="en-GB" dirty="0"/>
          </a:p>
          <a:p>
            <a:r>
              <a:rPr lang="en-GB" dirty="0"/>
              <a:t> K. G. Swift</a:t>
            </a:r>
          </a:p>
          <a:p>
            <a:r>
              <a:rPr lang="en-GB" dirty="0"/>
              <a:t>Department of Engineering, University of Hull</a:t>
            </a:r>
          </a:p>
          <a:p>
            <a:r>
              <a:rPr lang="en-GB" dirty="0"/>
              <a:t>J. D. Booker</a:t>
            </a:r>
          </a:p>
          <a:p>
            <a:r>
              <a:rPr lang="en-GB" dirty="0"/>
              <a:t>Department of Mechanical Engineering, University of Bristol</a:t>
            </a:r>
            <a:endParaRPr lang="en-GB" dirty="0" smtClean="0"/>
          </a:p>
          <a:p>
            <a:r>
              <a:rPr lang="en-GB" dirty="0" smtClean="0"/>
              <a:t>Butterworth-Heinemann (Elsevier)</a:t>
            </a:r>
          </a:p>
          <a:p>
            <a:r>
              <a:rPr lang="en-GB" dirty="0" smtClean="0"/>
              <a:t>Oxford 2013</a:t>
            </a:r>
          </a:p>
          <a:p>
            <a:endParaRPr lang="en-GB" dirty="0"/>
          </a:p>
          <a:p>
            <a:r>
              <a:rPr lang="en-GB" dirty="0"/>
              <a:t> ISBN: 978-0-08-099360-7</a:t>
            </a:r>
          </a:p>
        </p:txBody>
      </p:sp>
    </p:spTree>
    <p:extLst>
      <p:ext uri="{BB962C8B-B14F-4D97-AF65-F5344CB8AC3E}">
        <p14:creationId xmlns:p14="http://schemas.microsoft.com/office/powerpoint/2010/main" val="175414167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Exam</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23910596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extLst>
              <p:ext uri="{D42A27DB-BD31-4B8C-83A1-F6EECF244321}">
                <p14:modId xmlns:p14="http://schemas.microsoft.com/office/powerpoint/2010/main" val="1703753210"/>
              </p:ext>
            </p:extLst>
          </p:nvPr>
        </p:nvGraphicFramePr>
        <p:xfrm>
          <a:off x="1470602" y="719752"/>
          <a:ext cx="5962650" cy="1409192"/>
        </p:xfrm>
        <a:graphic>
          <a:graphicData uri="http://schemas.openxmlformats.org/drawingml/2006/table">
            <a:tbl>
              <a:tblPr firstRow="1" firstCol="1" bandRow="1"/>
              <a:tblGrid>
                <a:gridCol w="2362396">
                  <a:extLst>
                    <a:ext uri="{9D8B030D-6E8A-4147-A177-3AD203B41FA5}">
                      <a16:colId xmlns:a16="http://schemas.microsoft.com/office/drawing/2014/main" val="20000"/>
                    </a:ext>
                  </a:extLst>
                </a:gridCol>
                <a:gridCol w="106824">
                  <a:extLst>
                    <a:ext uri="{9D8B030D-6E8A-4147-A177-3AD203B41FA5}">
                      <a16:colId xmlns:a16="http://schemas.microsoft.com/office/drawing/2014/main" val="20001"/>
                    </a:ext>
                  </a:extLst>
                </a:gridCol>
                <a:gridCol w="106824">
                  <a:extLst>
                    <a:ext uri="{9D8B030D-6E8A-4147-A177-3AD203B41FA5}">
                      <a16:colId xmlns:a16="http://schemas.microsoft.com/office/drawing/2014/main" val="20002"/>
                    </a:ext>
                  </a:extLst>
                </a:gridCol>
                <a:gridCol w="3386606">
                  <a:extLst>
                    <a:ext uri="{9D8B030D-6E8A-4147-A177-3AD203B41FA5}">
                      <a16:colId xmlns:a16="http://schemas.microsoft.com/office/drawing/2014/main" val="20003"/>
                    </a:ext>
                  </a:extLst>
                </a:gridCol>
              </a:tblGrid>
              <a:tr h="303530">
                <a:tc>
                  <a:txBody>
                    <a:bodyPr/>
                    <a:lstStyle/>
                    <a:p>
                      <a:pPr>
                        <a:lnSpc>
                          <a:spcPct val="107000"/>
                        </a:lnSpc>
                        <a:spcAft>
                          <a:spcPts val="1200"/>
                        </a:spcAft>
                      </a:pPr>
                      <a:r>
                        <a:rPr lang="en-GB" sz="1200" b="1" cap="all"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LOCATION:</a:t>
                      </a:r>
                      <a:r>
                        <a:rPr lang="en-GB" sz="1200" cap="all"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200" b="1" cap="all"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Swansea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tc gridSpan="3">
                  <a:txBody>
                    <a:bodyPr/>
                    <a:lstStyle/>
                    <a:p>
                      <a:pPr algn="r">
                        <a:lnSpc>
                          <a:spcPct val="107000"/>
                        </a:lnSpc>
                        <a:spcAft>
                          <a:spcPts val="1200"/>
                        </a:spcAft>
                      </a:pPr>
                      <a:r>
                        <a:rPr lang="en-GB" sz="1200" b="1" cap="all"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LLEOLIAD: </a:t>
                      </a:r>
                      <a:r>
                        <a:rPr lang="en-GB" sz="1200" cap="all"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200" b="1" cap="all"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abertawe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351155">
                <a:tc gridSpan="2">
                  <a:txBody>
                    <a:bodyPr/>
                    <a:lstStyle/>
                    <a:p>
                      <a:pPr marL="3657600" indent="-3657600">
                        <a:lnSpc>
                          <a:spcPct val="107000"/>
                        </a:lnSpc>
                        <a:spcAft>
                          <a:spcPts val="1200"/>
                        </a:spcAft>
                      </a:pPr>
                      <a:r>
                        <a:rPr lang="en-GB" sz="12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LEVEL 6</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tc hMerge="1">
                  <a:txBody>
                    <a:bodyPr/>
                    <a:lstStyle/>
                    <a:p>
                      <a:endParaRPr lang="en-GB"/>
                    </a:p>
                  </a:txBody>
                  <a:tcPr/>
                </a:tc>
                <a:tc gridSpan="2">
                  <a:txBody>
                    <a:bodyPr/>
                    <a:lstStyle/>
                    <a:p>
                      <a:pPr marL="3657600" indent="-3657600" algn="r">
                        <a:lnSpc>
                          <a:spcPct val="107000"/>
                        </a:lnSpc>
                        <a:spcAft>
                          <a:spcPts val="1200"/>
                        </a:spcAft>
                      </a:pPr>
                      <a:r>
                        <a:rPr lang="en-GB" sz="1200" b="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LEFEL 6</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tc hMerge="1">
                  <a:txBody>
                    <a:bodyPr/>
                    <a:lstStyle/>
                    <a:p>
                      <a:endParaRPr lang="en-GB"/>
                    </a:p>
                  </a:txBody>
                  <a:tcPr/>
                </a:tc>
                <a:extLst>
                  <a:ext uri="{0D108BD9-81ED-4DB2-BD59-A6C34878D82A}">
                    <a16:rowId xmlns:a16="http://schemas.microsoft.com/office/drawing/2014/main" val="10001"/>
                  </a:ext>
                </a:extLst>
              </a:tr>
              <a:tr h="195580">
                <a:tc>
                  <a:txBody>
                    <a:bodyPr/>
                    <a:lstStyle/>
                    <a:p>
                      <a:pPr>
                        <a:lnSpc>
                          <a:spcPct val="107000"/>
                        </a:lnSpc>
                        <a:spcAft>
                          <a:spcPts val="0"/>
                        </a:spcAft>
                      </a:pPr>
                      <a:r>
                        <a:rPr lang="en-GB" sz="1200" b="1" cap="all">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EXAMINATION PERIOD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tc gridSpan="3">
                  <a:txBody>
                    <a:bodyPr/>
                    <a:lstStyle/>
                    <a:p>
                      <a:pPr algn="r">
                        <a:lnSpc>
                          <a:spcPct val="107000"/>
                        </a:lnSpc>
                        <a:spcAft>
                          <a:spcPts val="0"/>
                        </a:spcAft>
                      </a:pPr>
                      <a:r>
                        <a:rPr lang="en-GB" sz="1200" b="1" cap="all">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CYFNOD ARHOLIADAU</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2"/>
                  </a:ext>
                </a:extLst>
              </a:tr>
              <a:tr h="558800">
                <a:tc gridSpan="3">
                  <a:txBody>
                    <a:bodyPr/>
                    <a:lstStyle/>
                    <a:p>
                      <a:pPr algn="just">
                        <a:lnSpc>
                          <a:spcPct val="107000"/>
                        </a:lnSpc>
                        <a:spcAft>
                          <a:spcPts val="1200"/>
                        </a:spcAft>
                      </a:pPr>
                      <a:r>
                        <a:rPr lang="en-GB" sz="1200" b="1" cap="all">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may 2017</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tc hMerge="1">
                  <a:txBody>
                    <a:bodyPr/>
                    <a:lstStyle/>
                    <a:p>
                      <a:endParaRPr lang="en-GB"/>
                    </a:p>
                  </a:txBody>
                  <a:tcPr/>
                </a:tc>
                <a:tc hMerge="1">
                  <a:txBody>
                    <a:bodyPr/>
                    <a:lstStyle/>
                    <a:p>
                      <a:endParaRPr lang="en-GB"/>
                    </a:p>
                  </a:txBody>
                  <a:tcPr/>
                </a:tc>
                <a:tc>
                  <a:txBody>
                    <a:bodyPr/>
                    <a:lstStyle/>
                    <a:p>
                      <a:pPr algn="r">
                        <a:lnSpc>
                          <a:spcPct val="107000"/>
                        </a:lnSpc>
                        <a:spcAft>
                          <a:spcPts val="1200"/>
                        </a:spcAft>
                      </a:pPr>
                      <a:r>
                        <a:rPr lang="en-GB" sz="1200" b="1" cap="all"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mai</a:t>
                      </a:r>
                      <a:r>
                        <a:rPr lang="en-GB" sz="1200" b="1" cap="all"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2017</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extLst>
                  <a:ext uri="{0D108BD9-81ED-4DB2-BD59-A6C34878D82A}">
                    <a16:rowId xmlns:a16="http://schemas.microsoft.com/office/drawing/2014/main" val="10003"/>
                  </a:ext>
                </a:extLst>
              </a:tr>
            </a:tbl>
          </a:graphicData>
        </a:graphic>
      </p:graphicFrame>
      <p:sp>
        <p:nvSpPr>
          <p:cNvPr id="5" name="Rectangle 1"/>
          <p:cNvSpPr>
            <a:spLocks noChangeArrowheads="1"/>
          </p:cNvSpPr>
          <p:nvPr/>
        </p:nvSpPr>
        <p:spPr bwMode="auto">
          <a:xfrm>
            <a:off x="1470602" y="2298265"/>
            <a:ext cx="6865071" cy="1877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smtClean="0">
                <a:ln>
                  <a:noFill/>
                </a:ln>
                <a:solidFill>
                  <a:schemeClr val="tx1"/>
                </a:solidFill>
                <a:effectLst/>
                <a:latin typeface="Myriad Pro" panose="020B0503030403020204" pitchFamily="34" charset="0"/>
                <a:ea typeface="Times New Roman" panose="02020603050405020304" pitchFamily="18" charset="0"/>
                <a:cs typeface="Times New Roman" panose="02020603050405020304" pitchFamily="18" charset="0"/>
              </a:rPr>
              <a:t>MODULE CODE: </a:t>
            </a:r>
            <a:endParaRPr kumimoji="0" lang="en-GB" altLang="en-US"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smtClean="0">
                <a:ln>
                  <a:noFill/>
                </a:ln>
                <a:solidFill>
                  <a:schemeClr val="tx1"/>
                </a:solidFill>
                <a:effectLst/>
                <a:latin typeface="Myriad Pro" panose="020B0503030403020204" pitchFamily="34" charset="0"/>
                <a:ea typeface="Times New Roman" panose="02020603050405020304" pitchFamily="18" charset="0"/>
                <a:cs typeface="Times New Roman" panose="02020603050405020304" pitchFamily="18" charset="0"/>
              </a:rPr>
              <a:t>Advanced Processes</a:t>
            </a:r>
            <a:endParaRPr kumimoji="0" lang="en-GB" altLang="en-US"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smtClean="0">
                <a:ln>
                  <a:noFill/>
                </a:ln>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kumimoji="0" lang="en-GB" altLang="en-US"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smtClean="0">
                <a:ln>
                  <a:noFill/>
                </a:ln>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TIME:  2 HOURS </a:t>
            </a:r>
            <a:endParaRPr kumimoji="0" lang="en-GB" altLang="en-US"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smtClean="0">
                <a:ln>
                  <a:noFill/>
                </a:ln>
                <a:solidFill>
                  <a:schemeClr val="tx1"/>
                </a:solidFill>
                <a:effectLst/>
                <a:latin typeface="Myriad Pro" panose="020B0503030403020204" pitchFamily="34" charset="0"/>
                <a:ea typeface="Times New Roman" panose="02020603050405020304" pitchFamily="18" charset="0"/>
                <a:cs typeface="Times New Roman" panose="02020603050405020304" pitchFamily="18" charset="0"/>
              </a:rPr>
              <a:t>INSTRUCTIONS TO CANDIDATES:</a:t>
            </a:r>
            <a:endParaRPr kumimoji="0" lang="en-GB" altLang="en-US"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1400" b="1" i="0" u="none" strike="noStrike" cap="none" normalizeH="0" baseline="0" dirty="0" smtClean="0">
                <a:ln>
                  <a:noFill/>
                </a:ln>
                <a:solidFill>
                  <a:schemeClr val="tx1"/>
                </a:solidFill>
                <a:effectLst/>
                <a:latin typeface="Myriad Pro" panose="020B0503030403020204" pitchFamily="34" charset="0"/>
                <a:ea typeface="Times New Roman" panose="02020603050405020304" pitchFamily="18" charset="0"/>
                <a:cs typeface="Times New Roman" panose="02020603050405020304" pitchFamily="18" charset="0"/>
              </a:rPr>
              <a:t>This paper contains FOUR questions. Attempt THREE questions.</a:t>
            </a:r>
            <a:endParaRPr kumimoji="0" lang="en-GB" altLang="en-US"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1400" b="1" i="0" u="none" strike="noStrike" cap="none" normalizeH="0" baseline="0" dirty="0" smtClean="0">
                <a:ln>
                  <a:noFill/>
                </a:ln>
                <a:solidFill>
                  <a:schemeClr val="tx1"/>
                </a:solidFill>
                <a:effectLst/>
                <a:latin typeface="Myriad Pro" panose="020B0503030403020204" pitchFamily="34" charset="0"/>
                <a:ea typeface="Times New Roman" panose="02020603050405020304" pitchFamily="18" charset="0"/>
                <a:cs typeface="Times New Roman" panose="02020603050405020304" pitchFamily="18" charset="0"/>
              </a:rPr>
              <a:t>Electronic calculators may be used during this examination.</a:t>
            </a:r>
            <a:endParaRPr kumimoji="0" lang="en-GB" altLang="en-US"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6" name="TextBox 5"/>
          <p:cNvSpPr txBox="1"/>
          <p:nvPr/>
        </p:nvSpPr>
        <p:spPr>
          <a:xfrm>
            <a:off x="1071418" y="4350327"/>
            <a:ext cx="8848437" cy="646331"/>
          </a:xfrm>
          <a:prstGeom prst="rect">
            <a:avLst/>
          </a:prstGeom>
          <a:noFill/>
        </p:spPr>
        <p:txBody>
          <a:bodyPr wrap="square" rtlCol="0">
            <a:spAutoFit/>
          </a:bodyPr>
          <a:lstStyle/>
          <a:p>
            <a:r>
              <a:rPr lang="en-GB" dirty="0" smtClean="0"/>
              <a:t>Three questions and 2 hours – 40 minutes per question</a:t>
            </a:r>
          </a:p>
          <a:p>
            <a:r>
              <a:rPr lang="en-GB" dirty="0" smtClean="0"/>
              <a:t>33.3% of the exam marks can be earned on each question</a:t>
            </a:r>
            <a:endParaRPr lang="en-GB" dirty="0"/>
          </a:p>
        </p:txBody>
      </p:sp>
    </p:spTree>
    <p:extLst>
      <p:ext uri="{BB962C8B-B14F-4D97-AF65-F5344CB8AC3E}">
        <p14:creationId xmlns:p14="http://schemas.microsoft.com/office/powerpoint/2010/main" val="171164782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98764" y="591127"/>
            <a:ext cx="11480800" cy="6409447"/>
          </a:xfrm>
          <a:prstGeom prst="rect">
            <a:avLst/>
          </a:prstGeom>
        </p:spPr>
        <p:txBody>
          <a:bodyPr wrap="square">
            <a:spAutoFit/>
          </a:bodyPr>
          <a:lstStyle/>
          <a:p>
            <a:pPr>
              <a:lnSpc>
                <a:spcPct val="115000"/>
              </a:lnSpc>
              <a:spcAft>
                <a:spcPts val="1000"/>
              </a:spcAft>
            </a:pPr>
            <a:r>
              <a:rPr lang="en-GB" dirty="0">
                <a:latin typeface="Times New Roman" panose="02020603050405020304" pitchFamily="18" charset="0"/>
                <a:ea typeface="Calibri" panose="020F0502020204030204" pitchFamily="34" charset="0"/>
              </a:rPr>
              <a:t>Revision Questions</a:t>
            </a:r>
          </a:p>
          <a:p>
            <a:pPr>
              <a:lnSpc>
                <a:spcPct val="115000"/>
              </a:lnSpc>
              <a:spcAft>
                <a:spcPts val="1000"/>
              </a:spcAft>
            </a:pPr>
            <a:r>
              <a:rPr lang="en-GB" dirty="0">
                <a:latin typeface="Times New Roman" panose="02020603050405020304" pitchFamily="18" charset="0"/>
                <a:ea typeface="Calibri" panose="020F0502020204030204" pitchFamily="34" charset="0"/>
              </a:rPr>
              <a:t> </a:t>
            </a:r>
          </a:p>
          <a:p>
            <a:pPr>
              <a:lnSpc>
                <a:spcPct val="115000"/>
              </a:lnSpc>
              <a:spcAft>
                <a:spcPts val="1000"/>
              </a:spcAft>
            </a:pPr>
            <a:r>
              <a:rPr lang="en-GB" dirty="0">
                <a:latin typeface="Times New Roman" panose="02020603050405020304" pitchFamily="18" charset="0"/>
                <a:ea typeface="Calibri" panose="020F0502020204030204" pitchFamily="34" charset="0"/>
              </a:rPr>
              <a:t>Question 1</a:t>
            </a:r>
          </a:p>
          <a:p>
            <a:pPr>
              <a:lnSpc>
                <a:spcPct val="115000"/>
              </a:lnSpc>
              <a:spcAft>
                <a:spcPts val="1000"/>
              </a:spcAft>
            </a:pPr>
            <a:r>
              <a:rPr lang="en-GB" dirty="0">
                <a:latin typeface="Times New Roman" panose="02020603050405020304" pitchFamily="18" charset="0"/>
                <a:ea typeface="Calibri" panose="020F0502020204030204" pitchFamily="34" charset="0"/>
              </a:rPr>
              <a:t>Using a labelled diagram, explain the principles of </a:t>
            </a:r>
            <a:r>
              <a:rPr lang="en-GB" dirty="0" err="1">
                <a:solidFill>
                  <a:srgbClr val="00B0F0"/>
                </a:solidFill>
                <a:latin typeface="Times New Roman" panose="02020603050405020304" pitchFamily="18" charset="0"/>
                <a:ea typeface="Calibri" panose="020F0502020204030204" pitchFamily="34" charset="0"/>
              </a:rPr>
              <a:t>Stereolithography</a:t>
            </a:r>
            <a:r>
              <a:rPr lang="en-GB" dirty="0">
                <a:solidFill>
                  <a:srgbClr val="00B0F0"/>
                </a:solidFill>
                <a:latin typeface="Times New Roman" panose="02020603050405020304" pitchFamily="18" charset="0"/>
                <a:ea typeface="Calibri" panose="020F0502020204030204" pitchFamily="34" charset="0"/>
              </a:rPr>
              <a:t> </a:t>
            </a:r>
            <a:r>
              <a:rPr lang="en-GB" dirty="0">
                <a:latin typeface="Times New Roman" panose="02020603050405020304" pitchFamily="18" charset="0"/>
                <a:ea typeface="Calibri" panose="020F0502020204030204" pitchFamily="34" charset="0"/>
              </a:rPr>
              <a:t>(SLA) and how it works.</a:t>
            </a:r>
          </a:p>
          <a:p>
            <a:pPr marL="4114800" indent="457200">
              <a:lnSpc>
                <a:spcPct val="115000"/>
              </a:lnSpc>
              <a:spcAft>
                <a:spcPts val="1000"/>
              </a:spcAft>
            </a:pPr>
            <a:r>
              <a:rPr lang="en-GB" dirty="0">
                <a:latin typeface="Times New Roman" panose="02020603050405020304" pitchFamily="18" charset="0"/>
                <a:ea typeface="Calibri" panose="020F0502020204030204" pitchFamily="34" charset="0"/>
              </a:rPr>
              <a:t>(10 marks)</a:t>
            </a:r>
          </a:p>
          <a:p>
            <a:pPr>
              <a:lnSpc>
                <a:spcPct val="115000"/>
              </a:lnSpc>
              <a:spcAft>
                <a:spcPts val="1000"/>
              </a:spcAft>
            </a:pPr>
            <a:r>
              <a:rPr lang="en-GB" dirty="0">
                <a:latin typeface="Times New Roman" panose="02020603050405020304" pitchFamily="18" charset="0"/>
                <a:ea typeface="Calibri" panose="020F0502020204030204" pitchFamily="34" charset="0"/>
              </a:rPr>
              <a:t> Question 2</a:t>
            </a:r>
          </a:p>
          <a:p>
            <a:pPr>
              <a:lnSpc>
                <a:spcPct val="115000"/>
              </a:lnSpc>
              <a:spcAft>
                <a:spcPts val="1000"/>
              </a:spcAft>
            </a:pPr>
            <a:r>
              <a:rPr lang="en-GB" dirty="0">
                <a:latin typeface="Times New Roman" panose="02020603050405020304" pitchFamily="18" charset="0"/>
                <a:ea typeface="Calibri" panose="020F0502020204030204" pitchFamily="34" charset="0"/>
              </a:rPr>
              <a:t> </a:t>
            </a:r>
          </a:p>
          <a:p>
            <a:pPr>
              <a:lnSpc>
                <a:spcPct val="115000"/>
              </a:lnSpc>
              <a:spcAft>
                <a:spcPts val="1000"/>
              </a:spcAft>
            </a:pPr>
            <a:r>
              <a:rPr lang="en-GB" dirty="0">
                <a:latin typeface="Times New Roman" panose="02020603050405020304" pitchFamily="18" charset="0"/>
                <a:ea typeface="Calibri" panose="020F0502020204030204" pitchFamily="34" charset="0"/>
              </a:rPr>
              <a:t>Discuss the strengths and weaknesses of </a:t>
            </a:r>
            <a:r>
              <a:rPr lang="en-GB" dirty="0">
                <a:solidFill>
                  <a:srgbClr val="00B0F0"/>
                </a:solidFill>
                <a:latin typeface="Times New Roman" panose="02020603050405020304" pitchFamily="18" charset="0"/>
                <a:ea typeface="Calibri" panose="020F0502020204030204" pitchFamily="34" charset="0"/>
              </a:rPr>
              <a:t>additive</a:t>
            </a:r>
            <a:r>
              <a:rPr lang="en-GB" dirty="0">
                <a:latin typeface="Times New Roman" panose="02020603050405020304" pitchFamily="18" charset="0"/>
                <a:ea typeface="Calibri" panose="020F0502020204030204" pitchFamily="34" charset="0"/>
              </a:rPr>
              <a:t> manufacturing methods in relation to traditional methods giving appropriate examples of applications.</a:t>
            </a:r>
          </a:p>
          <a:p>
            <a:pPr marL="4114800" indent="457200">
              <a:lnSpc>
                <a:spcPct val="115000"/>
              </a:lnSpc>
              <a:spcAft>
                <a:spcPts val="1000"/>
              </a:spcAft>
            </a:pPr>
            <a:r>
              <a:rPr lang="en-GB" dirty="0">
                <a:latin typeface="Times New Roman" panose="02020603050405020304" pitchFamily="18" charset="0"/>
                <a:ea typeface="Calibri" panose="020F0502020204030204" pitchFamily="34" charset="0"/>
              </a:rPr>
              <a:t>(10 marks)</a:t>
            </a:r>
          </a:p>
          <a:p>
            <a:pPr>
              <a:lnSpc>
                <a:spcPct val="115000"/>
              </a:lnSpc>
              <a:spcAft>
                <a:spcPts val="1000"/>
              </a:spcAft>
            </a:pPr>
            <a:r>
              <a:rPr lang="en-GB" dirty="0">
                <a:latin typeface="Times New Roman" panose="02020603050405020304" pitchFamily="18" charset="0"/>
                <a:ea typeface="Calibri" panose="020F0502020204030204" pitchFamily="34" charset="0"/>
              </a:rPr>
              <a:t>Question 3</a:t>
            </a:r>
          </a:p>
          <a:p>
            <a:pPr>
              <a:lnSpc>
                <a:spcPct val="115000"/>
              </a:lnSpc>
              <a:spcAft>
                <a:spcPts val="1000"/>
              </a:spcAft>
            </a:pPr>
            <a:r>
              <a:rPr lang="en-GB" dirty="0">
                <a:latin typeface="Times New Roman" panose="02020603050405020304" pitchFamily="18" charset="0"/>
                <a:ea typeface="Calibri" panose="020F0502020204030204" pitchFamily="34" charset="0"/>
              </a:rPr>
              <a:t>Discuss the strengths and weaknesses of </a:t>
            </a:r>
            <a:r>
              <a:rPr lang="en-GB" dirty="0">
                <a:solidFill>
                  <a:srgbClr val="00B0F0"/>
                </a:solidFill>
                <a:latin typeface="Times New Roman" panose="02020603050405020304" pitchFamily="18" charset="0"/>
                <a:ea typeface="Calibri" panose="020F0502020204030204" pitchFamily="34" charset="0"/>
              </a:rPr>
              <a:t>additive</a:t>
            </a:r>
            <a:r>
              <a:rPr lang="en-GB" dirty="0">
                <a:latin typeface="Times New Roman" panose="02020603050405020304" pitchFamily="18" charset="0"/>
                <a:ea typeface="Calibri" panose="020F0502020204030204" pitchFamily="34" charset="0"/>
              </a:rPr>
              <a:t> manufacturing methods in relation to </a:t>
            </a:r>
            <a:r>
              <a:rPr lang="en-GB" dirty="0">
                <a:solidFill>
                  <a:srgbClr val="7030A0"/>
                </a:solidFill>
                <a:latin typeface="Times New Roman" panose="02020603050405020304" pitchFamily="18" charset="0"/>
                <a:ea typeface="Calibri" panose="020F0502020204030204" pitchFamily="34" charset="0"/>
              </a:rPr>
              <a:t>subtractive</a:t>
            </a:r>
            <a:r>
              <a:rPr lang="en-GB" dirty="0">
                <a:latin typeface="Times New Roman" panose="02020603050405020304" pitchFamily="18" charset="0"/>
                <a:ea typeface="Calibri" panose="020F0502020204030204" pitchFamily="34" charset="0"/>
              </a:rPr>
              <a:t> methods giving appropriate examples of applications.</a:t>
            </a:r>
          </a:p>
          <a:p>
            <a:pPr marL="4114800" indent="457200">
              <a:lnSpc>
                <a:spcPct val="115000"/>
              </a:lnSpc>
              <a:spcAft>
                <a:spcPts val="1000"/>
              </a:spcAft>
            </a:pPr>
            <a:r>
              <a:rPr lang="en-GB" dirty="0">
                <a:latin typeface="Times New Roman" panose="02020603050405020304" pitchFamily="18" charset="0"/>
                <a:ea typeface="Calibri" panose="020F0502020204030204" pitchFamily="34" charset="0"/>
              </a:rPr>
              <a:t>(10 marks)</a:t>
            </a:r>
          </a:p>
          <a:p>
            <a:pPr>
              <a:lnSpc>
                <a:spcPct val="115000"/>
              </a:lnSpc>
              <a:spcAft>
                <a:spcPts val="1000"/>
              </a:spcAft>
            </a:pPr>
            <a:r>
              <a:rPr lang="en-GB" dirty="0">
                <a:latin typeface="Times New Roman" panose="02020603050405020304" pitchFamily="18" charset="0"/>
                <a:ea typeface="Calibri" panose="020F0502020204030204" pitchFamily="34" charset="0"/>
              </a:rPr>
              <a:t> </a:t>
            </a:r>
          </a:p>
        </p:txBody>
      </p:sp>
    </p:spTree>
    <p:extLst>
      <p:ext uri="{BB962C8B-B14F-4D97-AF65-F5344CB8AC3E}">
        <p14:creationId xmlns:p14="http://schemas.microsoft.com/office/powerpoint/2010/main" val="299276553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5564" y="544877"/>
            <a:ext cx="11748654" cy="4175502"/>
          </a:xfrm>
          <a:prstGeom prst="rect">
            <a:avLst/>
          </a:prstGeom>
        </p:spPr>
        <p:txBody>
          <a:bodyPr wrap="square">
            <a:spAutoFit/>
          </a:bodyPr>
          <a:lstStyle/>
          <a:p>
            <a:pPr>
              <a:lnSpc>
                <a:spcPct val="115000"/>
              </a:lnSpc>
              <a:spcAft>
                <a:spcPts val="1000"/>
              </a:spcAft>
            </a:pPr>
            <a:r>
              <a:rPr lang="en-GB" dirty="0">
                <a:latin typeface="Times New Roman" panose="02020603050405020304" pitchFamily="18" charset="0"/>
                <a:ea typeface="Calibri" panose="020F0502020204030204" pitchFamily="34" charset="0"/>
              </a:rPr>
              <a:t>Question 4</a:t>
            </a:r>
          </a:p>
          <a:p>
            <a:pPr>
              <a:lnSpc>
                <a:spcPct val="115000"/>
              </a:lnSpc>
              <a:spcAft>
                <a:spcPts val="1000"/>
              </a:spcAft>
            </a:pPr>
            <a:r>
              <a:rPr lang="en-GB" dirty="0">
                <a:latin typeface="Times New Roman" panose="02020603050405020304" pitchFamily="18" charset="0"/>
                <a:ea typeface="Calibri" panose="020F0502020204030204" pitchFamily="34" charset="0"/>
              </a:rPr>
              <a:t>Describe the process of </a:t>
            </a:r>
            <a:r>
              <a:rPr lang="en-GB" dirty="0">
                <a:solidFill>
                  <a:srgbClr val="7030A0"/>
                </a:solidFill>
                <a:latin typeface="Times New Roman" panose="02020603050405020304" pitchFamily="18" charset="0"/>
                <a:ea typeface="Calibri" panose="020F0502020204030204" pitchFamily="34" charset="0"/>
              </a:rPr>
              <a:t>Electron Beam Machining (EBM)</a:t>
            </a:r>
            <a:r>
              <a:rPr lang="en-GB" dirty="0">
                <a:latin typeface="Times New Roman" panose="02020603050405020304" pitchFamily="18" charset="0"/>
                <a:ea typeface="Calibri" panose="020F0502020204030204" pitchFamily="34" charset="0"/>
              </a:rPr>
              <a:t>			</a:t>
            </a:r>
            <a:r>
              <a:rPr lang="en-GB" dirty="0" smtClean="0">
                <a:latin typeface="Times New Roman" panose="02020603050405020304" pitchFamily="18" charset="0"/>
                <a:ea typeface="Calibri" panose="020F0502020204030204" pitchFamily="34" charset="0"/>
              </a:rPr>
              <a:t>(10 </a:t>
            </a:r>
            <a:r>
              <a:rPr lang="en-GB" dirty="0">
                <a:latin typeface="Times New Roman" panose="02020603050405020304" pitchFamily="18" charset="0"/>
                <a:ea typeface="Calibri" panose="020F0502020204030204" pitchFamily="34" charset="0"/>
              </a:rPr>
              <a:t>marks)</a:t>
            </a:r>
          </a:p>
          <a:p>
            <a:pPr>
              <a:lnSpc>
                <a:spcPct val="115000"/>
              </a:lnSpc>
              <a:spcAft>
                <a:spcPts val="1000"/>
              </a:spcAft>
            </a:pPr>
            <a:r>
              <a:rPr lang="en-GB" dirty="0">
                <a:latin typeface="Times New Roman" panose="02020603050405020304" pitchFamily="18" charset="0"/>
                <a:ea typeface="Calibri" panose="020F0502020204030204" pitchFamily="34" charset="0"/>
              </a:rPr>
              <a:t>Compare and contrast </a:t>
            </a:r>
            <a:r>
              <a:rPr lang="en-GB" dirty="0" smtClean="0">
                <a:latin typeface="Times New Roman" panose="02020603050405020304" pitchFamily="18" charset="0"/>
                <a:ea typeface="Calibri" panose="020F0502020204030204" pitchFamily="34" charset="0"/>
              </a:rPr>
              <a:t>the </a:t>
            </a:r>
            <a:r>
              <a:rPr lang="en-GB" dirty="0">
                <a:latin typeface="Times New Roman" panose="02020603050405020304" pitchFamily="18" charset="0"/>
                <a:ea typeface="Calibri" panose="020F0502020204030204" pitchFamily="34" charset="0"/>
              </a:rPr>
              <a:t>following:</a:t>
            </a:r>
          </a:p>
          <a:p>
            <a:pPr>
              <a:lnSpc>
                <a:spcPct val="115000"/>
              </a:lnSpc>
              <a:spcAft>
                <a:spcPts val="1000"/>
              </a:spcAft>
            </a:pPr>
            <a:r>
              <a:rPr lang="en-GB" dirty="0" err="1">
                <a:latin typeface="Times New Roman" panose="02020603050405020304" pitchFamily="18" charset="0"/>
                <a:ea typeface="Calibri" panose="020F0502020204030204" pitchFamily="34" charset="0"/>
              </a:rPr>
              <a:t>i</a:t>
            </a:r>
            <a:r>
              <a:rPr lang="en-GB" dirty="0">
                <a:latin typeface="Times New Roman" panose="02020603050405020304" pitchFamily="18" charset="0"/>
                <a:ea typeface="Calibri" panose="020F0502020204030204" pitchFamily="34" charset="0"/>
              </a:rPr>
              <a:t>.	</a:t>
            </a:r>
            <a:r>
              <a:rPr lang="en-GB" dirty="0">
                <a:solidFill>
                  <a:srgbClr val="00B0F0"/>
                </a:solidFill>
                <a:latin typeface="Times New Roman" panose="02020603050405020304" pitchFamily="18" charset="0"/>
                <a:ea typeface="Calibri" panose="020F0502020204030204" pitchFamily="34" charset="0"/>
              </a:rPr>
              <a:t>Selective Laser Sintering (SLS)</a:t>
            </a:r>
          </a:p>
          <a:p>
            <a:pPr>
              <a:lnSpc>
                <a:spcPct val="115000"/>
              </a:lnSpc>
              <a:spcAft>
                <a:spcPts val="1000"/>
              </a:spcAft>
            </a:pPr>
            <a:r>
              <a:rPr lang="en-GB" dirty="0">
                <a:latin typeface="Times New Roman" panose="02020603050405020304" pitchFamily="18" charset="0"/>
                <a:ea typeface="Calibri" panose="020F0502020204030204" pitchFamily="34" charset="0"/>
              </a:rPr>
              <a:t>ii.	</a:t>
            </a:r>
            <a:r>
              <a:rPr lang="en-GB" dirty="0">
                <a:solidFill>
                  <a:srgbClr val="00B0F0"/>
                </a:solidFill>
                <a:latin typeface="Times New Roman" panose="02020603050405020304" pitchFamily="18" charset="0"/>
                <a:ea typeface="Calibri" panose="020F0502020204030204" pitchFamily="34" charset="0"/>
              </a:rPr>
              <a:t>Laser Engineering Net Shaping (LENS)</a:t>
            </a:r>
          </a:p>
          <a:p>
            <a:pPr marL="4114800" indent="457200">
              <a:lnSpc>
                <a:spcPct val="115000"/>
              </a:lnSpc>
              <a:spcAft>
                <a:spcPts val="1000"/>
              </a:spcAft>
            </a:pPr>
            <a:r>
              <a:rPr lang="en-GB" dirty="0" smtClean="0">
                <a:latin typeface="Times New Roman" panose="02020603050405020304" pitchFamily="18" charset="0"/>
                <a:ea typeface="Calibri" panose="020F0502020204030204" pitchFamily="34" charset="0"/>
              </a:rPr>
              <a:t>(10 </a:t>
            </a:r>
            <a:r>
              <a:rPr lang="en-GB" dirty="0">
                <a:latin typeface="Times New Roman" panose="02020603050405020304" pitchFamily="18" charset="0"/>
                <a:ea typeface="Calibri" panose="020F0502020204030204" pitchFamily="34" charset="0"/>
              </a:rPr>
              <a:t>Marks)</a:t>
            </a:r>
          </a:p>
          <a:p>
            <a:pPr>
              <a:lnSpc>
                <a:spcPct val="115000"/>
              </a:lnSpc>
              <a:spcAft>
                <a:spcPts val="1000"/>
              </a:spcAft>
            </a:pPr>
            <a:r>
              <a:rPr lang="en-GB" dirty="0">
                <a:latin typeface="Times New Roman" panose="02020603050405020304" pitchFamily="18" charset="0"/>
                <a:ea typeface="Calibri" panose="020F0502020204030204" pitchFamily="34" charset="0"/>
              </a:rPr>
              <a:t>Question 5</a:t>
            </a:r>
          </a:p>
          <a:p>
            <a:pPr>
              <a:lnSpc>
                <a:spcPct val="115000"/>
              </a:lnSpc>
              <a:spcAft>
                <a:spcPts val="1000"/>
              </a:spcAft>
            </a:pPr>
            <a:r>
              <a:rPr lang="en-GB" dirty="0">
                <a:latin typeface="Times New Roman" panose="02020603050405020304" pitchFamily="18" charset="0"/>
                <a:ea typeface="Calibri" panose="020F0502020204030204" pitchFamily="34" charset="0"/>
              </a:rPr>
              <a:t>A manufacturer is looking at updating its manufacturing processes, discuss in detail and evaluate how this industry could use </a:t>
            </a:r>
            <a:r>
              <a:rPr lang="en-GB" dirty="0">
                <a:solidFill>
                  <a:srgbClr val="7030A0"/>
                </a:solidFill>
                <a:latin typeface="Times New Roman" panose="02020603050405020304" pitchFamily="18" charset="0"/>
                <a:ea typeface="Calibri" panose="020F0502020204030204" pitchFamily="34" charset="0"/>
              </a:rPr>
              <a:t>subtractive</a:t>
            </a:r>
            <a:r>
              <a:rPr lang="en-GB" dirty="0">
                <a:latin typeface="Times New Roman" panose="02020603050405020304" pitchFamily="18" charset="0"/>
                <a:ea typeface="Calibri" panose="020F0502020204030204" pitchFamily="34" charset="0"/>
              </a:rPr>
              <a:t> and </a:t>
            </a:r>
            <a:r>
              <a:rPr lang="en-GB" dirty="0">
                <a:solidFill>
                  <a:srgbClr val="00B0F0"/>
                </a:solidFill>
                <a:latin typeface="Times New Roman" panose="02020603050405020304" pitchFamily="18" charset="0"/>
                <a:ea typeface="Calibri" panose="020F0502020204030204" pitchFamily="34" charset="0"/>
              </a:rPr>
              <a:t>additive </a:t>
            </a:r>
            <a:r>
              <a:rPr lang="en-GB" dirty="0">
                <a:latin typeface="Times New Roman" panose="02020603050405020304" pitchFamily="18" charset="0"/>
                <a:ea typeface="Calibri" panose="020F0502020204030204" pitchFamily="34" charset="0"/>
              </a:rPr>
              <a:t>manufacturing for rapid prototyping. How will this give greater freedom of design and improve the “Time-to-market”?									(10 marks)</a:t>
            </a:r>
          </a:p>
        </p:txBody>
      </p:sp>
    </p:spTree>
    <p:extLst>
      <p:ext uri="{BB962C8B-B14F-4D97-AF65-F5344CB8AC3E}">
        <p14:creationId xmlns:p14="http://schemas.microsoft.com/office/powerpoint/2010/main" val="231343202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Model Answers</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400169806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910" y="228491"/>
            <a:ext cx="10515600" cy="1325563"/>
          </a:xfrm>
        </p:spPr>
        <p:txBody>
          <a:bodyPr>
            <a:normAutofit/>
          </a:bodyPr>
          <a:lstStyle/>
          <a:p>
            <a:r>
              <a:rPr lang="en-GB" sz="3200" dirty="0" smtClean="0"/>
              <a:t>Revision question 1</a:t>
            </a:r>
            <a:endParaRPr lang="en-GB" sz="3200" dirty="0"/>
          </a:p>
        </p:txBody>
      </p:sp>
      <p:sp>
        <p:nvSpPr>
          <p:cNvPr id="3" name="Content Placeholder 2"/>
          <p:cNvSpPr>
            <a:spLocks noGrp="1"/>
          </p:cNvSpPr>
          <p:nvPr>
            <p:ph idx="1"/>
          </p:nvPr>
        </p:nvSpPr>
        <p:spPr/>
        <p:txBody>
          <a:bodyPr>
            <a:normAutofit fontScale="77500" lnSpcReduction="20000"/>
          </a:bodyPr>
          <a:lstStyle/>
          <a:p>
            <a:r>
              <a:rPr lang="en-GB" b="1" i="1" dirty="0" smtClean="0">
                <a:solidFill>
                  <a:srgbClr val="211D1E"/>
                </a:solidFill>
                <a:latin typeface="ITC Legacy Sans"/>
              </a:rPr>
              <a:t>Process Description</a:t>
            </a:r>
            <a:endParaRPr lang="en-GB" dirty="0" smtClean="0">
              <a:solidFill>
                <a:srgbClr val="211D1E"/>
              </a:solidFill>
              <a:latin typeface="ITC Legacy Sans"/>
            </a:endParaRPr>
          </a:p>
          <a:p>
            <a:pPr marL="285750" indent="-285750"/>
            <a:r>
              <a:rPr lang="en-GB" dirty="0" smtClean="0">
                <a:solidFill>
                  <a:srgbClr val="211D1E"/>
                </a:solidFill>
                <a:latin typeface="Times" panose="02020603050405020304" pitchFamily="18" charset="0"/>
              </a:rPr>
              <a:t>A low-power laser beam is directed by a mirror to trace a thin 2D cross-section in a liquid photopolymer resin that is stored in a build chamber. </a:t>
            </a:r>
          </a:p>
          <a:p>
            <a:pPr marL="285750" indent="-285750"/>
            <a:r>
              <a:rPr lang="en-GB" dirty="0" smtClean="0">
                <a:solidFill>
                  <a:srgbClr val="211D1E"/>
                </a:solidFill>
                <a:latin typeface="Times" panose="02020603050405020304" pitchFamily="18" charset="0"/>
              </a:rPr>
              <a:t>Through the process of </a:t>
            </a:r>
            <a:r>
              <a:rPr lang="en-GB" dirty="0" err="1" smtClean="0">
                <a:solidFill>
                  <a:srgbClr val="211D1E"/>
                </a:solidFill>
                <a:latin typeface="Times" panose="02020603050405020304" pitchFamily="18" charset="0"/>
              </a:rPr>
              <a:t>photopolymerisation</a:t>
            </a:r>
            <a:r>
              <a:rPr lang="en-GB" dirty="0" smtClean="0">
                <a:solidFill>
                  <a:srgbClr val="211D1E"/>
                </a:solidFill>
                <a:latin typeface="Times" panose="02020603050405020304" pitchFamily="18" charset="0"/>
              </a:rPr>
              <a:t>, a layer of hardened and cured 3D pixels of polymer are created, a process which only takes place near the surface due to absorption and scattering of the laser beam. </a:t>
            </a:r>
          </a:p>
          <a:p>
            <a:pPr marL="285750" indent="-285750"/>
            <a:r>
              <a:rPr lang="en-GB" dirty="0" smtClean="0">
                <a:solidFill>
                  <a:srgbClr val="211D1E"/>
                </a:solidFill>
                <a:latin typeface="Times" panose="02020603050405020304" pitchFamily="18" charset="0"/>
              </a:rPr>
              <a:t>The build platform is lowered down an amount equal to the thickness of the previously cured layer, and a sweeper blade moves across replenishing a layer of resin. </a:t>
            </a:r>
          </a:p>
          <a:p>
            <a:pPr marL="285750" indent="-285750"/>
            <a:r>
              <a:rPr lang="en-GB" dirty="0" smtClean="0">
                <a:solidFill>
                  <a:srgbClr val="211D1E"/>
                </a:solidFill>
                <a:latin typeface="Times" panose="02020603050405020304" pitchFamily="18" charset="0"/>
              </a:rPr>
              <a:t>The laser traces out the next 2D cross-section and the process is repeated. </a:t>
            </a:r>
          </a:p>
          <a:p>
            <a:pPr marL="285750" indent="-285750"/>
            <a:r>
              <a:rPr lang="en-GB" dirty="0" smtClean="0">
                <a:solidFill>
                  <a:srgbClr val="211D1E"/>
                </a:solidFill>
                <a:latin typeface="Times" panose="02020603050405020304" pitchFamily="18" charset="0"/>
              </a:rPr>
              <a:t>The self-adhesive property of the material used causes the layers to bond and, after many layers have been cured, a 3D part is built up. </a:t>
            </a:r>
          </a:p>
          <a:p>
            <a:pPr marL="285750" indent="-285750"/>
            <a:r>
              <a:rPr lang="en-GB" dirty="0" smtClean="0">
                <a:solidFill>
                  <a:srgbClr val="211D1E"/>
                </a:solidFill>
                <a:latin typeface="Times" panose="02020603050405020304" pitchFamily="18" charset="0"/>
              </a:rPr>
              <a:t>The completed part is drained, washed in solvent to remove excess resin and subjected to UV light to cure the component completely, </a:t>
            </a:r>
          </a:p>
          <a:p>
            <a:pPr marL="285750" indent="-285750"/>
            <a:r>
              <a:rPr lang="en-GB" dirty="0" smtClean="0">
                <a:solidFill>
                  <a:srgbClr val="211D1E"/>
                </a:solidFill>
                <a:latin typeface="Times" panose="02020603050405020304" pitchFamily="18" charset="0"/>
              </a:rPr>
              <a:t>Support constructions are removed by cutting </a:t>
            </a:r>
            <a:endParaRPr lang="en-GB" dirty="0" smtClean="0"/>
          </a:p>
          <a:p>
            <a:endParaRPr lang="en-GB" dirty="0"/>
          </a:p>
        </p:txBody>
      </p:sp>
      <p:sp>
        <p:nvSpPr>
          <p:cNvPr id="4" name="Rectangle 3"/>
          <p:cNvSpPr/>
          <p:nvPr/>
        </p:nvSpPr>
        <p:spPr>
          <a:xfrm>
            <a:off x="5538951" y="581937"/>
            <a:ext cx="6096000" cy="1176219"/>
          </a:xfrm>
          <a:prstGeom prst="rect">
            <a:avLst/>
          </a:prstGeom>
        </p:spPr>
        <p:txBody>
          <a:bodyPr>
            <a:spAutoFit/>
          </a:bodyPr>
          <a:lstStyle/>
          <a:p>
            <a:pPr>
              <a:lnSpc>
                <a:spcPct val="115000"/>
              </a:lnSpc>
              <a:spcAft>
                <a:spcPts val="1000"/>
              </a:spcAft>
            </a:pPr>
            <a:r>
              <a:rPr lang="en-GB" dirty="0" smtClean="0">
                <a:latin typeface="Times New Roman" panose="02020603050405020304" pitchFamily="18" charset="0"/>
                <a:ea typeface="Calibri" panose="020F0502020204030204" pitchFamily="34" charset="0"/>
              </a:rPr>
              <a:t>Using a labelled diagram, explain the principles of </a:t>
            </a:r>
            <a:r>
              <a:rPr lang="en-GB" dirty="0" err="1" smtClean="0">
                <a:solidFill>
                  <a:srgbClr val="00B0F0"/>
                </a:solidFill>
                <a:latin typeface="Times New Roman" panose="02020603050405020304" pitchFamily="18" charset="0"/>
                <a:ea typeface="Calibri" panose="020F0502020204030204" pitchFamily="34" charset="0"/>
              </a:rPr>
              <a:t>Stereolithography</a:t>
            </a:r>
            <a:r>
              <a:rPr lang="en-GB" dirty="0" smtClean="0">
                <a:solidFill>
                  <a:srgbClr val="00B0F0"/>
                </a:solidFill>
                <a:latin typeface="Times New Roman" panose="02020603050405020304" pitchFamily="18" charset="0"/>
                <a:ea typeface="Calibri" panose="020F0502020204030204" pitchFamily="34" charset="0"/>
              </a:rPr>
              <a:t> </a:t>
            </a:r>
            <a:r>
              <a:rPr lang="en-GB" dirty="0" smtClean="0">
                <a:latin typeface="Times New Roman" panose="02020603050405020304" pitchFamily="18" charset="0"/>
                <a:ea typeface="Calibri" panose="020F0502020204030204" pitchFamily="34" charset="0"/>
              </a:rPr>
              <a:t>(SLA) and how it works.</a:t>
            </a:r>
          </a:p>
          <a:p>
            <a:pPr marL="4114800" indent="457200">
              <a:lnSpc>
                <a:spcPct val="115000"/>
              </a:lnSpc>
              <a:spcAft>
                <a:spcPts val="1000"/>
              </a:spcAft>
            </a:pPr>
            <a:r>
              <a:rPr lang="en-GB" dirty="0" smtClean="0">
                <a:latin typeface="Times New Roman" panose="02020603050405020304" pitchFamily="18" charset="0"/>
                <a:ea typeface="Calibri" panose="020F0502020204030204" pitchFamily="34" charset="0"/>
              </a:rPr>
              <a:t>(10 marks)</a:t>
            </a:r>
            <a:endParaRPr lang="en-GB" dirty="0">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250142412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870261" y="1409350"/>
            <a:ext cx="9905409" cy="4412609"/>
          </a:xfrm>
          <a:prstGeom prst="rect">
            <a:avLst/>
          </a:prstGeom>
        </p:spPr>
      </p:pic>
      <p:sp>
        <p:nvSpPr>
          <p:cNvPr id="3" name="Rectangle 2"/>
          <p:cNvSpPr/>
          <p:nvPr/>
        </p:nvSpPr>
        <p:spPr>
          <a:xfrm>
            <a:off x="1823208" y="0"/>
            <a:ext cx="6096000" cy="954107"/>
          </a:xfrm>
          <a:prstGeom prst="rect">
            <a:avLst/>
          </a:prstGeom>
        </p:spPr>
        <p:txBody>
          <a:bodyPr>
            <a:spAutoFit/>
          </a:bodyPr>
          <a:lstStyle/>
          <a:p>
            <a:endParaRPr lang="en-GB" sz="2800" dirty="0">
              <a:solidFill>
                <a:srgbClr val="000000"/>
              </a:solidFill>
              <a:latin typeface="ITC Legacy Sans"/>
            </a:endParaRPr>
          </a:p>
          <a:p>
            <a:pPr algn="ctr"/>
            <a:r>
              <a:rPr lang="en-GB" sz="2800" dirty="0">
                <a:solidFill>
                  <a:srgbClr val="000000"/>
                </a:solidFill>
                <a:latin typeface="ITC Legacy Sans"/>
              </a:rPr>
              <a:t> </a:t>
            </a:r>
            <a:r>
              <a:rPr lang="en-GB" b="1" dirty="0" err="1">
                <a:solidFill>
                  <a:srgbClr val="211D1E"/>
                </a:solidFill>
                <a:latin typeface="ITC Legacy Sans"/>
              </a:rPr>
              <a:t>Stereolithography</a:t>
            </a:r>
            <a:r>
              <a:rPr lang="en-GB" b="1" dirty="0">
                <a:solidFill>
                  <a:srgbClr val="211D1E"/>
                </a:solidFill>
                <a:latin typeface="ITC Legacy Sans"/>
              </a:rPr>
              <a:t>.</a:t>
            </a:r>
            <a:endParaRPr lang="en-GB" dirty="0"/>
          </a:p>
        </p:txBody>
      </p:sp>
    </p:spTree>
    <p:extLst>
      <p:ext uri="{BB962C8B-B14F-4D97-AF65-F5344CB8AC3E}">
        <p14:creationId xmlns:p14="http://schemas.microsoft.com/office/powerpoint/2010/main" val="52660378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51957" y="890016"/>
            <a:ext cx="3421706" cy="584775"/>
          </a:xfrm>
          <a:prstGeom prst="rect">
            <a:avLst/>
          </a:prstGeom>
        </p:spPr>
        <p:txBody>
          <a:bodyPr wrap="none">
            <a:spAutoFit/>
          </a:bodyPr>
          <a:lstStyle/>
          <a:p>
            <a:r>
              <a:rPr lang="en-GB" sz="3200" dirty="0" smtClean="0"/>
              <a:t>Revision question 2</a:t>
            </a:r>
            <a:endParaRPr lang="en-GB" sz="3200" dirty="0"/>
          </a:p>
        </p:txBody>
      </p:sp>
      <p:sp>
        <p:nvSpPr>
          <p:cNvPr id="3" name="Rectangle 2"/>
          <p:cNvSpPr/>
          <p:nvPr/>
        </p:nvSpPr>
        <p:spPr>
          <a:xfrm>
            <a:off x="5412827" y="435019"/>
            <a:ext cx="6096000" cy="1494768"/>
          </a:xfrm>
          <a:prstGeom prst="rect">
            <a:avLst/>
          </a:prstGeom>
        </p:spPr>
        <p:txBody>
          <a:bodyPr>
            <a:spAutoFit/>
          </a:bodyPr>
          <a:lstStyle/>
          <a:p>
            <a:pPr>
              <a:lnSpc>
                <a:spcPct val="115000"/>
              </a:lnSpc>
              <a:spcAft>
                <a:spcPts val="1000"/>
              </a:spcAft>
            </a:pPr>
            <a:r>
              <a:rPr lang="en-GB" dirty="0" smtClean="0">
                <a:latin typeface="Times New Roman" panose="02020603050405020304" pitchFamily="18" charset="0"/>
                <a:ea typeface="Calibri" panose="020F0502020204030204" pitchFamily="34" charset="0"/>
              </a:rPr>
              <a:t>Discuss the strengths and weaknesses of </a:t>
            </a:r>
            <a:r>
              <a:rPr lang="en-GB" dirty="0" smtClean="0">
                <a:solidFill>
                  <a:srgbClr val="00B0F0"/>
                </a:solidFill>
                <a:latin typeface="Times New Roman" panose="02020603050405020304" pitchFamily="18" charset="0"/>
                <a:ea typeface="Calibri" panose="020F0502020204030204" pitchFamily="34" charset="0"/>
              </a:rPr>
              <a:t>additive</a:t>
            </a:r>
            <a:r>
              <a:rPr lang="en-GB" dirty="0" smtClean="0">
                <a:latin typeface="Times New Roman" panose="02020603050405020304" pitchFamily="18" charset="0"/>
                <a:ea typeface="Calibri" panose="020F0502020204030204" pitchFamily="34" charset="0"/>
              </a:rPr>
              <a:t> manufacturing methods in relation to traditional methods giving appropriate examples of applications.</a:t>
            </a:r>
          </a:p>
          <a:p>
            <a:pPr marL="4114800" indent="457200">
              <a:lnSpc>
                <a:spcPct val="115000"/>
              </a:lnSpc>
              <a:spcAft>
                <a:spcPts val="1000"/>
              </a:spcAft>
            </a:pPr>
            <a:r>
              <a:rPr lang="en-GB" dirty="0" smtClean="0">
                <a:latin typeface="Times New Roman" panose="02020603050405020304" pitchFamily="18" charset="0"/>
                <a:ea typeface="Calibri" panose="020F0502020204030204" pitchFamily="34" charset="0"/>
              </a:rPr>
              <a:t>(10 marks)</a:t>
            </a:r>
            <a:endParaRPr lang="en-GB" dirty="0">
              <a:latin typeface="Times New Roman" panose="02020603050405020304" pitchFamily="18" charset="0"/>
              <a:ea typeface="Calibri" panose="020F0502020204030204" pitchFamily="34" charset="0"/>
            </a:endParaRPr>
          </a:p>
        </p:txBody>
      </p:sp>
      <p:sp>
        <p:nvSpPr>
          <p:cNvPr id="4" name="Rectangle 3"/>
          <p:cNvSpPr/>
          <p:nvPr/>
        </p:nvSpPr>
        <p:spPr>
          <a:xfrm>
            <a:off x="325821" y="2050897"/>
            <a:ext cx="8628993" cy="3970318"/>
          </a:xfrm>
          <a:prstGeom prst="rect">
            <a:avLst/>
          </a:prstGeom>
        </p:spPr>
        <p:txBody>
          <a:bodyPr wrap="square">
            <a:spAutoFit/>
          </a:bodyPr>
          <a:lstStyle/>
          <a:p>
            <a:pPr marL="342900" indent="-342900">
              <a:buFont typeface="+mj-lt"/>
              <a:buAutoNum type="arabicPeriod"/>
            </a:pPr>
            <a:r>
              <a:rPr lang="en-GB" dirty="0" smtClean="0"/>
              <a:t>Additive methods build up the part in layers to the correct shape, therefore using less material than a traditional method such as milling, sawing, grinding, turning, that cuts away material from a block to achieve the required shape.</a:t>
            </a:r>
          </a:p>
          <a:p>
            <a:pPr marL="342900" indent="-342900">
              <a:buFont typeface="+mj-lt"/>
              <a:buAutoNum type="arabicPeriod"/>
            </a:pPr>
            <a:r>
              <a:rPr lang="en-GB" dirty="0" smtClean="0"/>
              <a:t>The waste material from traditional methods is the same as the workpiece, </a:t>
            </a:r>
            <a:r>
              <a:rPr lang="en-GB" dirty="0" err="1" smtClean="0"/>
              <a:t>ie</a:t>
            </a:r>
            <a:r>
              <a:rPr lang="en-GB" dirty="0" smtClean="0"/>
              <a:t> wood, metal and can therefore be recycled. However AM processes like </a:t>
            </a:r>
            <a:r>
              <a:rPr lang="en-GB" dirty="0" err="1" smtClean="0"/>
              <a:t>Stereolithography</a:t>
            </a:r>
            <a:r>
              <a:rPr lang="en-GB" dirty="0" smtClean="0"/>
              <a:t>(SLA) that require support structures will produce waste material from polymer resin that can not be recycled.</a:t>
            </a:r>
          </a:p>
          <a:p>
            <a:pPr marL="342900" indent="-342900">
              <a:buFont typeface="+mj-lt"/>
              <a:buAutoNum type="arabicPeriod"/>
            </a:pPr>
            <a:r>
              <a:rPr lang="en-GB" dirty="0" smtClean="0"/>
              <a:t>Surface finish in additive processes such as SLA is better than traditional processes without secondary processing such as polishing. This is due to tool wear, machine vibrations, material inhomogeneity and other tool related factors?</a:t>
            </a:r>
          </a:p>
          <a:p>
            <a:pPr marL="342900" indent="-342900">
              <a:buFont typeface="+mj-lt"/>
              <a:buAutoNum type="arabicPeriod"/>
            </a:pPr>
            <a:r>
              <a:rPr lang="en-GB" dirty="0" smtClean="0"/>
              <a:t>Traditional methods require direct contact of tool and workpiece therefore incurring tool wear</a:t>
            </a:r>
          </a:p>
          <a:p>
            <a:pPr marL="342900" indent="-342900">
              <a:buFont typeface="+mj-lt"/>
              <a:buAutoNum type="arabicPeriod"/>
            </a:pPr>
            <a:r>
              <a:rPr lang="en-GB" dirty="0" smtClean="0"/>
              <a:t>AM is more accurate and precise than traditional methods</a:t>
            </a:r>
          </a:p>
          <a:p>
            <a:pPr marL="342900" indent="-342900">
              <a:buFont typeface="+mj-lt"/>
              <a:buAutoNum type="arabicPeriod"/>
            </a:pPr>
            <a:endParaRPr lang="en-GB" dirty="0"/>
          </a:p>
        </p:txBody>
      </p:sp>
    </p:spTree>
    <p:extLst>
      <p:ext uri="{BB962C8B-B14F-4D97-AF65-F5344CB8AC3E}">
        <p14:creationId xmlns:p14="http://schemas.microsoft.com/office/powerpoint/2010/main" val="262688461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15007" y="1608277"/>
            <a:ext cx="7104993" cy="4247317"/>
          </a:xfrm>
          <a:prstGeom prst="rect">
            <a:avLst/>
          </a:prstGeom>
        </p:spPr>
        <p:txBody>
          <a:bodyPr wrap="square">
            <a:spAutoFit/>
          </a:bodyPr>
          <a:lstStyle/>
          <a:p>
            <a:r>
              <a:rPr lang="en-GB" dirty="0" smtClean="0"/>
              <a:t>6. There is no noise pollution with AM, unlike traditional methods </a:t>
            </a:r>
          </a:p>
          <a:p>
            <a:r>
              <a:rPr lang="en-GB" dirty="0" smtClean="0"/>
              <a:t>7. There is a long Tool life for AM as the tool does not contact the workpiece</a:t>
            </a:r>
          </a:p>
          <a:p>
            <a:r>
              <a:rPr lang="en-GB" dirty="0" smtClean="0"/>
              <a:t>8. AM has a complex set up so requires skilled operators</a:t>
            </a:r>
          </a:p>
          <a:p>
            <a:r>
              <a:rPr lang="en-GB" dirty="0" smtClean="0"/>
              <a:t>9 Spare parts easily available for traditional tools, unlike AM</a:t>
            </a:r>
          </a:p>
          <a:p>
            <a:pPr marL="342900" indent="-342900">
              <a:buFont typeface="+mj-lt"/>
              <a:buAutoNum type="arabicPeriod"/>
            </a:pPr>
            <a:endParaRPr lang="en-GB" dirty="0" smtClean="0"/>
          </a:p>
          <a:p>
            <a:r>
              <a:rPr lang="en-GB" dirty="0" smtClean="0"/>
              <a:t>10. The speed of subtractive processes such as EBM is superior to AM making it ideal for drilling many small diameter holes in both thin and thick materials. 4000 holes of 0.9mm diameter can be drilled in 60 minutes can be drilled with EBM, a large part may take a whole day in SLA</a:t>
            </a:r>
          </a:p>
          <a:p>
            <a:r>
              <a:rPr lang="en-GB" dirty="0" smtClean="0"/>
              <a:t>11. The minimum layer thickness in SLA is 0.025mm and the minimum section is 0.1mm. Subtractive methods like EBM can produce a cavity with a diameter of 35µm. </a:t>
            </a:r>
          </a:p>
          <a:p>
            <a:r>
              <a:rPr lang="en-GB" dirty="0" smtClean="0"/>
              <a:t>12. Achievable tolerances in EBM are in the range ±0.013 to ±0.125 mm.</a:t>
            </a:r>
          </a:p>
          <a:p>
            <a:r>
              <a:rPr lang="en-GB" dirty="0" smtClean="0"/>
              <a:t>13. SLS is only suitable for small production runs &lt;50,</a:t>
            </a:r>
          </a:p>
        </p:txBody>
      </p:sp>
    </p:spTree>
    <p:extLst>
      <p:ext uri="{BB962C8B-B14F-4D97-AF65-F5344CB8AC3E}">
        <p14:creationId xmlns:p14="http://schemas.microsoft.com/office/powerpoint/2010/main" val="410732060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51957" y="890016"/>
            <a:ext cx="3421706" cy="584775"/>
          </a:xfrm>
          <a:prstGeom prst="rect">
            <a:avLst/>
          </a:prstGeom>
        </p:spPr>
        <p:txBody>
          <a:bodyPr wrap="none">
            <a:spAutoFit/>
          </a:bodyPr>
          <a:lstStyle/>
          <a:p>
            <a:r>
              <a:rPr lang="en-GB" sz="3200" dirty="0" smtClean="0"/>
              <a:t>Revision question 3</a:t>
            </a:r>
            <a:endParaRPr lang="en-GB" sz="3200" dirty="0"/>
          </a:p>
        </p:txBody>
      </p:sp>
      <p:sp>
        <p:nvSpPr>
          <p:cNvPr id="3" name="Rectangle 2"/>
          <p:cNvSpPr/>
          <p:nvPr/>
        </p:nvSpPr>
        <p:spPr>
          <a:xfrm>
            <a:off x="5412827" y="435019"/>
            <a:ext cx="6096000" cy="1494768"/>
          </a:xfrm>
          <a:prstGeom prst="rect">
            <a:avLst/>
          </a:prstGeom>
        </p:spPr>
        <p:txBody>
          <a:bodyPr>
            <a:spAutoFit/>
          </a:bodyPr>
          <a:lstStyle/>
          <a:p>
            <a:pPr>
              <a:lnSpc>
                <a:spcPct val="115000"/>
              </a:lnSpc>
              <a:spcAft>
                <a:spcPts val="1000"/>
              </a:spcAft>
            </a:pPr>
            <a:r>
              <a:rPr lang="en-GB" dirty="0" smtClean="0">
                <a:latin typeface="Times New Roman" panose="02020603050405020304" pitchFamily="18" charset="0"/>
                <a:ea typeface="Calibri" panose="020F0502020204030204" pitchFamily="34" charset="0"/>
              </a:rPr>
              <a:t>Discuss the strengths and weaknesses of </a:t>
            </a:r>
            <a:r>
              <a:rPr lang="en-GB" dirty="0" smtClean="0">
                <a:solidFill>
                  <a:srgbClr val="00B0F0"/>
                </a:solidFill>
                <a:latin typeface="Times New Roman" panose="02020603050405020304" pitchFamily="18" charset="0"/>
                <a:ea typeface="Calibri" panose="020F0502020204030204" pitchFamily="34" charset="0"/>
              </a:rPr>
              <a:t>additive</a:t>
            </a:r>
            <a:r>
              <a:rPr lang="en-GB" dirty="0" smtClean="0">
                <a:latin typeface="Times New Roman" panose="02020603050405020304" pitchFamily="18" charset="0"/>
                <a:ea typeface="Calibri" panose="020F0502020204030204" pitchFamily="34" charset="0"/>
              </a:rPr>
              <a:t> manufacturing methods in relation to </a:t>
            </a:r>
            <a:r>
              <a:rPr lang="en-GB" dirty="0" smtClean="0">
                <a:solidFill>
                  <a:srgbClr val="7030A0"/>
                </a:solidFill>
                <a:latin typeface="Times New Roman" panose="02020603050405020304" pitchFamily="18" charset="0"/>
                <a:ea typeface="Calibri" panose="020F0502020204030204" pitchFamily="34" charset="0"/>
              </a:rPr>
              <a:t>subtractive</a:t>
            </a:r>
            <a:r>
              <a:rPr lang="en-GB" dirty="0" smtClean="0">
                <a:latin typeface="Times New Roman" panose="02020603050405020304" pitchFamily="18" charset="0"/>
                <a:ea typeface="Calibri" panose="020F0502020204030204" pitchFamily="34" charset="0"/>
              </a:rPr>
              <a:t> methods giving appropriate examples of applications.</a:t>
            </a:r>
          </a:p>
          <a:p>
            <a:pPr marL="4114800" indent="457200">
              <a:lnSpc>
                <a:spcPct val="115000"/>
              </a:lnSpc>
              <a:spcAft>
                <a:spcPts val="1000"/>
              </a:spcAft>
            </a:pPr>
            <a:r>
              <a:rPr lang="en-GB" dirty="0" smtClean="0">
                <a:latin typeface="Times New Roman" panose="02020603050405020304" pitchFamily="18" charset="0"/>
                <a:ea typeface="Calibri" panose="020F0502020204030204" pitchFamily="34" charset="0"/>
              </a:rPr>
              <a:t>(10 marks)</a:t>
            </a:r>
            <a:endParaRPr lang="en-GB" dirty="0">
              <a:latin typeface="Times New Roman" panose="02020603050405020304" pitchFamily="18" charset="0"/>
              <a:ea typeface="Calibri" panose="020F0502020204030204" pitchFamily="34" charset="0"/>
            </a:endParaRPr>
          </a:p>
        </p:txBody>
      </p:sp>
      <p:sp>
        <p:nvSpPr>
          <p:cNvPr id="4" name="TextBox 3"/>
          <p:cNvSpPr txBox="1"/>
          <p:nvPr/>
        </p:nvSpPr>
        <p:spPr>
          <a:xfrm>
            <a:off x="704193" y="2238703"/>
            <a:ext cx="10573407" cy="3693319"/>
          </a:xfrm>
          <a:prstGeom prst="rect">
            <a:avLst/>
          </a:prstGeom>
          <a:noFill/>
        </p:spPr>
        <p:txBody>
          <a:bodyPr wrap="square" rtlCol="0">
            <a:spAutoFit/>
          </a:bodyPr>
          <a:lstStyle/>
          <a:p>
            <a:pPr marL="342900" indent="-342900">
              <a:buFont typeface="+mj-lt"/>
              <a:buAutoNum type="arabicPeriod"/>
            </a:pPr>
            <a:r>
              <a:rPr lang="en-GB" dirty="0" smtClean="0"/>
              <a:t>Additive methods build up the part in layers to the correct shape, therefore using less material than a subtractive method such as EBM that cuts away material from a block to achieve the required shape.</a:t>
            </a:r>
          </a:p>
          <a:p>
            <a:pPr marL="342900" indent="-342900">
              <a:buFont typeface="+mj-lt"/>
              <a:buAutoNum type="arabicPeriod"/>
            </a:pPr>
            <a:r>
              <a:rPr lang="en-GB" dirty="0" smtClean="0"/>
              <a:t>However AM processes like </a:t>
            </a:r>
            <a:r>
              <a:rPr lang="en-GB" dirty="0" err="1" smtClean="0"/>
              <a:t>Stereolithography</a:t>
            </a:r>
            <a:r>
              <a:rPr lang="en-GB" dirty="0" smtClean="0"/>
              <a:t> that require support structures will produce waste material from polymer resin that can not be recycled.</a:t>
            </a:r>
          </a:p>
          <a:p>
            <a:pPr marL="342900" indent="-342900">
              <a:buFont typeface="+mj-lt"/>
              <a:buAutoNum type="arabicPeriod"/>
            </a:pPr>
            <a:r>
              <a:rPr lang="en-GB" dirty="0" smtClean="0"/>
              <a:t>Surface finish in additive processes such as SLA is not as good as in the subtractive EBM</a:t>
            </a:r>
          </a:p>
          <a:p>
            <a:pPr marL="342900" indent="-342900">
              <a:buFont typeface="+mj-lt"/>
              <a:buAutoNum type="arabicPeriod"/>
            </a:pPr>
            <a:r>
              <a:rPr lang="en-GB" dirty="0" smtClean="0"/>
              <a:t>The speed of subtractive processes such as EBM is superior to AM making it ideal for drilling many small diameter holes in both thin and thick materials. 4000 holes of 0.9mm diameter can be drilled in 60 minutes can be drilled with EBM, a large part may take a whole day in SLA</a:t>
            </a:r>
          </a:p>
          <a:p>
            <a:pPr marL="342900" indent="-342900">
              <a:buFont typeface="+mj-lt"/>
              <a:buAutoNum type="arabicPeriod"/>
            </a:pPr>
            <a:r>
              <a:rPr lang="en-GB" dirty="0" smtClean="0"/>
              <a:t>The minimum layer thickness in SLA is 0.025mm and the minimum section is 0.1mm. Subtractive methods like EBM can produce a cavity with a diameter of 35µm. </a:t>
            </a:r>
          </a:p>
          <a:p>
            <a:pPr marL="342900" indent="-342900">
              <a:buFont typeface="+mj-lt"/>
              <a:buAutoNum type="arabicPeriod"/>
            </a:pPr>
            <a:r>
              <a:rPr lang="en-GB" dirty="0" smtClean="0"/>
              <a:t>Achievable </a:t>
            </a:r>
            <a:r>
              <a:rPr lang="en-GB" dirty="0"/>
              <a:t>tolerances </a:t>
            </a:r>
            <a:r>
              <a:rPr lang="en-GB" dirty="0" smtClean="0"/>
              <a:t>in EBM are </a:t>
            </a:r>
            <a:r>
              <a:rPr lang="en-GB" dirty="0"/>
              <a:t>in the range ±0.013 to ±0.125 mm</a:t>
            </a:r>
            <a:r>
              <a:rPr lang="en-GB" dirty="0" smtClean="0"/>
              <a:t>.</a:t>
            </a:r>
          </a:p>
          <a:p>
            <a:pPr marL="342900" indent="-342900">
              <a:buFont typeface="+mj-lt"/>
              <a:buAutoNum type="arabicPeriod"/>
            </a:pPr>
            <a:r>
              <a:rPr lang="en-GB" dirty="0" smtClean="0"/>
              <a:t>SLS is only suitable for small production runs &lt;50,</a:t>
            </a:r>
            <a:endParaRPr lang="en-GB" dirty="0"/>
          </a:p>
          <a:p>
            <a:pPr marL="342900" indent="-342900">
              <a:buFont typeface="+mj-lt"/>
              <a:buAutoNum type="arabicPeriod"/>
            </a:pPr>
            <a:endParaRPr lang="en-GB" dirty="0"/>
          </a:p>
        </p:txBody>
      </p:sp>
    </p:spTree>
    <p:extLst>
      <p:ext uri="{BB962C8B-B14F-4D97-AF65-F5344CB8AC3E}">
        <p14:creationId xmlns:p14="http://schemas.microsoft.com/office/powerpoint/2010/main" val="377427128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51957" y="890016"/>
            <a:ext cx="3421706" cy="584775"/>
          </a:xfrm>
          <a:prstGeom prst="rect">
            <a:avLst/>
          </a:prstGeom>
        </p:spPr>
        <p:txBody>
          <a:bodyPr wrap="none">
            <a:spAutoFit/>
          </a:bodyPr>
          <a:lstStyle/>
          <a:p>
            <a:r>
              <a:rPr lang="en-GB" sz="3200" dirty="0" smtClean="0"/>
              <a:t>Revision question 4</a:t>
            </a:r>
            <a:endParaRPr lang="en-GB" sz="3200" dirty="0"/>
          </a:p>
        </p:txBody>
      </p:sp>
      <p:sp>
        <p:nvSpPr>
          <p:cNvPr id="3" name="Rectangle 2"/>
          <p:cNvSpPr/>
          <p:nvPr/>
        </p:nvSpPr>
        <p:spPr>
          <a:xfrm>
            <a:off x="5412827" y="435019"/>
            <a:ext cx="6096000" cy="2491067"/>
          </a:xfrm>
          <a:prstGeom prst="rect">
            <a:avLst/>
          </a:prstGeom>
        </p:spPr>
        <p:txBody>
          <a:bodyPr>
            <a:spAutoFit/>
          </a:bodyPr>
          <a:lstStyle/>
          <a:p>
            <a:pPr>
              <a:lnSpc>
                <a:spcPct val="115000"/>
              </a:lnSpc>
              <a:spcAft>
                <a:spcPts val="1000"/>
              </a:spcAft>
            </a:pPr>
            <a:r>
              <a:rPr lang="en-GB" dirty="0" smtClean="0">
                <a:latin typeface="Times New Roman" panose="02020603050405020304" pitchFamily="18" charset="0"/>
                <a:ea typeface="Calibri" panose="020F0502020204030204" pitchFamily="34" charset="0"/>
              </a:rPr>
              <a:t>Describe the process of </a:t>
            </a:r>
            <a:r>
              <a:rPr lang="en-GB" dirty="0" smtClean="0">
                <a:solidFill>
                  <a:srgbClr val="7030A0"/>
                </a:solidFill>
                <a:latin typeface="Times New Roman" panose="02020603050405020304" pitchFamily="18" charset="0"/>
                <a:ea typeface="Calibri" panose="020F0502020204030204" pitchFamily="34" charset="0"/>
              </a:rPr>
              <a:t>Electron Beam Machining (EBM)</a:t>
            </a:r>
            <a:r>
              <a:rPr lang="en-GB" dirty="0" smtClean="0">
                <a:latin typeface="Times New Roman" panose="02020603050405020304" pitchFamily="18" charset="0"/>
                <a:ea typeface="Calibri" panose="020F0502020204030204" pitchFamily="34" charset="0"/>
              </a:rPr>
              <a:t>						(10 marks)</a:t>
            </a:r>
          </a:p>
          <a:p>
            <a:pPr>
              <a:lnSpc>
                <a:spcPct val="115000"/>
              </a:lnSpc>
              <a:spcAft>
                <a:spcPts val="1000"/>
              </a:spcAft>
            </a:pPr>
            <a:r>
              <a:rPr lang="en-GB" dirty="0" smtClean="0">
                <a:latin typeface="Times New Roman" panose="02020603050405020304" pitchFamily="18" charset="0"/>
                <a:ea typeface="Calibri" panose="020F0502020204030204" pitchFamily="34" charset="0"/>
              </a:rPr>
              <a:t>Compare and contrast the following:</a:t>
            </a:r>
          </a:p>
          <a:p>
            <a:pPr>
              <a:lnSpc>
                <a:spcPct val="115000"/>
              </a:lnSpc>
              <a:spcAft>
                <a:spcPts val="1000"/>
              </a:spcAft>
            </a:pPr>
            <a:r>
              <a:rPr lang="en-GB" dirty="0" err="1" smtClean="0">
                <a:latin typeface="Times New Roman" panose="02020603050405020304" pitchFamily="18" charset="0"/>
                <a:ea typeface="Calibri" panose="020F0502020204030204" pitchFamily="34" charset="0"/>
              </a:rPr>
              <a:t>i</a:t>
            </a:r>
            <a:r>
              <a:rPr lang="en-GB" dirty="0" smtClean="0">
                <a:latin typeface="Times New Roman" panose="02020603050405020304" pitchFamily="18" charset="0"/>
                <a:ea typeface="Calibri" panose="020F0502020204030204" pitchFamily="34" charset="0"/>
              </a:rPr>
              <a:t>.	</a:t>
            </a:r>
            <a:r>
              <a:rPr lang="en-GB" dirty="0" smtClean="0">
                <a:solidFill>
                  <a:srgbClr val="00B0F0"/>
                </a:solidFill>
                <a:latin typeface="Times New Roman" panose="02020603050405020304" pitchFamily="18" charset="0"/>
                <a:ea typeface="Calibri" panose="020F0502020204030204" pitchFamily="34" charset="0"/>
              </a:rPr>
              <a:t>Selective Laser Sintering (SLS)</a:t>
            </a:r>
          </a:p>
          <a:p>
            <a:pPr>
              <a:lnSpc>
                <a:spcPct val="115000"/>
              </a:lnSpc>
              <a:spcAft>
                <a:spcPts val="1000"/>
              </a:spcAft>
            </a:pPr>
            <a:r>
              <a:rPr lang="en-GB" dirty="0" smtClean="0">
                <a:latin typeface="Times New Roman" panose="02020603050405020304" pitchFamily="18" charset="0"/>
                <a:ea typeface="Calibri" panose="020F0502020204030204" pitchFamily="34" charset="0"/>
              </a:rPr>
              <a:t>ii.	</a:t>
            </a:r>
            <a:r>
              <a:rPr lang="en-GB" dirty="0" smtClean="0">
                <a:solidFill>
                  <a:srgbClr val="00B0F0"/>
                </a:solidFill>
                <a:latin typeface="Times New Roman" panose="02020603050405020304" pitchFamily="18" charset="0"/>
                <a:ea typeface="Calibri" panose="020F0502020204030204" pitchFamily="34" charset="0"/>
              </a:rPr>
              <a:t>Laser Engineering Net Shaping (LENS)</a:t>
            </a:r>
          </a:p>
          <a:p>
            <a:pPr marL="4114800" indent="457200">
              <a:lnSpc>
                <a:spcPct val="115000"/>
              </a:lnSpc>
              <a:spcAft>
                <a:spcPts val="1000"/>
              </a:spcAft>
            </a:pPr>
            <a:r>
              <a:rPr lang="en-GB" dirty="0" smtClean="0">
                <a:latin typeface="Times New Roman" panose="02020603050405020304" pitchFamily="18" charset="0"/>
                <a:ea typeface="Calibri" panose="020F0502020204030204" pitchFamily="34" charset="0"/>
              </a:rPr>
              <a:t>(10 Marks)</a:t>
            </a:r>
            <a:endParaRPr lang="en-GB" dirty="0">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249153067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51957" y="890016"/>
            <a:ext cx="3421706" cy="584775"/>
          </a:xfrm>
          <a:prstGeom prst="rect">
            <a:avLst/>
          </a:prstGeom>
        </p:spPr>
        <p:txBody>
          <a:bodyPr wrap="none">
            <a:spAutoFit/>
          </a:bodyPr>
          <a:lstStyle/>
          <a:p>
            <a:r>
              <a:rPr lang="en-GB" sz="3200" dirty="0" smtClean="0"/>
              <a:t>Revision question 5</a:t>
            </a:r>
            <a:endParaRPr lang="en-GB" sz="3200" dirty="0"/>
          </a:p>
        </p:txBody>
      </p:sp>
      <p:sp>
        <p:nvSpPr>
          <p:cNvPr id="3" name="Rectangle 2"/>
          <p:cNvSpPr/>
          <p:nvPr/>
        </p:nvSpPr>
        <p:spPr>
          <a:xfrm>
            <a:off x="5412827" y="435019"/>
            <a:ext cx="6096000" cy="1685077"/>
          </a:xfrm>
          <a:prstGeom prst="rect">
            <a:avLst/>
          </a:prstGeom>
        </p:spPr>
        <p:txBody>
          <a:bodyPr>
            <a:spAutoFit/>
          </a:bodyPr>
          <a:lstStyle/>
          <a:p>
            <a:pPr>
              <a:lnSpc>
                <a:spcPct val="115000"/>
              </a:lnSpc>
              <a:spcAft>
                <a:spcPts val="1000"/>
              </a:spcAft>
            </a:pPr>
            <a:r>
              <a:rPr lang="en-GB" dirty="0" smtClean="0">
                <a:latin typeface="Times New Roman" panose="02020603050405020304" pitchFamily="18" charset="0"/>
                <a:ea typeface="Calibri" panose="020F0502020204030204" pitchFamily="34" charset="0"/>
              </a:rPr>
              <a:t>A manufacturer is looking at updating its manufacturing processes, discuss in detail and evaluate how this industry could use </a:t>
            </a:r>
            <a:r>
              <a:rPr lang="en-GB" dirty="0" smtClean="0">
                <a:solidFill>
                  <a:srgbClr val="7030A0"/>
                </a:solidFill>
                <a:latin typeface="Times New Roman" panose="02020603050405020304" pitchFamily="18" charset="0"/>
                <a:ea typeface="Calibri" panose="020F0502020204030204" pitchFamily="34" charset="0"/>
              </a:rPr>
              <a:t>subtractive</a:t>
            </a:r>
            <a:r>
              <a:rPr lang="en-GB" dirty="0" smtClean="0">
                <a:latin typeface="Times New Roman" panose="02020603050405020304" pitchFamily="18" charset="0"/>
                <a:ea typeface="Calibri" panose="020F0502020204030204" pitchFamily="34" charset="0"/>
              </a:rPr>
              <a:t> and </a:t>
            </a:r>
            <a:r>
              <a:rPr lang="en-GB" dirty="0" smtClean="0">
                <a:solidFill>
                  <a:srgbClr val="00B0F0"/>
                </a:solidFill>
                <a:latin typeface="Times New Roman" panose="02020603050405020304" pitchFamily="18" charset="0"/>
                <a:ea typeface="Calibri" panose="020F0502020204030204" pitchFamily="34" charset="0"/>
              </a:rPr>
              <a:t>additive </a:t>
            </a:r>
            <a:r>
              <a:rPr lang="en-GB" dirty="0" smtClean="0">
                <a:latin typeface="Times New Roman" panose="02020603050405020304" pitchFamily="18" charset="0"/>
                <a:ea typeface="Calibri" panose="020F0502020204030204" pitchFamily="34" charset="0"/>
              </a:rPr>
              <a:t>manufacturing for rapid prototyping. How will this give greater freedom of design and improve the “Time-to-market”?		(10 marks)</a:t>
            </a:r>
            <a:endParaRPr lang="en-GB" dirty="0">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21646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3720</TotalTime>
  <Words>8201</Words>
  <Application>Microsoft Office PowerPoint</Application>
  <PresentationFormat>Widescreen</PresentationFormat>
  <Paragraphs>571</Paragraphs>
  <Slides>75</Slides>
  <Notes>0</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75</vt:i4>
      </vt:variant>
    </vt:vector>
  </HeadingPairs>
  <TitlesOfParts>
    <vt:vector size="90" baseType="lpstr">
      <vt:lpstr>Arial</vt:lpstr>
      <vt:lpstr>Bernard MT Condensed</vt:lpstr>
      <vt:lpstr>Calibri</vt:lpstr>
      <vt:lpstr>Calibri Light</vt:lpstr>
      <vt:lpstr>CorporateAPro-Regular</vt:lpstr>
      <vt:lpstr>CorporateAPro-RegularItalic</vt:lpstr>
      <vt:lpstr>CorporateSPro-Bold</vt:lpstr>
      <vt:lpstr>CorporateSPro-Light</vt:lpstr>
      <vt:lpstr>Gill Sans Ultra Bold</vt:lpstr>
      <vt:lpstr>ITC Legacy Sans</vt:lpstr>
      <vt:lpstr>Myriad Pro</vt:lpstr>
      <vt:lpstr>Times</vt:lpstr>
      <vt:lpstr>Times New Roman</vt:lpstr>
      <vt:lpstr>TnQ</vt:lpstr>
      <vt:lpstr>Office Theme</vt:lpstr>
      <vt:lpstr>Electron Beam Machining</vt:lpstr>
      <vt:lpstr>PowerPoint Presentation</vt:lpstr>
      <vt:lpstr>PowerPoint Presentation</vt:lpstr>
      <vt:lpstr>Topics</vt:lpstr>
      <vt:lpstr>Videos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Material Removal Process</vt:lpstr>
      <vt:lpstr>Process</vt:lpstr>
      <vt:lpstr>PowerPoint Presentation</vt:lpstr>
      <vt:lpstr>PowerPoint Presentation</vt:lpstr>
      <vt:lpstr>PowerPoint Presentation</vt:lpstr>
      <vt:lpstr>PowerPoint Presentation</vt:lpstr>
      <vt:lpstr>PowerPoint Presentation</vt:lpstr>
      <vt:lpstr>PowerPoint Presentation</vt:lpstr>
      <vt:lpstr>Advantages</vt:lpstr>
      <vt:lpstr>Disadvantages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Exam</vt:lpstr>
      <vt:lpstr>PowerPoint Presentation</vt:lpstr>
      <vt:lpstr>PowerPoint Presentation</vt:lpstr>
      <vt:lpstr>PowerPoint Presentation</vt:lpstr>
      <vt:lpstr>Model Answers</vt:lpstr>
      <vt:lpstr>Revision question 1</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Electron Beam Machining</dc:title>
  <dc:creator>Rachel Alexander</dc:creator>
  <cp:lastModifiedBy>Rachel Alexander</cp:lastModifiedBy>
  <cp:revision>46</cp:revision>
  <dcterms:created xsi:type="dcterms:W3CDTF">2016-10-11T11:03:49Z</dcterms:created>
  <dcterms:modified xsi:type="dcterms:W3CDTF">2019-05-21T17:56:48Z</dcterms:modified>
</cp:coreProperties>
</file>