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8" r:id="rId2"/>
    <p:sldId id="256" r:id="rId3"/>
    <p:sldId id="257" r:id="rId4"/>
  </p:sldIdLst>
  <p:sldSz cx="7620000" cy="19050000"/>
  <p:notesSz cx="6858000" cy="9144000"/>
  <p:embeddedFontLst>
    <p:embeddedFont>
      <p:font typeface="Canva Sans" panose="020B0604020202020204" charset="0"/>
      <p:regular r:id="rId5"/>
    </p:embeddedFont>
    <p:embeddedFont>
      <p:font typeface="Raleway" pitchFamily="2" charset="0"/>
      <p:regular r:id="rId6"/>
      <p:bold r:id="rId7"/>
      <p:italic r:id="rId8"/>
      <p:boldItalic r:id="rId9"/>
    </p:embeddedFont>
    <p:embeddedFont>
      <p:font typeface="Raleway Bold" pitchFamily="2" charset="0"/>
      <p:regular r:id="rId10"/>
      <p:bold r:id="rId11"/>
    </p:embeddedFont>
    <p:embeddedFont>
      <p:font typeface="Raleway Bold Italics" panose="020B0604020202020204" charset="0"/>
      <p:regular r:id="rId12"/>
    </p:embeddedFont>
    <p:embeddedFont>
      <p:font typeface="Raleway Italics" panose="020B0604020202020204" charset="0"/>
      <p:regular r:id="rId1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BBFE25-0912-C0BE-C242-B97DD46AC85F}" v="430" dt="2026-07-13T22:28:58.5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60" d="100"/>
          <a:sy n="60" d="100"/>
        </p:scale>
        <p:origin x="1968"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font" Target="fonts/font9.fntdata"/><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font" Target="fonts/font3.fntdata"/><Relationship Id="rId12" Type="http://schemas.openxmlformats.org/officeDocument/2006/relationships/font" Target="fonts/font8.fntdata"/><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font" Target="fonts/font7.fntdata"/><Relationship Id="rId5" Type="http://schemas.openxmlformats.org/officeDocument/2006/relationships/font" Target="fonts/font1.fntdata"/><Relationship Id="rId15" Type="http://schemas.openxmlformats.org/officeDocument/2006/relationships/viewProps" Target="viewProps.xml"/><Relationship Id="rId10" Type="http://schemas.openxmlformats.org/officeDocument/2006/relationships/font" Target="fonts/font6.fntdata"/><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font" Target="fonts/font5.fntdata"/><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ti Bangoura (2120469)" userId="S::2120469@student.uwtsd.ac.uk::9ac5d43f-51e2-4e7f-827a-290612284b1e" providerId="AD" clId="Web-{17BBFE25-0912-C0BE-C242-B97DD46AC85F}"/>
    <pc:docChg chg="addSld modSld sldOrd">
      <pc:chgData name="Tati Bangoura (2120469)" userId="S::2120469@student.uwtsd.ac.uk::9ac5d43f-51e2-4e7f-827a-290612284b1e" providerId="AD" clId="Web-{17BBFE25-0912-C0BE-C242-B97DD46AC85F}" dt="2026-07-13T22:28:51.634" v="224" actId="20577"/>
      <pc:docMkLst>
        <pc:docMk/>
      </pc:docMkLst>
      <pc:sldChg chg="modSp">
        <pc:chgData name="Tati Bangoura (2120469)" userId="S::2120469@student.uwtsd.ac.uk::9ac5d43f-51e2-4e7f-827a-290612284b1e" providerId="AD" clId="Web-{17BBFE25-0912-C0BE-C242-B97DD46AC85F}" dt="2026-07-13T22:05:18.756" v="2" actId="1076"/>
        <pc:sldMkLst>
          <pc:docMk/>
          <pc:sldMk cId="0" sldId="256"/>
        </pc:sldMkLst>
        <pc:grpChg chg="mod">
          <ac:chgData name="Tati Bangoura (2120469)" userId="S::2120469@student.uwtsd.ac.uk::9ac5d43f-51e2-4e7f-827a-290612284b1e" providerId="AD" clId="Web-{17BBFE25-0912-C0BE-C242-B97DD46AC85F}" dt="2026-07-13T22:05:18.756" v="2" actId="1076"/>
          <ac:grpSpMkLst>
            <pc:docMk/>
            <pc:sldMk cId="0" sldId="256"/>
            <ac:grpSpMk id="28" creationId="{00000000-0000-0000-0000-000000000000}"/>
          </ac:grpSpMkLst>
        </pc:grpChg>
      </pc:sldChg>
      <pc:sldChg chg="addSp modSp new ord">
        <pc:chgData name="Tati Bangoura (2120469)" userId="S::2120469@student.uwtsd.ac.uk::9ac5d43f-51e2-4e7f-827a-290612284b1e" providerId="AD" clId="Web-{17BBFE25-0912-C0BE-C242-B97DD46AC85F}" dt="2026-07-13T22:28:51.634" v="224" actId="20577"/>
        <pc:sldMkLst>
          <pc:docMk/>
          <pc:sldMk cId="1902101828" sldId="258"/>
        </pc:sldMkLst>
        <pc:spChg chg="add mod">
          <ac:chgData name="Tati Bangoura (2120469)" userId="S::2120469@student.uwtsd.ac.uk::9ac5d43f-51e2-4e7f-827a-290612284b1e" providerId="AD" clId="Web-{17BBFE25-0912-C0BE-C242-B97DD46AC85F}" dt="2026-07-13T22:28:51.634" v="224" actId="20577"/>
          <ac:spMkLst>
            <pc:docMk/>
            <pc:sldMk cId="1902101828" sldId="258"/>
            <ac:spMk id="2" creationId="{2E13D4A8-AC75-6F35-5802-109E168C432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hyperlink" Target="https://doi.org/10.1192/bjo.2025.10082" TargetMode="External"/><Relationship Id="rId2" Type="http://schemas.openxmlformats.org/officeDocument/2006/relationships/hyperlink" Target="https://commonslibrary.parliament.uk/research-briefings/sn06988/"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13D4A8-AC75-6F35-5802-109E168C432A}"/>
              </a:ext>
            </a:extLst>
          </p:cNvPr>
          <p:cNvSpPr txBox="1"/>
          <p:nvPr/>
        </p:nvSpPr>
        <p:spPr>
          <a:xfrm>
            <a:off x="1980652" y="401484"/>
            <a:ext cx="421557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Student Name: TATI BANGOURA</a:t>
            </a:r>
          </a:p>
          <a:p>
            <a:r>
              <a:rPr lang="en-GB">
                <a:ea typeface="Calibri"/>
                <a:cs typeface="Calibri"/>
              </a:rPr>
              <a:t>Student ID Number: 2120469</a:t>
            </a:r>
          </a:p>
          <a:p>
            <a:r>
              <a:rPr lang="en-GB">
                <a:ea typeface="Calibri"/>
                <a:cs typeface="Calibri"/>
              </a:rPr>
              <a:t>Programme: BSc ( Hons) Hearth and Social Care</a:t>
            </a:r>
            <a:endParaRPr lang="en-GB" dirty="0">
              <a:ea typeface="Calibri"/>
              <a:cs typeface="Calibri"/>
            </a:endParaRPr>
          </a:p>
          <a:p>
            <a:r>
              <a:rPr lang="en-GB" dirty="0">
                <a:ea typeface="Calibri"/>
                <a:cs typeface="Calibri"/>
              </a:rPr>
              <a:t>Module: Psychological Classification and </a:t>
            </a:r>
            <a:r>
              <a:rPr lang="en-GB">
                <a:ea typeface="Calibri"/>
                <a:cs typeface="Calibri"/>
              </a:rPr>
              <a:t>Provisions</a:t>
            </a:r>
          </a:p>
          <a:p>
            <a:r>
              <a:rPr lang="en-GB">
                <a:ea typeface="Calibri"/>
                <a:cs typeface="Calibri"/>
              </a:rPr>
              <a:t>Module Code: BMHP6029</a:t>
            </a:r>
          </a:p>
          <a:p>
            <a:r>
              <a:rPr lang="en-GB">
                <a:ea typeface="Calibri"/>
                <a:cs typeface="Calibri"/>
              </a:rPr>
              <a:t>Lecturer: Neale Haddon</a:t>
            </a:r>
          </a:p>
          <a:p>
            <a:r>
              <a:rPr lang="en-GB" dirty="0">
                <a:ea typeface="Calibri"/>
                <a:cs typeface="Calibri"/>
              </a:rPr>
              <a:t>Assignment Title: Component1 Individual Presentation ( </a:t>
            </a:r>
            <a:r>
              <a:rPr lang="en-GB">
                <a:ea typeface="Calibri"/>
                <a:cs typeface="Calibri"/>
              </a:rPr>
              <a:t>Academic Poster</a:t>
            </a:r>
            <a:endParaRPr lang="en-GB" dirty="0">
              <a:ea typeface="Calibri"/>
              <a:cs typeface="Calibri"/>
            </a:endParaRPr>
          </a:p>
        </p:txBody>
      </p:sp>
    </p:spTree>
    <p:extLst>
      <p:ext uri="{BB962C8B-B14F-4D97-AF65-F5344CB8AC3E}">
        <p14:creationId xmlns:p14="http://schemas.microsoft.com/office/powerpoint/2010/main" val="1902101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2A3A74"/>
        </a:solidFill>
        <a:effectLst/>
      </p:bgPr>
    </p:bg>
    <p:spTree>
      <p:nvGrpSpPr>
        <p:cNvPr id="1" name=""/>
        <p:cNvGrpSpPr/>
        <p:nvPr/>
      </p:nvGrpSpPr>
      <p:grpSpPr>
        <a:xfrm>
          <a:off x="0" y="0"/>
          <a:ext cx="0" cy="0"/>
          <a:chOff x="0" y="0"/>
          <a:chExt cx="0" cy="0"/>
        </a:xfrm>
      </p:grpSpPr>
      <p:sp>
        <p:nvSpPr>
          <p:cNvPr id="2" name="AutoShape 2"/>
          <p:cNvSpPr/>
          <p:nvPr/>
        </p:nvSpPr>
        <p:spPr>
          <a:xfrm>
            <a:off x="470515" y="16549182"/>
            <a:ext cx="6678970" cy="0"/>
          </a:xfrm>
          <a:prstGeom prst="line">
            <a:avLst/>
          </a:prstGeom>
          <a:ln w="28575" cap="flat">
            <a:solidFill>
              <a:srgbClr val="FFFFFF"/>
            </a:solidFill>
            <a:prstDash val="sysDot"/>
            <a:headEnd type="oval" w="lg" len="lg"/>
            <a:tailEnd type="oval" w="lg" len="lg"/>
          </a:ln>
        </p:spPr>
      </p:sp>
      <p:sp>
        <p:nvSpPr>
          <p:cNvPr id="3" name="AutoShape 3"/>
          <p:cNvSpPr/>
          <p:nvPr/>
        </p:nvSpPr>
        <p:spPr>
          <a:xfrm>
            <a:off x="2626182" y="3215403"/>
            <a:ext cx="1183818" cy="0"/>
          </a:xfrm>
          <a:prstGeom prst="line">
            <a:avLst/>
          </a:prstGeom>
          <a:ln w="38100" cap="flat">
            <a:solidFill>
              <a:srgbClr val="FFFFFF"/>
            </a:solidFill>
            <a:prstDash val="sysDot"/>
            <a:headEnd type="none" w="sm" len="sm"/>
            <a:tailEnd type="triangle" w="lg" len="med"/>
          </a:ln>
        </p:spPr>
      </p:sp>
      <p:sp>
        <p:nvSpPr>
          <p:cNvPr id="4" name="AutoShape 4"/>
          <p:cNvSpPr/>
          <p:nvPr/>
        </p:nvSpPr>
        <p:spPr>
          <a:xfrm>
            <a:off x="2626182" y="8242019"/>
            <a:ext cx="1183818" cy="0"/>
          </a:xfrm>
          <a:prstGeom prst="line">
            <a:avLst/>
          </a:prstGeom>
          <a:ln w="38100" cap="flat">
            <a:solidFill>
              <a:srgbClr val="FFFFFF"/>
            </a:solidFill>
            <a:prstDash val="sysDot"/>
            <a:headEnd type="none" w="sm" len="sm"/>
            <a:tailEnd type="triangle" w="lg" len="med"/>
          </a:ln>
        </p:spPr>
      </p:sp>
      <p:sp>
        <p:nvSpPr>
          <p:cNvPr id="5" name="AutoShape 5"/>
          <p:cNvSpPr/>
          <p:nvPr/>
        </p:nvSpPr>
        <p:spPr>
          <a:xfrm>
            <a:off x="2626182" y="13894292"/>
            <a:ext cx="1183818" cy="0"/>
          </a:xfrm>
          <a:prstGeom prst="line">
            <a:avLst/>
          </a:prstGeom>
          <a:ln w="38100" cap="flat">
            <a:solidFill>
              <a:srgbClr val="FFFFFF"/>
            </a:solidFill>
            <a:prstDash val="sysDot"/>
            <a:headEnd type="none" w="sm" len="sm"/>
            <a:tailEnd type="triangle" w="lg" len="med"/>
          </a:ln>
        </p:spPr>
      </p:sp>
      <p:sp>
        <p:nvSpPr>
          <p:cNvPr id="6" name="AutoShape 6"/>
          <p:cNvSpPr/>
          <p:nvPr/>
        </p:nvSpPr>
        <p:spPr>
          <a:xfrm>
            <a:off x="3810000" y="5646864"/>
            <a:ext cx="1183818" cy="0"/>
          </a:xfrm>
          <a:prstGeom prst="line">
            <a:avLst/>
          </a:prstGeom>
          <a:ln w="38100" cap="flat">
            <a:solidFill>
              <a:srgbClr val="FFFFFF"/>
            </a:solidFill>
            <a:prstDash val="sysDot"/>
            <a:headEnd type="triangle" w="lg" len="med"/>
            <a:tailEnd type="none" w="sm" len="sm"/>
          </a:ln>
        </p:spPr>
      </p:sp>
      <p:sp>
        <p:nvSpPr>
          <p:cNvPr id="7" name="AutoShape 7"/>
          <p:cNvSpPr/>
          <p:nvPr/>
        </p:nvSpPr>
        <p:spPr>
          <a:xfrm>
            <a:off x="3810000" y="10875274"/>
            <a:ext cx="1183818" cy="0"/>
          </a:xfrm>
          <a:prstGeom prst="line">
            <a:avLst/>
          </a:prstGeom>
          <a:ln w="38100" cap="flat">
            <a:solidFill>
              <a:srgbClr val="FFFFFF"/>
            </a:solidFill>
            <a:prstDash val="sysDot"/>
            <a:headEnd type="triangle" w="lg" len="med"/>
            <a:tailEnd type="none" w="sm" len="sm"/>
          </a:ln>
        </p:spPr>
      </p:sp>
      <p:sp>
        <p:nvSpPr>
          <p:cNvPr id="12" name="Freeform 12"/>
          <p:cNvSpPr/>
          <p:nvPr/>
        </p:nvSpPr>
        <p:spPr>
          <a:xfrm>
            <a:off x="359092" y="13586317"/>
            <a:ext cx="2160603" cy="1941842"/>
          </a:xfrm>
          <a:custGeom>
            <a:avLst/>
            <a:gdLst/>
            <a:ahLst/>
            <a:cxnLst/>
            <a:rect l="l" t="t" r="r" b="b"/>
            <a:pathLst>
              <a:path w="2160603" h="1941842">
                <a:moveTo>
                  <a:pt x="0" y="0"/>
                </a:moveTo>
                <a:lnTo>
                  <a:pt x="2160604" y="0"/>
                </a:lnTo>
                <a:lnTo>
                  <a:pt x="2160604" y="1941842"/>
                </a:lnTo>
                <a:lnTo>
                  <a:pt x="0" y="1941842"/>
                </a:lnTo>
                <a:lnTo>
                  <a:pt x="0" y="0"/>
                </a:lnTo>
                <a:close/>
              </a:path>
            </a:pathLst>
          </a:custGeom>
          <a:blipFill>
            <a:blip r:embed="rId2"/>
            <a:stretch>
              <a:fillRect/>
            </a:stretch>
          </a:blipFill>
        </p:spPr>
      </p:sp>
      <p:grpSp>
        <p:nvGrpSpPr>
          <p:cNvPr id="13" name="Group 13"/>
          <p:cNvGrpSpPr/>
          <p:nvPr/>
        </p:nvGrpSpPr>
        <p:grpSpPr>
          <a:xfrm>
            <a:off x="3992856" y="2990895"/>
            <a:ext cx="3627144" cy="468067"/>
            <a:chOff x="0" y="0"/>
            <a:chExt cx="1289651" cy="166424"/>
          </a:xfrm>
        </p:grpSpPr>
        <p:sp>
          <p:nvSpPr>
            <p:cNvPr id="14" name="Freeform 14"/>
            <p:cNvSpPr/>
            <p:nvPr/>
          </p:nvSpPr>
          <p:spPr>
            <a:xfrm>
              <a:off x="0" y="0"/>
              <a:ext cx="1289651" cy="166424"/>
            </a:xfrm>
            <a:custGeom>
              <a:avLst/>
              <a:gdLst/>
              <a:ahLst/>
              <a:cxnLst/>
              <a:rect l="l" t="t" r="r" b="b"/>
              <a:pathLst>
                <a:path w="1289651" h="166424">
                  <a:moveTo>
                    <a:pt x="0" y="0"/>
                  </a:moveTo>
                  <a:lnTo>
                    <a:pt x="1289651" y="0"/>
                  </a:lnTo>
                  <a:lnTo>
                    <a:pt x="1289651" y="166424"/>
                  </a:lnTo>
                  <a:lnTo>
                    <a:pt x="0" y="166424"/>
                  </a:lnTo>
                  <a:close/>
                </a:path>
              </a:pathLst>
            </a:custGeom>
            <a:solidFill>
              <a:srgbClr val="FFFFFF"/>
            </a:solidFill>
          </p:spPr>
        </p:sp>
        <p:sp>
          <p:nvSpPr>
            <p:cNvPr id="15" name="TextBox 15"/>
            <p:cNvSpPr txBox="1"/>
            <p:nvPr/>
          </p:nvSpPr>
          <p:spPr>
            <a:xfrm>
              <a:off x="0" y="-28575"/>
              <a:ext cx="1289651" cy="194999"/>
            </a:xfrm>
            <a:prstGeom prst="rect">
              <a:avLst/>
            </a:prstGeom>
          </p:spPr>
          <p:txBody>
            <a:bodyPr lIns="50800" tIns="50800" rIns="50800" bIns="50800" rtlCol="0" anchor="ctr"/>
            <a:lstStyle/>
            <a:p>
              <a:pPr algn="ctr">
                <a:lnSpc>
                  <a:spcPts val="1960"/>
                </a:lnSpc>
              </a:pPr>
              <a:endParaRPr/>
            </a:p>
          </p:txBody>
        </p:sp>
      </p:grpSp>
      <p:grpSp>
        <p:nvGrpSpPr>
          <p:cNvPr id="16" name="Group 16"/>
          <p:cNvGrpSpPr/>
          <p:nvPr/>
        </p:nvGrpSpPr>
        <p:grpSpPr>
          <a:xfrm>
            <a:off x="0" y="5393781"/>
            <a:ext cx="3627144" cy="468067"/>
            <a:chOff x="0" y="0"/>
            <a:chExt cx="1289651" cy="166424"/>
          </a:xfrm>
        </p:grpSpPr>
        <p:sp>
          <p:nvSpPr>
            <p:cNvPr id="17" name="Freeform 17"/>
            <p:cNvSpPr/>
            <p:nvPr/>
          </p:nvSpPr>
          <p:spPr>
            <a:xfrm>
              <a:off x="0" y="0"/>
              <a:ext cx="1289651" cy="166424"/>
            </a:xfrm>
            <a:custGeom>
              <a:avLst/>
              <a:gdLst/>
              <a:ahLst/>
              <a:cxnLst/>
              <a:rect l="l" t="t" r="r" b="b"/>
              <a:pathLst>
                <a:path w="1289651" h="166424">
                  <a:moveTo>
                    <a:pt x="0" y="0"/>
                  </a:moveTo>
                  <a:lnTo>
                    <a:pt x="1289651" y="0"/>
                  </a:lnTo>
                  <a:lnTo>
                    <a:pt x="1289651" y="166424"/>
                  </a:lnTo>
                  <a:lnTo>
                    <a:pt x="0" y="166424"/>
                  </a:lnTo>
                  <a:close/>
                </a:path>
              </a:pathLst>
            </a:custGeom>
            <a:solidFill>
              <a:srgbClr val="FFFFFF"/>
            </a:solidFill>
          </p:spPr>
        </p:sp>
        <p:sp>
          <p:nvSpPr>
            <p:cNvPr id="18" name="TextBox 18"/>
            <p:cNvSpPr txBox="1"/>
            <p:nvPr/>
          </p:nvSpPr>
          <p:spPr>
            <a:xfrm>
              <a:off x="0" y="-28575"/>
              <a:ext cx="1289651" cy="194999"/>
            </a:xfrm>
            <a:prstGeom prst="rect">
              <a:avLst/>
            </a:prstGeom>
          </p:spPr>
          <p:txBody>
            <a:bodyPr lIns="50800" tIns="50800" rIns="50800" bIns="50800" rtlCol="0" anchor="ctr"/>
            <a:lstStyle/>
            <a:p>
              <a:pPr algn="ctr">
                <a:lnSpc>
                  <a:spcPts val="1960"/>
                </a:lnSpc>
              </a:pPr>
              <a:endParaRPr/>
            </a:p>
          </p:txBody>
        </p:sp>
      </p:grpSp>
      <p:grpSp>
        <p:nvGrpSpPr>
          <p:cNvPr id="19" name="Group 19"/>
          <p:cNvGrpSpPr/>
          <p:nvPr/>
        </p:nvGrpSpPr>
        <p:grpSpPr>
          <a:xfrm>
            <a:off x="0" y="10641241"/>
            <a:ext cx="3627144" cy="468067"/>
            <a:chOff x="0" y="0"/>
            <a:chExt cx="1289651" cy="166424"/>
          </a:xfrm>
        </p:grpSpPr>
        <p:sp>
          <p:nvSpPr>
            <p:cNvPr id="20" name="Freeform 20"/>
            <p:cNvSpPr/>
            <p:nvPr/>
          </p:nvSpPr>
          <p:spPr>
            <a:xfrm>
              <a:off x="0" y="0"/>
              <a:ext cx="1289651" cy="166424"/>
            </a:xfrm>
            <a:custGeom>
              <a:avLst/>
              <a:gdLst/>
              <a:ahLst/>
              <a:cxnLst/>
              <a:rect l="l" t="t" r="r" b="b"/>
              <a:pathLst>
                <a:path w="1289651" h="166424">
                  <a:moveTo>
                    <a:pt x="0" y="0"/>
                  </a:moveTo>
                  <a:lnTo>
                    <a:pt x="1289651" y="0"/>
                  </a:lnTo>
                  <a:lnTo>
                    <a:pt x="1289651" y="166424"/>
                  </a:lnTo>
                  <a:lnTo>
                    <a:pt x="0" y="166424"/>
                  </a:lnTo>
                  <a:close/>
                </a:path>
              </a:pathLst>
            </a:custGeom>
            <a:solidFill>
              <a:srgbClr val="FFFFFF"/>
            </a:solidFill>
          </p:spPr>
        </p:sp>
        <p:sp>
          <p:nvSpPr>
            <p:cNvPr id="21" name="TextBox 21"/>
            <p:cNvSpPr txBox="1"/>
            <p:nvPr/>
          </p:nvSpPr>
          <p:spPr>
            <a:xfrm>
              <a:off x="0" y="-28575"/>
              <a:ext cx="1289651" cy="194999"/>
            </a:xfrm>
            <a:prstGeom prst="rect">
              <a:avLst/>
            </a:prstGeom>
          </p:spPr>
          <p:txBody>
            <a:bodyPr lIns="50800" tIns="50800" rIns="50800" bIns="50800" rtlCol="0" anchor="ctr"/>
            <a:lstStyle/>
            <a:p>
              <a:pPr algn="ctr">
                <a:lnSpc>
                  <a:spcPts val="1960"/>
                </a:lnSpc>
              </a:pPr>
              <a:endParaRPr/>
            </a:p>
          </p:txBody>
        </p:sp>
      </p:grpSp>
      <p:grpSp>
        <p:nvGrpSpPr>
          <p:cNvPr id="22" name="Group 22"/>
          <p:cNvGrpSpPr/>
          <p:nvPr/>
        </p:nvGrpSpPr>
        <p:grpSpPr>
          <a:xfrm>
            <a:off x="3992856" y="8007986"/>
            <a:ext cx="3627144" cy="468067"/>
            <a:chOff x="0" y="0"/>
            <a:chExt cx="1289651" cy="166424"/>
          </a:xfrm>
        </p:grpSpPr>
        <p:sp>
          <p:nvSpPr>
            <p:cNvPr id="23" name="Freeform 23"/>
            <p:cNvSpPr/>
            <p:nvPr/>
          </p:nvSpPr>
          <p:spPr>
            <a:xfrm>
              <a:off x="0" y="0"/>
              <a:ext cx="1289651" cy="166424"/>
            </a:xfrm>
            <a:custGeom>
              <a:avLst/>
              <a:gdLst/>
              <a:ahLst/>
              <a:cxnLst/>
              <a:rect l="l" t="t" r="r" b="b"/>
              <a:pathLst>
                <a:path w="1289651" h="166424">
                  <a:moveTo>
                    <a:pt x="0" y="0"/>
                  </a:moveTo>
                  <a:lnTo>
                    <a:pt x="1289651" y="0"/>
                  </a:lnTo>
                  <a:lnTo>
                    <a:pt x="1289651" y="166424"/>
                  </a:lnTo>
                  <a:lnTo>
                    <a:pt x="0" y="166424"/>
                  </a:lnTo>
                  <a:close/>
                </a:path>
              </a:pathLst>
            </a:custGeom>
            <a:solidFill>
              <a:srgbClr val="FFFFFF"/>
            </a:solidFill>
          </p:spPr>
        </p:sp>
        <p:sp>
          <p:nvSpPr>
            <p:cNvPr id="24" name="TextBox 24"/>
            <p:cNvSpPr txBox="1"/>
            <p:nvPr/>
          </p:nvSpPr>
          <p:spPr>
            <a:xfrm>
              <a:off x="0" y="-28575"/>
              <a:ext cx="1289651" cy="194999"/>
            </a:xfrm>
            <a:prstGeom prst="rect">
              <a:avLst/>
            </a:prstGeom>
          </p:spPr>
          <p:txBody>
            <a:bodyPr lIns="50800" tIns="50800" rIns="50800" bIns="50800" rtlCol="0" anchor="ctr"/>
            <a:lstStyle/>
            <a:p>
              <a:pPr algn="ctr">
                <a:lnSpc>
                  <a:spcPts val="1960"/>
                </a:lnSpc>
              </a:pPr>
              <a:endParaRPr/>
            </a:p>
          </p:txBody>
        </p:sp>
      </p:grpSp>
      <p:grpSp>
        <p:nvGrpSpPr>
          <p:cNvPr id="25" name="Group 25"/>
          <p:cNvGrpSpPr/>
          <p:nvPr/>
        </p:nvGrpSpPr>
        <p:grpSpPr>
          <a:xfrm>
            <a:off x="3992856" y="13503096"/>
            <a:ext cx="3627144" cy="820492"/>
            <a:chOff x="0" y="0"/>
            <a:chExt cx="1289651" cy="291731"/>
          </a:xfrm>
        </p:grpSpPr>
        <p:sp>
          <p:nvSpPr>
            <p:cNvPr id="26" name="Freeform 26"/>
            <p:cNvSpPr/>
            <p:nvPr/>
          </p:nvSpPr>
          <p:spPr>
            <a:xfrm>
              <a:off x="0" y="0"/>
              <a:ext cx="1289651" cy="291731"/>
            </a:xfrm>
            <a:custGeom>
              <a:avLst/>
              <a:gdLst/>
              <a:ahLst/>
              <a:cxnLst/>
              <a:rect l="l" t="t" r="r" b="b"/>
              <a:pathLst>
                <a:path w="1289651" h="291731">
                  <a:moveTo>
                    <a:pt x="0" y="0"/>
                  </a:moveTo>
                  <a:lnTo>
                    <a:pt x="1289651" y="0"/>
                  </a:lnTo>
                  <a:lnTo>
                    <a:pt x="1289651" y="291731"/>
                  </a:lnTo>
                  <a:lnTo>
                    <a:pt x="0" y="291731"/>
                  </a:lnTo>
                  <a:close/>
                </a:path>
              </a:pathLst>
            </a:custGeom>
            <a:solidFill>
              <a:srgbClr val="FFFFFF"/>
            </a:solidFill>
          </p:spPr>
        </p:sp>
        <p:sp>
          <p:nvSpPr>
            <p:cNvPr id="27" name="TextBox 27"/>
            <p:cNvSpPr txBox="1"/>
            <p:nvPr/>
          </p:nvSpPr>
          <p:spPr>
            <a:xfrm>
              <a:off x="0" y="-28575"/>
              <a:ext cx="1289651" cy="320306"/>
            </a:xfrm>
            <a:prstGeom prst="rect">
              <a:avLst/>
            </a:prstGeom>
          </p:spPr>
          <p:txBody>
            <a:bodyPr lIns="50800" tIns="50800" rIns="50800" bIns="50800" rtlCol="0" anchor="ctr"/>
            <a:lstStyle/>
            <a:p>
              <a:pPr algn="ctr">
                <a:lnSpc>
                  <a:spcPts val="1960"/>
                </a:lnSpc>
              </a:pPr>
              <a:endParaRPr/>
            </a:p>
          </p:txBody>
        </p:sp>
      </p:grpSp>
      <p:grpSp>
        <p:nvGrpSpPr>
          <p:cNvPr id="28" name="Group 28"/>
          <p:cNvGrpSpPr/>
          <p:nvPr/>
        </p:nvGrpSpPr>
        <p:grpSpPr>
          <a:xfrm>
            <a:off x="-882867" y="-1866613"/>
            <a:ext cx="8579383" cy="4620859"/>
            <a:chOff x="0" y="0"/>
            <a:chExt cx="3050447" cy="1642972"/>
          </a:xfrm>
        </p:grpSpPr>
        <p:sp>
          <p:nvSpPr>
            <p:cNvPr id="29" name="Freeform 29"/>
            <p:cNvSpPr/>
            <p:nvPr/>
          </p:nvSpPr>
          <p:spPr>
            <a:xfrm>
              <a:off x="0" y="0"/>
              <a:ext cx="3050448" cy="1642972"/>
            </a:xfrm>
            <a:custGeom>
              <a:avLst/>
              <a:gdLst/>
              <a:ahLst/>
              <a:cxnLst/>
              <a:rect l="l" t="t" r="r" b="b"/>
              <a:pathLst>
                <a:path w="3050448" h="1642972">
                  <a:moveTo>
                    <a:pt x="1525224" y="0"/>
                  </a:moveTo>
                  <a:cubicBezTo>
                    <a:pt x="682866" y="0"/>
                    <a:pt x="0" y="367792"/>
                    <a:pt x="0" y="821486"/>
                  </a:cubicBezTo>
                  <a:cubicBezTo>
                    <a:pt x="0" y="1275180"/>
                    <a:pt x="682866" y="1642972"/>
                    <a:pt x="1525224" y="1642972"/>
                  </a:cubicBezTo>
                  <a:cubicBezTo>
                    <a:pt x="2367581" y="1642972"/>
                    <a:pt x="3050448" y="1275180"/>
                    <a:pt x="3050448" y="821486"/>
                  </a:cubicBezTo>
                  <a:cubicBezTo>
                    <a:pt x="3050448" y="367792"/>
                    <a:pt x="2367581" y="0"/>
                    <a:pt x="1525224" y="0"/>
                  </a:cubicBezTo>
                  <a:close/>
                </a:path>
              </a:pathLst>
            </a:custGeom>
            <a:solidFill>
              <a:srgbClr val="6A7CC2"/>
            </a:solidFill>
          </p:spPr>
        </p:sp>
        <p:sp>
          <p:nvSpPr>
            <p:cNvPr id="30" name="TextBox 30"/>
            <p:cNvSpPr txBox="1"/>
            <p:nvPr/>
          </p:nvSpPr>
          <p:spPr>
            <a:xfrm>
              <a:off x="285979" y="125454"/>
              <a:ext cx="2478489" cy="1363490"/>
            </a:xfrm>
            <a:prstGeom prst="rect">
              <a:avLst/>
            </a:prstGeom>
          </p:spPr>
          <p:txBody>
            <a:bodyPr lIns="50800" tIns="50800" rIns="50800" bIns="50800" rtlCol="0" anchor="ctr"/>
            <a:lstStyle/>
            <a:p>
              <a:pPr algn="ctr">
                <a:lnSpc>
                  <a:spcPts val="1960"/>
                </a:lnSpc>
                <a:spcBef>
                  <a:spcPct val="0"/>
                </a:spcBef>
              </a:pPr>
              <a:endParaRPr/>
            </a:p>
          </p:txBody>
        </p:sp>
      </p:grpSp>
      <p:grpSp>
        <p:nvGrpSpPr>
          <p:cNvPr id="31" name="Group 31"/>
          <p:cNvGrpSpPr/>
          <p:nvPr/>
        </p:nvGrpSpPr>
        <p:grpSpPr>
          <a:xfrm>
            <a:off x="447675" y="16687294"/>
            <a:ext cx="6724650" cy="1365369"/>
            <a:chOff x="0" y="0"/>
            <a:chExt cx="2390987" cy="485465"/>
          </a:xfrm>
        </p:grpSpPr>
        <p:sp>
          <p:nvSpPr>
            <p:cNvPr id="32" name="Freeform 32"/>
            <p:cNvSpPr/>
            <p:nvPr/>
          </p:nvSpPr>
          <p:spPr>
            <a:xfrm>
              <a:off x="0" y="0"/>
              <a:ext cx="2390987" cy="485465"/>
            </a:xfrm>
            <a:custGeom>
              <a:avLst/>
              <a:gdLst/>
              <a:ahLst/>
              <a:cxnLst/>
              <a:rect l="l" t="t" r="r" b="b"/>
              <a:pathLst>
                <a:path w="2390987" h="485465">
                  <a:moveTo>
                    <a:pt x="43748" y="0"/>
                  </a:moveTo>
                  <a:lnTo>
                    <a:pt x="2347238" y="0"/>
                  </a:lnTo>
                  <a:cubicBezTo>
                    <a:pt x="2371400" y="0"/>
                    <a:pt x="2390987" y="19587"/>
                    <a:pt x="2390987" y="43748"/>
                  </a:cubicBezTo>
                  <a:lnTo>
                    <a:pt x="2390987" y="441716"/>
                  </a:lnTo>
                  <a:cubicBezTo>
                    <a:pt x="2390987" y="465878"/>
                    <a:pt x="2371400" y="485465"/>
                    <a:pt x="2347238" y="485465"/>
                  </a:cubicBezTo>
                  <a:lnTo>
                    <a:pt x="43748" y="485465"/>
                  </a:lnTo>
                  <a:cubicBezTo>
                    <a:pt x="19587" y="485465"/>
                    <a:pt x="0" y="465878"/>
                    <a:pt x="0" y="441716"/>
                  </a:cubicBezTo>
                  <a:lnTo>
                    <a:pt x="0" y="43748"/>
                  </a:lnTo>
                  <a:cubicBezTo>
                    <a:pt x="0" y="19587"/>
                    <a:pt x="19587" y="0"/>
                    <a:pt x="43748" y="0"/>
                  </a:cubicBezTo>
                  <a:close/>
                </a:path>
              </a:pathLst>
            </a:custGeom>
            <a:solidFill>
              <a:srgbClr val="6A7CC2"/>
            </a:solidFill>
          </p:spPr>
        </p:sp>
        <p:sp>
          <p:nvSpPr>
            <p:cNvPr id="33" name="TextBox 33"/>
            <p:cNvSpPr txBox="1"/>
            <p:nvPr/>
          </p:nvSpPr>
          <p:spPr>
            <a:xfrm>
              <a:off x="0" y="-28575"/>
              <a:ext cx="2390987" cy="514040"/>
            </a:xfrm>
            <a:prstGeom prst="rect">
              <a:avLst/>
            </a:prstGeom>
          </p:spPr>
          <p:txBody>
            <a:bodyPr lIns="50800" tIns="50800" rIns="50800" bIns="50800" rtlCol="0" anchor="ctr"/>
            <a:lstStyle/>
            <a:p>
              <a:pPr algn="ctr">
                <a:lnSpc>
                  <a:spcPts val="1960"/>
                </a:lnSpc>
              </a:pPr>
              <a:endParaRPr/>
            </a:p>
          </p:txBody>
        </p:sp>
      </p:grpSp>
      <p:sp>
        <p:nvSpPr>
          <p:cNvPr id="34" name="TextBox 34"/>
          <p:cNvSpPr txBox="1"/>
          <p:nvPr/>
        </p:nvSpPr>
        <p:spPr>
          <a:xfrm>
            <a:off x="97931" y="565695"/>
            <a:ext cx="7424138" cy="823559"/>
          </a:xfrm>
          <a:prstGeom prst="rect">
            <a:avLst/>
          </a:prstGeom>
        </p:spPr>
        <p:txBody>
          <a:bodyPr lIns="0" tIns="0" rIns="0" bIns="0" rtlCol="0" anchor="t">
            <a:spAutoFit/>
          </a:bodyPr>
          <a:lstStyle/>
          <a:p>
            <a:pPr algn="ctr">
              <a:lnSpc>
                <a:spcPts val="7000"/>
              </a:lnSpc>
            </a:pPr>
            <a:r>
              <a:rPr lang="en-US" sz="5000" b="1" dirty="0">
                <a:solidFill>
                  <a:srgbClr val="FFFFFF"/>
                </a:solidFill>
                <a:latin typeface="Times New Roman" panose="02020603050405020304" pitchFamily="18" charset="0"/>
                <a:ea typeface="Bernoru"/>
                <a:cs typeface="Times New Roman" panose="02020603050405020304" pitchFamily="18" charset="0"/>
                <a:sym typeface="Bernoru"/>
              </a:rPr>
              <a:t>Depression</a:t>
            </a:r>
          </a:p>
        </p:txBody>
      </p:sp>
      <p:sp>
        <p:nvSpPr>
          <p:cNvPr id="35" name="TextBox 35"/>
          <p:cNvSpPr txBox="1"/>
          <p:nvPr/>
        </p:nvSpPr>
        <p:spPr>
          <a:xfrm>
            <a:off x="4155578" y="3045541"/>
            <a:ext cx="3127925" cy="524374"/>
          </a:xfrm>
          <a:prstGeom prst="rect">
            <a:avLst/>
          </a:prstGeom>
        </p:spPr>
        <p:txBody>
          <a:bodyPr wrap="square" lIns="0" tIns="0" rIns="0" bIns="0" rtlCol="0" anchor="t">
            <a:spAutoFit/>
          </a:bodyPr>
          <a:lstStyle/>
          <a:p>
            <a:pPr algn="l">
              <a:lnSpc>
                <a:spcPts val="1400"/>
              </a:lnSpc>
            </a:pPr>
            <a:r>
              <a:rPr lang="en-US" sz="1600" b="1" dirty="0">
                <a:solidFill>
                  <a:srgbClr val="6A7CC2"/>
                </a:solidFill>
                <a:latin typeface="Times New Roman" panose="02020603050405020304" pitchFamily="18" charset="0"/>
                <a:ea typeface="Raleway Bold"/>
                <a:cs typeface="Times New Roman" panose="02020603050405020304" pitchFamily="18" charset="0"/>
                <a:sym typeface="Raleway Bold"/>
              </a:rPr>
              <a:t>Classification: ICD-11 and Diagnostic Context</a:t>
            </a:r>
          </a:p>
          <a:p>
            <a:pPr algn="l">
              <a:lnSpc>
                <a:spcPts val="1400"/>
              </a:lnSpc>
            </a:pPr>
            <a:endParaRPr lang="en-US" sz="1000" b="1" dirty="0">
              <a:solidFill>
                <a:srgbClr val="6A7CC2"/>
              </a:solidFill>
              <a:latin typeface="Raleway Bold"/>
              <a:ea typeface="Raleway Bold"/>
              <a:cs typeface="Raleway Bold"/>
              <a:sym typeface="Raleway Bold"/>
            </a:endParaRPr>
          </a:p>
        </p:txBody>
      </p:sp>
      <p:sp>
        <p:nvSpPr>
          <p:cNvPr id="36" name="TextBox 36"/>
          <p:cNvSpPr txBox="1"/>
          <p:nvPr/>
        </p:nvSpPr>
        <p:spPr>
          <a:xfrm>
            <a:off x="4155579" y="3513608"/>
            <a:ext cx="3048000" cy="1964127"/>
          </a:xfrm>
          <a:prstGeom prst="rect">
            <a:avLst/>
          </a:prstGeom>
        </p:spPr>
        <p:txBody>
          <a:bodyPr lIns="0" tIns="0" rIns="0" bIns="0" rtlCol="0" anchor="t">
            <a:spAutoFit/>
          </a:bodyPr>
          <a:lstStyle/>
          <a:p>
            <a:pPr algn="just">
              <a:lnSpc>
                <a:spcPts val="1120"/>
              </a:lnSpc>
            </a:pPr>
            <a:r>
              <a:rPr lang="en-US" sz="800" dirty="0">
                <a:solidFill>
                  <a:srgbClr val="FFFFFF"/>
                </a:solidFill>
                <a:latin typeface="Times New Roman" panose="02020603050405020304" pitchFamily="18" charset="0"/>
                <a:ea typeface="Raleway"/>
                <a:cs typeface="Times New Roman" panose="02020603050405020304" pitchFamily="18" charset="0"/>
                <a:sym typeface="Raleway"/>
              </a:rPr>
              <a:t>Depression sits within the mood disorders grouping of Chapter 6 of the ICD-11 that has considerably revised from ICD-10 to align more closely with DSM-5 (</a:t>
            </a:r>
            <a:r>
              <a:rPr lang="en-US" sz="800" dirty="0" err="1">
                <a:solidFill>
                  <a:srgbClr val="FFFFFF"/>
                </a:solidFill>
                <a:latin typeface="Times New Roman" panose="02020603050405020304" pitchFamily="18" charset="0"/>
                <a:ea typeface="Raleway"/>
                <a:cs typeface="Times New Roman" panose="02020603050405020304" pitchFamily="18" charset="0"/>
                <a:sym typeface="Raleway"/>
              </a:rPr>
              <a:t>Seemüller</a:t>
            </a:r>
            <a:r>
              <a:rPr lang="en-US" sz="800" dirty="0">
                <a:solidFill>
                  <a:srgbClr val="FFFFFF"/>
                </a:solidFill>
                <a:latin typeface="Times New Roman" panose="02020603050405020304" pitchFamily="18" charset="0"/>
                <a:ea typeface="Raleway"/>
                <a:cs typeface="Times New Roman" panose="02020603050405020304" pitchFamily="18" charset="0"/>
                <a:sym typeface="Raleway"/>
              </a:rPr>
              <a:t>, 2023). Currently, diagnosis requires at least 5 symptoms among three symptom clusters (affective, cognitive and neurovegetative) with hopelessness added as a new cognitive criterion as it has been well established for its predictive value for risk (</a:t>
            </a:r>
            <a:r>
              <a:rPr lang="en-US" sz="800" dirty="0" err="1">
                <a:solidFill>
                  <a:srgbClr val="FFFFFF"/>
                </a:solidFill>
                <a:latin typeface="Times New Roman" panose="02020603050405020304" pitchFamily="18" charset="0"/>
                <a:ea typeface="Raleway"/>
                <a:cs typeface="Times New Roman" panose="02020603050405020304" pitchFamily="18" charset="0"/>
                <a:sym typeface="Raleway"/>
              </a:rPr>
              <a:t>Seemüller</a:t>
            </a:r>
            <a:r>
              <a:rPr lang="en-US" sz="800" dirty="0">
                <a:solidFill>
                  <a:srgbClr val="FFFFFF"/>
                </a:solidFill>
                <a:latin typeface="Times New Roman" panose="02020603050405020304" pitchFamily="18" charset="0"/>
                <a:ea typeface="Raleway"/>
                <a:cs typeface="Times New Roman" panose="02020603050405020304" pitchFamily="18" charset="0"/>
                <a:sym typeface="Raleway"/>
              </a:rPr>
              <a:t>, 2023). In ICD-11, the grouping of mood episodes as underlying building blocks means that a single episode depression and recurrent depressive disorder are in the same structural level as persistent depressive disorder, and not in another as is the case in ICD-10 where dysthymia is a separate entity. These changes are more than just "technical changes. Classification not only as a clinical procedure, but as a procedure for inclusion/exclusion, counting, diagnosis and eligibility for treatment, welfare, etc.</a:t>
            </a:r>
          </a:p>
          <a:p>
            <a:pPr algn="l">
              <a:lnSpc>
                <a:spcPts val="1120"/>
              </a:lnSpc>
            </a:pPr>
            <a:endParaRPr lang="en-US" sz="800" dirty="0">
              <a:solidFill>
                <a:srgbClr val="FFFFFF"/>
              </a:solidFill>
              <a:latin typeface="Raleway"/>
              <a:ea typeface="Raleway"/>
              <a:cs typeface="Raleway"/>
              <a:sym typeface="Raleway"/>
            </a:endParaRPr>
          </a:p>
        </p:txBody>
      </p:sp>
      <p:sp>
        <p:nvSpPr>
          <p:cNvPr id="37" name="TextBox 37"/>
          <p:cNvSpPr txBox="1"/>
          <p:nvPr/>
        </p:nvSpPr>
        <p:spPr>
          <a:xfrm>
            <a:off x="447675" y="5448427"/>
            <a:ext cx="3070840" cy="370358"/>
          </a:xfrm>
          <a:prstGeom prst="rect">
            <a:avLst/>
          </a:prstGeom>
        </p:spPr>
        <p:txBody>
          <a:bodyPr lIns="0" tIns="0" rIns="0" bIns="0" rtlCol="0" anchor="t">
            <a:spAutoFit/>
          </a:bodyPr>
          <a:lstStyle/>
          <a:p>
            <a:pPr algn="r">
              <a:lnSpc>
                <a:spcPts val="1540"/>
              </a:lnSpc>
            </a:pPr>
            <a:r>
              <a:rPr lang="en-US" sz="1600" b="1" dirty="0">
                <a:solidFill>
                  <a:srgbClr val="6A7CC2"/>
                </a:solidFill>
                <a:latin typeface="Times New Roman" panose="02020603050405020304" pitchFamily="18" charset="0"/>
                <a:ea typeface="Raleway Bold"/>
                <a:cs typeface="Times New Roman" panose="02020603050405020304" pitchFamily="18" charset="0"/>
                <a:sym typeface="Raleway Bold"/>
              </a:rPr>
              <a:t>Historical Treatment and Provision</a:t>
            </a:r>
          </a:p>
          <a:p>
            <a:pPr algn="r">
              <a:lnSpc>
                <a:spcPts val="1540"/>
              </a:lnSpc>
            </a:pPr>
            <a:endParaRPr lang="en-US" sz="1100" b="1" dirty="0">
              <a:solidFill>
                <a:srgbClr val="6A7CC2"/>
              </a:solidFill>
              <a:latin typeface="Raleway Bold"/>
              <a:ea typeface="Raleway Bold"/>
              <a:cs typeface="Raleway Bold"/>
              <a:sym typeface="Raleway Bold"/>
            </a:endParaRPr>
          </a:p>
        </p:txBody>
      </p:sp>
      <p:sp>
        <p:nvSpPr>
          <p:cNvPr id="38" name="TextBox 38"/>
          <p:cNvSpPr txBox="1"/>
          <p:nvPr/>
        </p:nvSpPr>
        <p:spPr>
          <a:xfrm>
            <a:off x="336496" y="6021905"/>
            <a:ext cx="3182019" cy="2195153"/>
          </a:xfrm>
          <a:prstGeom prst="rect">
            <a:avLst/>
          </a:prstGeom>
        </p:spPr>
        <p:txBody>
          <a:bodyPr lIns="0" tIns="0" rIns="0" bIns="0" rtlCol="0" anchor="t">
            <a:spAutoFit/>
          </a:bodyPr>
          <a:lstStyle/>
          <a:p>
            <a:pPr algn="r">
              <a:lnSpc>
                <a:spcPts val="840"/>
              </a:lnSpc>
            </a:pPr>
            <a:r>
              <a:rPr lang="en-US" sz="800" dirty="0">
                <a:solidFill>
                  <a:srgbClr val="FFFFFF"/>
                </a:solidFill>
                <a:latin typeface="Times New Roman" panose="02020603050405020304" pitchFamily="18" charset="0"/>
                <a:ea typeface="Raleway"/>
                <a:cs typeface="Times New Roman" panose="02020603050405020304" pitchFamily="18" charset="0"/>
                <a:sym typeface="Raleway"/>
              </a:rPr>
              <a:t>In Britain the treatment of depression and mental distress generally has been dominated by the asylum system over the years. The major new legislation to address mental illness were the Lunacy and Asylums Acts of 1845 which resulted in </a:t>
            </a:r>
            <a:r>
              <a:rPr lang="en-US" sz="800" dirty="0" err="1">
                <a:solidFill>
                  <a:srgbClr val="FFFFFF"/>
                </a:solidFill>
                <a:latin typeface="Times New Roman" panose="02020603050405020304" pitchFamily="18" charset="0"/>
                <a:ea typeface="Raleway"/>
                <a:cs typeface="Times New Roman" panose="02020603050405020304" pitchFamily="18" charset="0"/>
                <a:sym typeface="Raleway"/>
              </a:rPr>
              <a:t>centralisation</a:t>
            </a:r>
            <a:r>
              <a:rPr lang="en-US" sz="800" dirty="0">
                <a:solidFill>
                  <a:srgbClr val="FFFFFF"/>
                </a:solidFill>
                <a:latin typeface="Times New Roman" panose="02020603050405020304" pitchFamily="18" charset="0"/>
                <a:ea typeface="Raleway"/>
                <a:cs typeface="Times New Roman" panose="02020603050405020304" pitchFamily="18" charset="0"/>
                <a:sym typeface="Raleway"/>
              </a:rPr>
              <a:t> of county asylums and a change to a predominantly custodial approach to mental illness (Calabria and Cullen, 2024). Here it is important not to retell a linear story, but </a:t>
            </a:r>
            <a:r>
              <a:rPr lang="en-US" sz="800" dirty="0" err="1">
                <a:solidFill>
                  <a:srgbClr val="FFFFFF"/>
                </a:solidFill>
                <a:latin typeface="Times New Roman" panose="02020603050405020304" pitchFamily="18" charset="0"/>
                <a:ea typeface="Raleway"/>
                <a:cs typeface="Times New Roman" panose="02020603050405020304" pitchFamily="18" charset="0"/>
                <a:sym typeface="Raleway"/>
              </a:rPr>
              <a:t>apallous</a:t>
            </a:r>
            <a:r>
              <a:rPr lang="en-US" sz="800" dirty="0">
                <a:solidFill>
                  <a:srgbClr val="FFFFFF"/>
                </a:solidFill>
                <a:latin typeface="Times New Roman" panose="02020603050405020304" pitchFamily="18" charset="0"/>
                <a:ea typeface="Raleway"/>
                <a:cs typeface="Times New Roman" panose="02020603050405020304" pitchFamily="18" charset="0"/>
                <a:sym typeface="Raleway"/>
              </a:rPr>
              <a:t> of asylums were found to be relatively safe and Barbara Taylor's memoir, discussed by Calabria and Cullen (2024), calls into question today's linear narrative of all the harms of institutional care. It's difficult to just do a history to advance framing.</a:t>
            </a:r>
          </a:p>
          <a:p>
            <a:pPr algn="r">
              <a:lnSpc>
                <a:spcPts val="980"/>
              </a:lnSpc>
            </a:pPr>
            <a:r>
              <a:rPr lang="en-US" sz="800" dirty="0">
                <a:solidFill>
                  <a:srgbClr val="FFFFFF"/>
                </a:solidFill>
                <a:latin typeface="Times New Roman" panose="02020603050405020304" pitchFamily="18" charset="0"/>
                <a:ea typeface="Raleway"/>
                <a:cs typeface="Times New Roman" panose="02020603050405020304" pitchFamily="18" charset="0"/>
                <a:sym typeface="Raleway"/>
              </a:rPr>
              <a:t>A mid-20th century bought a decisive shift. The asylum model was directly challenged in the 1961 ‘Water Tower' speech by Enoch Powell who recommended that care should move from the asylum to the general hospital and the community (Calabria and Cullen, 2024). It would be useful to remember here the analysis of tabloid newspaper coverage of </a:t>
            </a:r>
            <a:r>
              <a:rPr lang="en-US" sz="800" dirty="0" err="1">
                <a:solidFill>
                  <a:srgbClr val="FFFFFF"/>
                </a:solidFill>
                <a:latin typeface="Times New Roman" panose="02020603050405020304" pitchFamily="18" charset="0"/>
                <a:ea typeface="Raleway"/>
                <a:cs typeface="Times New Roman" panose="02020603050405020304" pitchFamily="18" charset="0"/>
                <a:sym typeface="Raleway"/>
              </a:rPr>
              <a:t>deinstitutionalisation</a:t>
            </a:r>
            <a:r>
              <a:rPr lang="en-US" sz="800" dirty="0">
                <a:solidFill>
                  <a:srgbClr val="FFFFFF"/>
                </a:solidFill>
                <a:latin typeface="Times New Roman" panose="02020603050405020304" pitchFamily="18" charset="0"/>
                <a:ea typeface="Raleway"/>
                <a:cs typeface="Times New Roman" panose="02020603050405020304" pitchFamily="18" charset="0"/>
                <a:sym typeface="Raleway"/>
              </a:rPr>
              <a:t> from 1980-1995 by Sidi (2021) which reveals that community care was not about patients' wellbeing but about fear and risk in emotional and political debate and conversation in public discourse, setting the stage for the present-day stigma of depression</a:t>
            </a:r>
            <a:r>
              <a:rPr lang="en-US" sz="700" dirty="0">
                <a:solidFill>
                  <a:srgbClr val="FFFFFF"/>
                </a:solidFill>
                <a:latin typeface="Raleway"/>
                <a:ea typeface="Raleway"/>
                <a:cs typeface="Raleway"/>
                <a:sym typeface="Raleway"/>
              </a:rPr>
              <a:t>.</a:t>
            </a:r>
          </a:p>
          <a:p>
            <a:pPr algn="r">
              <a:lnSpc>
                <a:spcPts val="980"/>
              </a:lnSpc>
            </a:pPr>
            <a:endParaRPr lang="en-US" sz="700" dirty="0">
              <a:solidFill>
                <a:srgbClr val="FFFFFF"/>
              </a:solidFill>
              <a:latin typeface="Raleway"/>
              <a:ea typeface="Raleway"/>
              <a:cs typeface="Raleway"/>
              <a:sym typeface="Raleway"/>
            </a:endParaRPr>
          </a:p>
        </p:txBody>
      </p:sp>
      <p:sp>
        <p:nvSpPr>
          <p:cNvPr id="39" name="TextBox 39"/>
          <p:cNvSpPr txBox="1"/>
          <p:nvPr/>
        </p:nvSpPr>
        <p:spPr>
          <a:xfrm>
            <a:off x="4124325" y="8062632"/>
            <a:ext cx="2910297" cy="436017"/>
          </a:xfrm>
          <a:prstGeom prst="rect">
            <a:avLst/>
          </a:prstGeom>
        </p:spPr>
        <p:txBody>
          <a:bodyPr lIns="0" tIns="0" rIns="0" bIns="0" rtlCol="0" anchor="t">
            <a:spAutoFit/>
          </a:bodyPr>
          <a:lstStyle/>
          <a:p>
            <a:pPr algn="l">
              <a:lnSpc>
                <a:spcPts val="1680"/>
              </a:lnSpc>
            </a:pPr>
            <a:r>
              <a:rPr lang="en-US" sz="1600" b="1" dirty="0">
                <a:solidFill>
                  <a:srgbClr val="6A7CC2"/>
                </a:solidFill>
                <a:latin typeface="Times New Roman" panose="02020603050405020304" pitchFamily="18" charset="0"/>
                <a:ea typeface="Raleway Bold"/>
                <a:cs typeface="Times New Roman" panose="02020603050405020304" pitchFamily="18" charset="0"/>
                <a:sym typeface="Raleway Bold"/>
              </a:rPr>
              <a:t>Contemporary Treatment and Provision</a:t>
            </a:r>
          </a:p>
        </p:txBody>
      </p:sp>
      <p:sp>
        <p:nvSpPr>
          <p:cNvPr id="40" name="TextBox 40"/>
          <p:cNvSpPr txBox="1"/>
          <p:nvPr/>
        </p:nvSpPr>
        <p:spPr>
          <a:xfrm>
            <a:off x="4124325" y="8615672"/>
            <a:ext cx="3048000" cy="2169505"/>
          </a:xfrm>
          <a:prstGeom prst="rect">
            <a:avLst/>
          </a:prstGeom>
        </p:spPr>
        <p:txBody>
          <a:bodyPr lIns="0" tIns="0" rIns="0" bIns="0" rtlCol="0" anchor="t">
            <a:spAutoFit/>
          </a:bodyPr>
          <a:lstStyle/>
          <a:p>
            <a:pPr algn="just">
              <a:lnSpc>
                <a:spcPts val="980"/>
              </a:lnSpc>
            </a:pPr>
            <a:r>
              <a:rPr lang="en-US" sz="800" dirty="0">
                <a:solidFill>
                  <a:srgbClr val="FFFFFF"/>
                </a:solidFill>
                <a:latin typeface="Times New Roman" panose="02020603050405020304" pitchFamily="18" charset="0"/>
                <a:ea typeface="Raleway"/>
                <a:cs typeface="Times New Roman" panose="02020603050405020304" pitchFamily="18" charset="0"/>
                <a:sym typeface="Raleway"/>
              </a:rPr>
              <a:t>The updated version of the NICE guidance for depression, NG222, has been published in 2022, and is the most recent update on the treatment of depression in the NHS since 2009 (NICE, 2009). It replaces the mild/moderate/severe classification system with a 'less severe' and 'more severe' classification and replaces the automatic first line treatment for less severe depression of antidepressants with preferred initial treatments of guided self-help, CBT, </a:t>
            </a:r>
            <a:r>
              <a:rPr lang="en-US" sz="800" dirty="0" err="1">
                <a:solidFill>
                  <a:srgbClr val="FFFFFF"/>
                </a:solidFill>
                <a:latin typeface="Times New Roman" panose="02020603050405020304" pitchFamily="18" charset="0"/>
                <a:ea typeface="Raleway"/>
                <a:cs typeface="Times New Roman" panose="02020603050405020304" pitchFamily="18" charset="0"/>
                <a:sym typeface="Raleway"/>
              </a:rPr>
              <a:t>Behavioural</a:t>
            </a:r>
            <a:r>
              <a:rPr lang="en-US" sz="800" dirty="0">
                <a:solidFill>
                  <a:srgbClr val="FFFFFF"/>
                </a:solidFill>
                <a:latin typeface="Times New Roman" panose="02020603050405020304" pitchFamily="18" charset="0"/>
                <a:ea typeface="Raleway"/>
                <a:cs typeface="Times New Roman" panose="02020603050405020304" pitchFamily="18" charset="0"/>
                <a:sym typeface="Raleway"/>
              </a:rPr>
              <a:t> activation, and structured exercise or mindfulness </a:t>
            </a:r>
            <a:r>
              <a:rPr lang="en-US" sz="800" dirty="0" err="1">
                <a:solidFill>
                  <a:srgbClr val="FFFFFF"/>
                </a:solidFill>
                <a:latin typeface="Times New Roman" panose="02020603050405020304" pitchFamily="18" charset="0"/>
                <a:ea typeface="Raleway"/>
                <a:cs typeface="Times New Roman" panose="02020603050405020304" pitchFamily="18" charset="0"/>
                <a:sym typeface="Raleway"/>
              </a:rPr>
              <a:t>programmes</a:t>
            </a:r>
            <a:r>
              <a:rPr lang="en-US" sz="800" dirty="0">
                <a:solidFill>
                  <a:srgbClr val="FFFFFF"/>
                </a:solidFill>
                <a:latin typeface="Times New Roman" panose="02020603050405020304" pitchFamily="18" charset="0"/>
                <a:ea typeface="Raleway"/>
                <a:cs typeface="Times New Roman" panose="02020603050405020304" pitchFamily="18" charset="0"/>
                <a:sym typeface="Raleway"/>
              </a:rPr>
              <a:t> (Chaplin, 2022). This is part of a wider shift in policy for psychological and social interventions and a shift in shared decision-making regarding treatment preference. The provision is mainly provided via NHS Talking Therapies, also known as IAPT – 1.76 million referrals were received in 2022/23. More importantly, access is geographically and demographically inequitable: community mental health waiting time is often too long (median 45 days; 90th percentile 251 days), meaning that guidelines are not necessarily met in terms of access (Baker and Kirk-Wade, 2024).</a:t>
            </a:r>
          </a:p>
          <a:p>
            <a:pPr algn="l">
              <a:lnSpc>
                <a:spcPts val="980"/>
              </a:lnSpc>
            </a:pPr>
            <a:endParaRPr lang="en-US" sz="700" dirty="0">
              <a:solidFill>
                <a:srgbClr val="FFFFFF"/>
              </a:solidFill>
              <a:latin typeface="Raleway"/>
              <a:ea typeface="Raleway"/>
              <a:cs typeface="Raleway"/>
              <a:sym typeface="Raleway"/>
            </a:endParaRPr>
          </a:p>
        </p:txBody>
      </p:sp>
      <p:sp>
        <p:nvSpPr>
          <p:cNvPr id="41" name="TextBox 41"/>
          <p:cNvSpPr txBox="1"/>
          <p:nvPr/>
        </p:nvSpPr>
        <p:spPr>
          <a:xfrm>
            <a:off x="470515" y="10648262"/>
            <a:ext cx="3048000" cy="318421"/>
          </a:xfrm>
          <a:prstGeom prst="rect">
            <a:avLst/>
          </a:prstGeom>
        </p:spPr>
        <p:txBody>
          <a:bodyPr lIns="0" tIns="0" rIns="0" bIns="0" rtlCol="0" anchor="t">
            <a:spAutoFit/>
          </a:bodyPr>
          <a:lstStyle/>
          <a:p>
            <a:pPr algn="r">
              <a:lnSpc>
                <a:spcPts val="2800"/>
              </a:lnSpc>
            </a:pPr>
            <a:r>
              <a:rPr lang="en-US" sz="1600" b="1" dirty="0">
                <a:solidFill>
                  <a:srgbClr val="6A7CC2"/>
                </a:solidFill>
                <a:latin typeface="Times New Roman" panose="02020603050405020304" pitchFamily="18" charset="0"/>
                <a:ea typeface="Raleway Bold"/>
                <a:cs typeface="Times New Roman" panose="02020603050405020304" pitchFamily="18" charset="0"/>
                <a:sym typeface="Raleway Bold"/>
              </a:rPr>
              <a:t>UK Prevalence Statistics</a:t>
            </a:r>
          </a:p>
        </p:txBody>
      </p:sp>
      <p:sp>
        <p:nvSpPr>
          <p:cNvPr id="42" name="TextBox 42"/>
          <p:cNvSpPr txBox="1"/>
          <p:nvPr/>
        </p:nvSpPr>
        <p:spPr>
          <a:xfrm>
            <a:off x="470515" y="11220352"/>
            <a:ext cx="3048000" cy="2246256"/>
          </a:xfrm>
          <a:prstGeom prst="rect">
            <a:avLst/>
          </a:prstGeom>
        </p:spPr>
        <p:txBody>
          <a:bodyPr lIns="0" tIns="0" rIns="0" bIns="0" rtlCol="0" anchor="t">
            <a:spAutoFit/>
          </a:bodyPr>
          <a:lstStyle/>
          <a:p>
            <a:pPr algn="just">
              <a:lnSpc>
                <a:spcPts val="1120"/>
              </a:lnSpc>
            </a:pPr>
            <a:r>
              <a:rPr lang="en-US" sz="800" dirty="0">
                <a:solidFill>
                  <a:srgbClr val="FFFFFF"/>
                </a:solidFill>
                <a:latin typeface="Times New Roman" panose="02020603050405020304" pitchFamily="18" charset="0"/>
                <a:ea typeface="Raleway"/>
                <a:cs typeface="Times New Roman" panose="02020603050405020304" pitchFamily="18" charset="0"/>
                <a:sym typeface="Raleway"/>
              </a:rPr>
              <a:t>The most recent Adult Psychiatric Morbidity Survey (APMS) 2023/24 found that 22.6% of adults aged 16–64 in England had a common mental health condition (CMHC) compared to 15.5% in 1993, with depression and </a:t>
            </a:r>
            <a:r>
              <a:rPr lang="en-US" sz="800" dirty="0" err="1">
                <a:solidFill>
                  <a:srgbClr val="FFFFFF"/>
                </a:solidFill>
                <a:latin typeface="Times New Roman" panose="02020603050405020304" pitchFamily="18" charset="0"/>
                <a:ea typeface="Raleway"/>
                <a:cs typeface="Times New Roman" panose="02020603050405020304" pitchFamily="18" charset="0"/>
                <a:sym typeface="Raleway"/>
              </a:rPr>
              <a:t>generalised</a:t>
            </a:r>
            <a:r>
              <a:rPr lang="en-US" sz="800" dirty="0">
                <a:solidFill>
                  <a:srgbClr val="FFFFFF"/>
                </a:solidFill>
                <a:latin typeface="Times New Roman" panose="02020603050405020304" pitchFamily="18" charset="0"/>
                <a:ea typeface="Raleway"/>
                <a:cs typeface="Times New Roman" panose="02020603050405020304" pitchFamily="18" charset="0"/>
                <a:sym typeface="Raleway"/>
              </a:rPr>
              <a:t> anxiety disorder being the most prevalent components (NHS England, 2025). Nearly one in five adults (18%) were found to be experiencing moderate to severe depressive symptoms in April 2025, which is almost double the pre-pandemic rate of around 10% (ONS, 2025). There is not an even distribution; women aged 16 to 29 were at a much higher rate of having depressive symptoms than men (59% to 7% respectively), and women who are economically inactive due to long term sickness, women who are unpaid carers who work 35+ hours per week and disabled adults were at a higher rate of depressive symptoms (59%, 37% and 35% respectively) than non-disabled adults (7%) (ONS, 2022). This is not an accident, it is a proof that UK depression is not just a biological phenomenon, but also a social disadvantage. </a:t>
            </a:r>
          </a:p>
          <a:p>
            <a:pPr algn="r">
              <a:lnSpc>
                <a:spcPts val="1120"/>
              </a:lnSpc>
            </a:pPr>
            <a:endParaRPr lang="en-US" sz="800" dirty="0">
              <a:solidFill>
                <a:srgbClr val="FFFFFF"/>
              </a:solidFill>
              <a:latin typeface="Raleway"/>
              <a:ea typeface="Raleway"/>
              <a:cs typeface="Raleway"/>
              <a:sym typeface="Raleway"/>
            </a:endParaRPr>
          </a:p>
        </p:txBody>
      </p:sp>
      <p:sp>
        <p:nvSpPr>
          <p:cNvPr id="43" name="TextBox 43"/>
          <p:cNvSpPr txBox="1"/>
          <p:nvPr/>
        </p:nvSpPr>
        <p:spPr>
          <a:xfrm>
            <a:off x="4137943" y="13557742"/>
            <a:ext cx="3011542" cy="905504"/>
          </a:xfrm>
          <a:prstGeom prst="rect">
            <a:avLst/>
          </a:prstGeom>
        </p:spPr>
        <p:txBody>
          <a:bodyPr lIns="0" tIns="0" rIns="0" bIns="0" rtlCol="0" anchor="t">
            <a:spAutoFit/>
          </a:bodyPr>
          <a:lstStyle/>
          <a:p>
            <a:pPr algn="l">
              <a:lnSpc>
                <a:spcPts val="1820"/>
              </a:lnSpc>
            </a:pPr>
            <a:r>
              <a:rPr lang="en-US" sz="1600" b="1" dirty="0">
                <a:solidFill>
                  <a:srgbClr val="6A7CC2"/>
                </a:solidFill>
                <a:latin typeface="Times New Roman" panose="02020603050405020304" pitchFamily="18" charset="0"/>
                <a:ea typeface="Raleway Bold"/>
                <a:cs typeface="Times New Roman" panose="02020603050405020304" pitchFamily="18" charset="0"/>
                <a:sym typeface="Raleway Bold"/>
              </a:rPr>
              <a:t>Social, Cultural and Political Context: Stigma, Discrimination and Inequality</a:t>
            </a:r>
          </a:p>
          <a:p>
            <a:pPr algn="l">
              <a:lnSpc>
                <a:spcPts val="1820"/>
              </a:lnSpc>
            </a:pPr>
            <a:endParaRPr lang="en-US" sz="1300" b="1" dirty="0">
              <a:solidFill>
                <a:srgbClr val="6A7CC2"/>
              </a:solidFill>
              <a:latin typeface="Raleway Bold"/>
              <a:ea typeface="Raleway Bold"/>
              <a:cs typeface="Raleway Bold"/>
              <a:sym typeface="Raleway Bold"/>
            </a:endParaRPr>
          </a:p>
        </p:txBody>
      </p:sp>
      <p:sp>
        <p:nvSpPr>
          <p:cNvPr id="44" name="TextBox 44"/>
          <p:cNvSpPr txBox="1"/>
          <p:nvPr/>
        </p:nvSpPr>
        <p:spPr>
          <a:xfrm>
            <a:off x="2889383" y="14463207"/>
            <a:ext cx="4282942" cy="2070247"/>
          </a:xfrm>
          <a:prstGeom prst="rect">
            <a:avLst/>
          </a:prstGeom>
        </p:spPr>
        <p:txBody>
          <a:bodyPr lIns="0" tIns="0" rIns="0" bIns="0" rtlCol="0" anchor="t">
            <a:spAutoFit/>
          </a:bodyPr>
          <a:lstStyle/>
          <a:p>
            <a:pPr algn="just">
              <a:lnSpc>
                <a:spcPts val="980"/>
              </a:lnSpc>
            </a:pPr>
            <a:r>
              <a:rPr lang="en-US" sz="800" dirty="0">
                <a:solidFill>
                  <a:srgbClr val="FFFFFF"/>
                </a:solidFill>
                <a:latin typeface="Times New Roman" panose="02020603050405020304" pitchFamily="18" charset="0"/>
                <a:ea typeface="Raleway"/>
                <a:cs typeface="Times New Roman" panose="02020603050405020304" pitchFamily="18" charset="0"/>
                <a:sym typeface="Raleway"/>
              </a:rPr>
              <a:t>Rigid stigma, discrimination and inequality is entrenched in the provision of care for depression. Furthermore, NICE (2022) explicitly calls for action to overcome stigma and discrimination, which does not appear to be something of the past, but is still a significant reason why people do not seek help. There is a significant disparity in ethnic inequalities. Children and young people from all ethnic minority groups were less likely to receive treatment for common mental disorders compared with White British children and the treatment gap was increasingly widening over time for Black children. Ahmad et al. (2022) reported using data from the Adult Psychiatric Morbidity Surveys from 2007 to 2014, that all ethnic minority groups were less likely to receive treatment for common mental disorders than White British people, and that the treatment gap was increasing over time for Black children in particular. </a:t>
            </a:r>
          </a:p>
          <a:p>
            <a:pPr algn="just">
              <a:lnSpc>
                <a:spcPts val="840"/>
              </a:lnSpc>
            </a:pPr>
            <a:r>
              <a:rPr lang="en-US" sz="800" dirty="0">
                <a:solidFill>
                  <a:srgbClr val="FFFFFF"/>
                </a:solidFill>
                <a:latin typeface="Times New Roman" panose="02020603050405020304" pitchFamily="18" charset="0"/>
                <a:ea typeface="Raleway"/>
                <a:cs typeface="Times New Roman" panose="02020603050405020304" pitchFamily="18" charset="0"/>
                <a:sym typeface="Raleway"/>
              </a:rPr>
              <a:t>In a meta-ethnography of UK qualitative health care research, Bansal et al. (2022) identified that ethnic minority service users are consistently under-represented in primary care mental health provision yet over-represented in coercive crisis pathways and detention, which was identified as a structural racism issue in referral pathways not a difference in service users' underlying need. This is supported by the findings of the NHS Race and Health Observatory (2023) which indicated that ethnic minority patients were less likely to be referred to NHS Talking Therapies by GPs altogether. It is important to note these findings in this context: whilst the spending on mental health has risen in cash terms to £16.8 billion in 2023/24, there has not always been enough funding growth </a:t>
            </a:r>
            <a:r>
              <a:rPr lang="en-US" sz="600" dirty="0">
                <a:solidFill>
                  <a:srgbClr val="FFFFFF"/>
                </a:solidFill>
                <a:latin typeface="Raleway"/>
                <a:ea typeface="Raleway"/>
                <a:cs typeface="Raleway"/>
                <a:sym typeface="Raleway"/>
              </a:rPr>
              <a:t>to keep pace with need, in line with the Mental Health Investment Standard (Baker and Kirk-Wade, 2024). </a:t>
            </a:r>
          </a:p>
        </p:txBody>
      </p:sp>
      <p:sp>
        <p:nvSpPr>
          <p:cNvPr id="45" name="TextBox 45"/>
          <p:cNvSpPr txBox="1"/>
          <p:nvPr/>
        </p:nvSpPr>
        <p:spPr>
          <a:xfrm>
            <a:off x="762000" y="16743412"/>
            <a:ext cx="6096000" cy="1223861"/>
          </a:xfrm>
          <a:prstGeom prst="rect">
            <a:avLst/>
          </a:prstGeom>
        </p:spPr>
        <p:txBody>
          <a:bodyPr lIns="0" tIns="0" rIns="0" bIns="0" rtlCol="0" anchor="t">
            <a:spAutoFit/>
          </a:bodyPr>
          <a:lstStyle/>
          <a:p>
            <a:pPr algn="just">
              <a:lnSpc>
                <a:spcPts val="2380"/>
              </a:lnSpc>
            </a:pPr>
            <a:r>
              <a:rPr lang="en-US" sz="1600" b="1" dirty="0">
                <a:solidFill>
                  <a:schemeClr val="tx2"/>
                </a:solidFill>
                <a:latin typeface="Times New Roman" panose="02020603050405020304" pitchFamily="18" charset="0"/>
                <a:ea typeface="Raleway Bold Italics"/>
                <a:cs typeface="Times New Roman" panose="02020603050405020304" pitchFamily="18" charset="0"/>
                <a:sym typeface="Raleway Bold Italics"/>
              </a:rPr>
              <a:t>Recommendations for Future Practice and Policy</a:t>
            </a:r>
          </a:p>
          <a:p>
            <a:pPr algn="just">
              <a:lnSpc>
                <a:spcPts val="840"/>
              </a:lnSpc>
            </a:pPr>
            <a:r>
              <a:rPr lang="en-US" sz="800" b="1" dirty="0">
                <a:solidFill>
                  <a:srgbClr val="FFFFFF"/>
                </a:solidFill>
                <a:latin typeface="Times New Roman" panose="02020603050405020304" pitchFamily="18" charset="0"/>
                <a:ea typeface="Raleway Bold Italics"/>
                <a:cs typeface="Times New Roman" panose="02020603050405020304" pitchFamily="18" charset="0"/>
                <a:sym typeface="Raleway Bold Italics"/>
              </a:rPr>
              <a:t>Future practice and policy ought to, first, ring-fence mental health investment so that increases in spending are guaranteed, rather than dependent, and the Mental Health Investment Standard is always met (Baker and Kirk-Wade, 2024). Second, there is an urgent need for targeted culturally adapted outreach and clinician training to tackle the ethnic referral gaps identified by Ahmad et al. (2022), Bansal et al. (2022) and to routinely disaggregate monitoring of the outcomes of the NHS Talking Therapies, with early evidence from the co-production project ARIADNE (Bhattacharya et al., 2025). Third, addressing social and economic issues that can lead to depression should be seen not as a welfare issue, but as a preventative intervention; the ONS report on carers and economically inactive adults comes to this conclusion. Finally, there is a need for greater access to community-based crisis alternatives so that coercive pathways are less prevalent and disproportionately affect black and ethnic minority patients.</a:t>
            </a:r>
          </a:p>
          <a:p>
            <a:pPr algn="just">
              <a:lnSpc>
                <a:spcPts val="840"/>
              </a:lnSpc>
            </a:pPr>
            <a:endParaRPr lang="en-US" sz="600" b="1" i="1" dirty="0">
              <a:solidFill>
                <a:srgbClr val="FFFFFF"/>
              </a:solidFill>
              <a:latin typeface="Raleway Bold Italics"/>
              <a:ea typeface="Raleway Bold Italics"/>
              <a:cs typeface="Raleway Bold Italics"/>
              <a:sym typeface="Raleway Bold Italics"/>
            </a:endParaRPr>
          </a:p>
        </p:txBody>
      </p:sp>
      <p:sp>
        <p:nvSpPr>
          <p:cNvPr id="46" name="TextBox 46"/>
          <p:cNvSpPr txBox="1"/>
          <p:nvPr/>
        </p:nvSpPr>
        <p:spPr>
          <a:xfrm>
            <a:off x="762000" y="18252688"/>
            <a:ext cx="5305591" cy="758862"/>
          </a:xfrm>
          <a:prstGeom prst="rect">
            <a:avLst/>
          </a:prstGeom>
        </p:spPr>
        <p:txBody>
          <a:bodyPr wrap="square" lIns="0" tIns="0" rIns="0" bIns="0" rtlCol="0" anchor="t">
            <a:spAutoFit/>
          </a:bodyPr>
          <a:lstStyle/>
          <a:p>
            <a:pPr algn="ctr">
              <a:lnSpc>
                <a:spcPts val="980"/>
              </a:lnSpc>
            </a:pPr>
            <a:r>
              <a:rPr lang="en-US" sz="1600" b="1" dirty="0">
                <a:solidFill>
                  <a:schemeClr val="bg1"/>
                </a:solidFill>
                <a:latin typeface="Times New Roman" panose="02020603050405020304" pitchFamily="18" charset="0"/>
                <a:ea typeface="Raleway Bold Italics"/>
                <a:cs typeface="Times New Roman" panose="02020603050405020304" pitchFamily="18" charset="0"/>
                <a:sym typeface="Raleway Bold Italics"/>
              </a:rPr>
              <a:t>Conclusion</a:t>
            </a:r>
          </a:p>
          <a:p>
            <a:pPr algn="ctr">
              <a:lnSpc>
                <a:spcPts val="980"/>
              </a:lnSpc>
            </a:pPr>
            <a:r>
              <a:rPr lang="en-US" sz="700" dirty="0">
                <a:solidFill>
                  <a:srgbClr val="FFFFFF"/>
                </a:solidFill>
                <a:latin typeface="Times New Roman" panose="02020603050405020304" pitchFamily="18" charset="0"/>
                <a:ea typeface="Raleway Italics"/>
                <a:cs typeface="Times New Roman" panose="02020603050405020304" pitchFamily="18" charset="0"/>
                <a:sym typeface="Raleway Italics"/>
              </a:rPr>
              <a:t>It is concluded that depression in the UK is a clinical diagnosis as well as embedded in the past and ongoing social inequalities of institutions. Provision has been restructured many times from the asylum to NICE guideline NG222, each change building on and resolving the issues faced in the past and previous to it in terms of exclusion and stigma. Depression needs to be viewed as a socially patterned public health issue, and as one shaped by class, ethnicity and gender, and the politics of funding for effective treatment. </a:t>
            </a:r>
          </a:p>
          <a:p>
            <a:pPr algn="ctr">
              <a:lnSpc>
                <a:spcPts val="980"/>
              </a:lnSpc>
            </a:pPr>
            <a:endParaRPr lang="en-US" sz="700" i="1" dirty="0">
              <a:solidFill>
                <a:srgbClr val="FFFFFF"/>
              </a:solidFill>
              <a:latin typeface="Raleway Italics"/>
              <a:ea typeface="Raleway Italics"/>
              <a:cs typeface="Raleway Italics"/>
              <a:sym typeface="Raleway Italics"/>
            </a:endParaRPr>
          </a:p>
        </p:txBody>
      </p:sp>
      <p:pic>
        <p:nvPicPr>
          <p:cNvPr id="48" name="Picture 47">
            <a:extLst>
              <a:ext uri="{FF2B5EF4-FFF2-40B4-BE49-F238E27FC236}">
                <a16:creationId xmlns:a16="http://schemas.microsoft.com/office/drawing/2014/main" id="{FCA41342-3EA3-0808-29E7-43DB660C141F}"/>
              </a:ext>
            </a:extLst>
          </p:cNvPr>
          <p:cNvPicPr>
            <a:picLocks noChangeAspect="1"/>
          </p:cNvPicPr>
          <p:nvPr/>
        </p:nvPicPr>
        <p:blipFill>
          <a:blip r:embed="rId3"/>
          <a:stretch>
            <a:fillRect/>
          </a:stretch>
        </p:blipFill>
        <p:spPr>
          <a:xfrm>
            <a:off x="5334000" y="10648262"/>
            <a:ext cx="2051361" cy="2523071"/>
          </a:xfrm>
          <a:prstGeom prst="rect">
            <a:avLst/>
          </a:prstGeom>
        </p:spPr>
      </p:pic>
      <p:pic>
        <p:nvPicPr>
          <p:cNvPr id="50" name="Picture 49">
            <a:extLst>
              <a:ext uri="{FF2B5EF4-FFF2-40B4-BE49-F238E27FC236}">
                <a16:creationId xmlns:a16="http://schemas.microsoft.com/office/drawing/2014/main" id="{CC8FE1A2-39B9-592C-7D88-A7EA09A30AE1}"/>
              </a:ext>
            </a:extLst>
          </p:cNvPr>
          <p:cNvPicPr>
            <a:picLocks noChangeAspect="1"/>
          </p:cNvPicPr>
          <p:nvPr/>
        </p:nvPicPr>
        <p:blipFill>
          <a:blip r:embed="rId4"/>
          <a:stretch>
            <a:fillRect/>
          </a:stretch>
        </p:blipFill>
        <p:spPr>
          <a:xfrm>
            <a:off x="3786416" y="11392497"/>
            <a:ext cx="1388313" cy="1810154"/>
          </a:xfrm>
          <a:prstGeom prst="rect">
            <a:avLst/>
          </a:prstGeom>
        </p:spPr>
      </p:pic>
      <p:pic>
        <p:nvPicPr>
          <p:cNvPr id="52" name="Picture 51">
            <a:extLst>
              <a:ext uri="{FF2B5EF4-FFF2-40B4-BE49-F238E27FC236}">
                <a16:creationId xmlns:a16="http://schemas.microsoft.com/office/drawing/2014/main" id="{B3F9C6BE-4D34-6B55-BE34-208CC4EB426F}"/>
              </a:ext>
            </a:extLst>
          </p:cNvPr>
          <p:cNvPicPr>
            <a:picLocks noChangeAspect="1"/>
          </p:cNvPicPr>
          <p:nvPr/>
        </p:nvPicPr>
        <p:blipFill>
          <a:blip r:embed="rId5"/>
          <a:stretch>
            <a:fillRect/>
          </a:stretch>
        </p:blipFill>
        <p:spPr>
          <a:xfrm>
            <a:off x="248186" y="8489126"/>
            <a:ext cx="3469818" cy="1954249"/>
          </a:xfrm>
          <a:prstGeom prst="rect">
            <a:avLst/>
          </a:prstGeom>
        </p:spPr>
      </p:pic>
      <p:pic>
        <p:nvPicPr>
          <p:cNvPr id="54" name="Picture 53">
            <a:extLst>
              <a:ext uri="{FF2B5EF4-FFF2-40B4-BE49-F238E27FC236}">
                <a16:creationId xmlns:a16="http://schemas.microsoft.com/office/drawing/2014/main" id="{C3FD4A47-E6C8-ADA4-C575-88B3E7A03F6F}"/>
              </a:ext>
            </a:extLst>
          </p:cNvPr>
          <p:cNvPicPr>
            <a:picLocks noChangeAspect="1"/>
          </p:cNvPicPr>
          <p:nvPr/>
        </p:nvPicPr>
        <p:blipFill>
          <a:blip r:embed="rId6"/>
          <a:stretch>
            <a:fillRect/>
          </a:stretch>
        </p:blipFill>
        <p:spPr>
          <a:xfrm>
            <a:off x="198144" y="2774675"/>
            <a:ext cx="2691239" cy="2441460"/>
          </a:xfrm>
          <a:prstGeom prst="rect">
            <a:avLst/>
          </a:prstGeom>
        </p:spPr>
      </p:pic>
      <p:pic>
        <p:nvPicPr>
          <p:cNvPr id="56" name="Picture 55">
            <a:extLst>
              <a:ext uri="{FF2B5EF4-FFF2-40B4-BE49-F238E27FC236}">
                <a16:creationId xmlns:a16="http://schemas.microsoft.com/office/drawing/2014/main" id="{79A57234-69FA-861F-1709-E8987C503998}"/>
              </a:ext>
            </a:extLst>
          </p:cNvPr>
          <p:cNvPicPr>
            <a:picLocks noChangeAspect="1"/>
          </p:cNvPicPr>
          <p:nvPr/>
        </p:nvPicPr>
        <p:blipFill>
          <a:blip r:embed="rId7"/>
          <a:stretch>
            <a:fillRect/>
          </a:stretch>
        </p:blipFill>
        <p:spPr>
          <a:xfrm>
            <a:off x="4155577" y="5730050"/>
            <a:ext cx="3366492" cy="213255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A3A74"/>
        </a:solidFill>
        <a:effectLst/>
      </p:bgPr>
    </p:bg>
    <p:spTree>
      <p:nvGrpSpPr>
        <p:cNvPr id="1" name=""/>
        <p:cNvGrpSpPr/>
        <p:nvPr/>
      </p:nvGrpSpPr>
      <p:grpSpPr>
        <a:xfrm>
          <a:off x="0" y="0"/>
          <a:ext cx="0" cy="0"/>
          <a:chOff x="0" y="0"/>
          <a:chExt cx="0" cy="0"/>
        </a:xfrm>
      </p:grpSpPr>
      <p:grpSp>
        <p:nvGrpSpPr>
          <p:cNvPr id="2" name="Group 2"/>
          <p:cNvGrpSpPr/>
          <p:nvPr/>
        </p:nvGrpSpPr>
        <p:grpSpPr>
          <a:xfrm>
            <a:off x="984222" y="499485"/>
            <a:ext cx="5149437" cy="9254115"/>
            <a:chOff x="0" y="-57150"/>
            <a:chExt cx="1830911" cy="3290352"/>
          </a:xfrm>
        </p:grpSpPr>
        <p:sp>
          <p:nvSpPr>
            <p:cNvPr id="3" name="Freeform 3"/>
            <p:cNvSpPr/>
            <p:nvPr/>
          </p:nvSpPr>
          <p:spPr>
            <a:xfrm>
              <a:off x="0" y="0"/>
              <a:ext cx="1830911" cy="2286139"/>
            </a:xfrm>
            <a:custGeom>
              <a:avLst/>
              <a:gdLst/>
              <a:ahLst/>
              <a:cxnLst/>
              <a:rect l="l" t="t" r="r" b="b"/>
              <a:pathLst>
                <a:path w="1830911" h="2286139">
                  <a:moveTo>
                    <a:pt x="0" y="0"/>
                  </a:moveTo>
                  <a:lnTo>
                    <a:pt x="1830911" y="0"/>
                  </a:lnTo>
                  <a:lnTo>
                    <a:pt x="1830911" y="2286139"/>
                  </a:lnTo>
                  <a:lnTo>
                    <a:pt x="0" y="2286139"/>
                  </a:lnTo>
                  <a:close/>
                </a:path>
              </a:pathLst>
            </a:custGeom>
            <a:solidFill>
              <a:srgbClr val="AF793A"/>
            </a:solidFill>
          </p:spPr>
        </p:sp>
        <p:sp>
          <p:nvSpPr>
            <p:cNvPr id="4" name="TextBox 4"/>
            <p:cNvSpPr txBox="1"/>
            <p:nvPr/>
          </p:nvSpPr>
          <p:spPr>
            <a:xfrm>
              <a:off x="0" y="-57150"/>
              <a:ext cx="1830911" cy="3290352"/>
            </a:xfrm>
            <a:prstGeom prst="rect">
              <a:avLst/>
            </a:prstGeom>
          </p:spPr>
          <p:txBody>
            <a:bodyPr lIns="50800" tIns="50800" rIns="50800" bIns="50800" rtlCol="0" anchor="ctr"/>
            <a:lstStyle/>
            <a:p>
              <a:pPr algn="ctr">
                <a:lnSpc>
                  <a:spcPts val="3919"/>
                </a:lnSpc>
              </a:pPr>
              <a:endParaRPr lang="en-US" sz="1600" b="1" dirty="0">
                <a:solidFill>
                  <a:srgbClr val="000000"/>
                </a:solidFill>
                <a:latin typeface="Times New Roman" panose="02020603050405020304" pitchFamily="18" charset="0"/>
                <a:ea typeface="Canva Sans Bold"/>
                <a:cs typeface="Times New Roman" panose="02020603050405020304" pitchFamily="18" charset="0"/>
                <a:sym typeface="Canva Sans Bold"/>
              </a:endParaRPr>
            </a:p>
            <a:p>
              <a:pPr algn="ctr">
                <a:lnSpc>
                  <a:spcPts val="3919"/>
                </a:lnSpc>
              </a:pPr>
              <a:r>
                <a:rPr lang="en-US" sz="1600" b="1" dirty="0">
                  <a:solidFill>
                    <a:srgbClr val="000000"/>
                  </a:solidFill>
                  <a:latin typeface="Times New Roman" panose="02020603050405020304" pitchFamily="18" charset="0"/>
                  <a:ea typeface="Canva Sans Bold"/>
                  <a:cs typeface="Times New Roman" panose="02020603050405020304" pitchFamily="18" charset="0"/>
                  <a:sym typeface="Canva Sans Bold"/>
                </a:rPr>
                <a:t>References</a:t>
              </a:r>
            </a:p>
            <a:p>
              <a:pPr algn="ctr">
                <a:lnSpc>
                  <a:spcPts val="1260"/>
                </a:lnSpc>
              </a:pPr>
              <a:r>
                <a:rPr lang="en-US" sz="900" dirty="0">
                  <a:solidFill>
                    <a:srgbClr val="000000"/>
                  </a:solidFill>
                  <a:latin typeface="Canva Sans"/>
                  <a:ea typeface="Canva Sans"/>
                  <a:cs typeface="Canva Sans"/>
                  <a:sym typeface="Canva Sans"/>
                </a:rPr>
                <a:t>Ahmad, G., McManus, S., Cooper, C., Hatch, S.L. and Das-Munshi, J. (2022) ‘Prevalence of common mental disorders and treatment receipt for people from ethnic minority backgrounds in England: repeated cross-sectional surveys of the general population in 2007 and 2014’, The British Journal of Psychiatry, 221(3), pp.520-527. Available at: </a:t>
              </a:r>
              <a:r>
                <a:rPr lang="en-US" sz="900" dirty="0" err="1">
                  <a:solidFill>
                    <a:srgbClr val="000000"/>
                  </a:solidFill>
                  <a:latin typeface="Canva Sans"/>
                  <a:ea typeface="Canva Sans"/>
                  <a:cs typeface="Canva Sans"/>
                  <a:sym typeface="Canva Sans"/>
                </a:rPr>
                <a:t>doi</a:t>
              </a:r>
              <a:r>
                <a:rPr lang="en-US" sz="900" dirty="0">
                  <a:solidFill>
                    <a:srgbClr val="000000"/>
                  </a:solidFill>
                  <a:latin typeface="Canva Sans"/>
                  <a:ea typeface="Canva Sans"/>
                  <a:cs typeface="Canva Sans"/>
                  <a:sym typeface="Canva Sans"/>
                </a:rPr>
                <a:t>: 10.1192/bjp.2021.179</a:t>
              </a:r>
            </a:p>
            <a:p>
              <a:pPr algn="ctr">
                <a:lnSpc>
                  <a:spcPts val="1260"/>
                </a:lnSpc>
              </a:pPr>
              <a:r>
                <a:rPr lang="en-US" sz="900" dirty="0">
                  <a:solidFill>
                    <a:srgbClr val="000000"/>
                  </a:solidFill>
                  <a:latin typeface="Canva Sans"/>
                  <a:ea typeface="Canva Sans"/>
                  <a:cs typeface="Canva Sans"/>
                  <a:sym typeface="Canva Sans"/>
                </a:rPr>
                <a:t>Baker, C. and Kirk-Wade, E. (2024) Mental health statistics: prevalence, services and funding in England. House of Commons Library Research Briefing SN06988. London: House of Commons Library. Available at: </a:t>
              </a:r>
              <a:r>
                <a:rPr lang="en-US" sz="900" u="sng" dirty="0">
                  <a:solidFill>
                    <a:srgbClr val="000000"/>
                  </a:solidFill>
                  <a:latin typeface="Canva Sans"/>
                  <a:ea typeface="Canva Sans"/>
                  <a:cs typeface="Canva Sans"/>
                  <a:sym typeface="Canva Sans"/>
                  <a:hlinkClick r:id="rId2" tooltip="https://commonslibrary.parliament.uk/research-briefings/sn06988/"/>
                </a:rPr>
                <a:t>https://commonslibrary.parliament.uk/research-briefings/sn06988/</a:t>
              </a:r>
              <a:r>
                <a:rPr lang="en-US" sz="900" dirty="0">
                  <a:solidFill>
                    <a:srgbClr val="000000"/>
                  </a:solidFill>
                  <a:latin typeface="Canva Sans"/>
                  <a:ea typeface="Canva Sans"/>
                  <a:cs typeface="Canva Sans"/>
                  <a:sym typeface="Canva Sans"/>
                </a:rPr>
                <a:t> (Accessed: 10 July 2026).</a:t>
              </a:r>
            </a:p>
            <a:p>
              <a:pPr algn="ctr">
                <a:lnSpc>
                  <a:spcPts val="1260"/>
                </a:lnSpc>
              </a:pPr>
              <a:r>
                <a:rPr lang="en-US" sz="900" dirty="0">
                  <a:solidFill>
                    <a:srgbClr val="000000"/>
                  </a:solidFill>
                  <a:latin typeface="Canva Sans"/>
                  <a:ea typeface="Canva Sans"/>
                  <a:cs typeface="Canva Sans"/>
                  <a:sym typeface="Canva Sans"/>
                </a:rPr>
                <a:t>Bansal, N., Karlsen, S., </a:t>
              </a:r>
              <a:r>
                <a:rPr lang="en-US" sz="900" dirty="0" err="1">
                  <a:solidFill>
                    <a:srgbClr val="000000"/>
                  </a:solidFill>
                  <a:latin typeface="Canva Sans"/>
                  <a:ea typeface="Canva Sans"/>
                  <a:cs typeface="Canva Sans"/>
                  <a:sym typeface="Canva Sans"/>
                </a:rPr>
                <a:t>Sashidharan</a:t>
              </a:r>
              <a:r>
                <a:rPr lang="en-US" sz="900" dirty="0">
                  <a:solidFill>
                    <a:srgbClr val="000000"/>
                  </a:solidFill>
                  <a:latin typeface="Canva Sans"/>
                  <a:ea typeface="Canva Sans"/>
                  <a:cs typeface="Canva Sans"/>
                  <a:sym typeface="Canva Sans"/>
                </a:rPr>
                <a:t>, S.P., Cohen, R., Chew-Graham, C.A. and Malpass, A. (2022) ‘Understanding ethnic inequalities in mental healthcare in the UK: A meta-ethnography’, </a:t>
              </a:r>
              <a:r>
                <a:rPr lang="en-US" sz="900" dirty="0" err="1">
                  <a:solidFill>
                    <a:srgbClr val="000000"/>
                  </a:solidFill>
                  <a:latin typeface="Canva Sans"/>
                  <a:ea typeface="Canva Sans"/>
                  <a:cs typeface="Canva Sans"/>
                  <a:sym typeface="Canva Sans"/>
                </a:rPr>
                <a:t>PLoS</a:t>
              </a:r>
              <a:r>
                <a:rPr lang="en-US" sz="900" dirty="0">
                  <a:solidFill>
                    <a:srgbClr val="000000"/>
                  </a:solidFill>
                  <a:latin typeface="Canva Sans"/>
                  <a:ea typeface="Canva Sans"/>
                  <a:cs typeface="Canva Sans"/>
                  <a:sym typeface="Canva Sans"/>
                </a:rPr>
                <a:t> Medicine, 19(12), p.e1004139. Available at: https://doi.org/10.1371/ journal.pmed.1004139</a:t>
              </a:r>
            </a:p>
            <a:p>
              <a:pPr algn="ctr">
                <a:lnSpc>
                  <a:spcPts val="1260"/>
                </a:lnSpc>
              </a:pPr>
              <a:r>
                <a:rPr lang="en-US" sz="900" dirty="0">
                  <a:solidFill>
                    <a:srgbClr val="000000"/>
                  </a:solidFill>
                  <a:latin typeface="Canva Sans"/>
                  <a:ea typeface="Canva Sans"/>
                  <a:cs typeface="Canva Sans"/>
                  <a:sym typeface="Canva Sans"/>
                </a:rPr>
                <a:t>Bhattacharya, R., Valenti, E. and Giacco, D. (2025) ‘Assessment of Impact of the ARIADNE Research: Insights Into Improving Access in Mental Health’, </a:t>
              </a:r>
              <a:r>
                <a:rPr lang="en-US" sz="900" dirty="0" err="1">
                  <a:solidFill>
                    <a:srgbClr val="000000"/>
                  </a:solidFill>
                  <a:latin typeface="Canva Sans"/>
                  <a:ea typeface="Canva Sans"/>
                  <a:cs typeface="Canva Sans"/>
                  <a:sym typeface="Canva Sans"/>
                </a:rPr>
                <a:t>BJPsych</a:t>
              </a:r>
              <a:r>
                <a:rPr lang="en-US" sz="900" dirty="0">
                  <a:solidFill>
                    <a:srgbClr val="000000"/>
                  </a:solidFill>
                  <a:latin typeface="Canva Sans"/>
                  <a:ea typeface="Canva Sans"/>
                  <a:cs typeface="Canva Sans"/>
                  <a:sym typeface="Canva Sans"/>
                </a:rPr>
                <a:t> Open, 11(S1), pp.S3-S3. Available at: DOI: </a:t>
              </a:r>
              <a:r>
                <a:rPr lang="en-US" sz="900" u="sng" dirty="0">
                  <a:solidFill>
                    <a:srgbClr val="000000"/>
                  </a:solidFill>
                  <a:latin typeface="Canva Sans"/>
                  <a:ea typeface="Canva Sans"/>
                  <a:cs typeface="Canva Sans"/>
                  <a:sym typeface="Canva Sans"/>
                  <a:hlinkClick r:id="rId3" tooltip="https://doi.org/10.1192/bjo.2025.10082"/>
                </a:rPr>
                <a:t>https://doi.org/10.1192/bjo.2025.10082</a:t>
              </a:r>
            </a:p>
            <a:p>
              <a:pPr algn="ctr">
                <a:lnSpc>
                  <a:spcPts val="1260"/>
                </a:lnSpc>
              </a:pPr>
              <a:r>
                <a:rPr lang="en-US" sz="900" dirty="0">
                  <a:solidFill>
                    <a:srgbClr val="000000"/>
                  </a:solidFill>
                  <a:latin typeface="Canva Sans"/>
                  <a:ea typeface="Canva Sans"/>
                  <a:cs typeface="Canva Sans"/>
                  <a:sym typeface="Canva Sans"/>
                </a:rPr>
                <a:t>Calabria, V. and Cullen, L.T. (2024) ‘</a:t>
              </a:r>
              <a:r>
                <a:rPr lang="en-US" sz="900" dirty="0" err="1">
                  <a:solidFill>
                    <a:srgbClr val="000000"/>
                  </a:solidFill>
                  <a:latin typeface="Canva Sans"/>
                  <a:ea typeface="Canva Sans"/>
                  <a:cs typeface="Canva Sans"/>
                  <a:sym typeface="Canva Sans"/>
                </a:rPr>
                <a:t>Deinstitutionalisation</a:t>
              </a:r>
              <a:r>
                <a:rPr lang="en-US" sz="900" dirty="0">
                  <a:solidFill>
                    <a:srgbClr val="000000"/>
                  </a:solidFill>
                  <a:latin typeface="Canva Sans"/>
                  <a:ea typeface="Canva Sans"/>
                  <a:cs typeface="Canva Sans"/>
                  <a:sym typeface="Canva Sans"/>
                </a:rPr>
                <a:t> and the move to community care: comparing the changing dimensions of mental healthcare after 1922 in the Republic of Ireland and England’, History of Psychiatry, 35(2), pp.141-157.</a:t>
              </a:r>
            </a:p>
            <a:p>
              <a:pPr algn="ctr">
                <a:lnSpc>
                  <a:spcPts val="1260"/>
                </a:lnSpc>
              </a:pPr>
              <a:r>
                <a:rPr lang="en-US" sz="900" dirty="0">
                  <a:solidFill>
                    <a:srgbClr val="000000"/>
                  </a:solidFill>
                  <a:latin typeface="Canva Sans"/>
                  <a:ea typeface="Canva Sans"/>
                  <a:cs typeface="Canva Sans"/>
                  <a:sym typeface="Canva Sans"/>
                </a:rPr>
                <a:t>Chaplin, R. (2022) 'Updated guideline on managing depression in adults', Prescriber, 33(10), pp. 18–22. Available at: https://wchh.onlinelibrary.wiley.com/doi/pdfdirect/10.1002/psb.2017</a:t>
              </a:r>
            </a:p>
            <a:p>
              <a:pPr algn="ctr">
                <a:lnSpc>
                  <a:spcPts val="980"/>
                </a:lnSpc>
              </a:pPr>
              <a:r>
                <a:rPr lang="en-US" sz="700" dirty="0">
                  <a:solidFill>
                    <a:srgbClr val="000000"/>
                  </a:solidFill>
                  <a:latin typeface="Canva Sans"/>
                  <a:ea typeface="Canva Sans"/>
                  <a:cs typeface="Canva Sans"/>
                  <a:sym typeface="Canva Sans"/>
                </a:rPr>
                <a:t>National Institute for Health and Care Excellence (NICE) (2022) Depression in Adults: Treatment and Management. NICE guideline NG222. London: NICE.</a:t>
              </a:r>
            </a:p>
            <a:p>
              <a:pPr algn="ctr">
                <a:lnSpc>
                  <a:spcPts val="980"/>
                </a:lnSpc>
              </a:pPr>
              <a:r>
                <a:rPr lang="en-US" sz="700" dirty="0">
                  <a:solidFill>
                    <a:srgbClr val="000000"/>
                  </a:solidFill>
                  <a:latin typeface="Canva Sans"/>
                  <a:ea typeface="Canva Sans"/>
                  <a:cs typeface="Canva Sans"/>
                  <a:sym typeface="Canva Sans"/>
                </a:rPr>
                <a:t>NHS England (2025) Survey of Mental Health and Wellbeing, England, 2023/24: Chapter 1, Common Mental Health Conditions. Leeds: NHS Digital.</a:t>
              </a:r>
            </a:p>
            <a:p>
              <a:pPr algn="ctr">
                <a:lnSpc>
                  <a:spcPts val="980"/>
                </a:lnSpc>
              </a:pPr>
              <a:r>
                <a:rPr lang="en-US" sz="700" dirty="0">
                  <a:solidFill>
                    <a:srgbClr val="000000"/>
                  </a:solidFill>
                  <a:latin typeface="Canva Sans"/>
                  <a:ea typeface="Canva Sans"/>
                  <a:cs typeface="Canva Sans"/>
                  <a:sym typeface="Canva Sans"/>
                </a:rPr>
                <a:t>NHS Race and Health Observatory (2023) Ethnic Inequalities in Improving Access to Psychological Therapies (IAPT). London: NHS Race and Health Observatory.</a:t>
              </a:r>
            </a:p>
            <a:p>
              <a:pPr algn="ctr">
                <a:lnSpc>
                  <a:spcPts val="980"/>
                </a:lnSpc>
              </a:pPr>
              <a:r>
                <a:rPr lang="en-US" sz="700" dirty="0">
                  <a:solidFill>
                    <a:srgbClr val="000000"/>
                  </a:solidFill>
                  <a:latin typeface="Canva Sans"/>
                  <a:ea typeface="Canva Sans"/>
                  <a:cs typeface="Canva Sans"/>
                  <a:sym typeface="Canva Sans"/>
                </a:rPr>
                <a:t>Office for National Statistics (ONS) (2022) Cost of Living and Depression in Adults, Great Britain: 29 September to 23 October 2022. Newport: Office for National Statistics. Available at: https://www.ons.gov.uk/peoplepopulationandcommunity/healthandsocialcare/mentalhealth/articles/costoflivinganddepressioninadultsgreatbritain/29septemberto23october2022</a:t>
              </a:r>
            </a:p>
            <a:p>
              <a:pPr algn="ctr">
                <a:lnSpc>
                  <a:spcPts val="980"/>
                </a:lnSpc>
              </a:pPr>
              <a:r>
                <a:rPr lang="en-US" sz="700" dirty="0">
                  <a:solidFill>
                    <a:srgbClr val="000000"/>
                  </a:solidFill>
                  <a:latin typeface="Canva Sans"/>
                  <a:ea typeface="Canva Sans"/>
                  <a:cs typeface="Canva Sans"/>
                  <a:sym typeface="Canva Sans"/>
                </a:rPr>
                <a:t>Office for National Statistics (ONS) (2025) Public Opinions and Social Trends, Great Britain: April 2025. Newport: Office for National Statistics. Available at: https://www.ons.gov.uk/releases/publicopinionsandsocialtrendsgreatbritainapril2025</a:t>
              </a:r>
            </a:p>
            <a:p>
              <a:pPr algn="ctr">
                <a:lnSpc>
                  <a:spcPts val="980"/>
                </a:lnSpc>
              </a:pPr>
              <a:r>
                <a:rPr lang="en-US" sz="700" dirty="0" err="1">
                  <a:solidFill>
                    <a:srgbClr val="000000"/>
                  </a:solidFill>
                  <a:latin typeface="Canva Sans"/>
                  <a:ea typeface="Canva Sans"/>
                  <a:cs typeface="Canva Sans"/>
                  <a:sym typeface="Canva Sans"/>
                </a:rPr>
                <a:t>Seemüller</a:t>
              </a:r>
              <a:r>
                <a:rPr lang="en-US" sz="700" dirty="0">
                  <a:solidFill>
                    <a:srgbClr val="000000"/>
                  </a:solidFill>
                  <a:latin typeface="Canva Sans"/>
                  <a:ea typeface="Canva Sans"/>
                  <a:cs typeface="Canva Sans"/>
                  <a:sym typeface="Canva Sans"/>
                </a:rPr>
                <a:t>, F. (2023) 'ICD-11 and mental disorders: important changes, controversies, and future directions', BMC Psychiatry, 23, 685. Available at: https://doi.org/10.1186/s12888-023-05186-w</a:t>
              </a:r>
            </a:p>
            <a:p>
              <a:pPr algn="ctr">
                <a:lnSpc>
                  <a:spcPts val="980"/>
                </a:lnSpc>
              </a:pPr>
              <a:r>
                <a:rPr lang="en-US" sz="700" dirty="0">
                  <a:solidFill>
                    <a:srgbClr val="000000"/>
                  </a:solidFill>
                  <a:latin typeface="Canva Sans"/>
                  <a:ea typeface="Canva Sans"/>
                  <a:cs typeface="Canva Sans"/>
                  <a:sym typeface="Canva Sans"/>
                </a:rPr>
                <a:t>Sidi, L. (2021) 'After the madhouses: the emotional politics of psychiatry and community care in the UK tabloid press 1980–1995', Medical Humanities, 47(4), pp. 415–424. doi:10.1136/medhum-2020-012117</a:t>
              </a:r>
            </a:p>
            <a:p>
              <a:pPr algn="ctr">
                <a:lnSpc>
                  <a:spcPts val="3919"/>
                </a:lnSpc>
              </a:pPr>
              <a:endParaRPr lang="en-US" sz="700" dirty="0">
                <a:solidFill>
                  <a:srgbClr val="000000"/>
                </a:solidFill>
                <a:latin typeface="Canva Sans"/>
                <a:ea typeface="Canva Sans"/>
                <a:cs typeface="Canva Sans"/>
                <a:sym typeface="Canva Sans"/>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2046</Words>
  <Application>Microsoft Office PowerPoint</Application>
  <PresentationFormat>Custom</PresentationFormat>
  <Paragraphs>32</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Dark Blue Blue Hand Drawn Style Mental Health Infographic</dc:title>
  <dc:creator>writing</dc:creator>
  <cp:lastModifiedBy>writing</cp:lastModifiedBy>
  <cp:revision>83</cp:revision>
  <dcterms:created xsi:type="dcterms:W3CDTF">2006-08-16T00:00:00Z</dcterms:created>
  <dcterms:modified xsi:type="dcterms:W3CDTF">2026-07-13T22:29:03Z</dcterms:modified>
  <dc:identifier>DAHO_FdefZ8</dc:identifier>
</cp:coreProperties>
</file>