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65" r:id="rId2"/>
    <p:sldId id="267" r:id="rId3"/>
    <p:sldId id="268" r:id="rId4"/>
    <p:sldId id="266" r:id="rId5"/>
    <p:sldId id="257" r:id="rId6"/>
    <p:sldId id="259" r:id="rId7"/>
    <p:sldId id="260" r:id="rId8"/>
    <p:sldId id="261" r:id="rId9"/>
    <p:sldId id="262" r:id="rId10"/>
    <p:sldId id="263" r:id="rId11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311AC6-4CF2-44B0-B369-87C6518470F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9C0F05-4898-4B2C-80FD-7E8B717BD68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8F6BF-E30D-4F80-8CDD-8AB39693509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58A018-1B38-4186-AB0E-FFE214E8E38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C81414-6931-44CC-BC4E-E7F9434E2B1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0B8EE4-74A9-4EED-9F25-A08E9BA6988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57661F-8323-4990-A673-3472D0B2D4E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A25908-71CC-4330-8A69-F6AEF32738D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B0187E-FB36-4279-9D6D-F4E4F2112FF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B1B9C-F879-465E-B8DD-E70B9C4D549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BD53A6-F7FD-4E9B-B131-78603CE3070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533400"/>
            <a:ext cx="8229600" cy="5597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314479-0A6E-4422-9ECE-CE6E4E72E0B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DAD207A1-50E4-41D5-B7DA-B1F8CA3314A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3" r:id="rId1"/>
    <p:sldLayoutId id="2147483824" r:id="rId2"/>
    <p:sldLayoutId id="2147483834" r:id="rId3"/>
    <p:sldLayoutId id="2147483825" r:id="rId4"/>
    <p:sldLayoutId id="2147483826" r:id="rId5"/>
    <p:sldLayoutId id="2147483827" r:id="rId6"/>
    <p:sldLayoutId id="2147483828" r:id="rId7"/>
    <p:sldLayoutId id="2147483829" r:id="rId8"/>
    <p:sldLayoutId id="2147483835" r:id="rId9"/>
    <p:sldLayoutId id="2147483830" r:id="rId10"/>
    <p:sldLayoutId id="2147483831" r:id="rId11"/>
    <p:sldLayoutId id="2147483832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Using Medieval Records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smtClean="0"/>
              <a:t>How records were created</a:t>
            </a:r>
          </a:p>
          <a:p>
            <a:pPr eaLnBrk="1" hangingPunct="1"/>
            <a:r>
              <a:rPr lang="en-GB" smtClean="0"/>
              <a:t>Issues related to survival and completeness</a:t>
            </a:r>
          </a:p>
          <a:p>
            <a:pPr eaLnBrk="1" hangingPunct="1"/>
            <a:r>
              <a:rPr lang="en-GB" smtClean="0"/>
              <a:t>Issues relating to use</a:t>
            </a:r>
          </a:p>
          <a:p>
            <a:pPr lvl="1" eaLnBrk="1" hangingPunct="1"/>
            <a:r>
              <a:rPr lang="en-GB" smtClean="0"/>
              <a:t>Handwriting</a:t>
            </a:r>
          </a:p>
          <a:p>
            <a:pPr lvl="1" eaLnBrk="1" hangingPunct="1"/>
            <a:r>
              <a:rPr lang="en-GB" smtClean="0"/>
              <a:t>Abbreviation and contraction</a:t>
            </a:r>
          </a:p>
          <a:p>
            <a:pPr lvl="1" eaLnBrk="1" hangingPunct="1"/>
            <a:r>
              <a:rPr lang="en-GB" smtClean="0"/>
              <a:t>Dating undated records</a:t>
            </a:r>
          </a:p>
          <a:p>
            <a:pPr lvl="1" eaLnBrk="1" hangingPunct="1"/>
            <a:r>
              <a:rPr lang="en-GB" smtClean="0"/>
              <a:t>Converting medieval dates to modern dates</a:t>
            </a:r>
          </a:p>
          <a:p>
            <a:pPr eaLnBrk="1" hangingPunct="1"/>
            <a:endParaRPr lang="en-GB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mtClean="0"/>
              <a:t>How and why records were created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smtClean="0"/>
              <a:t>The influence of the church</a:t>
            </a:r>
          </a:p>
          <a:p>
            <a:pPr eaLnBrk="1" hangingPunct="1"/>
            <a:r>
              <a:rPr lang="en-GB" smtClean="0"/>
              <a:t>Law codes written down under church influence</a:t>
            </a:r>
          </a:p>
          <a:p>
            <a:pPr eaLnBrk="1" hangingPunct="1"/>
            <a:r>
              <a:rPr lang="en-GB" smtClean="0"/>
              <a:t>Solemn diplomas relating to the transfer of land and the obligations of landholding</a:t>
            </a:r>
          </a:p>
          <a:p>
            <a:pPr eaLnBrk="1" hangingPunct="1"/>
            <a:r>
              <a:rPr lang="en-GB" smtClean="0"/>
              <a:t>Taxation records</a:t>
            </a:r>
          </a:p>
          <a:p>
            <a:pPr eaLnBrk="1" hangingPunct="1"/>
            <a:r>
              <a:rPr lang="en-GB" smtClean="0"/>
              <a:t>Records of government – transmission of royal orders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Survival and completeness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smtClean="0"/>
              <a:t>Why are records kept?</a:t>
            </a:r>
          </a:p>
          <a:p>
            <a:pPr eaLnBrk="1" hangingPunct="1"/>
            <a:r>
              <a:rPr lang="en-GB" smtClean="0"/>
              <a:t>Why may they NOT be kept (note: this question does not just apply to the medieval period)</a:t>
            </a:r>
          </a:p>
          <a:p>
            <a:pPr eaLnBrk="1" hangingPunct="1"/>
            <a:r>
              <a:rPr lang="en-GB" smtClean="0"/>
              <a:t>Durability and conditions of storage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mtClean="0"/>
              <a:t>Issues relation to use: palaeography</a:t>
            </a:r>
          </a:p>
        </p:txBody>
      </p:sp>
      <p:sp>
        <p:nvSpPr>
          <p:cNvPr id="8195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smtClean="0"/>
              <a:t>The study of old handwriting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mtClean="0"/>
              <a:t>Carolingian miniscule</a:t>
            </a:r>
          </a:p>
        </p:txBody>
      </p:sp>
      <p:pic>
        <p:nvPicPr>
          <p:cNvPr id="9219" name="Picture 5" descr="carolingian miniscule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348163" y="2057400"/>
            <a:ext cx="4795837" cy="4513263"/>
          </a:xfr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mtClean="0"/>
              <a:t>Domesday Book</a:t>
            </a:r>
          </a:p>
        </p:txBody>
      </p:sp>
      <p:pic>
        <p:nvPicPr>
          <p:cNvPr id="10243" name="Picture 5" descr="Domesday Book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657600" y="1981200"/>
            <a:ext cx="5486400" cy="4251325"/>
          </a:xfr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writ of stephen (1)"/>
          <p:cNvPicPr>
            <a:picLocks noGrp="1"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28600" y="1905000"/>
            <a:ext cx="7607300" cy="2971800"/>
          </a:xfrm>
          <a:noFill/>
        </p:spPr>
      </p:pic>
      <p:sp>
        <p:nvSpPr>
          <p:cNvPr id="1126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371600" y="533400"/>
            <a:ext cx="6248400" cy="1143000"/>
          </a:xfrm>
        </p:spPr>
        <p:txBody>
          <a:bodyPr/>
          <a:lstStyle/>
          <a:p>
            <a:pPr eaLnBrk="1" hangingPunct="1"/>
            <a:r>
              <a:rPr lang="en-GB" smtClean="0"/>
              <a:t>Writ of King Stephen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Charter of Burscough Priory</a:t>
            </a:r>
          </a:p>
        </p:txBody>
      </p:sp>
      <p:pic>
        <p:nvPicPr>
          <p:cNvPr id="12291" name="Picture 6" descr="burcough charter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703388" y="1979613"/>
            <a:ext cx="5737225" cy="4300537"/>
          </a:xfr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Scribal practices I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smtClean="0"/>
              <a:t>Abbreviation</a:t>
            </a:r>
          </a:p>
          <a:p>
            <a:pPr lvl="1" eaLnBrk="1" hangingPunct="1"/>
            <a:r>
              <a:rPr lang="en-GB" smtClean="0"/>
              <a:t>sce = sancte</a:t>
            </a:r>
          </a:p>
          <a:p>
            <a:pPr lvl="1" eaLnBrk="1" hangingPunct="1"/>
            <a:r>
              <a:rPr lang="en-GB" smtClean="0"/>
              <a:t>mat</a:t>
            </a:r>
            <a:r>
              <a:rPr lang="en-GB" baseline="30000" smtClean="0"/>
              <a:t>i</a:t>
            </a:r>
            <a:r>
              <a:rPr lang="en-GB" smtClean="0"/>
              <a:t>s = mat</a:t>
            </a:r>
            <a:r>
              <a:rPr lang="en-GB" i="1" smtClean="0"/>
              <a:t>ri</a:t>
            </a:r>
            <a:r>
              <a:rPr lang="en-GB" smtClean="0"/>
              <a:t>s</a:t>
            </a:r>
          </a:p>
          <a:p>
            <a:pPr lvl="1" eaLnBrk="1" hangingPunct="1"/>
            <a:r>
              <a:rPr lang="en-GB" smtClean="0"/>
              <a:t>p with curly tail = pro = on behalf of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Scribal practices II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smtClean="0"/>
              <a:t>Making corrections:</a:t>
            </a:r>
          </a:p>
          <a:p>
            <a:pPr eaLnBrk="1" hangingPunct="1">
              <a:buFont typeface="Wingdings" pitchFamily="2" charset="2"/>
              <a:buNone/>
            </a:pPr>
            <a:endParaRPr lang="en-GB" smtClean="0"/>
          </a:p>
          <a:p>
            <a:pPr lvl="1" eaLnBrk="1" hangingPunct="1"/>
            <a:r>
              <a:rPr lang="en-GB" smtClean="0"/>
              <a:t>Crossing through a word and replacing</a:t>
            </a:r>
          </a:p>
          <a:p>
            <a:pPr lvl="1" eaLnBrk="1" hangingPunct="1">
              <a:buFont typeface="Wingdings" pitchFamily="2" charset="2"/>
              <a:buNone/>
            </a:pPr>
            <a:endParaRPr lang="en-GB" smtClean="0"/>
          </a:p>
          <a:p>
            <a:pPr lvl="1" eaLnBrk="1" hangingPunct="1"/>
            <a:r>
              <a:rPr lang="en-GB" smtClean="0"/>
              <a:t>Interlineation:  writing a missing word between the lines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107</TotalTime>
  <Words>168</Words>
  <Application>Microsoft Office PowerPoint</Application>
  <PresentationFormat>On-screen Show (4:3)</PresentationFormat>
  <Paragraphs>35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Flow</vt:lpstr>
      <vt:lpstr>Using Medieval Records</vt:lpstr>
      <vt:lpstr>How and why records were created</vt:lpstr>
      <vt:lpstr>Survival and completeness</vt:lpstr>
      <vt:lpstr>Issues relation to use: palaeography</vt:lpstr>
      <vt:lpstr>Carolingian miniscule</vt:lpstr>
      <vt:lpstr>Domesday Book</vt:lpstr>
      <vt:lpstr>Writ of King Stephen</vt:lpstr>
      <vt:lpstr>Charter of Burscough Priory</vt:lpstr>
      <vt:lpstr>Scribal practices I</vt:lpstr>
      <vt:lpstr>Scribal practices II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sm042</cp:lastModifiedBy>
  <cp:revision>21</cp:revision>
  <cp:lastPrinted>1601-01-01T00:00:00Z</cp:lastPrinted>
  <dcterms:created xsi:type="dcterms:W3CDTF">1601-01-01T00:00:00Z</dcterms:created>
  <dcterms:modified xsi:type="dcterms:W3CDTF">2012-10-09T14:52:52Z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