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60" r:id="rId5"/>
    <p:sldId id="267" r:id="rId6"/>
    <p:sldId id="276" r:id="rId7"/>
    <p:sldId id="294" r:id="rId8"/>
    <p:sldId id="275" r:id="rId9"/>
    <p:sldId id="273" r:id="rId10"/>
    <p:sldId id="281" r:id="rId11"/>
    <p:sldId id="278" r:id="rId12"/>
    <p:sldId id="277" r:id="rId13"/>
    <p:sldId id="272" r:id="rId14"/>
    <p:sldId id="279" r:id="rId15"/>
    <p:sldId id="270" r:id="rId16"/>
    <p:sldId id="274" r:id="rId17"/>
    <p:sldId id="280" r:id="rId18"/>
    <p:sldId id="282" r:id="rId19"/>
    <p:sldId id="283" r:id="rId20"/>
    <p:sldId id="284" r:id="rId21"/>
    <p:sldId id="268" r:id="rId22"/>
    <p:sldId id="293" r:id="rId23"/>
    <p:sldId id="285" r:id="rId24"/>
    <p:sldId id="286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691"/>
    <p:restoredTop sz="94586"/>
  </p:normalViewPr>
  <p:slideViewPr>
    <p:cSldViewPr>
      <p:cViewPr varScale="1">
        <p:scale>
          <a:sx n="108" d="100"/>
          <a:sy n="108" d="100"/>
        </p:scale>
        <p:origin x="130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89CFB6-B8D4-1D42-BBDB-75323FAB7DDC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DA6D83-B6AD-954F-9066-DE36968B51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9692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DA6D83-B6AD-954F-9066-DE36968B517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97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adlet.com/ds94355yxr/nvmvcec2dv7v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diROhCLXrxg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tiff"/><Relationship Id="rId4" Type="http://schemas.openxmlformats.org/officeDocument/2006/relationships/image" Target="../media/image8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DX8Vz11BCI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portspromedia.com/analysis/premier-league-2019-20-guide-club-sponsor-tv-rights-deal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ketingweek.com/brands-level-playing-field-women-sport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scoreandchange.com/the-sponsorship-landscape-at-the-top-of-professional-tennis/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84F40351-F5B6-4560-B164-CC5896C96E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1556792"/>
            <a:ext cx="7772400" cy="2736304"/>
          </a:xfrm>
        </p:spPr>
        <p:txBody>
          <a:bodyPr>
            <a:normAutofit/>
          </a:bodyPr>
          <a:lstStyle/>
          <a:p>
            <a:r>
              <a:rPr lang="en-GB" sz="5400" dirty="0">
                <a:solidFill>
                  <a:schemeClr val="bg1"/>
                </a:solidFill>
              </a:rPr>
              <a:t>Sports: Participation, Income, Sponsorship Levels &amp; Facilities</a:t>
            </a:r>
            <a:endParaRPr lang="en-US" sz="5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746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0C617E-B8B3-B244-B60A-03F0F8A598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525796"/>
            <a:ext cx="8229600" cy="4536505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UK/Global Participation</a:t>
            </a:r>
          </a:p>
          <a:p>
            <a:pPr algn="just"/>
            <a:r>
              <a:rPr lang="en-GB" dirty="0"/>
              <a:t>Income levels</a:t>
            </a:r>
          </a:p>
          <a:p>
            <a:pPr algn="just"/>
            <a:r>
              <a:rPr lang="en-GB" dirty="0"/>
              <a:t>Sponsorship levels</a:t>
            </a:r>
          </a:p>
          <a:p>
            <a:pPr algn="just"/>
            <a:r>
              <a:rPr lang="en-GB" dirty="0"/>
              <a:t>Facilities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384891-C3FD-644A-8037-7C2DAA1A1B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0433" y="0"/>
            <a:ext cx="4176668" cy="292568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48AE9DB-A121-5844-A384-557292BF763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433" y="2925687"/>
            <a:ext cx="4176668" cy="278092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A739555-84DA-3C4B-91CE-F3EC34DCEE7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2925688"/>
            <a:ext cx="4950433" cy="2780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23588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98139947-6DCB-1448-AFAD-9A6F9FE390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8496944" cy="446449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311A0AD-EEF7-044B-A4B6-414A1C4B3B25}"/>
              </a:ext>
            </a:extLst>
          </p:cNvPr>
          <p:cNvSpPr txBox="1"/>
          <p:nvPr/>
        </p:nvSpPr>
        <p:spPr>
          <a:xfrm>
            <a:off x="2627784" y="4987813"/>
            <a:ext cx="46630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hlinkClick r:id="rId3"/>
              </a:rPr>
              <a:t>PADLET LINK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197745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5CCEDD-CABF-EC4C-924D-5E782404A2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864096"/>
          </a:xfrm>
        </p:spPr>
        <p:txBody>
          <a:bodyPr/>
          <a:lstStyle/>
          <a:p>
            <a:r>
              <a:rPr lang="en-GB" dirty="0"/>
              <a:t>Padlet Class Answers/Results</a:t>
            </a:r>
          </a:p>
        </p:txBody>
      </p:sp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A2BE8E31-0B61-4647-8F3F-90E3369AF6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64704"/>
            <a:ext cx="9144000" cy="6093296"/>
          </a:xfrm>
        </p:spPr>
      </p:pic>
    </p:spTree>
    <p:extLst>
      <p:ext uri="{BB962C8B-B14F-4D97-AF65-F5344CB8AC3E}">
        <p14:creationId xmlns:p14="http://schemas.microsoft.com/office/powerpoint/2010/main" val="3696115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F94E9727-D1F0-4FEB-AA04-8CC12AE2C7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US" dirty="0"/>
              <a:t>Participation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F43FB0F-B105-4989-AF19-DA4FC83E392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6410" y="1474451"/>
            <a:ext cx="4038600" cy="4320481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Football - 11 million players of all ages and nearly 90,000 teams in England (FA,2018).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Over 265m players worldwide.</a:t>
            </a:r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sp>
        <p:nvSpPr>
          <p:cNvPr id="17" name="Content Placeholder 3">
            <a:extLst>
              <a:ext uri="{FF2B5EF4-FFF2-40B4-BE49-F238E27FC236}">
                <a16:creationId xmlns:a16="http://schemas.microsoft.com/office/drawing/2014/main" id="{273D72DB-D473-41E3-AF07-75849D94C8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971600"/>
            <a:ext cx="4495800" cy="4617641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000" dirty="0"/>
              <a:t>Growth in women's football </a:t>
            </a:r>
          </a:p>
          <a:p>
            <a:pPr algn="just">
              <a:lnSpc>
                <a:spcPct val="90000"/>
              </a:lnSpc>
            </a:pPr>
            <a:r>
              <a:rPr lang="en-GB" sz="2000" dirty="0"/>
              <a:t>Players up 9% to 2.7 million. </a:t>
            </a:r>
          </a:p>
          <a:p>
            <a:pPr algn="just">
              <a:lnSpc>
                <a:spcPct val="90000"/>
              </a:lnSpc>
            </a:pPr>
            <a:r>
              <a:rPr lang="en-GB" sz="2000" dirty="0"/>
              <a:t>Coaches up 24% to 1,691. </a:t>
            </a:r>
          </a:p>
          <a:p>
            <a:pPr algn="just">
              <a:lnSpc>
                <a:spcPct val="90000"/>
              </a:lnSpc>
            </a:pPr>
            <a:r>
              <a:rPr lang="en-GB" sz="2000" dirty="0"/>
              <a:t>Teams - 11,088 – a growth of 1,774 new teams in the last 12 months. </a:t>
            </a:r>
          </a:p>
          <a:p>
            <a:r>
              <a:rPr lang="en-GB" sz="2000" dirty="0">
                <a:hlinkClick r:id="rId3"/>
              </a:rPr>
              <a:t>Kelly Smith Talk on growth of womens football</a:t>
            </a:r>
            <a:endParaRPr lang="en-GB" sz="20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7819C3-75A2-6143-8CEE-38DF489D3A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620" y="1044258"/>
            <a:ext cx="4360181" cy="2358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B190154-9EE9-A54C-A09F-567B5E49831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8693" y="3548150"/>
            <a:ext cx="4485307" cy="2246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30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CB71572-57EF-9140-B079-DCD067D6C2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9144000" cy="683639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75081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22C31C-5D72-4348-9211-60DB12C0A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normAutofit/>
          </a:bodyPr>
          <a:lstStyle/>
          <a:p>
            <a:pPr fontAlgn="base"/>
            <a:r>
              <a:rPr lang="en-GB" b="1" dirty="0"/>
              <a:t>Netball's boom in numbers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5C876-D09D-F943-A0D8-1FC9F957E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2489"/>
          </a:xfrm>
        </p:spPr>
        <p:txBody>
          <a:bodyPr>
            <a:normAutofit fontScale="32500" lnSpcReduction="20000"/>
          </a:bodyPr>
          <a:lstStyle/>
          <a:p>
            <a:pPr algn="just" fontAlgn="base">
              <a:lnSpc>
                <a:spcPct val="170000"/>
              </a:lnSpc>
            </a:pPr>
            <a:r>
              <a:rPr lang="en-GB" sz="4900" dirty="0"/>
              <a:t>Sport England's last Active Lives survey, covering May 2016 to May 2017, suggested more than 286,000 play netball at least twice in 28 days.</a:t>
            </a:r>
          </a:p>
          <a:p>
            <a:pPr algn="just" fontAlgn="base">
              <a:lnSpc>
                <a:spcPct val="170000"/>
              </a:lnSpc>
            </a:pPr>
            <a:r>
              <a:rPr lang="en-GB" sz="4900" dirty="0"/>
              <a:t>Their previous Active People Survey, published in December 2016, revealed that 180,200 people aged 16 and over took to the court at least once a week.</a:t>
            </a:r>
          </a:p>
          <a:p>
            <a:pPr algn="just" fontAlgn="base">
              <a:lnSpc>
                <a:spcPct val="170000"/>
              </a:lnSpc>
            </a:pPr>
            <a:r>
              <a:rPr lang="en-GB" sz="4900" dirty="0"/>
              <a:t>That was an increase of 25,400 (16.4%) on the same period the previous year, and a rise of 68,500 (61.3%) since 2006.</a:t>
            </a:r>
          </a:p>
          <a:p>
            <a:pPr algn="just" fontAlgn="base">
              <a:lnSpc>
                <a:spcPct val="170000"/>
              </a:lnSpc>
            </a:pPr>
            <a:r>
              <a:rPr lang="en-GB" sz="4900" dirty="0"/>
              <a:t>England Netball say there has been a rise in those affiliated to play in leagues, with more than 103,000 members of the governing body for the 2016-17 season, a 3.42% increase in members on the previous year.</a:t>
            </a:r>
          </a:p>
          <a:p>
            <a:pPr algn="just" fontAlgn="base">
              <a:lnSpc>
                <a:spcPct val="170000"/>
              </a:lnSpc>
            </a:pPr>
            <a:r>
              <a:rPr lang="en-GB" sz="4900" dirty="0"/>
              <a:t>Back to Netball schemes have seen more than 60,000 people return to the sport since their introduction in 2009, according to research by Liverpool John </a:t>
            </a:r>
            <a:r>
              <a:rPr lang="en-GB" sz="4900" dirty="0" err="1"/>
              <a:t>Moores</a:t>
            </a:r>
            <a:r>
              <a:rPr lang="en-GB" sz="4900" dirty="0"/>
              <a:t> University.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333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lose up of a sign&#10;&#10;Description automatically generated">
            <a:extLst>
              <a:ext uri="{FF2B5EF4-FFF2-40B4-BE49-F238E27FC236}">
                <a16:creationId xmlns:a16="http://schemas.microsoft.com/office/drawing/2014/main" id="{D86293DC-FCB4-CD42-92AD-816DCC9E74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6632"/>
            <a:ext cx="8928992" cy="5472608"/>
          </a:xfrm>
        </p:spPr>
      </p:pic>
    </p:spTree>
    <p:extLst>
      <p:ext uri="{BB962C8B-B14F-4D97-AF65-F5344CB8AC3E}">
        <p14:creationId xmlns:p14="http://schemas.microsoft.com/office/powerpoint/2010/main" val="12426229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C091176-CBFF-404A-85B2-F00E93A0D5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Number of people playing tennis in England </a:t>
            </a:r>
            <a:br>
              <a:rPr lang="en-GB" sz="2800" b="1" dirty="0"/>
            </a:br>
            <a:r>
              <a:rPr lang="en-GB" sz="2800" b="1" dirty="0"/>
              <a:t>from 2016 to 2019</a:t>
            </a:r>
            <a:endParaRPr lang="en-US" sz="2800" dirty="0"/>
          </a:p>
        </p:txBody>
      </p:sp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C25E5B68-7548-EB45-A4C1-39BF76DF72C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1124744"/>
            <a:ext cx="8856983" cy="45365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5589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DCD64-E829-0F41-A252-77EEB8E4B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Ranked Sports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BDC8D1-D6D4-7D49-88F3-634F284DEB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Ranked in Sports Most Popular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550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A93EE-947F-3B4A-AA1F-92EA93149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Income and Sponsorship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FE2FD-46C0-B147-AA8C-C5CDE74242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Premier League Commericial guide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38581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CE20B3-FDFC-F14E-ABED-DED37AAD6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How brands can level the playing field for women in sport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CCF37F-C200-1548-A97B-FC65E1EA3A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 algn="just">
              <a:buNone/>
            </a:pPr>
            <a:r>
              <a:rPr lang="en-GB" sz="3800" dirty="0"/>
              <a:t>‘Barclays sign an eight-figure deal to become title sponsor of the Women’s Super League (WSL) until 2022, a record investment in UK women’s sport. Finalised in March, the partnership is thought to be worth more than £10m over the next three seasons.’</a:t>
            </a:r>
          </a:p>
          <a:p>
            <a:pPr marL="0" indent="0" algn="just">
              <a:buNone/>
            </a:pPr>
            <a:endParaRPr lang="en-GB" sz="3800" dirty="0"/>
          </a:p>
          <a:p>
            <a:pPr marL="0" indent="0" algn="just">
              <a:buNone/>
            </a:pPr>
            <a:r>
              <a:rPr lang="en-GB" sz="3800" dirty="0"/>
              <a:t>‘FIFA is doubling the prize money for the Women’s World Cup from $15m (£11.8m) to $30m (£23.7m), marking the first tournament where the female players are paid to take part.’</a:t>
            </a:r>
          </a:p>
          <a:p>
            <a:pPr marL="0" indent="0" algn="just">
              <a:buNone/>
            </a:pPr>
            <a:endParaRPr lang="en-GB" sz="3800" dirty="0"/>
          </a:p>
          <a:p>
            <a:pPr marL="0" indent="0" algn="just">
              <a:buNone/>
            </a:pPr>
            <a:r>
              <a:rPr lang="en-GB" sz="3800" dirty="0"/>
              <a:t>However, to put that into context, the total prize money the men’s 2018 World Cup in Russia was $400m (£316m), with the champions France receiving $38m (£30m).’</a:t>
            </a:r>
          </a:p>
          <a:p>
            <a:pPr marL="0" indent="0" algn="just">
              <a:buNone/>
            </a:pPr>
            <a:endParaRPr lang="en-GB" sz="1800" dirty="0">
              <a:hlinkClick r:id="rId2"/>
            </a:endParaRPr>
          </a:p>
          <a:p>
            <a:pPr marL="0" indent="0" algn="just">
              <a:buNone/>
            </a:pPr>
            <a:endParaRPr lang="en-GB" sz="1800" dirty="0">
              <a:hlinkClick r:id="rId2"/>
            </a:endParaRPr>
          </a:p>
          <a:p>
            <a:pPr marL="0" indent="0" algn="just">
              <a:buNone/>
            </a:pPr>
            <a:endParaRPr lang="en-GB" sz="1800" dirty="0">
              <a:hlinkClick r:id="rId2"/>
            </a:endParaRPr>
          </a:p>
          <a:p>
            <a:pPr marL="0" indent="0" algn="just">
              <a:buNone/>
            </a:pPr>
            <a:endParaRPr lang="en-GB" sz="1800" dirty="0">
              <a:hlinkClick r:id="rId2"/>
            </a:endParaRPr>
          </a:p>
          <a:p>
            <a:pPr marL="0" indent="0" algn="just">
              <a:buNone/>
            </a:pPr>
            <a:endParaRPr lang="en-GB" sz="1800" dirty="0">
              <a:hlinkClick r:id="rId2"/>
            </a:endParaRPr>
          </a:p>
          <a:p>
            <a:pPr marL="0" indent="0" algn="just">
              <a:buNone/>
            </a:pPr>
            <a:endParaRPr lang="en-GB" sz="1800" dirty="0">
              <a:hlinkClick r:id="rId2"/>
            </a:endParaRPr>
          </a:p>
          <a:p>
            <a:pPr marL="0" indent="0" algn="just">
              <a:buNone/>
            </a:pPr>
            <a:endParaRPr lang="en-GB" sz="1800" dirty="0">
              <a:hlinkClick r:id="rId2"/>
            </a:endParaRPr>
          </a:p>
          <a:p>
            <a:r>
              <a:rPr lang="en-GB" dirty="0">
                <a:hlinkClick r:id="rId2"/>
              </a:rPr>
              <a:t>https://www.marketingweek.com/brands-level-playing-field-women-sport/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92484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2C431-E0C1-9840-AEBD-D37AD4407F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endParaRPr lang="en-GB" dirty="0"/>
          </a:p>
        </p:txBody>
      </p:sp>
      <p:pic>
        <p:nvPicPr>
          <p:cNvPr id="13" name="Content Placeholder 1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1285CE2-C1AC-6F49-B2FC-B6761A0D04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52736"/>
            <a:ext cx="8856984" cy="4463827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7D95CAA0-7E73-064F-9650-FC9B45038160}"/>
              </a:ext>
            </a:extLst>
          </p:cNvPr>
          <p:cNvSpPr txBox="1"/>
          <p:nvPr/>
        </p:nvSpPr>
        <p:spPr>
          <a:xfrm>
            <a:off x="2907710" y="324601"/>
            <a:ext cx="39692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/>
              <a:t>England Netball Sponsors </a:t>
            </a:r>
          </a:p>
        </p:txBody>
      </p:sp>
    </p:spTree>
    <p:extLst>
      <p:ext uri="{BB962C8B-B14F-4D97-AF65-F5344CB8AC3E}">
        <p14:creationId xmlns:p14="http://schemas.microsoft.com/office/powerpoint/2010/main" val="30882281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E2892-35FB-4E40-B263-E1FE77767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England Netball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CD99B-5F97-CD41-9C79-AFDB58E94E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England’s netball team are reliant upon elite funding from Sport England, whose remit is to cater for grassroots sport. Sport England gave £3 million to the national side in 2017 as part of a total award of £16.9m to England Netball.</a:t>
            </a:r>
          </a:p>
        </p:txBody>
      </p:sp>
    </p:spTree>
    <p:extLst>
      <p:ext uri="{BB962C8B-B14F-4D97-AF65-F5344CB8AC3E}">
        <p14:creationId xmlns:p14="http://schemas.microsoft.com/office/powerpoint/2010/main" val="11031654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E8775-C0F9-DB46-BBC7-B733BDDEF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Sponsors Tennis?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56B18B-CFB3-CE40-B8A2-B33A19C5264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Tennis Sponsors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2680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FF3F5E-9BA4-4441-BB71-EF089BF110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dirty="0"/>
              <a:t>Tennis Facilities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6D5E8-7B3C-1D40-B610-E7C4CA3626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417638"/>
            <a:ext cx="4038600" cy="3989040"/>
          </a:xfrm>
          <a:prstGeom prst="rect">
            <a:avLst/>
          </a:prstGeom>
        </p:spPr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en-GB" sz="2400" dirty="0"/>
              <a:t>LTA statistics indicate that there are 4,118 places to play tennis in England, Scotland and Wales, including </a:t>
            </a:r>
            <a:r>
              <a:rPr lang="en-GB" sz="2400" b="1" dirty="0"/>
              <a:t>97 performance centres,</a:t>
            </a:r>
            <a:r>
              <a:rPr lang="en-GB" sz="2400" dirty="0"/>
              <a:t> 21,186 courts (1,645 of which are indoor) and 3,904 registered or licensed coaches.</a:t>
            </a:r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A1317089-6783-CB4E-A3CB-10103BBDDCA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600201"/>
            <a:ext cx="5004048" cy="2885661"/>
          </a:xfrm>
        </p:spPr>
      </p:pic>
    </p:spTree>
    <p:extLst>
      <p:ext uri="{BB962C8B-B14F-4D97-AF65-F5344CB8AC3E}">
        <p14:creationId xmlns:p14="http://schemas.microsoft.com/office/powerpoint/2010/main" val="32113713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FF67664A-9120-A446-AA45-DD3C88A022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60648"/>
            <a:ext cx="8352928" cy="5184576"/>
          </a:xfrm>
        </p:spPr>
      </p:pic>
    </p:spTree>
    <p:extLst>
      <p:ext uri="{BB962C8B-B14F-4D97-AF65-F5344CB8AC3E}">
        <p14:creationId xmlns:p14="http://schemas.microsoft.com/office/powerpoint/2010/main" val="30494105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screenshot of a social media post&#10;&#10;Description automatically generated">
            <a:extLst>
              <a:ext uri="{FF2B5EF4-FFF2-40B4-BE49-F238E27FC236}">
                <a16:creationId xmlns:a16="http://schemas.microsoft.com/office/drawing/2014/main" id="{63E3E573-D5B3-AA4E-9297-2F94B08977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68263"/>
            <a:ext cx="8928992" cy="672147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1192786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82A36C-84FB-BD4E-9C4C-8C4ED08F4D1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2924945"/>
            <a:ext cx="5236428" cy="27444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8D9E5FB-BBA2-2049-9B73-FD399523F7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8333" y="1"/>
            <a:ext cx="5236428" cy="292494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F2F9A85-EC37-0B46-BD2D-428C2A8F9CB2}"/>
              </a:ext>
            </a:extLst>
          </p:cNvPr>
          <p:cNvSpPr txBox="1"/>
          <p:nvPr/>
        </p:nvSpPr>
        <p:spPr>
          <a:xfrm>
            <a:off x="1259632" y="2276872"/>
            <a:ext cx="29497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Wimbledon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BEC73A-EAD1-2644-A133-CA51C55AE8F7}"/>
              </a:ext>
            </a:extLst>
          </p:cNvPr>
          <p:cNvSpPr txBox="1"/>
          <p:nvPr/>
        </p:nvSpPr>
        <p:spPr>
          <a:xfrm>
            <a:off x="6542023" y="3082837"/>
            <a:ext cx="16921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Australian Open</a:t>
            </a:r>
          </a:p>
        </p:txBody>
      </p:sp>
    </p:spTree>
    <p:extLst>
      <p:ext uri="{BB962C8B-B14F-4D97-AF65-F5344CB8AC3E}">
        <p14:creationId xmlns:p14="http://schemas.microsoft.com/office/powerpoint/2010/main" val="23337398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6754F-F9E2-3649-8F54-D14CC675D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England Netball Venues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CB14E4-B57C-1A4C-94D9-7EEDF6C31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815" y="1219754"/>
            <a:ext cx="8229600" cy="3917032"/>
          </a:xfrm>
        </p:spPr>
        <p:txBody>
          <a:bodyPr/>
          <a:lstStyle/>
          <a:p>
            <a:r>
              <a:rPr lang="en-GB" sz="2800" dirty="0"/>
              <a:t>Motorpoint Arena, Nottingham capacity 10,000</a:t>
            </a:r>
          </a:p>
          <a:p>
            <a:r>
              <a:rPr lang="en-GB" sz="2800" dirty="0"/>
              <a:t>Arena Birmingham 15,800</a:t>
            </a:r>
          </a:p>
          <a:p>
            <a:r>
              <a:rPr lang="en-GB" sz="2800" dirty="0"/>
              <a:t>Copper Box, London – 7,481</a:t>
            </a:r>
            <a:br>
              <a:rPr lang="en-GB" dirty="0"/>
            </a:b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57181E-651C-9147-8464-F869C4F6A9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4" y="2996952"/>
            <a:ext cx="3990862" cy="264129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116E799-CFEB-C04D-912C-FF791742EE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0188" y="2996952"/>
            <a:ext cx="4238738" cy="2803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37757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Content Placeholder 12" descr="A screenshot of a cell phone&#10;&#10;Description automatically generated">
            <a:extLst>
              <a:ext uri="{FF2B5EF4-FFF2-40B4-BE49-F238E27FC236}">
                <a16:creationId xmlns:a16="http://schemas.microsoft.com/office/drawing/2014/main" id="{62DA7B5A-DA6D-D44B-83D2-B910369C19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108" y="332656"/>
            <a:ext cx="8750380" cy="5256584"/>
          </a:xfrm>
        </p:spPr>
      </p:pic>
    </p:spTree>
    <p:extLst>
      <p:ext uri="{BB962C8B-B14F-4D97-AF65-F5344CB8AC3E}">
        <p14:creationId xmlns:p14="http://schemas.microsoft.com/office/powerpoint/2010/main" val="195781401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494</Words>
  <Application>Microsoft Office PowerPoint</Application>
  <PresentationFormat>On-screen Show (4:3)</PresentationFormat>
  <Paragraphs>61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Myriad Pro</vt:lpstr>
      <vt:lpstr>20140311PresentationUWTSDTemplate</vt:lpstr>
      <vt:lpstr>Sports: Participation, Income, Sponsorship Levels &amp; Facilities</vt:lpstr>
      <vt:lpstr>PowerPoint Presentation</vt:lpstr>
      <vt:lpstr>PowerPoint Presentation</vt:lpstr>
      <vt:lpstr>Padlet Class Answers/Results</vt:lpstr>
      <vt:lpstr>Participation </vt:lpstr>
      <vt:lpstr>PowerPoint Presentation</vt:lpstr>
      <vt:lpstr>Netball's boom in numbers</vt:lpstr>
      <vt:lpstr>PowerPoint Presentation</vt:lpstr>
      <vt:lpstr>Number of people playing tennis in England  from 2016 to 2019</vt:lpstr>
      <vt:lpstr>Ranked Sports</vt:lpstr>
      <vt:lpstr>Income and Sponsorship</vt:lpstr>
      <vt:lpstr>How brands can level the playing field for women in sport </vt:lpstr>
      <vt:lpstr> </vt:lpstr>
      <vt:lpstr>England Netball</vt:lpstr>
      <vt:lpstr>Who Sponsors Tennis?</vt:lpstr>
      <vt:lpstr>Tennis Facilities </vt:lpstr>
      <vt:lpstr>PowerPoint Presentation</vt:lpstr>
      <vt:lpstr>PowerPoint Presentation</vt:lpstr>
      <vt:lpstr>PowerPoint Presentation</vt:lpstr>
      <vt:lpstr>England Netball Venues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Sports: Participation, Income, Sponsorship Levels &amp; Facilities</dc:title>
  <dc:creator>Rhys Surringer</dc:creator>
  <cp:lastModifiedBy>Andrew Thomas</cp:lastModifiedBy>
  <cp:revision>5</cp:revision>
  <dcterms:created xsi:type="dcterms:W3CDTF">2020-02-28T01:34:46Z</dcterms:created>
  <dcterms:modified xsi:type="dcterms:W3CDTF">2020-03-03T13:25:05Z</dcterms:modified>
</cp:coreProperties>
</file>