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 id="2147483761" r:id="rId2"/>
    <p:sldMasterId id="2147483672" r:id="rId3"/>
    <p:sldMasterId id="2147483648" r:id="rId4"/>
  </p:sldMasterIdLst>
  <p:notesMasterIdLst>
    <p:notesMasterId r:id="rId27"/>
  </p:notesMasterIdLst>
  <p:sldIdLst>
    <p:sldId id="256"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2" d="100"/>
          <a:sy n="82" d="100"/>
        </p:scale>
        <p:origin x="691"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CC1871-E718-434E-89AC-01FB680853B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CBAC36F-DE9E-42CF-A5CF-41FE1460B99C}">
      <dgm:prSet/>
      <dgm:spPr/>
      <dgm:t>
        <a:bodyPr/>
        <a:lstStyle/>
        <a:p>
          <a:r>
            <a:rPr lang="en-US"/>
            <a:t>Tesla states in their website that their mission is to speed up the process for the world to have sustainable energy.</a:t>
          </a:r>
        </a:p>
      </dgm:t>
    </dgm:pt>
    <dgm:pt modelId="{5EF12200-3AB5-41EC-951F-EE17F6A28372}" type="parTrans" cxnId="{DA9FFFBA-A5F4-4A62-8100-407CDB65EDAE}">
      <dgm:prSet/>
      <dgm:spPr/>
      <dgm:t>
        <a:bodyPr/>
        <a:lstStyle/>
        <a:p>
          <a:endParaRPr lang="en-US"/>
        </a:p>
      </dgm:t>
    </dgm:pt>
    <dgm:pt modelId="{66D78ED9-1362-4AD8-BC38-46E77B13AA24}" type="sibTrans" cxnId="{DA9FFFBA-A5F4-4A62-8100-407CDB65EDAE}">
      <dgm:prSet/>
      <dgm:spPr/>
      <dgm:t>
        <a:bodyPr/>
        <a:lstStyle/>
        <a:p>
          <a:endParaRPr lang="en-US"/>
        </a:p>
      </dgm:t>
    </dgm:pt>
    <dgm:pt modelId="{6A054397-328A-4ABF-A71E-61C233B4556D}">
      <dgm:prSet/>
      <dgm:spPr/>
      <dgm:t>
        <a:bodyPr/>
        <a:lstStyle/>
        <a:p>
          <a:r>
            <a:rPr lang="en-US"/>
            <a:t>This is good as it allows tesla to market to customer's that care about the environment and environmental issues.</a:t>
          </a:r>
        </a:p>
      </dgm:t>
    </dgm:pt>
    <dgm:pt modelId="{44E82B7A-C845-4747-921E-F8768C10CCE4}" type="parTrans" cxnId="{E225AD13-355C-41DA-AF99-C990149DF124}">
      <dgm:prSet/>
      <dgm:spPr/>
      <dgm:t>
        <a:bodyPr/>
        <a:lstStyle/>
        <a:p>
          <a:endParaRPr lang="en-US"/>
        </a:p>
      </dgm:t>
    </dgm:pt>
    <dgm:pt modelId="{FCADCADC-E215-4980-A36A-6C75EC27D13C}" type="sibTrans" cxnId="{E225AD13-355C-41DA-AF99-C990149DF124}">
      <dgm:prSet/>
      <dgm:spPr/>
      <dgm:t>
        <a:bodyPr/>
        <a:lstStyle/>
        <a:p>
          <a:endParaRPr lang="en-US"/>
        </a:p>
      </dgm:t>
    </dgm:pt>
    <dgm:pt modelId="{4107A086-B5A0-48DD-AC4A-7469A73F818A}">
      <dgm:prSet/>
      <dgm:spPr/>
      <dgm:t>
        <a:bodyPr/>
        <a:lstStyle/>
        <a:p>
          <a:r>
            <a:rPr lang="en-US"/>
            <a:t>This is an example of how Tesla use's sustainable energy by fitting a  non-metal battery pack to power the EV.</a:t>
          </a:r>
        </a:p>
      </dgm:t>
    </dgm:pt>
    <dgm:pt modelId="{C38D6FE5-5C8F-425A-A4CE-71C53F62DF75}" type="parTrans" cxnId="{4DF735AD-3E00-440F-8A77-AA4AAA7E2F27}">
      <dgm:prSet/>
      <dgm:spPr/>
      <dgm:t>
        <a:bodyPr/>
        <a:lstStyle/>
        <a:p>
          <a:endParaRPr lang="en-US"/>
        </a:p>
      </dgm:t>
    </dgm:pt>
    <dgm:pt modelId="{A02F002B-62EC-40BF-AD92-CCBBD2440117}" type="sibTrans" cxnId="{4DF735AD-3E00-440F-8A77-AA4AAA7E2F27}">
      <dgm:prSet/>
      <dgm:spPr/>
      <dgm:t>
        <a:bodyPr/>
        <a:lstStyle/>
        <a:p>
          <a:endParaRPr lang="en-US"/>
        </a:p>
      </dgm:t>
    </dgm:pt>
    <dgm:pt modelId="{E1FD8058-7C50-4BBF-9B55-91861317675C}" type="pres">
      <dgm:prSet presAssocID="{BBCC1871-E718-434E-89AC-01FB680853B8}" presName="linear" presStyleCnt="0">
        <dgm:presLayoutVars>
          <dgm:animLvl val="lvl"/>
          <dgm:resizeHandles val="exact"/>
        </dgm:presLayoutVars>
      </dgm:prSet>
      <dgm:spPr/>
    </dgm:pt>
    <dgm:pt modelId="{38E23003-1BF0-4C0F-AA78-22FAB91172B7}" type="pres">
      <dgm:prSet presAssocID="{6CBAC36F-DE9E-42CF-A5CF-41FE1460B99C}" presName="parentText" presStyleLbl="node1" presStyleIdx="0" presStyleCnt="3">
        <dgm:presLayoutVars>
          <dgm:chMax val="0"/>
          <dgm:bulletEnabled val="1"/>
        </dgm:presLayoutVars>
      </dgm:prSet>
      <dgm:spPr/>
    </dgm:pt>
    <dgm:pt modelId="{357D56C0-B70D-44BF-BF4F-7D5750B96817}" type="pres">
      <dgm:prSet presAssocID="{66D78ED9-1362-4AD8-BC38-46E77B13AA24}" presName="spacer" presStyleCnt="0"/>
      <dgm:spPr/>
    </dgm:pt>
    <dgm:pt modelId="{114081FF-A658-4CEB-983F-D28D9758AFDB}" type="pres">
      <dgm:prSet presAssocID="{6A054397-328A-4ABF-A71E-61C233B4556D}" presName="parentText" presStyleLbl="node1" presStyleIdx="1" presStyleCnt="3">
        <dgm:presLayoutVars>
          <dgm:chMax val="0"/>
          <dgm:bulletEnabled val="1"/>
        </dgm:presLayoutVars>
      </dgm:prSet>
      <dgm:spPr/>
    </dgm:pt>
    <dgm:pt modelId="{6EC49F93-86F1-47C8-A537-9A35E2C78A14}" type="pres">
      <dgm:prSet presAssocID="{FCADCADC-E215-4980-A36A-6C75EC27D13C}" presName="spacer" presStyleCnt="0"/>
      <dgm:spPr/>
    </dgm:pt>
    <dgm:pt modelId="{181CA446-D901-407D-824A-13F490303244}" type="pres">
      <dgm:prSet presAssocID="{4107A086-B5A0-48DD-AC4A-7469A73F818A}" presName="parentText" presStyleLbl="node1" presStyleIdx="2" presStyleCnt="3">
        <dgm:presLayoutVars>
          <dgm:chMax val="0"/>
          <dgm:bulletEnabled val="1"/>
        </dgm:presLayoutVars>
      </dgm:prSet>
      <dgm:spPr/>
    </dgm:pt>
  </dgm:ptLst>
  <dgm:cxnLst>
    <dgm:cxn modelId="{E225AD13-355C-41DA-AF99-C990149DF124}" srcId="{BBCC1871-E718-434E-89AC-01FB680853B8}" destId="{6A054397-328A-4ABF-A71E-61C233B4556D}" srcOrd="1" destOrd="0" parTransId="{44E82B7A-C845-4747-921E-F8768C10CCE4}" sibTransId="{FCADCADC-E215-4980-A36A-6C75EC27D13C}"/>
    <dgm:cxn modelId="{741A9631-01BE-4901-AAFD-AC14425E7E3A}" type="presOf" srcId="{6CBAC36F-DE9E-42CF-A5CF-41FE1460B99C}" destId="{38E23003-1BF0-4C0F-AA78-22FAB91172B7}" srcOrd="0" destOrd="0" presId="urn:microsoft.com/office/officeart/2005/8/layout/vList2"/>
    <dgm:cxn modelId="{22E9575C-E4B0-4F22-8538-37AB6AEDCC58}" type="presOf" srcId="{6A054397-328A-4ABF-A71E-61C233B4556D}" destId="{114081FF-A658-4CEB-983F-D28D9758AFDB}" srcOrd="0" destOrd="0" presId="urn:microsoft.com/office/officeart/2005/8/layout/vList2"/>
    <dgm:cxn modelId="{19087C49-F4BE-4AEF-9530-F6516E6243B3}" type="presOf" srcId="{BBCC1871-E718-434E-89AC-01FB680853B8}" destId="{E1FD8058-7C50-4BBF-9B55-91861317675C}" srcOrd="0" destOrd="0" presId="urn:microsoft.com/office/officeart/2005/8/layout/vList2"/>
    <dgm:cxn modelId="{FC6A2254-CB03-4611-91D7-28E78C34C06E}" type="presOf" srcId="{4107A086-B5A0-48DD-AC4A-7469A73F818A}" destId="{181CA446-D901-407D-824A-13F490303244}" srcOrd="0" destOrd="0" presId="urn:microsoft.com/office/officeart/2005/8/layout/vList2"/>
    <dgm:cxn modelId="{4DF735AD-3E00-440F-8A77-AA4AAA7E2F27}" srcId="{BBCC1871-E718-434E-89AC-01FB680853B8}" destId="{4107A086-B5A0-48DD-AC4A-7469A73F818A}" srcOrd="2" destOrd="0" parTransId="{C38D6FE5-5C8F-425A-A4CE-71C53F62DF75}" sibTransId="{A02F002B-62EC-40BF-AD92-CCBBD2440117}"/>
    <dgm:cxn modelId="{DA9FFFBA-A5F4-4A62-8100-407CDB65EDAE}" srcId="{BBCC1871-E718-434E-89AC-01FB680853B8}" destId="{6CBAC36F-DE9E-42CF-A5CF-41FE1460B99C}" srcOrd="0" destOrd="0" parTransId="{5EF12200-3AB5-41EC-951F-EE17F6A28372}" sibTransId="{66D78ED9-1362-4AD8-BC38-46E77B13AA24}"/>
    <dgm:cxn modelId="{E8F28580-70CF-4679-AECE-718F66FCB458}" type="presParOf" srcId="{E1FD8058-7C50-4BBF-9B55-91861317675C}" destId="{38E23003-1BF0-4C0F-AA78-22FAB91172B7}" srcOrd="0" destOrd="0" presId="urn:microsoft.com/office/officeart/2005/8/layout/vList2"/>
    <dgm:cxn modelId="{2D954527-10B6-4E37-B51A-E3F8A00D4CE6}" type="presParOf" srcId="{E1FD8058-7C50-4BBF-9B55-91861317675C}" destId="{357D56C0-B70D-44BF-BF4F-7D5750B96817}" srcOrd="1" destOrd="0" presId="urn:microsoft.com/office/officeart/2005/8/layout/vList2"/>
    <dgm:cxn modelId="{3FD0CEB2-AFF5-4A26-90A9-C319100F1787}" type="presParOf" srcId="{E1FD8058-7C50-4BBF-9B55-91861317675C}" destId="{114081FF-A658-4CEB-983F-D28D9758AFDB}" srcOrd="2" destOrd="0" presId="urn:microsoft.com/office/officeart/2005/8/layout/vList2"/>
    <dgm:cxn modelId="{48A951FD-8F67-4C90-8297-1CF3C59BB986}" type="presParOf" srcId="{E1FD8058-7C50-4BBF-9B55-91861317675C}" destId="{6EC49F93-86F1-47C8-A537-9A35E2C78A14}" srcOrd="3" destOrd="0" presId="urn:microsoft.com/office/officeart/2005/8/layout/vList2"/>
    <dgm:cxn modelId="{EF93450A-CA6E-4476-ABAE-6CEA69B348BB}" type="presParOf" srcId="{E1FD8058-7C50-4BBF-9B55-91861317675C}" destId="{181CA446-D901-407D-824A-13F490303244}"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E23003-1BF0-4C0F-AA78-22FAB91172B7}">
      <dsp:nvSpPr>
        <dsp:cNvPr id="0" name=""/>
        <dsp:cNvSpPr/>
      </dsp:nvSpPr>
      <dsp:spPr>
        <a:xfrm>
          <a:off x="0" y="112292"/>
          <a:ext cx="5076090" cy="12647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Tesla states in their website that their mission is to speed up the process for the world to have sustainable energy.</a:t>
          </a:r>
        </a:p>
      </dsp:txBody>
      <dsp:txXfrm>
        <a:off x="61741" y="174033"/>
        <a:ext cx="4952608" cy="1141288"/>
      </dsp:txXfrm>
    </dsp:sp>
    <dsp:sp modelId="{114081FF-A658-4CEB-983F-D28D9758AFDB}">
      <dsp:nvSpPr>
        <dsp:cNvPr id="0" name=""/>
        <dsp:cNvSpPr/>
      </dsp:nvSpPr>
      <dsp:spPr>
        <a:xfrm>
          <a:off x="0" y="1443303"/>
          <a:ext cx="5076090" cy="12647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This is good as it allows tesla to market to customer's that care about the environment and environmental issues.</a:t>
          </a:r>
        </a:p>
      </dsp:txBody>
      <dsp:txXfrm>
        <a:off x="61741" y="1505044"/>
        <a:ext cx="4952608" cy="1141288"/>
      </dsp:txXfrm>
    </dsp:sp>
    <dsp:sp modelId="{181CA446-D901-407D-824A-13F490303244}">
      <dsp:nvSpPr>
        <dsp:cNvPr id="0" name=""/>
        <dsp:cNvSpPr/>
      </dsp:nvSpPr>
      <dsp:spPr>
        <a:xfrm>
          <a:off x="0" y="2774313"/>
          <a:ext cx="5076090" cy="12647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This is an example of how Tesla use's sustainable energy by fitting a  non-metal battery pack to power the EV.</a:t>
          </a:r>
        </a:p>
      </dsp:txBody>
      <dsp:txXfrm>
        <a:off x="61741" y="2836054"/>
        <a:ext cx="4952608" cy="114128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A7EC84-B53C-4FE7-8C8E-91BDA4A9A8DF}" type="datetimeFigureOut">
              <a:rPr lang="en-GB" smtClean="0"/>
              <a:t>01/05/2022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2D6558-E1DB-4775-90FE-907E5670EBCD}" type="slidenum">
              <a:rPr lang="en-GB" smtClean="0"/>
              <a:t>‹#›</a:t>
            </a:fld>
            <a:endParaRPr lang="en-GB"/>
          </a:p>
        </p:txBody>
      </p:sp>
    </p:spTree>
    <p:extLst>
      <p:ext uri="{BB962C8B-B14F-4D97-AF65-F5344CB8AC3E}">
        <p14:creationId xmlns:p14="http://schemas.microsoft.com/office/powerpoint/2010/main" val="37703473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918CCA95-4F40-4CDD-BF1E-B8C9EB86EE73}" type="slidenum">
              <a:rPr lang="en-GB" smtClean="0"/>
              <a:t>13</a:t>
            </a:fld>
            <a:endParaRPr lang="en-GB"/>
          </a:p>
        </p:txBody>
      </p:sp>
    </p:spTree>
    <p:extLst>
      <p:ext uri="{BB962C8B-B14F-4D97-AF65-F5344CB8AC3E}">
        <p14:creationId xmlns:p14="http://schemas.microsoft.com/office/powerpoint/2010/main" val="303180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5/1/2022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750735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10741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5/1/2022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193283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5/1/2022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77277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5/1/2022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064884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5/1/2022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107625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5/1/2022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355846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446195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947890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84218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354844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7ECC97-8ED6-4A15-9893-3B233238E281}" type="datetimeFigureOut">
              <a:rPr lang="en-GB" smtClean="0"/>
              <a:t>01/05/2022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B33896-D24C-4C90-985C-E342F381C5D6}" type="slidenum">
              <a:rPr lang="en-GB" smtClean="0"/>
              <a:t>‹#›</a:t>
            </a:fld>
            <a:endParaRPr lang="en-GB"/>
          </a:p>
        </p:txBody>
      </p:sp>
    </p:spTree>
    <p:extLst>
      <p:ext uri="{BB962C8B-B14F-4D97-AF65-F5344CB8AC3E}">
        <p14:creationId xmlns:p14="http://schemas.microsoft.com/office/powerpoint/2010/main" val="35905936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5/1/2022</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8641994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79C83-B711-096B-8C2C-663483557B69}"/>
              </a:ext>
            </a:extLst>
          </p:cNvPr>
          <p:cNvSpPr txBox="1">
            <a:spLocks noGrp="1"/>
          </p:cNvSpPr>
          <p:nvPr>
            <p:ph type="title"/>
          </p:nvPr>
        </p:nvSpPr>
        <p:spPr/>
        <p:txBody>
          <a:bodyPr/>
          <a:lstStyle>
            <a:lvl1pPr>
              <a:defRPr sz="3200" cap="all" spc="300"/>
            </a:lvl1pPr>
          </a:lstStyle>
          <a:p>
            <a:pPr lvl="0"/>
            <a:r>
              <a:rPr lang="en-US"/>
              <a:t>Click to edit Master title style</a:t>
            </a:r>
          </a:p>
        </p:txBody>
      </p:sp>
      <p:sp>
        <p:nvSpPr>
          <p:cNvPr id="3" name="Content Placeholder 2">
            <a:extLst>
              <a:ext uri="{FF2B5EF4-FFF2-40B4-BE49-F238E27FC236}">
                <a16:creationId xmlns:a16="http://schemas.microsoft.com/office/drawing/2014/main" id="{1F593D71-DDCB-9117-527E-DBAE0D165AA5}"/>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D0BDEBE-63F4-BC26-EDB0-019BDB935CA4}"/>
              </a:ext>
            </a:extLst>
          </p:cNvPr>
          <p:cNvSpPr txBox="1">
            <a:spLocks noGrp="1"/>
          </p:cNvSpPr>
          <p:nvPr>
            <p:ph type="dt" sz="half" idx="7"/>
          </p:nvPr>
        </p:nvSpPr>
        <p:spPr/>
        <p:txBody>
          <a:bodyPr/>
          <a:lstStyle>
            <a:lvl1pPr>
              <a:defRPr/>
            </a:lvl1pPr>
          </a:lstStyle>
          <a:p>
            <a:pPr lvl="0"/>
            <a:fld id="{408EB471-D170-4542-AFAA-29D385368B20}" type="datetime1">
              <a:rPr lang="en-US"/>
              <a:pPr lvl="0"/>
              <a:t>5/1/2022</a:t>
            </a:fld>
            <a:endParaRPr lang="en-US"/>
          </a:p>
        </p:txBody>
      </p:sp>
      <p:sp>
        <p:nvSpPr>
          <p:cNvPr id="5" name="Footer Placeholder 4">
            <a:extLst>
              <a:ext uri="{FF2B5EF4-FFF2-40B4-BE49-F238E27FC236}">
                <a16:creationId xmlns:a16="http://schemas.microsoft.com/office/drawing/2014/main" id="{215451D1-CE61-73FD-4956-C7BC885D8C77}"/>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3ED68DE1-4965-1DAE-ED4D-00A7A0A8B237}"/>
              </a:ext>
            </a:extLst>
          </p:cNvPr>
          <p:cNvSpPr txBox="1">
            <a:spLocks noGrp="1"/>
          </p:cNvSpPr>
          <p:nvPr>
            <p:ph type="sldNum" sz="quarter" idx="8"/>
          </p:nvPr>
        </p:nvSpPr>
        <p:spPr/>
        <p:txBody>
          <a:bodyPr/>
          <a:lstStyle>
            <a:lvl1pPr>
              <a:defRPr/>
            </a:lvl1pPr>
          </a:lstStyle>
          <a:p>
            <a:pPr lvl="0"/>
            <a:fld id="{AA69E053-687D-4383-936C-013AF81A4242}" type="slidenum">
              <a:t>‹#›</a:t>
            </a:fld>
            <a:endParaRPr lang="en-US"/>
          </a:p>
        </p:txBody>
      </p:sp>
    </p:spTree>
    <p:extLst>
      <p:ext uri="{BB962C8B-B14F-4D97-AF65-F5344CB8AC3E}">
        <p14:creationId xmlns:p14="http://schemas.microsoft.com/office/powerpoint/2010/main" val="970936892"/>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24ED9-80CB-10F0-E488-D78BDE6B8C0D}"/>
              </a:ext>
            </a:extLst>
          </p:cNvPr>
          <p:cNvSpPr txBox="1">
            <a:spLocks noGrp="1"/>
          </p:cNvSpPr>
          <p:nvPr>
            <p:ph type="ctrTitle"/>
          </p:nvPr>
        </p:nvSpPr>
        <p:spPr>
          <a:xfrm>
            <a:off x="2057400" y="685800"/>
            <a:ext cx="8115300" cy="3046232"/>
          </a:xfrm>
        </p:spPr>
        <p:txBody>
          <a:bodyPr anchorCtr="1"/>
          <a:lstStyle>
            <a:lvl1pPr algn="ctr">
              <a:defRPr cap="all" spc="300"/>
            </a:lvl1pPr>
          </a:lstStyle>
          <a:p>
            <a:pPr lvl="0"/>
            <a:r>
              <a:rPr lang="en-US"/>
              <a:t>Click to edit Master title style</a:t>
            </a:r>
          </a:p>
        </p:txBody>
      </p:sp>
      <p:sp>
        <p:nvSpPr>
          <p:cNvPr id="3" name="Subtitle 2">
            <a:extLst>
              <a:ext uri="{FF2B5EF4-FFF2-40B4-BE49-F238E27FC236}">
                <a16:creationId xmlns:a16="http://schemas.microsoft.com/office/drawing/2014/main" id="{BC254BDF-3347-640D-78E0-B4BC36FEF715}"/>
              </a:ext>
            </a:extLst>
          </p:cNvPr>
          <p:cNvSpPr txBox="1">
            <a:spLocks noGrp="1"/>
          </p:cNvSpPr>
          <p:nvPr>
            <p:ph type="subTitle" idx="1"/>
          </p:nvPr>
        </p:nvSpPr>
        <p:spPr>
          <a:xfrm>
            <a:off x="2057400" y="4114800"/>
            <a:ext cx="8115300" cy="2057400"/>
          </a:xfrm>
        </p:spPr>
        <p:txBody>
          <a:bodyPr anchorCtr="1"/>
          <a:lstStyle>
            <a:lvl1pPr marL="0" indent="0" algn="ctr">
              <a:buNone/>
              <a:defRPr i="1"/>
            </a:lvl1pPr>
          </a:lstStyle>
          <a:p>
            <a:pPr lvl="0"/>
            <a:r>
              <a:rPr lang="en-US"/>
              <a:t>Click to edit Master subtitle style</a:t>
            </a:r>
          </a:p>
        </p:txBody>
      </p:sp>
      <p:sp>
        <p:nvSpPr>
          <p:cNvPr id="4" name="Date Placeholder 3">
            <a:extLst>
              <a:ext uri="{FF2B5EF4-FFF2-40B4-BE49-F238E27FC236}">
                <a16:creationId xmlns:a16="http://schemas.microsoft.com/office/drawing/2014/main" id="{2B77DAF9-1DC6-D90D-C487-D2A279928A68}"/>
              </a:ext>
            </a:extLst>
          </p:cNvPr>
          <p:cNvSpPr txBox="1">
            <a:spLocks noGrp="1"/>
          </p:cNvSpPr>
          <p:nvPr>
            <p:ph type="dt" sz="half" idx="7"/>
          </p:nvPr>
        </p:nvSpPr>
        <p:spPr/>
        <p:txBody>
          <a:bodyPr/>
          <a:lstStyle>
            <a:lvl1pPr>
              <a:defRPr/>
            </a:lvl1pPr>
          </a:lstStyle>
          <a:p>
            <a:pPr lvl="0"/>
            <a:fld id="{C050C89C-15F3-4275-BD01-252F6F5E3CED}" type="datetime1">
              <a:rPr lang="en-US"/>
              <a:pPr lvl="0"/>
              <a:t>5/1/2022</a:t>
            </a:fld>
            <a:endParaRPr lang="en-US"/>
          </a:p>
        </p:txBody>
      </p:sp>
      <p:sp>
        <p:nvSpPr>
          <p:cNvPr id="5" name="Footer Placeholder 4">
            <a:extLst>
              <a:ext uri="{FF2B5EF4-FFF2-40B4-BE49-F238E27FC236}">
                <a16:creationId xmlns:a16="http://schemas.microsoft.com/office/drawing/2014/main" id="{A617C582-DB21-E2BD-3570-76F92222A1D5}"/>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FE4DE1E3-30EC-A37F-ADC3-71B597B0AD68}"/>
              </a:ext>
            </a:extLst>
          </p:cNvPr>
          <p:cNvSpPr txBox="1">
            <a:spLocks noGrp="1"/>
          </p:cNvSpPr>
          <p:nvPr>
            <p:ph type="sldNum" sz="quarter" idx="8"/>
          </p:nvPr>
        </p:nvSpPr>
        <p:spPr/>
        <p:txBody>
          <a:bodyPr/>
          <a:lstStyle>
            <a:lvl1pPr>
              <a:defRPr/>
            </a:lvl1pPr>
          </a:lstStyle>
          <a:p>
            <a:pPr lvl="0"/>
            <a:fld id="{539771A2-4840-4356-8D6B-D82C3E8F4E88}" type="slidenum">
              <a:t>‹#›</a:t>
            </a:fld>
            <a:endParaRPr lang="en-US"/>
          </a:p>
        </p:txBody>
      </p:sp>
    </p:spTree>
    <p:extLst>
      <p:ext uri="{BB962C8B-B14F-4D97-AF65-F5344CB8AC3E}">
        <p14:creationId xmlns:p14="http://schemas.microsoft.com/office/powerpoint/2010/main" val="3055360555"/>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5/1/2022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15424529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1-HD-TOP.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D7ECC97-8ED6-4A15-9893-3B233238E281}" type="datetimeFigureOut">
              <a:rPr lang="en-GB" smtClean="0"/>
              <a:t>01/05/2022</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CB33896-D24C-4C90-985C-E342F381C5D6}" type="slidenum">
              <a:rPr lang="en-GB" smtClean="0"/>
              <a:t>‹#›</a:t>
            </a:fld>
            <a:endParaRPr lang="en-GB"/>
          </a:p>
        </p:txBody>
      </p:sp>
    </p:spTree>
    <p:extLst>
      <p:ext uri="{BB962C8B-B14F-4D97-AF65-F5344CB8AC3E}">
        <p14:creationId xmlns:p14="http://schemas.microsoft.com/office/powerpoint/2010/main" val="3615436938"/>
      </p:ext>
    </p:extLst>
  </p:cSld>
  <p:clrMap bg1="dk1" tx1="lt1" bg2="dk2" tx2="lt2" accent1="accent1" accent2="accent2" accent3="accent3" accent4="accent4" accent5="accent5" accent6="accent6" hlink="hlink" folHlink="folHlink"/>
  <p:sldLayoutIdLst>
    <p:sldLayoutId id="2147483763" r:id="rId1"/>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5/1/2022</a:t>
            </a:fld>
            <a:endParaRPr lang="en-US"/>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a:p>
        </p:txBody>
      </p:sp>
    </p:spTree>
    <p:extLst>
      <p:ext uri="{BB962C8B-B14F-4D97-AF65-F5344CB8AC3E}">
        <p14:creationId xmlns:p14="http://schemas.microsoft.com/office/powerpoint/2010/main" val="841587653"/>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A22603A-0096-4CAB-1814-65EDF6F24683}"/>
              </a:ext>
            </a:extLst>
          </p:cNvPr>
          <p:cNvSpPr txBox="1">
            <a:spLocks noGrp="1"/>
          </p:cNvSpPr>
          <p:nvPr>
            <p:ph type="title"/>
          </p:nvPr>
        </p:nvSpPr>
        <p:spPr>
          <a:xfrm>
            <a:off x="1371600" y="685800"/>
            <a:ext cx="9486900" cy="1371600"/>
          </a:xfrm>
          <a:prstGeom prst="rect">
            <a:avLst/>
          </a:prstGeom>
          <a:noFill/>
          <a:ln>
            <a:noFill/>
          </a:ln>
        </p:spPr>
        <p:txBody>
          <a:bodyPr vert="horz" wrap="square" lIns="91440" tIns="45720" rIns="91440" bIns="45720" anchor="b"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DA92C252-3DFD-6002-F3EC-5DD5A792E212}"/>
              </a:ext>
            </a:extLst>
          </p:cNvPr>
          <p:cNvSpPr txBox="1">
            <a:spLocks noGrp="1"/>
          </p:cNvSpPr>
          <p:nvPr>
            <p:ph type="body" idx="1"/>
          </p:nvPr>
        </p:nvSpPr>
        <p:spPr>
          <a:xfrm>
            <a:off x="1371600" y="2254105"/>
            <a:ext cx="9486900" cy="3918094"/>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A97CCC9-6CB4-65A3-1B29-2601259FC1BE}"/>
              </a:ext>
            </a:extLst>
          </p:cNvPr>
          <p:cNvSpPr txBox="1">
            <a:spLocks noGrp="1"/>
          </p:cNvSpPr>
          <p:nvPr>
            <p:ph type="dt" sz="half" idx="2"/>
          </p:nvPr>
        </p:nvSpPr>
        <p:spPr>
          <a:xfrm rot="5400013">
            <a:off x="9800004" y="3223750"/>
            <a:ext cx="4114800" cy="410501"/>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900" b="0" i="0" u="none" strike="noStrike" kern="1200" cap="all" spc="300" baseline="0">
                <a:solidFill>
                  <a:srgbClr val="557272"/>
                </a:solidFill>
                <a:uFillTx/>
                <a:latin typeface="Gill Sans MT"/>
              </a:defRPr>
            </a:lvl1pPr>
          </a:lstStyle>
          <a:p>
            <a:pPr lvl="0"/>
            <a:fld id="{0B581B7A-F297-49E5-B442-8CB8030BEB60}" type="datetime1">
              <a:rPr lang="en-US"/>
              <a:pPr lvl="0"/>
              <a:t>5/1/2022</a:t>
            </a:fld>
            <a:endParaRPr lang="en-US"/>
          </a:p>
        </p:txBody>
      </p:sp>
      <p:sp>
        <p:nvSpPr>
          <p:cNvPr id="5" name="Footer Placeholder 4">
            <a:extLst>
              <a:ext uri="{FF2B5EF4-FFF2-40B4-BE49-F238E27FC236}">
                <a16:creationId xmlns:a16="http://schemas.microsoft.com/office/drawing/2014/main" id="{CF732D3D-2A63-7567-EDA3-873887A681D9}"/>
              </a:ext>
            </a:extLst>
          </p:cNvPr>
          <p:cNvSpPr txBox="1">
            <a:spLocks noGrp="1"/>
          </p:cNvSpPr>
          <p:nvPr>
            <p:ph type="ftr" sz="quarter" idx="3"/>
          </p:nvPr>
        </p:nvSpPr>
        <p:spPr>
          <a:xfrm rot="5400013">
            <a:off x="-1708140" y="3223750"/>
            <a:ext cx="4114800" cy="410501"/>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900" b="0" i="0" u="none" strike="noStrike" kern="1200" cap="all" spc="300" baseline="0">
                <a:solidFill>
                  <a:srgbClr val="557272"/>
                </a:solidFill>
                <a:uFillTx/>
                <a:latin typeface="Gill Sans MT"/>
              </a:defRPr>
            </a:lvl1pPr>
          </a:lstStyle>
          <a:p>
            <a:pPr lvl="0"/>
            <a:r>
              <a:rPr lang="en-US"/>
              <a:t>Sample Footer Text</a:t>
            </a:r>
          </a:p>
        </p:txBody>
      </p:sp>
      <p:sp>
        <p:nvSpPr>
          <p:cNvPr id="6" name="Slide Number Placeholder 5">
            <a:extLst>
              <a:ext uri="{FF2B5EF4-FFF2-40B4-BE49-F238E27FC236}">
                <a16:creationId xmlns:a16="http://schemas.microsoft.com/office/drawing/2014/main" id="{E07DC2A9-2980-5C84-06A7-C8DF490EE4B5}"/>
              </a:ext>
            </a:extLst>
          </p:cNvPr>
          <p:cNvSpPr txBox="1">
            <a:spLocks noGrp="1"/>
          </p:cNvSpPr>
          <p:nvPr>
            <p:ph type="sldNum" sz="quarter" idx="4"/>
          </p:nvPr>
        </p:nvSpPr>
        <p:spPr>
          <a:xfrm>
            <a:off x="11116342" y="6356351"/>
            <a:ext cx="871871"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none" spc="300" baseline="0">
                <a:solidFill>
                  <a:srgbClr val="557272"/>
                </a:solidFill>
                <a:uFillTx/>
                <a:latin typeface="Gill Sans MT"/>
              </a:defRPr>
            </a:lvl1pPr>
          </a:lstStyle>
          <a:p>
            <a:pPr lvl="0"/>
            <a:fld id="{601B8233-EF2E-4E75-B383-7D0EF1CE4908}" type="slidenum">
              <a:t>‹#›</a:t>
            </a:fld>
            <a:endParaRPr lang="en-US"/>
          </a:p>
        </p:txBody>
      </p:sp>
    </p:spTree>
  </p:cSld>
  <p:clrMap bg1="lt1" tx1="dk1" bg2="lt2" tx2="dk2" accent1="accent1" accent2="accent2" accent3="accent3" accent4="accent4" accent5="accent5" accent6="accent6" hlink="hlink" folHlink="folHlink"/>
  <p:sldLayoutIdLst>
    <p:sldLayoutId id="2147483650" r:id="rId1"/>
    <p:sldLayoutId id="2147483649" r:id="rId2"/>
  </p:sldLayoutIdLst>
  <p:txStyles>
    <p:titleStyle>
      <a:lvl1pPr marL="0" marR="0" lvl="0" indent="0" algn="l" defTabSz="914400" rtl="0" fontAlgn="auto" hangingPunct="1">
        <a:lnSpc>
          <a:spcPct val="90000"/>
        </a:lnSpc>
        <a:spcBef>
          <a:spcPts val="0"/>
        </a:spcBef>
        <a:spcAft>
          <a:spcPts val="0"/>
        </a:spcAft>
        <a:buNone/>
        <a:tabLst/>
        <a:defRPr lang="en-US" sz="3600" b="0" i="0" u="none" strike="noStrike" kern="1200" cap="none" spc="0" baseline="0">
          <a:solidFill>
            <a:srgbClr val="293737"/>
          </a:solidFill>
          <a:uFillTx/>
          <a:latin typeface="Goudy Old Style"/>
        </a:defRPr>
      </a:lvl1pPr>
    </p:titleStyle>
    <p:bodyStyle>
      <a:lvl1pPr marL="228600" marR="0" lvl="0" indent="-228600" algn="l" defTabSz="914400" rtl="0" fontAlgn="auto" hangingPunct="1">
        <a:lnSpc>
          <a:spcPct val="100000"/>
        </a:lnSpc>
        <a:spcBef>
          <a:spcPts val="1000"/>
        </a:spcBef>
        <a:spcAft>
          <a:spcPts val="0"/>
        </a:spcAft>
        <a:buSzPct val="70000"/>
        <a:buFont typeface="Arial" pitchFamily="34"/>
        <a:buChar char="•"/>
        <a:tabLst/>
        <a:defRPr lang="en-US" sz="2400" b="0" i="0" u="none" strike="noStrike" kern="1200" cap="none" spc="0" baseline="0">
          <a:solidFill>
            <a:srgbClr val="293737"/>
          </a:solidFill>
          <a:uFillTx/>
          <a:latin typeface="Goudy Old Style"/>
        </a:defRPr>
      </a:lvl1pPr>
      <a:lvl2pPr marL="685800" marR="0" lvl="1" indent="-228600" algn="l" defTabSz="914400" rtl="0" fontAlgn="auto" hangingPunct="1">
        <a:lnSpc>
          <a:spcPct val="100000"/>
        </a:lnSpc>
        <a:spcBef>
          <a:spcPts val="500"/>
        </a:spcBef>
        <a:spcAft>
          <a:spcPts val="0"/>
        </a:spcAft>
        <a:buSzPct val="70000"/>
        <a:buFont typeface="Arial" pitchFamily="34"/>
        <a:buChar char="•"/>
        <a:tabLst/>
        <a:defRPr lang="en-US" sz="2000" b="0" i="0" u="none" strike="noStrike" kern="1200" cap="none" spc="0" baseline="0">
          <a:solidFill>
            <a:srgbClr val="293737"/>
          </a:solidFill>
          <a:uFillTx/>
          <a:latin typeface="Goudy Old Style"/>
        </a:defRPr>
      </a:lvl2pPr>
      <a:lvl3pPr marL="1143000" marR="0" lvl="2" indent="-228600" algn="l" defTabSz="914400" rtl="0" fontAlgn="auto" hangingPunct="1">
        <a:lnSpc>
          <a:spcPct val="100000"/>
        </a:lnSpc>
        <a:spcBef>
          <a:spcPts val="500"/>
        </a:spcBef>
        <a:spcAft>
          <a:spcPts val="0"/>
        </a:spcAft>
        <a:buSzPct val="70000"/>
        <a:buFont typeface="Arial" pitchFamily="34"/>
        <a:buChar char="•"/>
        <a:tabLst/>
        <a:defRPr lang="en-US" sz="1800" b="0" i="0" u="none" strike="noStrike" kern="1200" cap="none" spc="0" baseline="0">
          <a:solidFill>
            <a:srgbClr val="293737"/>
          </a:solidFill>
          <a:uFillTx/>
          <a:latin typeface="Goudy Old Style"/>
        </a:defRPr>
      </a:lvl3pPr>
      <a:lvl4pPr marL="1600200" marR="0" lvl="3" indent="-228600" algn="l" defTabSz="914400" rtl="0" fontAlgn="auto" hangingPunct="1">
        <a:lnSpc>
          <a:spcPct val="100000"/>
        </a:lnSpc>
        <a:spcBef>
          <a:spcPts val="500"/>
        </a:spcBef>
        <a:spcAft>
          <a:spcPts val="0"/>
        </a:spcAft>
        <a:buSzPct val="70000"/>
        <a:buFont typeface="Arial" pitchFamily="34"/>
        <a:buChar char="•"/>
        <a:tabLst/>
        <a:defRPr lang="en-US" sz="1600" b="0" i="0" u="none" strike="noStrike" kern="1200" cap="none" spc="0" baseline="0">
          <a:solidFill>
            <a:srgbClr val="293737"/>
          </a:solidFill>
          <a:uFillTx/>
          <a:latin typeface="Goudy Old Style"/>
        </a:defRPr>
      </a:lvl4pPr>
      <a:lvl5pPr marL="2057400" marR="0" lvl="4" indent="-228600" algn="l" defTabSz="914400" rtl="0" fontAlgn="auto" hangingPunct="1">
        <a:lnSpc>
          <a:spcPct val="100000"/>
        </a:lnSpc>
        <a:spcBef>
          <a:spcPts val="500"/>
        </a:spcBef>
        <a:spcAft>
          <a:spcPts val="0"/>
        </a:spcAft>
        <a:buSzPct val="70000"/>
        <a:buFont typeface="Arial" pitchFamily="34"/>
        <a:buChar char="•"/>
        <a:tabLst/>
        <a:defRPr lang="en-US" sz="1600" b="0" i="0" u="none" strike="noStrike" kern="1200" cap="none" spc="0" baseline="0">
          <a:solidFill>
            <a:srgbClr val="293737"/>
          </a:solidFill>
          <a:uFillTx/>
          <a:latin typeface="Goudy Old Style"/>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 Id="rId4" Type="http://schemas.openxmlformats.org/officeDocument/2006/relationships/hyperlink" Target="https://www.marketingstrategy.com/marketing-strategy-studies/how-tesla-used-a-0-marketing-strategy-to-dominate-a-market/"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4.jpeg"/><Relationship Id="rId7" Type="http://schemas.openxmlformats.org/officeDocument/2006/relationships/diagramColors" Target="../diagrams/colors1.xml"/><Relationship Id="rId2"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hyperlink" Target="https://eu.usatoday.com/story/money/cars/2014/09/06/why-tesla-has-the-most-loyal-customers/15139377/" TargetMode="External"/><Relationship Id="rId2" Type="http://schemas.openxmlformats.org/officeDocument/2006/relationships/image" Target="../media/image23.jpe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hyperlink" Target="https://eu.usatoday.com/story/money/cars/2014/09/06/why-tesla-has-the-most-loyal-customers/15139377/" TargetMode="External"/><Relationship Id="rId2" Type="http://schemas.openxmlformats.org/officeDocument/2006/relationships/image" Target="../media/image23.jpeg"/><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hyperlink" Target="https://teslamotorsclub.com/tmc/threads/tesla-employee-benefits-corporate-culture-insight.8699/" TargetMode="External"/><Relationship Id="rId2" Type="http://schemas.openxmlformats.org/officeDocument/2006/relationships/image" Target="../media/image23.jpeg"/><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7" descr="A picture containing car, road, outdoor, sky&#10;&#10;Description automatically generated">
            <a:extLst>
              <a:ext uri="{FF2B5EF4-FFF2-40B4-BE49-F238E27FC236}">
                <a16:creationId xmlns:a16="http://schemas.microsoft.com/office/drawing/2014/main" id="{EB0C0B4D-5356-458D-92AC-D5D9AA38F1A7}"/>
              </a:ext>
            </a:extLst>
          </p:cNvPr>
          <p:cNvPicPr>
            <a:picLocks noChangeAspect="1"/>
          </p:cNvPicPr>
          <p:nvPr/>
        </p:nvPicPr>
        <p:blipFill rotWithShape="1">
          <a:blip r:embed="rId2">
            <a:alphaModFix amt="40000"/>
          </a:blip>
          <a:srcRect l="15704" r="5007" b="-2"/>
          <a:stretch/>
        </p:blipFill>
        <p:spPr>
          <a:xfrm>
            <a:off x="3132160" y="1021"/>
            <a:ext cx="9059839" cy="6855958"/>
          </a:xfrm>
          <a:prstGeom prst="rect">
            <a:avLst/>
          </a:prstGeom>
        </p:spPr>
      </p:pic>
      <p:sp>
        <p:nvSpPr>
          <p:cNvPr id="2" name="Title 1"/>
          <p:cNvSpPr>
            <a:spLocks noGrp="1"/>
          </p:cNvSpPr>
          <p:nvPr>
            <p:ph type="ctrTitle"/>
          </p:nvPr>
        </p:nvSpPr>
        <p:spPr>
          <a:xfrm>
            <a:off x="6556100" y="1099671"/>
            <a:ext cx="4972511" cy="3367554"/>
          </a:xfrm>
        </p:spPr>
        <p:txBody>
          <a:bodyPr anchor="b">
            <a:normAutofit/>
          </a:bodyPr>
          <a:lstStyle/>
          <a:p>
            <a:pPr algn="l"/>
            <a:r>
              <a:rPr lang="en-GB" sz="5600" b="1">
                <a:cs typeface="Calibri Light"/>
              </a:rPr>
              <a:t>Impact Of The Modern Technology On </a:t>
            </a:r>
            <a:r>
              <a:rPr lang="en-GB" sz="5600" b="1">
                <a:solidFill>
                  <a:srgbClr val="FF0000"/>
                </a:solidFill>
                <a:cs typeface="Calibri Light"/>
              </a:rPr>
              <a:t>Tesla</a:t>
            </a:r>
            <a:endParaRPr lang="en-GB" sz="5600" b="1">
              <a:solidFill>
                <a:srgbClr val="FF0000"/>
              </a:solidFill>
            </a:endParaRPr>
          </a:p>
        </p:txBody>
      </p:sp>
      <p:sp>
        <p:nvSpPr>
          <p:cNvPr id="3" name="Subtitle 2"/>
          <p:cNvSpPr>
            <a:spLocks noGrp="1"/>
          </p:cNvSpPr>
          <p:nvPr>
            <p:ph type="subTitle" idx="1"/>
          </p:nvPr>
        </p:nvSpPr>
        <p:spPr>
          <a:xfrm>
            <a:off x="6556100" y="4687316"/>
            <a:ext cx="4972512" cy="1517088"/>
          </a:xfrm>
        </p:spPr>
        <p:txBody>
          <a:bodyPr>
            <a:normAutofit/>
          </a:bodyPr>
          <a:lstStyle/>
          <a:p>
            <a:pPr algn="l"/>
            <a:r>
              <a:rPr lang="en-GB" b="1">
                <a:cs typeface="Calibri"/>
              </a:rPr>
              <a:t>DIGITAL SKILLS AND RESEARCH METHODS</a:t>
            </a:r>
            <a:endParaRPr lang="en-GB" b="1"/>
          </a:p>
        </p:txBody>
      </p:sp>
      <p:pic>
        <p:nvPicPr>
          <p:cNvPr id="4" name="Picture 4" descr="Logo&#10;&#10;Description automatically generated">
            <a:extLst>
              <a:ext uri="{FF2B5EF4-FFF2-40B4-BE49-F238E27FC236}">
                <a16:creationId xmlns:a16="http://schemas.microsoft.com/office/drawing/2014/main" id="{CAF7A8AF-F5D4-4F7E-9A68-A3993849A6C7}"/>
              </a:ext>
            </a:extLst>
          </p:cNvPr>
          <p:cNvPicPr>
            <a:picLocks noChangeAspect="1"/>
          </p:cNvPicPr>
          <p:nvPr/>
        </p:nvPicPr>
        <p:blipFill rotWithShape="1">
          <a:blip r:embed="rId3"/>
          <a:srcRect l="25574" r="24428"/>
          <a:stretch/>
        </p:blipFill>
        <p:spPr>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p:spPr>
      </p:pic>
      <p:sp>
        <p:nvSpPr>
          <p:cNvPr id="5" name="TextBox 4">
            <a:extLst>
              <a:ext uri="{FF2B5EF4-FFF2-40B4-BE49-F238E27FC236}">
                <a16:creationId xmlns:a16="http://schemas.microsoft.com/office/drawing/2014/main" id="{417B8D4A-1A33-E6B8-5A6C-B341B0AC7AB3}"/>
              </a:ext>
            </a:extLst>
          </p:cNvPr>
          <p:cNvSpPr txBox="1"/>
          <p:nvPr/>
        </p:nvSpPr>
        <p:spPr>
          <a:xfrm>
            <a:off x="6569494" y="5497847"/>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Brendan Flavien 2119893</a:t>
            </a:r>
          </a:p>
          <a:p>
            <a:r>
              <a:rPr lang="en-GB" dirty="0">
                <a:cs typeface="Calibri"/>
              </a:rPr>
              <a:t>Kevin </a:t>
            </a:r>
            <a:r>
              <a:rPr lang="en-GB" dirty="0" err="1">
                <a:cs typeface="Calibri"/>
              </a:rPr>
              <a:t>Chrichlow</a:t>
            </a:r>
            <a:r>
              <a:rPr lang="en-GB" dirty="0">
                <a:cs typeface="Calibri"/>
              </a:rPr>
              <a:t> 2119828</a:t>
            </a:r>
          </a:p>
          <a:p>
            <a:r>
              <a:rPr lang="en-GB" dirty="0">
                <a:cs typeface="Calibri"/>
              </a:rPr>
              <a:t>Joel Williams 211</a:t>
            </a:r>
          </a:p>
          <a:p>
            <a:r>
              <a:rPr lang="en-GB" dirty="0">
                <a:cs typeface="Calibri"/>
              </a:rPr>
              <a:t>Justin </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9">
            <a:extLst>
              <a:ext uri="{FF2B5EF4-FFF2-40B4-BE49-F238E27FC236}">
                <a16:creationId xmlns:a16="http://schemas.microsoft.com/office/drawing/2014/main" id="{0FBEE5C9-5C2E-46DB-81F2-F4A3DBD16C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red sports car&#10;&#10;Description automatically generated">
            <a:extLst>
              <a:ext uri="{FF2B5EF4-FFF2-40B4-BE49-F238E27FC236}">
                <a16:creationId xmlns:a16="http://schemas.microsoft.com/office/drawing/2014/main" id="{A8F7991A-CAFB-4FBB-AC1F-EE625A789B4D}"/>
              </a:ext>
            </a:extLst>
          </p:cNvPr>
          <p:cNvPicPr>
            <a:picLocks noChangeAspect="1"/>
          </p:cNvPicPr>
          <p:nvPr/>
        </p:nvPicPr>
        <p:blipFill rotWithShape="1">
          <a:blip r:embed="rId2"/>
          <a:srcRect t="19073" r="-1" b="21972"/>
          <a:stretch/>
        </p:blipFill>
        <p:spPr>
          <a:xfrm>
            <a:off x="4426858" y="3429004"/>
            <a:ext cx="7765144" cy="3428999"/>
          </a:xfrm>
          <a:prstGeom prst="rect">
            <a:avLst/>
          </a:prstGeom>
        </p:spPr>
      </p:pic>
      <p:pic>
        <p:nvPicPr>
          <p:cNvPr id="2" name="Picture 2" descr="A picture containing icon&#10;&#10;Description automatically generated">
            <a:extLst>
              <a:ext uri="{FF2B5EF4-FFF2-40B4-BE49-F238E27FC236}">
                <a16:creationId xmlns:a16="http://schemas.microsoft.com/office/drawing/2014/main" id="{7A70AC86-889C-4CE0-B41B-3189D7917D20}"/>
              </a:ext>
            </a:extLst>
          </p:cNvPr>
          <p:cNvPicPr>
            <a:picLocks noChangeAspect="1"/>
          </p:cNvPicPr>
          <p:nvPr/>
        </p:nvPicPr>
        <p:blipFill rotWithShape="1">
          <a:blip r:embed="rId3"/>
          <a:srcRect t="7676" r="1" b="7677"/>
          <a:stretch/>
        </p:blipFill>
        <p:spPr>
          <a:xfrm>
            <a:off x="4426853" y="-3"/>
            <a:ext cx="7765146" cy="3434400"/>
          </a:xfrm>
          <a:prstGeom prst="rect">
            <a:avLst/>
          </a:prstGeom>
        </p:spPr>
      </p:pic>
      <p:sp>
        <p:nvSpPr>
          <p:cNvPr id="23" name="Freeform: Shape 11">
            <a:extLst>
              <a:ext uri="{FF2B5EF4-FFF2-40B4-BE49-F238E27FC236}">
                <a16:creationId xmlns:a16="http://schemas.microsoft.com/office/drawing/2014/main" id="{34D94F3A-BF39-47F6-9AAA-3C61AF7E0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838076" cy="6858000"/>
          </a:xfrm>
          <a:custGeom>
            <a:avLst/>
            <a:gdLst>
              <a:gd name="connsiteX0" fmla="*/ 4838076 w 4838076"/>
              <a:gd name="connsiteY0" fmla="*/ 0 h 6858000"/>
              <a:gd name="connsiteX1" fmla="*/ 4417162 w 4838076"/>
              <a:gd name="connsiteY1" fmla="*/ 0 h 6858000"/>
              <a:gd name="connsiteX2" fmla="*/ 3459219 w 4838076"/>
              <a:gd name="connsiteY2" fmla="*/ 0 h 6858000"/>
              <a:gd name="connsiteX3" fmla="*/ 334174 w 4838076"/>
              <a:gd name="connsiteY3" fmla="*/ 0 h 6858000"/>
              <a:gd name="connsiteX4" fmla="*/ 334173 w 4838076"/>
              <a:gd name="connsiteY4" fmla="*/ 0 h 6858000"/>
              <a:gd name="connsiteX5" fmla="*/ 189795 w 4838076"/>
              <a:gd name="connsiteY5" fmla="*/ 0 h 6858000"/>
              <a:gd name="connsiteX6" fmla="*/ 184756 w 4838076"/>
              <a:gd name="connsiteY6" fmla="*/ 66675 h 6858000"/>
              <a:gd name="connsiteX7" fmla="*/ 176358 w 4838076"/>
              <a:gd name="connsiteY7" fmla="*/ 122237 h 6858000"/>
              <a:gd name="connsiteX8" fmla="*/ 166281 w 4838076"/>
              <a:gd name="connsiteY8" fmla="*/ 174625 h 6858000"/>
              <a:gd name="connsiteX9" fmla="*/ 149485 w 4838076"/>
              <a:gd name="connsiteY9" fmla="*/ 217487 h 6858000"/>
              <a:gd name="connsiteX10" fmla="*/ 132689 w 4838076"/>
              <a:gd name="connsiteY10" fmla="*/ 260350 h 6858000"/>
              <a:gd name="connsiteX11" fmla="*/ 112534 w 4838076"/>
              <a:gd name="connsiteY11" fmla="*/ 296862 h 6858000"/>
              <a:gd name="connsiteX12" fmla="*/ 92379 w 4838076"/>
              <a:gd name="connsiteY12" fmla="*/ 334962 h 6858000"/>
              <a:gd name="connsiteX13" fmla="*/ 73903 w 4838076"/>
              <a:gd name="connsiteY13" fmla="*/ 369887 h 6858000"/>
              <a:gd name="connsiteX14" fmla="*/ 55427 w 4838076"/>
              <a:gd name="connsiteY14" fmla="*/ 409575 h 6858000"/>
              <a:gd name="connsiteX15" fmla="*/ 38632 w 4838076"/>
              <a:gd name="connsiteY15" fmla="*/ 450850 h 6858000"/>
              <a:gd name="connsiteX16" fmla="*/ 23515 w 4838076"/>
              <a:gd name="connsiteY16" fmla="*/ 496887 h 6858000"/>
              <a:gd name="connsiteX17" fmla="*/ 11758 w 4838076"/>
              <a:gd name="connsiteY17" fmla="*/ 546100 h 6858000"/>
              <a:gd name="connsiteX18" fmla="*/ 3359 w 4838076"/>
              <a:gd name="connsiteY18" fmla="*/ 606425 h 6858000"/>
              <a:gd name="connsiteX19" fmla="*/ 0 w 4838076"/>
              <a:gd name="connsiteY19" fmla="*/ 673100 h 6858000"/>
              <a:gd name="connsiteX20" fmla="*/ 3359 w 4838076"/>
              <a:gd name="connsiteY20" fmla="*/ 744537 h 6858000"/>
              <a:gd name="connsiteX21" fmla="*/ 11758 w 4838076"/>
              <a:gd name="connsiteY21" fmla="*/ 801687 h 6858000"/>
              <a:gd name="connsiteX22" fmla="*/ 23515 w 4838076"/>
              <a:gd name="connsiteY22" fmla="*/ 854075 h 6858000"/>
              <a:gd name="connsiteX23" fmla="*/ 38632 w 4838076"/>
              <a:gd name="connsiteY23" fmla="*/ 901700 h 6858000"/>
              <a:gd name="connsiteX24" fmla="*/ 55427 w 4838076"/>
              <a:gd name="connsiteY24" fmla="*/ 942975 h 6858000"/>
              <a:gd name="connsiteX25" fmla="*/ 75583 w 4838076"/>
              <a:gd name="connsiteY25" fmla="*/ 981075 h 6858000"/>
              <a:gd name="connsiteX26" fmla="*/ 95738 w 4838076"/>
              <a:gd name="connsiteY26" fmla="*/ 1017587 h 6858000"/>
              <a:gd name="connsiteX27" fmla="*/ 115893 w 4838076"/>
              <a:gd name="connsiteY27" fmla="*/ 1055687 h 6858000"/>
              <a:gd name="connsiteX28" fmla="*/ 134368 w 4838076"/>
              <a:gd name="connsiteY28" fmla="*/ 1095375 h 6858000"/>
              <a:gd name="connsiteX29" fmla="*/ 152844 w 4838076"/>
              <a:gd name="connsiteY29" fmla="*/ 1136650 h 6858000"/>
              <a:gd name="connsiteX30" fmla="*/ 167960 w 4838076"/>
              <a:gd name="connsiteY30" fmla="*/ 1182687 h 6858000"/>
              <a:gd name="connsiteX31" fmla="*/ 178038 w 4838076"/>
              <a:gd name="connsiteY31" fmla="*/ 1235075 h 6858000"/>
              <a:gd name="connsiteX32" fmla="*/ 188115 w 4838076"/>
              <a:gd name="connsiteY32" fmla="*/ 1295400 h 6858000"/>
              <a:gd name="connsiteX33" fmla="*/ 189795 w 4838076"/>
              <a:gd name="connsiteY33" fmla="*/ 1363662 h 6858000"/>
              <a:gd name="connsiteX34" fmla="*/ 188115 w 4838076"/>
              <a:gd name="connsiteY34" fmla="*/ 1431925 h 6858000"/>
              <a:gd name="connsiteX35" fmla="*/ 178038 w 4838076"/>
              <a:gd name="connsiteY35" fmla="*/ 1492250 h 6858000"/>
              <a:gd name="connsiteX36" fmla="*/ 167960 w 4838076"/>
              <a:gd name="connsiteY36" fmla="*/ 1544637 h 6858000"/>
              <a:gd name="connsiteX37" fmla="*/ 152844 w 4838076"/>
              <a:gd name="connsiteY37" fmla="*/ 1589087 h 6858000"/>
              <a:gd name="connsiteX38" fmla="*/ 134368 w 4838076"/>
              <a:gd name="connsiteY38" fmla="*/ 1631950 h 6858000"/>
              <a:gd name="connsiteX39" fmla="*/ 115893 w 4838076"/>
              <a:gd name="connsiteY39" fmla="*/ 1671637 h 6858000"/>
              <a:gd name="connsiteX40" fmla="*/ 95738 w 4838076"/>
              <a:gd name="connsiteY40" fmla="*/ 1708150 h 6858000"/>
              <a:gd name="connsiteX41" fmla="*/ 75583 w 4838076"/>
              <a:gd name="connsiteY41" fmla="*/ 1743075 h 6858000"/>
              <a:gd name="connsiteX42" fmla="*/ 55427 w 4838076"/>
              <a:gd name="connsiteY42" fmla="*/ 1782762 h 6858000"/>
              <a:gd name="connsiteX43" fmla="*/ 38632 w 4838076"/>
              <a:gd name="connsiteY43" fmla="*/ 1824037 h 6858000"/>
              <a:gd name="connsiteX44" fmla="*/ 23515 w 4838076"/>
              <a:gd name="connsiteY44" fmla="*/ 1870075 h 6858000"/>
              <a:gd name="connsiteX45" fmla="*/ 11758 w 4838076"/>
              <a:gd name="connsiteY45" fmla="*/ 1922462 h 6858000"/>
              <a:gd name="connsiteX46" fmla="*/ 3359 w 4838076"/>
              <a:gd name="connsiteY46" fmla="*/ 1982787 h 6858000"/>
              <a:gd name="connsiteX47" fmla="*/ 0 w 4838076"/>
              <a:gd name="connsiteY47" fmla="*/ 2051050 h 6858000"/>
              <a:gd name="connsiteX48" fmla="*/ 3359 w 4838076"/>
              <a:gd name="connsiteY48" fmla="*/ 2119312 h 6858000"/>
              <a:gd name="connsiteX49" fmla="*/ 11758 w 4838076"/>
              <a:gd name="connsiteY49" fmla="*/ 2179637 h 6858000"/>
              <a:gd name="connsiteX50" fmla="*/ 23515 w 4838076"/>
              <a:gd name="connsiteY50" fmla="*/ 2232025 h 6858000"/>
              <a:gd name="connsiteX51" fmla="*/ 38632 w 4838076"/>
              <a:gd name="connsiteY51" fmla="*/ 2278062 h 6858000"/>
              <a:gd name="connsiteX52" fmla="*/ 55427 w 4838076"/>
              <a:gd name="connsiteY52" fmla="*/ 2319337 h 6858000"/>
              <a:gd name="connsiteX53" fmla="*/ 75583 w 4838076"/>
              <a:gd name="connsiteY53" fmla="*/ 2359025 h 6858000"/>
              <a:gd name="connsiteX54" fmla="*/ 95738 w 4838076"/>
              <a:gd name="connsiteY54" fmla="*/ 2395537 h 6858000"/>
              <a:gd name="connsiteX55" fmla="*/ 115893 w 4838076"/>
              <a:gd name="connsiteY55" fmla="*/ 2433637 h 6858000"/>
              <a:gd name="connsiteX56" fmla="*/ 134368 w 4838076"/>
              <a:gd name="connsiteY56" fmla="*/ 2471737 h 6858000"/>
              <a:gd name="connsiteX57" fmla="*/ 152844 w 4838076"/>
              <a:gd name="connsiteY57" fmla="*/ 2513012 h 6858000"/>
              <a:gd name="connsiteX58" fmla="*/ 167960 w 4838076"/>
              <a:gd name="connsiteY58" fmla="*/ 2560637 h 6858000"/>
              <a:gd name="connsiteX59" fmla="*/ 178038 w 4838076"/>
              <a:gd name="connsiteY59" fmla="*/ 2613025 h 6858000"/>
              <a:gd name="connsiteX60" fmla="*/ 188115 w 4838076"/>
              <a:gd name="connsiteY60" fmla="*/ 2671762 h 6858000"/>
              <a:gd name="connsiteX61" fmla="*/ 189795 w 4838076"/>
              <a:gd name="connsiteY61" fmla="*/ 2741612 h 6858000"/>
              <a:gd name="connsiteX62" fmla="*/ 188115 w 4838076"/>
              <a:gd name="connsiteY62" fmla="*/ 2809875 h 6858000"/>
              <a:gd name="connsiteX63" fmla="*/ 178038 w 4838076"/>
              <a:gd name="connsiteY63" fmla="*/ 2868612 h 6858000"/>
              <a:gd name="connsiteX64" fmla="*/ 167960 w 4838076"/>
              <a:gd name="connsiteY64" fmla="*/ 2922587 h 6858000"/>
              <a:gd name="connsiteX65" fmla="*/ 152844 w 4838076"/>
              <a:gd name="connsiteY65" fmla="*/ 2967037 h 6858000"/>
              <a:gd name="connsiteX66" fmla="*/ 134368 w 4838076"/>
              <a:gd name="connsiteY66" fmla="*/ 3009900 h 6858000"/>
              <a:gd name="connsiteX67" fmla="*/ 115893 w 4838076"/>
              <a:gd name="connsiteY67" fmla="*/ 3046412 h 6858000"/>
              <a:gd name="connsiteX68" fmla="*/ 95738 w 4838076"/>
              <a:gd name="connsiteY68" fmla="*/ 3084512 h 6858000"/>
              <a:gd name="connsiteX69" fmla="*/ 75583 w 4838076"/>
              <a:gd name="connsiteY69" fmla="*/ 3121025 h 6858000"/>
              <a:gd name="connsiteX70" fmla="*/ 55427 w 4838076"/>
              <a:gd name="connsiteY70" fmla="*/ 3160712 h 6858000"/>
              <a:gd name="connsiteX71" fmla="*/ 38632 w 4838076"/>
              <a:gd name="connsiteY71" fmla="*/ 3201987 h 6858000"/>
              <a:gd name="connsiteX72" fmla="*/ 23515 w 4838076"/>
              <a:gd name="connsiteY72" fmla="*/ 3248025 h 6858000"/>
              <a:gd name="connsiteX73" fmla="*/ 11758 w 4838076"/>
              <a:gd name="connsiteY73" fmla="*/ 3300412 h 6858000"/>
              <a:gd name="connsiteX74" fmla="*/ 3359 w 4838076"/>
              <a:gd name="connsiteY74" fmla="*/ 3360737 h 6858000"/>
              <a:gd name="connsiteX75" fmla="*/ 0 w 4838076"/>
              <a:gd name="connsiteY75" fmla="*/ 3427412 h 6858000"/>
              <a:gd name="connsiteX76" fmla="*/ 3359 w 4838076"/>
              <a:gd name="connsiteY76" fmla="*/ 3497262 h 6858000"/>
              <a:gd name="connsiteX77" fmla="*/ 11758 w 4838076"/>
              <a:gd name="connsiteY77" fmla="*/ 3557587 h 6858000"/>
              <a:gd name="connsiteX78" fmla="*/ 23515 w 4838076"/>
              <a:gd name="connsiteY78" fmla="*/ 3609975 h 6858000"/>
              <a:gd name="connsiteX79" fmla="*/ 38632 w 4838076"/>
              <a:gd name="connsiteY79" fmla="*/ 3656012 h 6858000"/>
              <a:gd name="connsiteX80" fmla="*/ 55427 w 4838076"/>
              <a:gd name="connsiteY80" fmla="*/ 3697287 h 6858000"/>
              <a:gd name="connsiteX81" fmla="*/ 75583 w 4838076"/>
              <a:gd name="connsiteY81" fmla="*/ 3736975 h 6858000"/>
              <a:gd name="connsiteX82" fmla="*/ 115893 w 4838076"/>
              <a:gd name="connsiteY82" fmla="*/ 3811587 h 6858000"/>
              <a:gd name="connsiteX83" fmla="*/ 134368 w 4838076"/>
              <a:gd name="connsiteY83" fmla="*/ 3848100 h 6858000"/>
              <a:gd name="connsiteX84" fmla="*/ 152844 w 4838076"/>
              <a:gd name="connsiteY84" fmla="*/ 3890962 h 6858000"/>
              <a:gd name="connsiteX85" fmla="*/ 167960 w 4838076"/>
              <a:gd name="connsiteY85" fmla="*/ 3935412 h 6858000"/>
              <a:gd name="connsiteX86" fmla="*/ 178038 w 4838076"/>
              <a:gd name="connsiteY86" fmla="*/ 3987800 h 6858000"/>
              <a:gd name="connsiteX87" fmla="*/ 188115 w 4838076"/>
              <a:gd name="connsiteY87" fmla="*/ 4048125 h 6858000"/>
              <a:gd name="connsiteX88" fmla="*/ 189795 w 4838076"/>
              <a:gd name="connsiteY88" fmla="*/ 4116387 h 6858000"/>
              <a:gd name="connsiteX89" fmla="*/ 188115 w 4838076"/>
              <a:gd name="connsiteY89" fmla="*/ 4186237 h 6858000"/>
              <a:gd name="connsiteX90" fmla="*/ 178038 w 4838076"/>
              <a:gd name="connsiteY90" fmla="*/ 4244975 h 6858000"/>
              <a:gd name="connsiteX91" fmla="*/ 167960 w 4838076"/>
              <a:gd name="connsiteY91" fmla="*/ 4297362 h 6858000"/>
              <a:gd name="connsiteX92" fmla="*/ 152844 w 4838076"/>
              <a:gd name="connsiteY92" fmla="*/ 4343400 h 6858000"/>
              <a:gd name="connsiteX93" fmla="*/ 134368 w 4838076"/>
              <a:gd name="connsiteY93" fmla="*/ 4386262 h 6858000"/>
              <a:gd name="connsiteX94" fmla="*/ 115893 w 4838076"/>
              <a:gd name="connsiteY94" fmla="*/ 4424362 h 6858000"/>
              <a:gd name="connsiteX95" fmla="*/ 75583 w 4838076"/>
              <a:gd name="connsiteY95" fmla="*/ 4498975 h 6858000"/>
              <a:gd name="connsiteX96" fmla="*/ 55427 w 4838076"/>
              <a:gd name="connsiteY96" fmla="*/ 4537075 h 6858000"/>
              <a:gd name="connsiteX97" fmla="*/ 38632 w 4838076"/>
              <a:gd name="connsiteY97" fmla="*/ 4579937 h 6858000"/>
              <a:gd name="connsiteX98" fmla="*/ 23515 w 4838076"/>
              <a:gd name="connsiteY98" fmla="*/ 4625975 h 6858000"/>
              <a:gd name="connsiteX99" fmla="*/ 11758 w 4838076"/>
              <a:gd name="connsiteY99" fmla="*/ 4678362 h 6858000"/>
              <a:gd name="connsiteX100" fmla="*/ 3359 w 4838076"/>
              <a:gd name="connsiteY100" fmla="*/ 4738687 h 6858000"/>
              <a:gd name="connsiteX101" fmla="*/ 0 w 4838076"/>
              <a:gd name="connsiteY101" fmla="*/ 4806950 h 6858000"/>
              <a:gd name="connsiteX102" fmla="*/ 3359 w 4838076"/>
              <a:gd name="connsiteY102" fmla="*/ 4875212 h 6858000"/>
              <a:gd name="connsiteX103" fmla="*/ 11758 w 4838076"/>
              <a:gd name="connsiteY103" fmla="*/ 4935537 h 6858000"/>
              <a:gd name="connsiteX104" fmla="*/ 23515 w 4838076"/>
              <a:gd name="connsiteY104" fmla="*/ 4987925 h 6858000"/>
              <a:gd name="connsiteX105" fmla="*/ 38632 w 4838076"/>
              <a:gd name="connsiteY105" fmla="*/ 5033962 h 6858000"/>
              <a:gd name="connsiteX106" fmla="*/ 55427 w 4838076"/>
              <a:gd name="connsiteY106" fmla="*/ 5075237 h 6858000"/>
              <a:gd name="connsiteX107" fmla="*/ 75583 w 4838076"/>
              <a:gd name="connsiteY107" fmla="*/ 5114925 h 6858000"/>
              <a:gd name="connsiteX108" fmla="*/ 95738 w 4838076"/>
              <a:gd name="connsiteY108" fmla="*/ 5149850 h 6858000"/>
              <a:gd name="connsiteX109" fmla="*/ 115893 w 4838076"/>
              <a:gd name="connsiteY109" fmla="*/ 5186362 h 6858000"/>
              <a:gd name="connsiteX110" fmla="*/ 134368 w 4838076"/>
              <a:gd name="connsiteY110" fmla="*/ 5226050 h 6858000"/>
              <a:gd name="connsiteX111" fmla="*/ 152844 w 4838076"/>
              <a:gd name="connsiteY111" fmla="*/ 5268912 h 6858000"/>
              <a:gd name="connsiteX112" fmla="*/ 167960 w 4838076"/>
              <a:gd name="connsiteY112" fmla="*/ 5313362 h 6858000"/>
              <a:gd name="connsiteX113" fmla="*/ 178038 w 4838076"/>
              <a:gd name="connsiteY113" fmla="*/ 5365750 h 6858000"/>
              <a:gd name="connsiteX114" fmla="*/ 188115 w 4838076"/>
              <a:gd name="connsiteY114" fmla="*/ 5426075 h 6858000"/>
              <a:gd name="connsiteX115" fmla="*/ 189795 w 4838076"/>
              <a:gd name="connsiteY115" fmla="*/ 5494337 h 6858000"/>
              <a:gd name="connsiteX116" fmla="*/ 188115 w 4838076"/>
              <a:gd name="connsiteY116" fmla="*/ 5562600 h 6858000"/>
              <a:gd name="connsiteX117" fmla="*/ 178038 w 4838076"/>
              <a:gd name="connsiteY117" fmla="*/ 5622925 h 6858000"/>
              <a:gd name="connsiteX118" fmla="*/ 167960 w 4838076"/>
              <a:gd name="connsiteY118" fmla="*/ 5675312 h 6858000"/>
              <a:gd name="connsiteX119" fmla="*/ 152844 w 4838076"/>
              <a:gd name="connsiteY119" fmla="*/ 5721350 h 6858000"/>
              <a:gd name="connsiteX120" fmla="*/ 134368 w 4838076"/>
              <a:gd name="connsiteY120" fmla="*/ 5762625 h 6858000"/>
              <a:gd name="connsiteX121" fmla="*/ 115893 w 4838076"/>
              <a:gd name="connsiteY121" fmla="*/ 5802312 h 6858000"/>
              <a:gd name="connsiteX122" fmla="*/ 95738 w 4838076"/>
              <a:gd name="connsiteY122" fmla="*/ 5840412 h 6858000"/>
              <a:gd name="connsiteX123" fmla="*/ 75583 w 4838076"/>
              <a:gd name="connsiteY123" fmla="*/ 5876925 h 6858000"/>
              <a:gd name="connsiteX124" fmla="*/ 55427 w 4838076"/>
              <a:gd name="connsiteY124" fmla="*/ 5915025 h 6858000"/>
              <a:gd name="connsiteX125" fmla="*/ 38632 w 4838076"/>
              <a:gd name="connsiteY125" fmla="*/ 5956300 h 6858000"/>
              <a:gd name="connsiteX126" fmla="*/ 23515 w 4838076"/>
              <a:gd name="connsiteY126" fmla="*/ 6003925 h 6858000"/>
              <a:gd name="connsiteX127" fmla="*/ 11758 w 4838076"/>
              <a:gd name="connsiteY127" fmla="*/ 6056312 h 6858000"/>
              <a:gd name="connsiteX128" fmla="*/ 3359 w 4838076"/>
              <a:gd name="connsiteY128" fmla="*/ 6113462 h 6858000"/>
              <a:gd name="connsiteX129" fmla="*/ 0 w 4838076"/>
              <a:gd name="connsiteY129" fmla="*/ 6183312 h 6858000"/>
              <a:gd name="connsiteX130" fmla="*/ 3359 w 4838076"/>
              <a:gd name="connsiteY130" fmla="*/ 6251575 h 6858000"/>
              <a:gd name="connsiteX131" fmla="*/ 11758 w 4838076"/>
              <a:gd name="connsiteY131" fmla="*/ 6311900 h 6858000"/>
              <a:gd name="connsiteX132" fmla="*/ 23515 w 4838076"/>
              <a:gd name="connsiteY132" fmla="*/ 6361112 h 6858000"/>
              <a:gd name="connsiteX133" fmla="*/ 38632 w 4838076"/>
              <a:gd name="connsiteY133" fmla="*/ 6407150 h 6858000"/>
              <a:gd name="connsiteX134" fmla="*/ 55427 w 4838076"/>
              <a:gd name="connsiteY134" fmla="*/ 6448425 h 6858000"/>
              <a:gd name="connsiteX135" fmla="*/ 73903 w 4838076"/>
              <a:gd name="connsiteY135" fmla="*/ 6488112 h 6858000"/>
              <a:gd name="connsiteX136" fmla="*/ 92379 w 4838076"/>
              <a:gd name="connsiteY136" fmla="*/ 6523037 h 6858000"/>
              <a:gd name="connsiteX137" fmla="*/ 112534 w 4838076"/>
              <a:gd name="connsiteY137" fmla="*/ 6561137 h 6858000"/>
              <a:gd name="connsiteX138" fmla="*/ 132689 w 4838076"/>
              <a:gd name="connsiteY138" fmla="*/ 6597650 h 6858000"/>
              <a:gd name="connsiteX139" fmla="*/ 149485 w 4838076"/>
              <a:gd name="connsiteY139" fmla="*/ 6640512 h 6858000"/>
              <a:gd name="connsiteX140" fmla="*/ 166281 w 4838076"/>
              <a:gd name="connsiteY140" fmla="*/ 6683375 h 6858000"/>
              <a:gd name="connsiteX141" fmla="*/ 176358 w 4838076"/>
              <a:gd name="connsiteY141" fmla="*/ 6735762 h 6858000"/>
              <a:gd name="connsiteX142" fmla="*/ 184756 w 4838076"/>
              <a:gd name="connsiteY142" fmla="*/ 6791325 h 6858000"/>
              <a:gd name="connsiteX143" fmla="*/ 189795 w 4838076"/>
              <a:gd name="connsiteY143" fmla="*/ 6858000 h 6858000"/>
              <a:gd name="connsiteX144" fmla="*/ 334173 w 4838076"/>
              <a:gd name="connsiteY144" fmla="*/ 6858000 h 6858000"/>
              <a:gd name="connsiteX145" fmla="*/ 334174 w 4838076"/>
              <a:gd name="connsiteY145" fmla="*/ 6858000 h 6858000"/>
              <a:gd name="connsiteX146" fmla="*/ 3459219 w 4838076"/>
              <a:gd name="connsiteY146" fmla="*/ 6858000 h 6858000"/>
              <a:gd name="connsiteX147" fmla="*/ 4417162 w 4838076"/>
              <a:gd name="connsiteY147" fmla="*/ 6858000 h 6858000"/>
              <a:gd name="connsiteX148" fmla="*/ 4838076 w 4838076"/>
              <a:gd name="connsiteY14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4838076" h="6858000">
                <a:moveTo>
                  <a:pt x="4838076" y="0"/>
                </a:moveTo>
                <a:lnTo>
                  <a:pt x="4417162" y="0"/>
                </a:lnTo>
                <a:lnTo>
                  <a:pt x="3459219" y="0"/>
                </a:ln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3459219" y="6858000"/>
                </a:lnTo>
                <a:lnTo>
                  <a:pt x="4417162" y="6858000"/>
                </a:lnTo>
                <a:lnTo>
                  <a:pt x="4838076" y="685800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13">
            <a:extLst>
              <a:ext uri="{FF2B5EF4-FFF2-40B4-BE49-F238E27FC236}">
                <a16:creationId xmlns:a16="http://schemas.microsoft.com/office/drawing/2014/main" id="{11BAB570-FF10-4E96-8A3F-FA9804702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693698" cy="6858000"/>
          </a:xfrm>
          <a:custGeom>
            <a:avLst/>
            <a:gdLst>
              <a:gd name="connsiteX0" fmla="*/ 0 w 4693698"/>
              <a:gd name="connsiteY0" fmla="*/ 0 h 6858000"/>
              <a:gd name="connsiteX1" fmla="*/ 420914 w 4693698"/>
              <a:gd name="connsiteY1" fmla="*/ 0 h 6858000"/>
              <a:gd name="connsiteX2" fmla="*/ 1582057 w 4693698"/>
              <a:gd name="connsiteY2" fmla="*/ 0 h 6858000"/>
              <a:gd name="connsiteX3" fmla="*/ 4503903 w 4693698"/>
              <a:gd name="connsiteY3" fmla="*/ 0 h 6858000"/>
              <a:gd name="connsiteX4" fmla="*/ 4508943 w 4693698"/>
              <a:gd name="connsiteY4" fmla="*/ 66675 h 6858000"/>
              <a:gd name="connsiteX5" fmla="*/ 4517340 w 4693698"/>
              <a:gd name="connsiteY5" fmla="*/ 122237 h 6858000"/>
              <a:gd name="connsiteX6" fmla="*/ 4527418 w 4693698"/>
              <a:gd name="connsiteY6" fmla="*/ 174625 h 6858000"/>
              <a:gd name="connsiteX7" fmla="*/ 4544214 w 4693698"/>
              <a:gd name="connsiteY7" fmla="*/ 217487 h 6858000"/>
              <a:gd name="connsiteX8" fmla="*/ 4561010 w 4693698"/>
              <a:gd name="connsiteY8" fmla="*/ 260350 h 6858000"/>
              <a:gd name="connsiteX9" fmla="*/ 4581165 w 4693698"/>
              <a:gd name="connsiteY9" fmla="*/ 296862 h 6858000"/>
              <a:gd name="connsiteX10" fmla="*/ 4601320 w 4693698"/>
              <a:gd name="connsiteY10" fmla="*/ 334962 h 6858000"/>
              <a:gd name="connsiteX11" fmla="*/ 4619796 w 4693698"/>
              <a:gd name="connsiteY11" fmla="*/ 369887 h 6858000"/>
              <a:gd name="connsiteX12" fmla="*/ 4638271 w 4693698"/>
              <a:gd name="connsiteY12" fmla="*/ 409575 h 6858000"/>
              <a:gd name="connsiteX13" fmla="*/ 4655067 w 4693698"/>
              <a:gd name="connsiteY13" fmla="*/ 450850 h 6858000"/>
              <a:gd name="connsiteX14" fmla="*/ 4670184 w 4693698"/>
              <a:gd name="connsiteY14" fmla="*/ 496887 h 6858000"/>
              <a:gd name="connsiteX15" fmla="*/ 4681941 w 4693698"/>
              <a:gd name="connsiteY15" fmla="*/ 546100 h 6858000"/>
              <a:gd name="connsiteX16" fmla="*/ 4690339 w 4693698"/>
              <a:gd name="connsiteY16" fmla="*/ 606425 h 6858000"/>
              <a:gd name="connsiteX17" fmla="*/ 4693698 w 4693698"/>
              <a:gd name="connsiteY17" fmla="*/ 673100 h 6858000"/>
              <a:gd name="connsiteX18" fmla="*/ 4690339 w 4693698"/>
              <a:gd name="connsiteY18" fmla="*/ 744537 h 6858000"/>
              <a:gd name="connsiteX19" fmla="*/ 4681941 w 4693698"/>
              <a:gd name="connsiteY19" fmla="*/ 801687 h 6858000"/>
              <a:gd name="connsiteX20" fmla="*/ 4670184 w 4693698"/>
              <a:gd name="connsiteY20" fmla="*/ 854075 h 6858000"/>
              <a:gd name="connsiteX21" fmla="*/ 4655067 w 4693698"/>
              <a:gd name="connsiteY21" fmla="*/ 901700 h 6858000"/>
              <a:gd name="connsiteX22" fmla="*/ 4638271 w 4693698"/>
              <a:gd name="connsiteY22" fmla="*/ 942975 h 6858000"/>
              <a:gd name="connsiteX23" fmla="*/ 4618116 w 4693698"/>
              <a:gd name="connsiteY23" fmla="*/ 981075 h 6858000"/>
              <a:gd name="connsiteX24" fmla="*/ 4597961 w 4693698"/>
              <a:gd name="connsiteY24" fmla="*/ 1017587 h 6858000"/>
              <a:gd name="connsiteX25" fmla="*/ 4577806 w 4693698"/>
              <a:gd name="connsiteY25" fmla="*/ 1055687 h 6858000"/>
              <a:gd name="connsiteX26" fmla="*/ 4559330 w 4693698"/>
              <a:gd name="connsiteY26" fmla="*/ 1095375 h 6858000"/>
              <a:gd name="connsiteX27" fmla="*/ 4540854 w 4693698"/>
              <a:gd name="connsiteY27" fmla="*/ 1136650 h 6858000"/>
              <a:gd name="connsiteX28" fmla="*/ 4525739 w 4693698"/>
              <a:gd name="connsiteY28" fmla="*/ 1182687 h 6858000"/>
              <a:gd name="connsiteX29" fmla="*/ 4515661 w 4693698"/>
              <a:gd name="connsiteY29" fmla="*/ 1235075 h 6858000"/>
              <a:gd name="connsiteX30" fmla="*/ 4505583 w 4693698"/>
              <a:gd name="connsiteY30" fmla="*/ 1295400 h 6858000"/>
              <a:gd name="connsiteX31" fmla="*/ 4503903 w 4693698"/>
              <a:gd name="connsiteY31" fmla="*/ 1363662 h 6858000"/>
              <a:gd name="connsiteX32" fmla="*/ 4505583 w 4693698"/>
              <a:gd name="connsiteY32" fmla="*/ 1431925 h 6858000"/>
              <a:gd name="connsiteX33" fmla="*/ 4515661 w 4693698"/>
              <a:gd name="connsiteY33" fmla="*/ 1492250 h 6858000"/>
              <a:gd name="connsiteX34" fmla="*/ 4525739 w 4693698"/>
              <a:gd name="connsiteY34" fmla="*/ 1544637 h 6858000"/>
              <a:gd name="connsiteX35" fmla="*/ 4540854 w 4693698"/>
              <a:gd name="connsiteY35" fmla="*/ 1589087 h 6858000"/>
              <a:gd name="connsiteX36" fmla="*/ 4559330 w 4693698"/>
              <a:gd name="connsiteY36" fmla="*/ 1631950 h 6858000"/>
              <a:gd name="connsiteX37" fmla="*/ 4577806 w 4693698"/>
              <a:gd name="connsiteY37" fmla="*/ 1671637 h 6858000"/>
              <a:gd name="connsiteX38" fmla="*/ 4597961 w 4693698"/>
              <a:gd name="connsiteY38" fmla="*/ 1708150 h 6858000"/>
              <a:gd name="connsiteX39" fmla="*/ 4618116 w 4693698"/>
              <a:gd name="connsiteY39" fmla="*/ 1743075 h 6858000"/>
              <a:gd name="connsiteX40" fmla="*/ 4638271 w 4693698"/>
              <a:gd name="connsiteY40" fmla="*/ 1782762 h 6858000"/>
              <a:gd name="connsiteX41" fmla="*/ 4655067 w 4693698"/>
              <a:gd name="connsiteY41" fmla="*/ 1824037 h 6858000"/>
              <a:gd name="connsiteX42" fmla="*/ 4670184 w 4693698"/>
              <a:gd name="connsiteY42" fmla="*/ 1870075 h 6858000"/>
              <a:gd name="connsiteX43" fmla="*/ 4681941 w 4693698"/>
              <a:gd name="connsiteY43" fmla="*/ 1922462 h 6858000"/>
              <a:gd name="connsiteX44" fmla="*/ 4690339 w 4693698"/>
              <a:gd name="connsiteY44" fmla="*/ 1982787 h 6858000"/>
              <a:gd name="connsiteX45" fmla="*/ 4693698 w 4693698"/>
              <a:gd name="connsiteY45" fmla="*/ 2051050 h 6858000"/>
              <a:gd name="connsiteX46" fmla="*/ 4690339 w 4693698"/>
              <a:gd name="connsiteY46" fmla="*/ 2119312 h 6858000"/>
              <a:gd name="connsiteX47" fmla="*/ 4681941 w 4693698"/>
              <a:gd name="connsiteY47" fmla="*/ 2179637 h 6858000"/>
              <a:gd name="connsiteX48" fmla="*/ 4670184 w 4693698"/>
              <a:gd name="connsiteY48" fmla="*/ 2232025 h 6858000"/>
              <a:gd name="connsiteX49" fmla="*/ 4655067 w 4693698"/>
              <a:gd name="connsiteY49" fmla="*/ 2278062 h 6858000"/>
              <a:gd name="connsiteX50" fmla="*/ 4638271 w 4693698"/>
              <a:gd name="connsiteY50" fmla="*/ 2319337 h 6858000"/>
              <a:gd name="connsiteX51" fmla="*/ 4618116 w 4693698"/>
              <a:gd name="connsiteY51" fmla="*/ 2359025 h 6858000"/>
              <a:gd name="connsiteX52" fmla="*/ 4597961 w 4693698"/>
              <a:gd name="connsiteY52" fmla="*/ 2395537 h 6858000"/>
              <a:gd name="connsiteX53" fmla="*/ 4577806 w 4693698"/>
              <a:gd name="connsiteY53" fmla="*/ 2433637 h 6858000"/>
              <a:gd name="connsiteX54" fmla="*/ 4559330 w 4693698"/>
              <a:gd name="connsiteY54" fmla="*/ 2471737 h 6858000"/>
              <a:gd name="connsiteX55" fmla="*/ 4540854 w 4693698"/>
              <a:gd name="connsiteY55" fmla="*/ 2513012 h 6858000"/>
              <a:gd name="connsiteX56" fmla="*/ 4525739 w 4693698"/>
              <a:gd name="connsiteY56" fmla="*/ 2560637 h 6858000"/>
              <a:gd name="connsiteX57" fmla="*/ 4515661 w 4693698"/>
              <a:gd name="connsiteY57" fmla="*/ 2613025 h 6858000"/>
              <a:gd name="connsiteX58" fmla="*/ 4505583 w 4693698"/>
              <a:gd name="connsiteY58" fmla="*/ 2671762 h 6858000"/>
              <a:gd name="connsiteX59" fmla="*/ 4503903 w 4693698"/>
              <a:gd name="connsiteY59" fmla="*/ 2741612 h 6858000"/>
              <a:gd name="connsiteX60" fmla="*/ 4505583 w 4693698"/>
              <a:gd name="connsiteY60" fmla="*/ 2809875 h 6858000"/>
              <a:gd name="connsiteX61" fmla="*/ 4515661 w 4693698"/>
              <a:gd name="connsiteY61" fmla="*/ 2868612 h 6858000"/>
              <a:gd name="connsiteX62" fmla="*/ 4525739 w 4693698"/>
              <a:gd name="connsiteY62" fmla="*/ 2922587 h 6858000"/>
              <a:gd name="connsiteX63" fmla="*/ 4540854 w 4693698"/>
              <a:gd name="connsiteY63" fmla="*/ 2967037 h 6858000"/>
              <a:gd name="connsiteX64" fmla="*/ 4559330 w 4693698"/>
              <a:gd name="connsiteY64" fmla="*/ 3009900 h 6858000"/>
              <a:gd name="connsiteX65" fmla="*/ 4577806 w 4693698"/>
              <a:gd name="connsiteY65" fmla="*/ 3046412 h 6858000"/>
              <a:gd name="connsiteX66" fmla="*/ 4597961 w 4693698"/>
              <a:gd name="connsiteY66" fmla="*/ 3084512 h 6858000"/>
              <a:gd name="connsiteX67" fmla="*/ 4618116 w 4693698"/>
              <a:gd name="connsiteY67" fmla="*/ 3121025 h 6858000"/>
              <a:gd name="connsiteX68" fmla="*/ 4638271 w 4693698"/>
              <a:gd name="connsiteY68" fmla="*/ 3160712 h 6858000"/>
              <a:gd name="connsiteX69" fmla="*/ 4655067 w 4693698"/>
              <a:gd name="connsiteY69" fmla="*/ 3201987 h 6858000"/>
              <a:gd name="connsiteX70" fmla="*/ 4670184 w 4693698"/>
              <a:gd name="connsiteY70" fmla="*/ 3248025 h 6858000"/>
              <a:gd name="connsiteX71" fmla="*/ 4681941 w 4693698"/>
              <a:gd name="connsiteY71" fmla="*/ 3300412 h 6858000"/>
              <a:gd name="connsiteX72" fmla="*/ 4690339 w 4693698"/>
              <a:gd name="connsiteY72" fmla="*/ 3360737 h 6858000"/>
              <a:gd name="connsiteX73" fmla="*/ 4693698 w 4693698"/>
              <a:gd name="connsiteY73" fmla="*/ 3427412 h 6858000"/>
              <a:gd name="connsiteX74" fmla="*/ 4690339 w 4693698"/>
              <a:gd name="connsiteY74" fmla="*/ 3497262 h 6858000"/>
              <a:gd name="connsiteX75" fmla="*/ 4681941 w 4693698"/>
              <a:gd name="connsiteY75" fmla="*/ 3557587 h 6858000"/>
              <a:gd name="connsiteX76" fmla="*/ 4670184 w 4693698"/>
              <a:gd name="connsiteY76" fmla="*/ 3609975 h 6858000"/>
              <a:gd name="connsiteX77" fmla="*/ 4655067 w 4693698"/>
              <a:gd name="connsiteY77" fmla="*/ 3656012 h 6858000"/>
              <a:gd name="connsiteX78" fmla="*/ 4638271 w 4693698"/>
              <a:gd name="connsiteY78" fmla="*/ 3697287 h 6858000"/>
              <a:gd name="connsiteX79" fmla="*/ 4618116 w 4693698"/>
              <a:gd name="connsiteY79" fmla="*/ 3736975 h 6858000"/>
              <a:gd name="connsiteX80" fmla="*/ 4577806 w 4693698"/>
              <a:gd name="connsiteY80" fmla="*/ 3811587 h 6858000"/>
              <a:gd name="connsiteX81" fmla="*/ 4559330 w 4693698"/>
              <a:gd name="connsiteY81" fmla="*/ 3848100 h 6858000"/>
              <a:gd name="connsiteX82" fmla="*/ 4540854 w 4693698"/>
              <a:gd name="connsiteY82" fmla="*/ 3890962 h 6858000"/>
              <a:gd name="connsiteX83" fmla="*/ 4525739 w 4693698"/>
              <a:gd name="connsiteY83" fmla="*/ 3935412 h 6858000"/>
              <a:gd name="connsiteX84" fmla="*/ 4515661 w 4693698"/>
              <a:gd name="connsiteY84" fmla="*/ 3987800 h 6858000"/>
              <a:gd name="connsiteX85" fmla="*/ 4505583 w 4693698"/>
              <a:gd name="connsiteY85" fmla="*/ 4048125 h 6858000"/>
              <a:gd name="connsiteX86" fmla="*/ 4503903 w 4693698"/>
              <a:gd name="connsiteY86" fmla="*/ 4116387 h 6858000"/>
              <a:gd name="connsiteX87" fmla="*/ 4505583 w 4693698"/>
              <a:gd name="connsiteY87" fmla="*/ 4186237 h 6858000"/>
              <a:gd name="connsiteX88" fmla="*/ 4515661 w 4693698"/>
              <a:gd name="connsiteY88" fmla="*/ 4244975 h 6858000"/>
              <a:gd name="connsiteX89" fmla="*/ 4525739 w 4693698"/>
              <a:gd name="connsiteY89" fmla="*/ 4297362 h 6858000"/>
              <a:gd name="connsiteX90" fmla="*/ 4540854 w 4693698"/>
              <a:gd name="connsiteY90" fmla="*/ 4343400 h 6858000"/>
              <a:gd name="connsiteX91" fmla="*/ 4559330 w 4693698"/>
              <a:gd name="connsiteY91" fmla="*/ 4386262 h 6858000"/>
              <a:gd name="connsiteX92" fmla="*/ 4577806 w 4693698"/>
              <a:gd name="connsiteY92" fmla="*/ 4424362 h 6858000"/>
              <a:gd name="connsiteX93" fmla="*/ 4618116 w 4693698"/>
              <a:gd name="connsiteY93" fmla="*/ 4498975 h 6858000"/>
              <a:gd name="connsiteX94" fmla="*/ 4638271 w 4693698"/>
              <a:gd name="connsiteY94" fmla="*/ 4537075 h 6858000"/>
              <a:gd name="connsiteX95" fmla="*/ 4655067 w 4693698"/>
              <a:gd name="connsiteY95" fmla="*/ 4579937 h 6858000"/>
              <a:gd name="connsiteX96" fmla="*/ 4670184 w 4693698"/>
              <a:gd name="connsiteY96" fmla="*/ 4625975 h 6858000"/>
              <a:gd name="connsiteX97" fmla="*/ 4681941 w 4693698"/>
              <a:gd name="connsiteY97" fmla="*/ 4678362 h 6858000"/>
              <a:gd name="connsiteX98" fmla="*/ 4690339 w 4693698"/>
              <a:gd name="connsiteY98" fmla="*/ 4738687 h 6858000"/>
              <a:gd name="connsiteX99" fmla="*/ 4693698 w 4693698"/>
              <a:gd name="connsiteY99" fmla="*/ 4806950 h 6858000"/>
              <a:gd name="connsiteX100" fmla="*/ 4690339 w 4693698"/>
              <a:gd name="connsiteY100" fmla="*/ 4875212 h 6858000"/>
              <a:gd name="connsiteX101" fmla="*/ 4681941 w 4693698"/>
              <a:gd name="connsiteY101" fmla="*/ 4935537 h 6858000"/>
              <a:gd name="connsiteX102" fmla="*/ 4670184 w 4693698"/>
              <a:gd name="connsiteY102" fmla="*/ 4987925 h 6858000"/>
              <a:gd name="connsiteX103" fmla="*/ 4655067 w 4693698"/>
              <a:gd name="connsiteY103" fmla="*/ 5033962 h 6858000"/>
              <a:gd name="connsiteX104" fmla="*/ 4638271 w 4693698"/>
              <a:gd name="connsiteY104" fmla="*/ 5075237 h 6858000"/>
              <a:gd name="connsiteX105" fmla="*/ 4618116 w 4693698"/>
              <a:gd name="connsiteY105" fmla="*/ 5114925 h 6858000"/>
              <a:gd name="connsiteX106" fmla="*/ 4597961 w 4693698"/>
              <a:gd name="connsiteY106" fmla="*/ 5149850 h 6858000"/>
              <a:gd name="connsiteX107" fmla="*/ 4577806 w 4693698"/>
              <a:gd name="connsiteY107" fmla="*/ 5186362 h 6858000"/>
              <a:gd name="connsiteX108" fmla="*/ 4559330 w 4693698"/>
              <a:gd name="connsiteY108" fmla="*/ 5226050 h 6858000"/>
              <a:gd name="connsiteX109" fmla="*/ 4540854 w 4693698"/>
              <a:gd name="connsiteY109" fmla="*/ 5268912 h 6858000"/>
              <a:gd name="connsiteX110" fmla="*/ 4525739 w 4693698"/>
              <a:gd name="connsiteY110" fmla="*/ 5313362 h 6858000"/>
              <a:gd name="connsiteX111" fmla="*/ 4515661 w 4693698"/>
              <a:gd name="connsiteY111" fmla="*/ 5365750 h 6858000"/>
              <a:gd name="connsiteX112" fmla="*/ 4505583 w 4693698"/>
              <a:gd name="connsiteY112" fmla="*/ 5426075 h 6858000"/>
              <a:gd name="connsiteX113" fmla="*/ 4503903 w 4693698"/>
              <a:gd name="connsiteY113" fmla="*/ 5494337 h 6858000"/>
              <a:gd name="connsiteX114" fmla="*/ 4505583 w 4693698"/>
              <a:gd name="connsiteY114" fmla="*/ 5562600 h 6858000"/>
              <a:gd name="connsiteX115" fmla="*/ 4515661 w 4693698"/>
              <a:gd name="connsiteY115" fmla="*/ 5622925 h 6858000"/>
              <a:gd name="connsiteX116" fmla="*/ 4525739 w 4693698"/>
              <a:gd name="connsiteY116" fmla="*/ 5675312 h 6858000"/>
              <a:gd name="connsiteX117" fmla="*/ 4540854 w 4693698"/>
              <a:gd name="connsiteY117" fmla="*/ 5721350 h 6858000"/>
              <a:gd name="connsiteX118" fmla="*/ 4559330 w 4693698"/>
              <a:gd name="connsiteY118" fmla="*/ 5762625 h 6858000"/>
              <a:gd name="connsiteX119" fmla="*/ 4577806 w 4693698"/>
              <a:gd name="connsiteY119" fmla="*/ 5802312 h 6858000"/>
              <a:gd name="connsiteX120" fmla="*/ 4597961 w 4693698"/>
              <a:gd name="connsiteY120" fmla="*/ 5840412 h 6858000"/>
              <a:gd name="connsiteX121" fmla="*/ 4618116 w 4693698"/>
              <a:gd name="connsiteY121" fmla="*/ 5876925 h 6858000"/>
              <a:gd name="connsiteX122" fmla="*/ 4638271 w 4693698"/>
              <a:gd name="connsiteY122" fmla="*/ 5915025 h 6858000"/>
              <a:gd name="connsiteX123" fmla="*/ 4655067 w 4693698"/>
              <a:gd name="connsiteY123" fmla="*/ 5956300 h 6858000"/>
              <a:gd name="connsiteX124" fmla="*/ 4670184 w 4693698"/>
              <a:gd name="connsiteY124" fmla="*/ 6003925 h 6858000"/>
              <a:gd name="connsiteX125" fmla="*/ 4681941 w 4693698"/>
              <a:gd name="connsiteY125" fmla="*/ 6056312 h 6858000"/>
              <a:gd name="connsiteX126" fmla="*/ 4690339 w 4693698"/>
              <a:gd name="connsiteY126" fmla="*/ 6113462 h 6858000"/>
              <a:gd name="connsiteX127" fmla="*/ 4693698 w 4693698"/>
              <a:gd name="connsiteY127" fmla="*/ 6183312 h 6858000"/>
              <a:gd name="connsiteX128" fmla="*/ 4690339 w 4693698"/>
              <a:gd name="connsiteY128" fmla="*/ 6251575 h 6858000"/>
              <a:gd name="connsiteX129" fmla="*/ 4681941 w 4693698"/>
              <a:gd name="connsiteY129" fmla="*/ 6311900 h 6858000"/>
              <a:gd name="connsiteX130" fmla="*/ 4670184 w 4693698"/>
              <a:gd name="connsiteY130" fmla="*/ 6361112 h 6858000"/>
              <a:gd name="connsiteX131" fmla="*/ 4655067 w 4693698"/>
              <a:gd name="connsiteY131" fmla="*/ 6407150 h 6858000"/>
              <a:gd name="connsiteX132" fmla="*/ 4638271 w 4693698"/>
              <a:gd name="connsiteY132" fmla="*/ 6448425 h 6858000"/>
              <a:gd name="connsiteX133" fmla="*/ 4619796 w 4693698"/>
              <a:gd name="connsiteY133" fmla="*/ 6488112 h 6858000"/>
              <a:gd name="connsiteX134" fmla="*/ 4601320 w 4693698"/>
              <a:gd name="connsiteY134" fmla="*/ 6523037 h 6858000"/>
              <a:gd name="connsiteX135" fmla="*/ 4581165 w 4693698"/>
              <a:gd name="connsiteY135" fmla="*/ 6561137 h 6858000"/>
              <a:gd name="connsiteX136" fmla="*/ 4561010 w 4693698"/>
              <a:gd name="connsiteY136" fmla="*/ 6597650 h 6858000"/>
              <a:gd name="connsiteX137" fmla="*/ 4544214 w 4693698"/>
              <a:gd name="connsiteY137" fmla="*/ 6640512 h 6858000"/>
              <a:gd name="connsiteX138" fmla="*/ 4527418 w 4693698"/>
              <a:gd name="connsiteY138" fmla="*/ 6683375 h 6858000"/>
              <a:gd name="connsiteX139" fmla="*/ 4517340 w 4693698"/>
              <a:gd name="connsiteY139" fmla="*/ 6735762 h 6858000"/>
              <a:gd name="connsiteX140" fmla="*/ 4508943 w 4693698"/>
              <a:gd name="connsiteY140" fmla="*/ 6791325 h 6858000"/>
              <a:gd name="connsiteX141" fmla="*/ 4503903 w 4693698"/>
              <a:gd name="connsiteY141" fmla="*/ 6858000 h 6858000"/>
              <a:gd name="connsiteX142" fmla="*/ 1582057 w 4693698"/>
              <a:gd name="connsiteY142" fmla="*/ 6858000 h 6858000"/>
              <a:gd name="connsiteX143" fmla="*/ 420914 w 4693698"/>
              <a:gd name="connsiteY143" fmla="*/ 6858000 h 6858000"/>
              <a:gd name="connsiteX144" fmla="*/ 0 w 4693698"/>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693698" h="6858000">
                <a:moveTo>
                  <a:pt x="0" y="0"/>
                </a:moveTo>
                <a:lnTo>
                  <a:pt x="420914" y="0"/>
                </a:lnTo>
                <a:lnTo>
                  <a:pt x="1582057" y="0"/>
                </a:lnTo>
                <a:lnTo>
                  <a:pt x="4503903" y="0"/>
                </a:lnTo>
                <a:lnTo>
                  <a:pt x="4508943" y="66675"/>
                </a:lnTo>
                <a:lnTo>
                  <a:pt x="4517340" y="122237"/>
                </a:lnTo>
                <a:lnTo>
                  <a:pt x="4527418" y="174625"/>
                </a:lnTo>
                <a:lnTo>
                  <a:pt x="4544214" y="217487"/>
                </a:lnTo>
                <a:lnTo>
                  <a:pt x="4561010" y="260350"/>
                </a:lnTo>
                <a:lnTo>
                  <a:pt x="4581165" y="296862"/>
                </a:lnTo>
                <a:lnTo>
                  <a:pt x="4601320" y="334962"/>
                </a:lnTo>
                <a:lnTo>
                  <a:pt x="4619796" y="369887"/>
                </a:lnTo>
                <a:lnTo>
                  <a:pt x="4638271" y="409575"/>
                </a:lnTo>
                <a:lnTo>
                  <a:pt x="4655067" y="450850"/>
                </a:lnTo>
                <a:lnTo>
                  <a:pt x="4670184" y="496887"/>
                </a:lnTo>
                <a:lnTo>
                  <a:pt x="4681941" y="546100"/>
                </a:lnTo>
                <a:lnTo>
                  <a:pt x="4690339" y="606425"/>
                </a:lnTo>
                <a:lnTo>
                  <a:pt x="4693698" y="673100"/>
                </a:lnTo>
                <a:lnTo>
                  <a:pt x="4690339" y="744537"/>
                </a:lnTo>
                <a:lnTo>
                  <a:pt x="4681941" y="801687"/>
                </a:lnTo>
                <a:lnTo>
                  <a:pt x="4670184" y="854075"/>
                </a:lnTo>
                <a:lnTo>
                  <a:pt x="4655067" y="901700"/>
                </a:lnTo>
                <a:lnTo>
                  <a:pt x="4638271" y="942975"/>
                </a:lnTo>
                <a:lnTo>
                  <a:pt x="4618116" y="981075"/>
                </a:lnTo>
                <a:lnTo>
                  <a:pt x="4597961" y="1017587"/>
                </a:lnTo>
                <a:lnTo>
                  <a:pt x="4577806" y="1055687"/>
                </a:lnTo>
                <a:lnTo>
                  <a:pt x="4559330" y="1095375"/>
                </a:lnTo>
                <a:lnTo>
                  <a:pt x="4540854" y="1136650"/>
                </a:lnTo>
                <a:lnTo>
                  <a:pt x="4525739" y="1182687"/>
                </a:lnTo>
                <a:lnTo>
                  <a:pt x="4515661" y="1235075"/>
                </a:lnTo>
                <a:lnTo>
                  <a:pt x="4505583" y="1295400"/>
                </a:lnTo>
                <a:lnTo>
                  <a:pt x="4503903" y="1363662"/>
                </a:lnTo>
                <a:lnTo>
                  <a:pt x="4505583" y="1431925"/>
                </a:lnTo>
                <a:lnTo>
                  <a:pt x="4515661" y="1492250"/>
                </a:lnTo>
                <a:lnTo>
                  <a:pt x="4525739" y="1544637"/>
                </a:lnTo>
                <a:lnTo>
                  <a:pt x="4540854" y="1589087"/>
                </a:lnTo>
                <a:lnTo>
                  <a:pt x="4559330" y="1631950"/>
                </a:lnTo>
                <a:lnTo>
                  <a:pt x="4577806" y="1671637"/>
                </a:lnTo>
                <a:lnTo>
                  <a:pt x="4597961" y="1708150"/>
                </a:lnTo>
                <a:lnTo>
                  <a:pt x="4618116" y="1743075"/>
                </a:lnTo>
                <a:lnTo>
                  <a:pt x="4638271" y="1782762"/>
                </a:lnTo>
                <a:lnTo>
                  <a:pt x="4655067" y="1824037"/>
                </a:lnTo>
                <a:lnTo>
                  <a:pt x="4670184" y="1870075"/>
                </a:lnTo>
                <a:lnTo>
                  <a:pt x="4681941" y="1922462"/>
                </a:lnTo>
                <a:lnTo>
                  <a:pt x="4690339" y="1982787"/>
                </a:lnTo>
                <a:lnTo>
                  <a:pt x="4693698" y="2051050"/>
                </a:lnTo>
                <a:lnTo>
                  <a:pt x="4690339" y="2119312"/>
                </a:lnTo>
                <a:lnTo>
                  <a:pt x="4681941" y="2179637"/>
                </a:lnTo>
                <a:lnTo>
                  <a:pt x="4670184" y="2232025"/>
                </a:lnTo>
                <a:lnTo>
                  <a:pt x="4655067" y="2278062"/>
                </a:lnTo>
                <a:lnTo>
                  <a:pt x="4638271" y="2319337"/>
                </a:lnTo>
                <a:lnTo>
                  <a:pt x="4618116" y="2359025"/>
                </a:lnTo>
                <a:lnTo>
                  <a:pt x="4597961" y="2395537"/>
                </a:lnTo>
                <a:lnTo>
                  <a:pt x="4577806" y="2433637"/>
                </a:lnTo>
                <a:lnTo>
                  <a:pt x="4559330" y="2471737"/>
                </a:lnTo>
                <a:lnTo>
                  <a:pt x="4540854" y="2513012"/>
                </a:lnTo>
                <a:lnTo>
                  <a:pt x="4525739" y="2560637"/>
                </a:lnTo>
                <a:lnTo>
                  <a:pt x="4515661" y="2613025"/>
                </a:lnTo>
                <a:lnTo>
                  <a:pt x="4505583" y="2671762"/>
                </a:lnTo>
                <a:lnTo>
                  <a:pt x="4503903" y="2741612"/>
                </a:lnTo>
                <a:lnTo>
                  <a:pt x="4505583" y="2809875"/>
                </a:lnTo>
                <a:lnTo>
                  <a:pt x="4515661" y="2868612"/>
                </a:lnTo>
                <a:lnTo>
                  <a:pt x="4525739" y="2922587"/>
                </a:lnTo>
                <a:lnTo>
                  <a:pt x="4540854" y="2967037"/>
                </a:lnTo>
                <a:lnTo>
                  <a:pt x="4559330" y="3009900"/>
                </a:lnTo>
                <a:lnTo>
                  <a:pt x="4577806" y="3046412"/>
                </a:lnTo>
                <a:lnTo>
                  <a:pt x="4597961" y="3084512"/>
                </a:lnTo>
                <a:lnTo>
                  <a:pt x="4618116" y="3121025"/>
                </a:lnTo>
                <a:lnTo>
                  <a:pt x="4638271" y="3160712"/>
                </a:lnTo>
                <a:lnTo>
                  <a:pt x="4655067" y="3201987"/>
                </a:lnTo>
                <a:lnTo>
                  <a:pt x="4670184" y="3248025"/>
                </a:lnTo>
                <a:lnTo>
                  <a:pt x="4681941" y="3300412"/>
                </a:lnTo>
                <a:lnTo>
                  <a:pt x="4690339" y="3360737"/>
                </a:lnTo>
                <a:lnTo>
                  <a:pt x="4693698" y="3427412"/>
                </a:lnTo>
                <a:lnTo>
                  <a:pt x="4690339" y="3497262"/>
                </a:lnTo>
                <a:lnTo>
                  <a:pt x="4681941" y="3557587"/>
                </a:lnTo>
                <a:lnTo>
                  <a:pt x="4670184" y="3609975"/>
                </a:lnTo>
                <a:lnTo>
                  <a:pt x="4655067" y="3656012"/>
                </a:lnTo>
                <a:lnTo>
                  <a:pt x="4638271" y="3697287"/>
                </a:lnTo>
                <a:lnTo>
                  <a:pt x="4618116" y="3736975"/>
                </a:lnTo>
                <a:lnTo>
                  <a:pt x="4577806" y="3811587"/>
                </a:lnTo>
                <a:lnTo>
                  <a:pt x="4559330" y="3848100"/>
                </a:lnTo>
                <a:lnTo>
                  <a:pt x="4540854" y="3890962"/>
                </a:lnTo>
                <a:lnTo>
                  <a:pt x="4525739" y="3935412"/>
                </a:lnTo>
                <a:lnTo>
                  <a:pt x="4515661" y="3987800"/>
                </a:lnTo>
                <a:lnTo>
                  <a:pt x="4505583" y="4048125"/>
                </a:lnTo>
                <a:lnTo>
                  <a:pt x="4503903" y="4116387"/>
                </a:lnTo>
                <a:lnTo>
                  <a:pt x="4505583" y="4186237"/>
                </a:lnTo>
                <a:lnTo>
                  <a:pt x="4515661" y="4244975"/>
                </a:lnTo>
                <a:lnTo>
                  <a:pt x="4525739" y="4297362"/>
                </a:lnTo>
                <a:lnTo>
                  <a:pt x="4540854" y="4343400"/>
                </a:lnTo>
                <a:lnTo>
                  <a:pt x="4559330" y="4386262"/>
                </a:lnTo>
                <a:lnTo>
                  <a:pt x="4577806" y="4424362"/>
                </a:lnTo>
                <a:lnTo>
                  <a:pt x="4618116" y="4498975"/>
                </a:lnTo>
                <a:lnTo>
                  <a:pt x="4638271" y="4537075"/>
                </a:lnTo>
                <a:lnTo>
                  <a:pt x="4655067" y="4579937"/>
                </a:lnTo>
                <a:lnTo>
                  <a:pt x="4670184" y="4625975"/>
                </a:lnTo>
                <a:lnTo>
                  <a:pt x="4681941" y="4678362"/>
                </a:lnTo>
                <a:lnTo>
                  <a:pt x="4690339" y="4738687"/>
                </a:lnTo>
                <a:lnTo>
                  <a:pt x="4693698" y="4806950"/>
                </a:lnTo>
                <a:lnTo>
                  <a:pt x="4690339" y="4875212"/>
                </a:lnTo>
                <a:lnTo>
                  <a:pt x="4681941" y="4935537"/>
                </a:lnTo>
                <a:lnTo>
                  <a:pt x="4670184" y="4987925"/>
                </a:lnTo>
                <a:lnTo>
                  <a:pt x="4655067" y="5033962"/>
                </a:lnTo>
                <a:lnTo>
                  <a:pt x="4638271" y="5075237"/>
                </a:lnTo>
                <a:lnTo>
                  <a:pt x="4618116" y="5114925"/>
                </a:lnTo>
                <a:lnTo>
                  <a:pt x="4597961" y="5149850"/>
                </a:lnTo>
                <a:lnTo>
                  <a:pt x="4577806" y="5186362"/>
                </a:lnTo>
                <a:lnTo>
                  <a:pt x="4559330" y="5226050"/>
                </a:lnTo>
                <a:lnTo>
                  <a:pt x="4540854" y="5268912"/>
                </a:lnTo>
                <a:lnTo>
                  <a:pt x="4525739" y="5313362"/>
                </a:lnTo>
                <a:lnTo>
                  <a:pt x="4515661" y="5365750"/>
                </a:lnTo>
                <a:lnTo>
                  <a:pt x="4505583" y="5426075"/>
                </a:lnTo>
                <a:lnTo>
                  <a:pt x="4503903" y="5494337"/>
                </a:lnTo>
                <a:lnTo>
                  <a:pt x="4505583" y="5562600"/>
                </a:lnTo>
                <a:lnTo>
                  <a:pt x="4515661" y="5622925"/>
                </a:lnTo>
                <a:lnTo>
                  <a:pt x="4525739" y="5675312"/>
                </a:lnTo>
                <a:lnTo>
                  <a:pt x="4540854" y="5721350"/>
                </a:lnTo>
                <a:lnTo>
                  <a:pt x="4559330" y="5762625"/>
                </a:lnTo>
                <a:lnTo>
                  <a:pt x="4577806" y="5802312"/>
                </a:lnTo>
                <a:lnTo>
                  <a:pt x="4597961" y="5840412"/>
                </a:lnTo>
                <a:lnTo>
                  <a:pt x="4618116" y="5876925"/>
                </a:lnTo>
                <a:lnTo>
                  <a:pt x="4638271" y="5915025"/>
                </a:lnTo>
                <a:lnTo>
                  <a:pt x="4655067" y="5956300"/>
                </a:lnTo>
                <a:lnTo>
                  <a:pt x="4670184" y="6003925"/>
                </a:lnTo>
                <a:lnTo>
                  <a:pt x="4681941" y="6056312"/>
                </a:lnTo>
                <a:lnTo>
                  <a:pt x="4690339" y="6113462"/>
                </a:lnTo>
                <a:lnTo>
                  <a:pt x="4693698" y="6183312"/>
                </a:lnTo>
                <a:lnTo>
                  <a:pt x="4690339" y="6251575"/>
                </a:lnTo>
                <a:lnTo>
                  <a:pt x="4681941" y="6311900"/>
                </a:lnTo>
                <a:lnTo>
                  <a:pt x="4670184" y="6361112"/>
                </a:lnTo>
                <a:lnTo>
                  <a:pt x="4655067" y="6407150"/>
                </a:lnTo>
                <a:lnTo>
                  <a:pt x="4638271" y="6448425"/>
                </a:lnTo>
                <a:lnTo>
                  <a:pt x="4619796" y="6488112"/>
                </a:lnTo>
                <a:lnTo>
                  <a:pt x="4601320" y="6523037"/>
                </a:lnTo>
                <a:lnTo>
                  <a:pt x="4581165" y="6561137"/>
                </a:lnTo>
                <a:lnTo>
                  <a:pt x="4561010" y="6597650"/>
                </a:lnTo>
                <a:lnTo>
                  <a:pt x="4544214" y="6640512"/>
                </a:lnTo>
                <a:lnTo>
                  <a:pt x="4527418" y="6683375"/>
                </a:lnTo>
                <a:lnTo>
                  <a:pt x="4517340" y="6735762"/>
                </a:lnTo>
                <a:lnTo>
                  <a:pt x="4508943" y="6791325"/>
                </a:lnTo>
                <a:lnTo>
                  <a:pt x="4503903" y="6858000"/>
                </a:lnTo>
                <a:lnTo>
                  <a:pt x="1582057" y="6858000"/>
                </a:lnTo>
                <a:lnTo>
                  <a:pt x="420914" y="6858000"/>
                </a:lnTo>
                <a:lnTo>
                  <a:pt x="0" y="6858000"/>
                </a:lnTo>
                <a:close/>
              </a:path>
            </a:pathLst>
          </a:custGeom>
          <a:solidFill>
            <a:schemeClr val="tx1"/>
          </a:solidFill>
          <a:ln w="0">
            <a:noFill/>
            <a:prstDash val="solid"/>
            <a:round/>
            <a:headEnd/>
            <a:tailEnd/>
          </a:ln>
        </p:spPr>
        <p:txBody>
          <a:bodyPr wrap="square">
            <a:noAutofit/>
          </a:bodyPr>
          <a:lstStyle/>
          <a:p>
            <a:endParaRPr lang="en-US"/>
          </a:p>
        </p:txBody>
      </p:sp>
      <p:sp>
        <p:nvSpPr>
          <p:cNvPr id="29" name="Freeform: Shape 15">
            <a:extLst>
              <a:ext uri="{FF2B5EF4-FFF2-40B4-BE49-F238E27FC236}">
                <a16:creationId xmlns:a16="http://schemas.microsoft.com/office/drawing/2014/main" id="{B47765B4-4036-4622-8B6B-AB9832B66B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693698" cy="6858000"/>
          </a:xfrm>
          <a:custGeom>
            <a:avLst/>
            <a:gdLst>
              <a:gd name="connsiteX0" fmla="*/ 0 w 4693698"/>
              <a:gd name="connsiteY0" fmla="*/ 0 h 6858000"/>
              <a:gd name="connsiteX1" fmla="*/ 420914 w 4693698"/>
              <a:gd name="connsiteY1" fmla="*/ 0 h 6858000"/>
              <a:gd name="connsiteX2" fmla="*/ 1582057 w 4693698"/>
              <a:gd name="connsiteY2" fmla="*/ 0 h 6858000"/>
              <a:gd name="connsiteX3" fmla="*/ 4503903 w 4693698"/>
              <a:gd name="connsiteY3" fmla="*/ 0 h 6858000"/>
              <a:gd name="connsiteX4" fmla="*/ 4508943 w 4693698"/>
              <a:gd name="connsiteY4" fmla="*/ 66675 h 6858000"/>
              <a:gd name="connsiteX5" fmla="*/ 4517340 w 4693698"/>
              <a:gd name="connsiteY5" fmla="*/ 122237 h 6858000"/>
              <a:gd name="connsiteX6" fmla="*/ 4527418 w 4693698"/>
              <a:gd name="connsiteY6" fmla="*/ 174625 h 6858000"/>
              <a:gd name="connsiteX7" fmla="*/ 4544214 w 4693698"/>
              <a:gd name="connsiteY7" fmla="*/ 217487 h 6858000"/>
              <a:gd name="connsiteX8" fmla="*/ 4561010 w 4693698"/>
              <a:gd name="connsiteY8" fmla="*/ 260350 h 6858000"/>
              <a:gd name="connsiteX9" fmla="*/ 4581165 w 4693698"/>
              <a:gd name="connsiteY9" fmla="*/ 296862 h 6858000"/>
              <a:gd name="connsiteX10" fmla="*/ 4601320 w 4693698"/>
              <a:gd name="connsiteY10" fmla="*/ 334962 h 6858000"/>
              <a:gd name="connsiteX11" fmla="*/ 4619796 w 4693698"/>
              <a:gd name="connsiteY11" fmla="*/ 369887 h 6858000"/>
              <a:gd name="connsiteX12" fmla="*/ 4638271 w 4693698"/>
              <a:gd name="connsiteY12" fmla="*/ 409575 h 6858000"/>
              <a:gd name="connsiteX13" fmla="*/ 4655067 w 4693698"/>
              <a:gd name="connsiteY13" fmla="*/ 450850 h 6858000"/>
              <a:gd name="connsiteX14" fmla="*/ 4670184 w 4693698"/>
              <a:gd name="connsiteY14" fmla="*/ 496887 h 6858000"/>
              <a:gd name="connsiteX15" fmla="*/ 4681941 w 4693698"/>
              <a:gd name="connsiteY15" fmla="*/ 546100 h 6858000"/>
              <a:gd name="connsiteX16" fmla="*/ 4690339 w 4693698"/>
              <a:gd name="connsiteY16" fmla="*/ 606425 h 6858000"/>
              <a:gd name="connsiteX17" fmla="*/ 4693698 w 4693698"/>
              <a:gd name="connsiteY17" fmla="*/ 673100 h 6858000"/>
              <a:gd name="connsiteX18" fmla="*/ 4690339 w 4693698"/>
              <a:gd name="connsiteY18" fmla="*/ 744537 h 6858000"/>
              <a:gd name="connsiteX19" fmla="*/ 4681941 w 4693698"/>
              <a:gd name="connsiteY19" fmla="*/ 801687 h 6858000"/>
              <a:gd name="connsiteX20" fmla="*/ 4670184 w 4693698"/>
              <a:gd name="connsiteY20" fmla="*/ 854075 h 6858000"/>
              <a:gd name="connsiteX21" fmla="*/ 4655067 w 4693698"/>
              <a:gd name="connsiteY21" fmla="*/ 901700 h 6858000"/>
              <a:gd name="connsiteX22" fmla="*/ 4638271 w 4693698"/>
              <a:gd name="connsiteY22" fmla="*/ 942975 h 6858000"/>
              <a:gd name="connsiteX23" fmla="*/ 4618116 w 4693698"/>
              <a:gd name="connsiteY23" fmla="*/ 981075 h 6858000"/>
              <a:gd name="connsiteX24" fmla="*/ 4597961 w 4693698"/>
              <a:gd name="connsiteY24" fmla="*/ 1017587 h 6858000"/>
              <a:gd name="connsiteX25" fmla="*/ 4577806 w 4693698"/>
              <a:gd name="connsiteY25" fmla="*/ 1055687 h 6858000"/>
              <a:gd name="connsiteX26" fmla="*/ 4559330 w 4693698"/>
              <a:gd name="connsiteY26" fmla="*/ 1095375 h 6858000"/>
              <a:gd name="connsiteX27" fmla="*/ 4540854 w 4693698"/>
              <a:gd name="connsiteY27" fmla="*/ 1136650 h 6858000"/>
              <a:gd name="connsiteX28" fmla="*/ 4525739 w 4693698"/>
              <a:gd name="connsiteY28" fmla="*/ 1182687 h 6858000"/>
              <a:gd name="connsiteX29" fmla="*/ 4515661 w 4693698"/>
              <a:gd name="connsiteY29" fmla="*/ 1235075 h 6858000"/>
              <a:gd name="connsiteX30" fmla="*/ 4505583 w 4693698"/>
              <a:gd name="connsiteY30" fmla="*/ 1295400 h 6858000"/>
              <a:gd name="connsiteX31" fmla="*/ 4503903 w 4693698"/>
              <a:gd name="connsiteY31" fmla="*/ 1363662 h 6858000"/>
              <a:gd name="connsiteX32" fmla="*/ 4505583 w 4693698"/>
              <a:gd name="connsiteY32" fmla="*/ 1431925 h 6858000"/>
              <a:gd name="connsiteX33" fmla="*/ 4515661 w 4693698"/>
              <a:gd name="connsiteY33" fmla="*/ 1492250 h 6858000"/>
              <a:gd name="connsiteX34" fmla="*/ 4525739 w 4693698"/>
              <a:gd name="connsiteY34" fmla="*/ 1544637 h 6858000"/>
              <a:gd name="connsiteX35" fmla="*/ 4540854 w 4693698"/>
              <a:gd name="connsiteY35" fmla="*/ 1589087 h 6858000"/>
              <a:gd name="connsiteX36" fmla="*/ 4559330 w 4693698"/>
              <a:gd name="connsiteY36" fmla="*/ 1631950 h 6858000"/>
              <a:gd name="connsiteX37" fmla="*/ 4577806 w 4693698"/>
              <a:gd name="connsiteY37" fmla="*/ 1671637 h 6858000"/>
              <a:gd name="connsiteX38" fmla="*/ 4597961 w 4693698"/>
              <a:gd name="connsiteY38" fmla="*/ 1708150 h 6858000"/>
              <a:gd name="connsiteX39" fmla="*/ 4618116 w 4693698"/>
              <a:gd name="connsiteY39" fmla="*/ 1743075 h 6858000"/>
              <a:gd name="connsiteX40" fmla="*/ 4638271 w 4693698"/>
              <a:gd name="connsiteY40" fmla="*/ 1782762 h 6858000"/>
              <a:gd name="connsiteX41" fmla="*/ 4655067 w 4693698"/>
              <a:gd name="connsiteY41" fmla="*/ 1824037 h 6858000"/>
              <a:gd name="connsiteX42" fmla="*/ 4670184 w 4693698"/>
              <a:gd name="connsiteY42" fmla="*/ 1870075 h 6858000"/>
              <a:gd name="connsiteX43" fmla="*/ 4681941 w 4693698"/>
              <a:gd name="connsiteY43" fmla="*/ 1922462 h 6858000"/>
              <a:gd name="connsiteX44" fmla="*/ 4690339 w 4693698"/>
              <a:gd name="connsiteY44" fmla="*/ 1982787 h 6858000"/>
              <a:gd name="connsiteX45" fmla="*/ 4693698 w 4693698"/>
              <a:gd name="connsiteY45" fmla="*/ 2051050 h 6858000"/>
              <a:gd name="connsiteX46" fmla="*/ 4690339 w 4693698"/>
              <a:gd name="connsiteY46" fmla="*/ 2119312 h 6858000"/>
              <a:gd name="connsiteX47" fmla="*/ 4681941 w 4693698"/>
              <a:gd name="connsiteY47" fmla="*/ 2179637 h 6858000"/>
              <a:gd name="connsiteX48" fmla="*/ 4670184 w 4693698"/>
              <a:gd name="connsiteY48" fmla="*/ 2232025 h 6858000"/>
              <a:gd name="connsiteX49" fmla="*/ 4655067 w 4693698"/>
              <a:gd name="connsiteY49" fmla="*/ 2278062 h 6858000"/>
              <a:gd name="connsiteX50" fmla="*/ 4638271 w 4693698"/>
              <a:gd name="connsiteY50" fmla="*/ 2319337 h 6858000"/>
              <a:gd name="connsiteX51" fmla="*/ 4618116 w 4693698"/>
              <a:gd name="connsiteY51" fmla="*/ 2359025 h 6858000"/>
              <a:gd name="connsiteX52" fmla="*/ 4597961 w 4693698"/>
              <a:gd name="connsiteY52" fmla="*/ 2395537 h 6858000"/>
              <a:gd name="connsiteX53" fmla="*/ 4577806 w 4693698"/>
              <a:gd name="connsiteY53" fmla="*/ 2433637 h 6858000"/>
              <a:gd name="connsiteX54" fmla="*/ 4559330 w 4693698"/>
              <a:gd name="connsiteY54" fmla="*/ 2471737 h 6858000"/>
              <a:gd name="connsiteX55" fmla="*/ 4540854 w 4693698"/>
              <a:gd name="connsiteY55" fmla="*/ 2513012 h 6858000"/>
              <a:gd name="connsiteX56" fmla="*/ 4525739 w 4693698"/>
              <a:gd name="connsiteY56" fmla="*/ 2560637 h 6858000"/>
              <a:gd name="connsiteX57" fmla="*/ 4515661 w 4693698"/>
              <a:gd name="connsiteY57" fmla="*/ 2613025 h 6858000"/>
              <a:gd name="connsiteX58" fmla="*/ 4505583 w 4693698"/>
              <a:gd name="connsiteY58" fmla="*/ 2671762 h 6858000"/>
              <a:gd name="connsiteX59" fmla="*/ 4503903 w 4693698"/>
              <a:gd name="connsiteY59" fmla="*/ 2741612 h 6858000"/>
              <a:gd name="connsiteX60" fmla="*/ 4505583 w 4693698"/>
              <a:gd name="connsiteY60" fmla="*/ 2809875 h 6858000"/>
              <a:gd name="connsiteX61" fmla="*/ 4515661 w 4693698"/>
              <a:gd name="connsiteY61" fmla="*/ 2868612 h 6858000"/>
              <a:gd name="connsiteX62" fmla="*/ 4525739 w 4693698"/>
              <a:gd name="connsiteY62" fmla="*/ 2922587 h 6858000"/>
              <a:gd name="connsiteX63" fmla="*/ 4540854 w 4693698"/>
              <a:gd name="connsiteY63" fmla="*/ 2967037 h 6858000"/>
              <a:gd name="connsiteX64" fmla="*/ 4559330 w 4693698"/>
              <a:gd name="connsiteY64" fmla="*/ 3009900 h 6858000"/>
              <a:gd name="connsiteX65" fmla="*/ 4577806 w 4693698"/>
              <a:gd name="connsiteY65" fmla="*/ 3046412 h 6858000"/>
              <a:gd name="connsiteX66" fmla="*/ 4597961 w 4693698"/>
              <a:gd name="connsiteY66" fmla="*/ 3084512 h 6858000"/>
              <a:gd name="connsiteX67" fmla="*/ 4618116 w 4693698"/>
              <a:gd name="connsiteY67" fmla="*/ 3121025 h 6858000"/>
              <a:gd name="connsiteX68" fmla="*/ 4638271 w 4693698"/>
              <a:gd name="connsiteY68" fmla="*/ 3160712 h 6858000"/>
              <a:gd name="connsiteX69" fmla="*/ 4655067 w 4693698"/>
              <a:gd name="connsiteY69" fmla="*/ 3201987 h 6858000"/>
              <a:gd name="connsiteX70" fmla="*/ 4670184 w 4693698"/>
              <a:gd name="connsiteY70" fmla="*/ 3248025 h 6858000"/>
              <a:gd name="connsiteX71" fmla="*/ 4681941 w 4693698"/>
              <a:gd name="connsiteY71" fmla="*/ 3300412 h 6858000"/>
              <a:gd name="connsiteX72" fmla="*/ 4690339 w 4693698"/>
              <a:gd name="connsiteY72" fmla="*/ 3360737 h 6858000"/>
              <a:gd name="connsiteX73" fmla="*/ 4693698 w 4693698"/>
              <a:gd name="connsiteY73" fmla="*/ 3427412 h 6858000"/>
              <a:gd name="connsiteX74" fmla="*/ 4690339 w 4693698"/>
              <a:gd name="connsiteY74" fmla="*/ 3497262 h 6858000"/>
              <a:gd name="connsiteX75" fmla="*/ 4681941 w 4693698"/>
              <a:gd name="connsiteY75" fmla="*/ 3557587 h 6858000"/>
              <a:gd name="connsiteX76" fmla="*/ 4670184 w 4693698"/>
              <a:gd name="connsiteY76" fmla="*/ 3609975 h 6858000"/>
              <a:gd name="connsiteX77" fmla="*/ 4655067 w 4693698"/>
              <a:gd name="connsiteY77" fmla="*/ 3656012 h 6858000"/>
              <a:gd name="connsiteX78" fmla="*/ 4638271 w 4693698"/>
              <a:gd name="connsiteY78" fmla="*/ 3697287 h 6858000"/>
              <a:gd name="connsiteX79" fmla="*/ 4618116 w 4693698"/>
              <a:gd name="connsiteY79" fmla="*/ 3736975 h 6858000"/>
              <a:gd name="connsiteX80" fmla="*/ 4577806 w 4693698"/>
              <a:gd name="connsiteY80" fmla="*/ 3811587 h 6858000"/>
              <a:gd name="connsiteX81" fmla="*/ 4559330 w 4693698"/>
              <a:gd name="connsiteY81" fmla="*/ 3848100 h 6858000"/>
              <a:gd name="connsiteX82" fmla="*/ 4540854 w 4693698"/>
              <a:gd name="connsiteY82" fmla="*/ 3890962 h 6858000"/>
              <a:gd name="connsiteX83" fmla="*/ 4525739 w 4693698"/>
              <a:gd name="connsiteY83" fmla="*/ 3935412 h 6858000"/>
              <a:gd name="connsiteX84" fmla="*/ 4515661 w 4693698"/>
              <a:gd name="connsiteY84" fmla="*/ 3987800 h 6858000"/>
              <a:gd name="connsiteX85" fmla="*/ 4505583 w 4693698"/>
              <a:gd name="connsiteY85" fmla="*/ 4048125 h 6858000"/>
              <a:gd name="connsiteX86" fmla="*/ 4503903 w 4693698"/>
              <a:gd name="connsiteY86" fmla="*/ 4116387 h 6858000"/>
              <a:gd name="connsiteX87" fmla="*/ 4505583 w 4693698"/>
              <a:gd name="connsiteY87" fmla="*/ 4186237 h 6858000"/>
              <a:gd name="connsiteX88" fmla="*/ 4515661 w 4693698"/>
              <a:gd name="connsiteY88" fmla="*/ 4244975 h 6858000"/>
              <a:gd name="connsiteX89" fmla="*/ 4525739 w 4693698"/>
              <a:gd name="connsiteY89" fmla="*/ 4297362 h 6858000"/>
              <a:gd name="connsiteX90" fmla="*/ 4540854 w 4693698"/>
              <a:gd name="connsiteY90" fmla="*/ 4343400 h 6858000"/>
              <a:gd name="connsiteX91" fmla="*/ 4559330 w 4693698"/>
              <a:gd name="connsiteY91" fmla="*/ 4386262 h 6858000"/>
              <a:gd name="connsiteX92" fmla="*/ 4577806 w 4693698"/>
              <a:gd name="connsiteY92" fmla="*/ 4424362 h 6858000"/>
              <a:gd name="connsiteX93" fmla="*/ 4618116 w 4693698"/>
              <a:gd name="connsiteY93" fmla="*/ 4498975 h 6858000"/>
              <a:gd name="connsiteX94" fmla="*/ 4638271 w 4693698"/>
              <a:gd name="connsiteY94" fmla="*/ 4537075 h 6858000"/>
              <a:gd name="connsiteX95" fmla="*/ 4655067 w 4693698"/>
              <a:gd name="connsiteY95" fmla="*/ 4579937 h 6858000"/>
              <a:gd name="connsiteX96" fmla="*/ 4670184 w 4693698"/>
              <a:gd name="connsiteY96" fmla="*/ 4625975 h 6858000"/>
              <a:gd name="connsiteX97" fmla="*/ 4681941 w 4693698"/>
              <a:gd name="connsiteY97" fmla="*/ 4678362 h 6858000"/>
              <a:gd name="connsiteX98" fmla="*/ 4690339 w 4693698"/>
              <a:gd name="connsiteY98" fmla="*/ 4738687 h 6858000"/>
              <a:gd name="connsiteX99" fmla="*/ 4693698 w 4693698"/>
              <a:gd name="connsiteY99" fmla="*/ 4806950 h 6858000"/>
              <a:gd name="connsiteX100" fmla="*/ 4690339 w 4693698"/>
              <a:gd name="connsiteY100" fmla="*/ 4875212 h 6858000"/>
              <a:gd name="connsiteX101" fmla="*/ 4681941 w 4693698"/>
              <a:gd name="connsiteY101" fmla="*/ 4935537 h 6858000"/>
              <a:gd name="connsiteX102" fmla="*/ 4670184 w 4693698"/>
              <a:gd name="connsiteY102" fmla="*/ 4987925 h 6858000"/>
              <a:gd name="connsiteX103" fmla="*/ 4655067 w 4693698"/>
              <a:gd name="connsiteY103" fmla="*/ 5033962 h 6858000"/>
              <a:gd name="connsiteX104" fmla="*/ 4638271 w 4693698"/>
              <a:gd name="connsiteY104" fmla="*/ 5075237 h 6858000"/>
              <a:gd name="connsiteX105" fmla="*/ 4618116 w 4693698"/>
              <a:gd name="connsiteY105" fmla="*/ 5114925 h 6858000"/>
              <a:gd name="connsiteX106" fmla="*/ 4597961 w 4693698"/>
              <a:gd name="connsiteY106" fmla="*/ 5149850 h 6858000"/>
              <a:gd name="connsiteX107" fmla="*/ 4577806 w 4693698"/>
              <a:gd name="connsiteY107" fmla="*/ 5186362 h 6858000"/>
              <a:gd name="connsiteX108" fmla="*/ 4559330 w 4693698"/>
              <a:gd name="connsiteY108" fmla="*/ 5226050 h 6858000"/>
              <a:gd name="connsiteX109" fmla="*/ 4540854 w 4693698"/>
              <a:gd name="connsiteY109" fmla="*/ 5268912 h 6858000"/>
              <a:gd name="connsiteX110" fmla="*/ 4525739 w 4693698"/>
              <a:gd name="connsiteY110" fmla="*/ 5313362 h 6858000"/>
              <a:gd name="connsiteX111" fmla="*/ 4515661 w 4693698"/>
              <a:gd name="connsiteY111" fmla="*/ 5365750 h 6858000"/>
              <a:gd name="connsiteX112" fmla="*/ 4505583 w 4693698"/>
              <a:gd name="connsiteY112" fmla="*/ 5426075 h 6858000"/>
              <a:gd name="connsiteX113" fmla="*/ 4503903 w 4693698"/>
              <a:gd name="connsiteY113" fmla="*/ 5494337 h 6858000"/>
              <a:gd name="connsiteX114" fmla="*/ 4505583 w 4693698"/>
              <a:gd name="connsiteY114" fmla="*/ 5562600 h 6858000"/>
              <a:gd name="connsiteX115" fmla="*/ 4515661 w 4693698"/>
              <a:gd name="connsiteY115" fmla="*/ 5622925 h 6858000"/>
              <a:gd name="connsiteX116" fmla="*/ 4525739 w 4693698"/>
              <a:gd name="connsiteY116" fmla="*/ 5675312 h 6858000"/>
              <a:gd name="connsiteX117" fmla="*/ 4540854 w 4693698"/>
              <a:gd name="connsiteY117" fmla="*/ 5721350 h 6858000"/>
              <a:gd name="connsiteX118" fmla="*/ 4559330 w 4693698"/>
              <a:gd name="connsiteY118" fmla="*/ 5762625 h 6858000"/>
              <a:gd name="connsiteX119" fmla="*/ 4577806 w 4693698"/>
              <a:gd name="connsiteY119" fmla="*/ 5802312 h 6858000"/>
              <a:gd name="connsiteX120" fmla="*/ 4597961 w 4693698"/>
              <a:gd name="connsiteY120" fmla="*/ 5840412 h 6858000"/>
              <a:gd name="connsiteX121" fmla="*/ 4618116 w 4693698"/>
              <a:gd name="connsiteY121" fmla="*/ 5876925 h 6858000"/>
              <a:gd name="connsiteX122" fmla="*/ 4638271 w 4693698"/>
              <a:gd name="connsiteY122" fmla="*/ 5915025 h 6858000"/>
              <a:gd name="connsiteX123" fmla="*/ 4655067 w 4693698"/>
              <a:gd name="connsiteY123" fmla="*/ 5956300 h 6858000"/>
              <a:gd name="connsiteX124" fmla="*/ 4670184 w 4693698"/>
              <a:gd name="connsiteY124" fmla="*/ 6003925 h 6858000"/>
              <a:gd name="connsiteX125" fmla="*/ 4681941 w 4693698"/>
              <a:gd name="connsiteY125" fmla="*/ 6056312 h 6858000"/>
              <a:gd name="connsiteX126" fmla="*/ 4690339 w 4693698"/>
              <a:gd name="connsiteY126" fmla="*/ 6113462 h 6858000"/>
              <a:gd name="connsiteX127" fmla="*/ 4693698 w 4693698"/>
              <a:gd name="connsiteY127" fmla="*/ 6183312 h 6858000"/>
              <a:gd name="connsiteX128" fmla="*/ 4690339 w 4693698"/>
              <a:gd name="connsiteY128" fmla="*/ 6251575 h 6858000"/>
              <a:gd name="connsiteX129" fmla="*/ 4681941 w 4693698"/>
              <a:gd name="connsiteY129" fmla="*/ 6311900 h 6858000"/>
              <a:gd name="connsiteX130" fmla="*/ 4670184 w 4693698"/>
              <a:gd name="connsiteY130" fmla="*/ 6361112 h 6858000"/>
              <a:gd name="connsiteX131" fmla="*/ 4655067 w 4693698"/>
              <a:gd name="connsiteY131" fmla="*/ 6407150 h 6858000"/>
              <a:gd name="connsiteX132" fmla="*/ 4638271 w 4693698"/>
              <a:gd name="connsiteY132" fmla="*/ 6448425 h 6858000"/>
              <a:gd name="connsiteX133" fmla="*/ 4619796 w 4693698"/>
              <a:gd name="connsiteY133" fmla="*/ 6488112 h 6858000"/>
              <a:gd name="connsiteX134" fmla="*/ 4601320 w 4693698"/>
              <a:gd name="connsiteY134" fmla="*/ 6523037 h 6858000"/>
              <a:gd name="connsiteX135" fmla="*/ 4581165 w 4693698"/>
              <a:gd name="connsiteY135" fmla="*/ 6561137 h 6858000"/>
              <a:gd name="connsiteX136" fmla="*/ 4561010 w 4693698"/>
              <a:gd name="connsiteY136" fmla="*/ 6597650 h 6858000"/>
              <a:gd name="connsiteX137" fmla="*/ 4544214 w 4693698"/>
              <a:gd name="connsiteY137" fmla="*/ 6640512 h 6858000"/>
              <a:gd name="connsiteX138" fmla="*/ 4527418 w 4693698"/>
              <a:gd name="connsiteY138" fmla="*/ 6683375 h 6858000"/>
              <a:gd name="connsiteX139" fmla="*/ 4517340 w 4693698"/>
              <a:gd name="connsiteY139" fmla="*/ 6735762 h 6858000"/>
              <a:gd name="connsiteX140" fmla="*/ 4508943 w 4693698"/>
              <a:gd name="connsiteY140" fmla="*/ 6791325 h 6858000"/>
              <a:gd name="connsiteX141" fmla="*/ 4503903 w 4693698"/>
              <a:gd name="connsiteY141" fmla="*/ 6858000 h 6858000"/>
              <a:gd name="connsiteX142" fmla="*/ 1582057 w 4693698"/>
              <a:gd name="connsiteY142" fmla="*/ 6858000 h 6858000"/>
              <a:gd name="connsiteX143" fmla="*/ 420914 w 4693698"/>
              <a:gd name="connsiteY143" fmla="*/ 6858000 h 6858000"/>
              <a:gd name="connsiteX144" fmla="*/ 0 w 4693698"/>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693698" h="6858000">
                <a:moveTo>
                  <a:pt x="0" y="0"/>
                </a:moveTo>
                <a:lnTo>
                  <a:pt x="420914" y="0"/>
                </a:lnTo>
                <a:lnTo>
                  <a:pt x="1582057" y="0"/>
                </a:lnTo>
                <a:lnTo>
                  <a:pt x="4503903" y="0"/>
                </a:lnTo>
                <a:lnTo>
                  <a:pt x="4508943" y="66675"/>
                </a:lnTo>
                <a:lnTo>
                  <a:pt x="4517340" y="122237"/>
                </a:lnTo>
                <a:lnTo>
                  <a:pt x="4527418" y="174625"/>
                </a:lnTo>
                <a:lnTo>
                  <a:pt x="4544214" y="217487"/>
                </a:lnTo>
                <a:lnTo>
                  <a:pt x="4561010" y="260350"/>
                </a:lnTo>
                <a:lnTo>
                  <a:pt x="4581165" y="296862"/>
                </a:lnTo>
                <a:lnTo>
                  <a:pt x="4601320" y="334962"/>
                </a:lnTo>
                <a:lnTo>
                  <a:pt x="4619796" y="369887"/>
                </a:lnTo>
                <a:lnTo>
                  <a:pt x="4638271" y="409575"/>
                </a:lnTo>
                <a:lnTo>
                  <a:pt x="4655067" y="450850"/>
                </a:lnTo>
                <a:lnTo>
                  <a:pt x="4670184" y="496887"/>
                </a:lnTo>
                <a:lnTo>
                  <a:pt x="4681941" y="546100"/>
                </a:lnTo>
                <a:lnTo>
                  <a:pt x="4690339" y="606425"/>
                </a:lnTo>
                <a:lnTo>
                  <a:pt x="4693698" y="673100"/>
                </a:lnTo>
                <a:lnTo>
                  <a:pt x="4690339" y="744537"/>
                </a:lnTo>
                <a:lnTo>
                  <a:pt x="4681941" y="801687"/>
                </a:lnTo>
                <a:lnTo>
                  <a:pt x="4670184" y="854075"/>
                </a:lnTo>
                <a:lnTo>
                  <a:pt x="4655067" y="901700"/>
                </a:lnTo>
                <a:lnTo>
                  <a:pt x="4638271" y="942975"/>
                </a:lnTo>
                <a:lnTo>
                  <a:pt x="4618116" y="981075"/>
                </a:lnTo>
                <a:lnTo>
                  <a:pt x="4597961" y="1017587"/>
                </a:lnTo>
                <a:lnTo>
                  <a:pt x="4577806" y="1055687"/>
                </a:lnTo>
                <a:lnTo>
                  <a:pt x="4559330" y="1095375"/>
                </a:lnTo>
                <a:lnTo>
                  <a:pt x="4540854" y="1136650"/>
                </a:lnTo>
                <a:lnTo>
                  <a:pt x="4525739" y="1182687"/>
                </a:lnTo>
                <a:lnTo>
                  <a:pt x="4515661" y="1235075"/>
                </a:lnTo>
                <a:lnTo>
                  <a:pt x="4505583" y="1295400"/>
                </a:lnTo>
                <a:lnTo>
                  <a:pt x="4503903" y="1363662"/>
                </a:lnTo>
                <a:lnTo>
                  <a:pt x="4505583" y="1431925"/>
                </a:lnTo>
                <a:lnTo>
                  <a:pt x="4515661" y="1492250"/>
                </a:lnTo>
                <a:lnTo>
                  <a:pt x="4525739" y="1544637"/>
                </a:lnTo>
                <a:lnTo>
                  <a:pt x="4540854" y="1589087"/>
                </a:lnTo>
                <a:lnTo>
                  <a:pt x="4559330" y="1631950"/>
                </a:lnTo>
                <a:lnTo>
                  <a:pt x="4577806" y="1671637"/>
                </a:lnTo>
                <a:lnTo>
                  <a:pt x="4597961" y="1708150"/>
                </a:lnTo>
                <a:lnTo>
                  <a:pt x="4618116" y="1743075"/>
                </a:lnTo>
                <a:lnTo>
                  <a:pt x="4638271" y="1782762"/>
                </a:lnTo>
                <a:lnTo>
                  <a:pt x="4655067" y="1824037"/>
                </a:lnTo>
                <a:lnTo>
                  <a:pt x="4670184" y="1870075"/>
                </a:lnTo>
                <a:lnTo>
                  <a:pt x="4681941" y="1922462"/>
                </a:lnTo>
                <a:lnTo>
                  <a:pt x="4690339" y="1982787"/>
                </a:lnTo>
                <a:lnTo>
                  <a:pt x="4693698" y="2051050"/>
                </a:lnTo>
                <a:lnTo>
                  <a:pt x="4690339" y="2119312"/>
                </a:lnTo>
                <a:lnTo>
                  <a:pt x="4681941" y="2179637"/>
                </a:lnTo>
                <a:lnTo>
                  <a:pt x="4670184" y="2232025"/>
                </a:lnTo>
                <a:lnTo>
                  <a:pt x="4655067" y="2278062"/>
                </a:lnTo>
                <a:lnTo>
                  <a:pt x="4638271" y="2319337"/>
                </a:lnTo>
                <a:lnTo>
                  <a:pt x="4618116" y="2359025"/>
                </a:lnTo>
                <a:lnTo>
                  <a:pt x="4597961" y="2395537"/>
                </a:lnTo>
                <a:lnTo>
                  <a:pt x="4577806" y="2433637"/>
                </a:lnTo>
                <a:lnTo>
                  <a:pt x="4559330" y="2471737"/>
                </a:lnTo>
                <a:lnTo>
                  <a:pt x="4540854" y="2513012"/>
                </a:lnTo>
                <a:lnTo>
                  <a:pt x="4525739" y="2560637"/>
                </a:lnTo>
                <a:lnTo>
                  <a:pt x="4515661" y="2613025"/>
                </a:lnTo>
                <a:lnTo>
                  <a:pt x="4505583" y="2671762"/>
                </a:lnTo>
                <a:lnTo>
                  <a:pt x="4503903" y="2741612"/>
                </a:lnTo>
                <a:lnTo>
                  <a:pt x="4505583" y="2809875"/>
                </a:lnTo>
                <a:lnTo>
                  <a:pt x="4515661" y="2868612"/>
                </a:lnTo>
                <a:lnTo>
                  <a:pt x="4525739" y="2922587"/>
                </a:lnTo>
                <a:lnTo>
                  <a:pt x="4540854" y="2967037"/>
                </a:lnTo>
                <a:lnTo>
                  <a:pt x="4559330" y="3009900"/>
                </a:lnTo>
                <a:lnTo>
                  <a:pt x="4577806" y="3046412"/>
                </a:lnTo>
                <a:lnTo>
                  <a:pt x="4597961" y="3084512"/>
                </a:lnTo>
                <a:lnTo>
                  <a:pt x="4618116" y="3121025"/>
                </a:lnTo>
                <a:lnTo>
                  <a:pt x="4638271" y="3160712"/>
                </a:lnTo>
                <a:lnTo>
                  <a:pt x="4655067" y="3201987"/>
                </a:lnTo>
                <a:lnTo>
                  <a:pt x="4670184" y="3248025"/>
                </a:lnTo>
                <a:lnTo>
                  <a:pt x="4681941" y="3300412"/>
                </a:lnTo>
                <a:lnTo>
                  <a:pt x="4690339" y="3360737"/>
                </a:lnTo>
                <a:lnTo>
                  <a:pt x="4693698" y="3427412"/>
                </a:lnTo>
                <a:lnTo>
                  <a:pt x="4690339" y="3497262"/>
                </a:lnTo>
                <a:lnTo>
                  <a:pt x="4681941" y="3557587"/>
                </a:lnTo>
                <a:lnTo>
                  <a:pt x="4670184" y="3609975"/>
                </a:lnTo>
                <a:lnTo>
                  <a:pt x="4655067" y="3656012"/>
                </a:lnTo>
                <a:lnTo>
                  <a:pt x="4638271" y="3697287"/>
                </a:lnTo>
                <a:lnTo>
                  <a:pt x="4618116" y="3736975"/>
                </a:lnTo>
                <a:lnTo>
                  <a:pt x="4577806" y="3811587"/>
                </a:lnTo>
                <a:lnTo>
                  <a:pt x="4559330" y="3848100"/>
                </a:lnTo>
                <a:lnTo>
                  <a:pt x="4540854" y="3890962"/>
                </a:lnTo>
                <a:lnTo>
                  <a:pt x="4525739" y="3935412"/>
                </a:lnTo>
                <a:lnTo>
                  <a:pt x="4515661" y="3987800"/>
                </a:lnTo>
                <a:lnTo>
                  <a:pt x="4505583" y="4048125"/>
                </a:lnTo>
                <a:lnTo>
                  <a:pt x="4503903" y="4116387"/>
                </a:lnTo>
                <a:lnTo>
                  <a:pt x="4505583" y="4186237"/>
                </a:lnTo>
                <a:lnTo>
                  <a:pt x="4515661" y="4244975"/>
                </a:lnTo>
                <a:lnTo>
                  <a:pt x="4525739" y="4297362"/>
                </a:lnTo>
                <a:lnTo>
                  <a:pt x="4540854" y="4343400"/>
                </a:lnTo>
                <a:lnTo>
                  <a:pt x="4559330" y="4386262"/>
                </a:lnTo>
                <a:lnTo>
                  <a:pt x="4577806" y="4424362"/>
                </a:lnTo>
                <a:lnTo>
                  <a:pt x="4618116" y="4498975"/>
                </a:lnTo>
                <a:lnTo>
                  <a:pt x="4638271" y="4537075"/>
                </a:lnTo>
                <a:lnTo>
                  <a:pt x="4655067" y="4579937"/>
                </a:lnTo>
                <a:lnTo>
                  <a:pt x="4670184" y="4625975"/>
                </a:lnTo>
                <a:lnTo>
                  <a:pt x="4681941" y="4678362"/>
                </a:lnTo>
                <a:lnTo>
                  <a:pt x="4690339" y="4738687"/>
                </a:lnTo>
                <a:lnTo>
                  <a:pt x="4693698" y="4806950"/>
                </a:lnTo>
                <a:lnTo>
                  <a:pt x="4690339" y="4875212"/>
                </a:lnTo>
                <a:lnTo>
                  <a:pt x="4681941" y="4935537"/>
                </a:lnTo>
                <a:lnTo>
                  <a:pt x="4670184" y="4987925"/>
                </a:lnTo>
                <a:lnTo>
                  <a:pt x="4655067" y="5033962"/>
                </a:lnTo>
                <a:lnTo>
                  <a:pt x="4638271" y="5075237"/>
                </a:lnTo>
                <a:lnTo>
                  <a:pt x="4618116" y="5114925"/>
                </a:lnTo>
                <a:lnTo>
                  <a:pt x="4597961" y="5149850"/>
                </a:lnTo>
                <a:lnTo>
                  <a:pt x="4577806" y="5186362"/>
                </a:lnTo>
                <a:lnTo>
                  <a:pt x="4559330" y="5226050"/>
                </a:lnTo>
                <a:lnTo>
                  <a:pt x="4540854" y="5268912"/>
                </a:lnTo>
                <a:lnTo>
                  <a:pt x="4525739" y="5313362"/>
                </a:lnTo>
                <a:lnTo>
                  <a:pt x="4515661" y="5365750"/>
                </a:lnTo>
                <a:lnTo>
                  <a:pt x="4505583" y="5426075"/>
                </a:lnTo>
                <a:lnTo>
                  <a:pt x="4503903" y="5494337"/>
                </a:lnTo>
                <a:lnTo>
                  <a:pt x="4505583" y="5562600"/>
                </a:lnTo>
                <a:lnTo>
                  <a:pt x="4515661" y="5622925"/>
                </a:lnTo>
                <a:lnTo>
                  <a:pt x="4525739" y="5675312"/>
                </a:lnTo>
                <a:lnTo>
                  <a:pt x="4540854" y="5721350"/>
                </a:lnTo>
                <a:lnTo>
                  <a:pt x="4559330" y="5762625"/>
                </a:lnTo>
                <a:lnTo>
                  <a:pt x="4577806" y="5802312"/>
                </a:lnTo>
                <a:lnTo>
                  <a:pt x="4597961" y="5840412"/>
                </a:lnTo>
                <a:lnTo>
                  <a:pt x="4618116" y="5876925"/>
                </a:lnTo>
                <a:lnTo>
                  <a:pt x="4638271" y="5915025"/>
                </a:lnTo>
                <a:lnTo>
                  <a:pt x="4655067" y="5956300"/>
                </a:lnTo>
                <a:lnTo>
                  <a:pt x="4670184" y="6003925"/>
                </a:lnTo>
                <a:lnTo>
                  <a:pt x="4681941" y="6056312"/>
                </a:lnTo>
                <a:lnTo>
                  <a:pt x="4690339" y="6113462"/>
                </a:lnTo>
                <a:lnTo>
                  <a:pt x="4693698" y="6183312"/>
                </a:lnTo>
                <a:lnTo>
                  <a:pt x="4690339" y="6251575"/>
                </a:lnTo>
                <a:lnTo>
                  <a:pt x="4681941" y="6311900"/>
                </a:lnTo>
                <a:lnTo>
                  <a:pt x="4670184" y="6361112"/>
                </a:lnTo>
                <a:lnTo>
                  <a:pt x="4655067" y="6407150"/>
                </a:lnTo>
                <a:lnTo>
                  <a:pt x="4638271" y="6448425"/>
                </a:lnTo>
                <a:lnTo>
                  <a:pt x="4619796" y="6488112"/>
                </a:lnTo>
                <a:lnTo>
                  <a:pt x="4601320" y="6523037"/>
                </a:lnTo>
                <a:lnTo>
                  <a:pt x="4581165" y="6561137"/>
                </a:lnTo>
                <a:lnTo>
                  <a:pt x="4561010" y="6597650"/>
                </a:lnTo>
                <a:lnTo>
                  <a:pt x="4544214" y="6640512"/>
                </a:lnTo>
                <a:lnTo>
                  <a:pt x="4527418" y="6683375"/>
                </a:lnTo>
                <a:lnTo>
                  <a:pt x="4517340" y="6735762"/>
                </a:lnTo>
                <a:lnTo>
                  <a:pt x="4508943" y="6791325"/>
                </a:lnTo>
                <a:lnTo>
                  <a:pt x="4503903" y="6858000"/>
                </a:lnTo>
                <a:lnTo>
                  <a:pt x="1582057" y="6858000"/>
                </a:lnTo>
                <a:lnTo>
                  <a:pt x="420914" y="6858000"/>
                </a:lnTo>
                <a:lnTo>
                  <a:pt x="0"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3" name="TextBox 2">
            <a:extLst>
              <a:ext uri="{FF2B5EF4-FFF2-40B4-BE49-F238E27FC236}">
                <a16:creationId xmlns:a16="http://schemas.microsoft.com/office/drawing/2014/main" id="{15E96571-8E83-4442-831B-CD6EDCD467B3}"/>
              </a:ext>
            </a:extLst>
          </p:cNvPr>
          <p:cNvSpPr txBox="1"/>
          <p:nvPr/>
        </p:nvSpPr>
        <p:spPr>
          <a:xfrm>
            <a:off x="721919" y="1437736"/>
            <a:ext cx="3384000" cy="49878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20000"/>
          </a:bodyPr>
          <a:lstStyle/>
          <a:p>
            <a:pPr indent="-228600">
              <a:lnSpc>
                <a:spcPct val="90000"/>
              </a:lnSpc>
              <a:spcAft>
                <a:spcPts val="600"/>
              </a:spcAft>
              <a:buFont typeface="Arial" panose="020B0604020202020204" pitchFamily="34" charset="0"/>
              <a:buChar char="•"/>
            </a:pPr>
            <a:endParaRPr lang="en-US" sz="1900">
              <a:solidFill>
                <a:srgbClr val="FF0000"/>
              </a:solidFill>
              <a:latin typeface="Copperplate Gothic Bold"/>
            </a:endParaRPr>
          </a:p>
          <a:p>
            <a:pPr indent="-228600">
              <a:lnSpc>
                <a:spcPct val="90000"/>
              </a:lnSpc>
              <a:spcAft>
                <a:spcPts val="600"/>
              </a:spcAft>
              <a:buFont typeface="Arial" panose="020B0604020202020204" pitchFamily="34" charset="0"/>
              <a:buChar char="•"/>
            </a:pPr>
            <a:r>
              <a:rPr lang="en-US" sz="1900">
                <a:solidFill>
                  <a:srgbClr val="FF0000"/>
                </a:solidFill>
                <a:latin typeface="Copperplate Gothic Bold"/>
              </a:rPr>
              <a:t>Tesla </a:t>
            </a:r>
            <a:r>
              <a:rPr lang="en-US" sz="1900">
                <a:solidFill>
                  <a:schemeClr val="bg1">
                    <a:lumMod val="65000"/>
                  </a:schemeClr>
                </a:solidFill>
                <a:latin typeface="Copperplate Gothic Bold"/>
              </a:rPr>
              <a:t>is a group of engineers that introduced electric vehicles to the world</a:t>
            </a:r>
          </a:p>
          <a:p>
            <a:pPr indent="-228600">
              <a:lnSpc>
                <a:spcPct val="90000"/>
              </a:lnSpc>
              <a:spcAft>
                <a:spcPts val="600"/>
              </a:spcAft>
              <a:buFont typeface="Arial" panose="020B0604020202020204" pitchFamily="34" charset="0"/>
              <a:buChar char="•"/>
            </a:pPr>
            <a:r>
              <a:rPr lang="en-US" sz="1900">
                <a:solidFill>
                  <a:srgbClr val="FF0000"/>
                </a:solidFill>
                <a:latin typeface="Copperplate Gothic Bold"/>
              </a:rPr>
              <a:t>Tesla's </a:t>
            </a:r>
            <a:r>
              <a:rPr lang="en-US" sz="1900">
                <a:solidFill>
                  <a:schemeClr val="bg2">
                    <a:lumMod val="75000"/>
                  </a:schemeClr>
                </a:solidFill>
                <a:latin typeface="Copperplate Gothic Bold"/>
              </a:rPr>
              <a:t>car company  was founded by two engineers Martin </a:t>
            </a:r>
            <a:r>
              <a:rPr lang="en-US" sz="1900" err="1">
                <a:solidFill>
                  <a:schemeClr val="bg2">
                    <a:lumMod val="75000"/>
                  </a:schemeClr>
                </a:solidFill>
                <a:latin typeface="Copperplate Gothic Bold"/>
              </a:rPr>
              <a:t>Ebernard</a:t>
            </a:r>
            <a:r>
              <a:rPr lang="en-US" sz="1900">
                <a:solidFill>
                  <a:schemeClr val="bg2">
                    <a:lumMod val="75000"/>
                  </a:schemeClr>
                </a:solidFill>
                <a:latin typeface="Copperplate Gothic Bold"/>
              </a:rPr>
              <a:t> and Marc Tarpenning on July 1st  2003.</a:t>
            </a:r>
            <a:endParaRPr lang="en-US">
              <a:solidFill>
                <a:schemeClr val="bg2">
                  <a:lumMod val="75000"/>
                </a:schemeClr>
              </a:solidFill>
            </a:endParaRPr>
          </a:p>
          <a:p>
            <a:pPr indent="-228600">
              <a:lnSpc>
                <a:spcPct val="90000"/>
              </a:lnSpc>
              <a:spcAft>
                <a:spcPts val="600"/>
              </a:spcAft>
              <a:buFont typeface="Arial" panose="020B0604020202020204" pitchFamily="34" charset="0"/>
              <a:buChar char="•"/>
            </a:pPr>
            <a:endParaRPr lang="en-US" sz="1900">
              <a:solidFill>
                <a:schemeClr val="bg2">
                  <a:lumMod val="75000"/>
                </a:schemeClr>
              </a:solidFill>
              <a:latin typeface="Copperplate Gothic Bold"/>
            </a:endParaRPr>
          </a:p>
          <a:p>
            <a:pPr indent="-228600">
              <a:lnSpc>
                <a:spcPct val="90000"/>
              </a:lnSpc>
              <a:spcAft>
                <a:spcPts val="600"/>
              </a:spcAft>
              <a:buFont typeface="Arial" panose="020B0604020202020204" pitchFamily="34" charset="0"/>
              <a:buChar char="•"/>
            </a:pPr>
            <a:r>
              <a:rPr lang="en-US" sz="1900">
                <a:solidFill>
                  <a:schemeClr val="bg2">
                    <a:lumMod val="75000"/>
                  </a:schemeClr>
                </a:solidFill>
                <a:latin typeface="Copperplate Gothic Bold"/>
              </a:rPr>
              <a:t>In 2004-2006 Elon Musk became the chairman of </a:t>
            </a:r>
            <a:r>
              <a:rPr lang="en-US" sz="1900" err="1">
                <a:solidFill>
                  <a:schemeClr val="bg2">
                    <a:lumMod val="75000"/>
                  </a:schemeClr>
                </a:solidFill>
                <a:latin typeface="Copperplate Gothic Bold"/>
              </a:rPr>
              <a:t>of</a:t>
            </a:r>
            <a:r>
              <a:rPr lang="en-US" sz="1900">
                <a:solidFill>
                  <a:schemeClr val="bg2">
                    <a:lumMod val="75000"/>
                  </a:schemeClr>
                </a:solidFill>
                <a:latin typeface="Copperplate Gothic Bold"/>
              </a:rPr>
              <a:t> its board and invested 30 million dollars.</a:t>
            </a:r>
          </a:p>
          <a:p>
            <a:pPr indent="-228600">
              <a:lnSpc>
                <a:spcPct val="90000"/>
              </a:lnSpc>
              <a:spcAft>
                <a:spcPts val="600"/>
              </a:spcAft>
              <a:buFont typeface="Arial" panose="020B0604020202020204" pitchFamily="34" charset="0"/>
              <a:buChar char="•"/>
            </a:pPr>
            <a:endParaRPr lang="en-US" sz="1900">
              <a:solidFill>
                <a:schemeClr val="bg2">
                  <a:lumMod val="75000"/>
                </a:schemeClr>
              </a:solidFill>
              <a:latin typeface="Copperplate Gothic Bold"/>
            </a:endParaRPr>
          </a:p>
          <a:p>
            <a:pPr indent="-228600">
              <a:lnSpc>
                <a:spcPct val="90000"/>
              </a:lnSpc>
              <a:spcAft>
                <a:spcPts val="600"/>
              </a:spcAft>
              <a:buFont typeface="Arial" panose="020B0604020202020204" pitchFamily="34" charset="0"/>
              <a:buChar char="•"/>
            </a:pPr>
            <a:r>
              <a:rPr lang="en-US" sz="1900">
                <a:solidFill>
                  <a:schemeClr val="bg2">
                    <a:lumMod val="75000"/>
                  </a:schemeClr>
                </a:solidFill>
                <a:latin typeface="Copperplate Gothic Bold"/>
              </a:rPr>
              <a:t>The Roadster was the first electric car created by the </a:t>
            </a:r>
            <a:r>
              <a:rPr lang="en-US" sz="1900">
                <a:solidFill>
                  <a:srgbClr val="FF0000"/>
                </a:solidFill>
                <a:latin typeface="Copperplate Gothic Bold"/>
              </a:rPr>
              <a:t>Tesla</a:t>
            </a:r>
            <a:r>
              <a:rPr lang="en-US" sz="1900">
                <a:solidFill>
                  <a:schemeClr val="bg2">
                    <a:lumMod val="75000"/>
                  </a:schemeClr>
                </a:solidFill>
                <a:latin typeface="Copperplate Gothic Bold"/>
              </a:rPr>
              <a:t> in 2008.</a:t>
            </a:r>
          </a:p>
        </p:txBody>
      </p:sp>
    </p:spTree>
    <p:extLst>
      <p:ext uri="{BB962C8B-B14F-4D97-AF65-F5344CB8AC3E}">
        <p14:creationId xmlns:p14="http://schemas.microsoft.com/office/powerpoint/2010/main" val="33035338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16">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 name="TextBox 2">
            <a:extLst>
              <a:ext uri="{FF2B5EF4-FFF2-40B4-BE49-F238E27FC236}">
                <a16:creationId xmlns:a16="http://schemas.microsoft.com/office/drawing/2014/main" id="{A66440F0-58CB-480E-BFD9-D1DA9F123C2C}"/>
              </a:ext>
            </a:extLst>
          </p:cNvPr>
          <p:cNvSpPr txBox="1"/>
          <p:nvPr/>
        </p:nvSpPr>
        <p:spPr>
          <a:xfrm>
            <a:off x="1295400" y="669925"/>
            <a:ext cx="4800600" cy="1325563"/>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4400">
                <a:solidFill>
                  <a:srgbClr val="FF0000"/>
                </a:solidFill>
                <a:latin typeface="+mj-lt"/>
                <a:ea typeface="+mj-ea"/>
                <a:cs typeface="+mj-cs"/>
              </a:rPr>
              <a:t>TESLA</a:t>
            </a:r>
            <a:r>
              <a:rPr lang="en-US" sz="4400">
                <a:solidFill>
                  <a:schemeClr val="bg1"/>
                </a:solidFill>
                <a:latin typeface="+mj-lt"/>
                <a:ea typeface="+mj-ea"/>
                <a:cs typeface="+mj-cs"/>
              </a:rPr>
              <a:t>  </a:t>
            </a:r>
            <a:r>
              <a:rPr lang="en-US" sz="4400">
                <a:solidFill>
                  <a:srgbClr val="FF0000"/>
                </a:solidFill>
                <a:latin typeface="+mj-lt"/>
                <a:ea typeface="+mj-ea"/>
                <a:cs typeface="+mj-cs"/>
              </a:rPr>
              <a:t>COIL</a:t>
            </a:r>
          </a:p>
        </p:txBody>
      </p:sp>
      <p:cxnSp>
        <p:nvCxnSpPr>
          <p:cNvPr id="29" name="Straight Connector 18">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1793F149-75D1-44E4-A59F-3D82C950AF8C}"/>
              </a:ext>
            </a:extLst>
          </p:cNvPr>
          <p:cNvSpPr txBox="1"/>
          <p:nvPr/>
        </p:nvSpPr>
        <p:spPr>
          <a:xfrm>
            <a:off x="1295400" y="2288833"/>
            <a:ext cx="4800600" cy="371157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solidFill>
                  <a:schemeClr val="bg2">
                    <a:lumMod val="75000"/>
                  </a:schemeClr>
                </a:solidFill>
                <a:latin typeface="Copperplate Gothic Bold"/>
                <a:cs typeface="Calibri"/>
              </a:rPr>
              <a:t>The Tesla Coil was the first product Tesla created</a:t>
            </a:r>
          </a:p>
          <a:p>
            <a:pPr indent="-228600">
              <a:lnSpc>
                <a:spcPct val="90000"/>
              </a:lnSpc>
              <a:spcAft>
                <a:spcPts val="600"/>
              </a:spcAft>
              <a:buFont typeface="Arial" panose="020B0604020202020204" pitchFamily="34" charset="0"/>
              <a:buChar char="•"/>
            </a:pPr>
            <a:r>
              <a:rPr lang="en-US" sz="2000">
                <a:solidFill>
                  <a:schemeClr val="bg2">
                    <a:lumMod val="75000"/>
                  </a:schemeClr>
                </a:solidFill>
                <a:latin typeface="Copperplate Gothic Bold"/>
              </a:rPr>
              <a:t>1891 Tesla come out with the new Tesla Coil, a high frequency capable of creating high voltage at low current.</a:t>
            </a:r>
            <a:endParaRPr lang="en-US" sz="2000">
              <a:solidFill>
                <a:schemeClr val="bg2">
                  <a:lumMod val="75000"/>
                </a:schemeClr>
              </a:solidFill>
              <a:latin typeface="Copperplate Gothic Bold"/>
              <a:cs typeface="Calibri"/>
            </a:endParaRPr>
          </a:p>
          <a:p>
            <a:pPr indent="-228600">
              <a:lnSpc>
                <a:spcPct val="90000"/>
              </a:lnSpc>
              <a:spcAft>
                <a:spcPts val="600"/>
              </a:spcAft>
              <a:buFont typeface="Arial" panose="020B0604020202020204" pitchFamily="34" charset="0"/>
              <a:buChar char="•"/>
            </a:pPr>
            <a:r>
              <a:rPr lang="en-US" sz="2000">
                <a:solidFill>
                  <a:schemeClr val="bg2">
                    <a:lumMod val="75000"/>
                  </a:schemeClr>
                </a:solidFill>
                <a:latin typeface="Copperplate Gothic Bold"/>
              </a:rPr>
              <a:t>Tesla Coil was the first of its procreation to carry wireless telegraphy</a:t>
            </a:r>
            <a:endParaRPr lang="en-US" sz="2000">
              <a:solidFill>
                <a:schemeClr val="bg2">
                  <a:lumMod val="75000"/>
                </a:schemeClr>
              </a:solidFill>
              <a:latin typeface="Copperplate Gothic Bold"/>
              <a:cs typeface="Calibri"/>
            </a:endParaRPr>
          </a:p>
          <a:p>
            <a:pPr indent="-228600">
              <a:lnSpc>
                <a:spcPct val="90000"/>
              </a:lnSpc>
              <a:spcAft>
                <a:spcPts val="600"/>
              </a:spcAft>
              <a:buFont typeface="Arial" panose="020B0604020202020204" pitchFamily="34" charset="0"/>
              <a:buChar char="•"/>
            </a:pPr>
            <a:r>
              <a:rPr lang="en-US" sz="2000">
                <a:solidFill>
                  <a:schemeClr val="bg2">
                    <a:lumMod val="75000"/>
                  </a:schemeClr>
                </a:solidFill>
                <a:latin typeface="Copperplate Gothic Bold"/>
              </a:rPr>
              <a:t>Tesla Coil is nowadays used to ignite powerful mercury and sodium streetlamps.</a:t>
            </a:r>
            <a:endParaRPr lang="en-US" sz="2000">
              <a:solidFill>
                <a:schemeClr val="bg2">
                  <a:lumMod val="75000"/>
                </a:schemeClr>
              </a:solidFill>
              <a:latin typeface="Copperplate Gothic Bold"/>
              <a:cs typeface="Calibri"/>
            </a:endParaRPr>
          </a:p>
        </p:txBody>
      </p:sp>
      <p:pic>
        <p:nvPicPr>
          <p:cNvPr id="2" name="Picture 2" descr="A picture containing indoor, wooden, wood&#10;&#10;Description automatically generated">
            <a:extLst>
              <a:ext uri="{FF2B5EF4-FFF2-40B4-BE49-F238E27FC236}">
                <a16:creationId xmlns:a16="http://schemas.microsoft.com/office/drawing/2014/main" id="{ADD6D212-7785-40D9-A82F-BEF7A55AD36D}"/>
              </a:ext>
            </a:extLst>
          </p:cNvPr>
          <p:cNvPicPr>
            <a:picLocks noChangeAspect="1"/>
          </p:cNvPicPr>
          <p:nvPr/>
        </p:nvPicPr>
        <p:blipFill>
          <a:blip r:embed="rId2"/>
          <a:stretch>
            <a:fillRect/>
          </a:stretch>
        </p:blipFill>
        <p:spPr>
          <a:xfrm>
            <a:off x="7231722" y="369913"/>
            <a:ext cx="2415581" cy="2784532"/>
          </a:xfrm>
          <a:prstGeom prst="rect">
            <a:avLst/>
          </a:prstGeom>
        </p:spPr>
      </p:pic>
      <p:sp>
        <p:nvSpPr>
          <p:cNvPr id="30" name="Rectangle 20">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sunset&#10;&#10;Description automatically generated">
            <a:extLst>
              <a:ext uri="{FF2B5EF4-FFF2-40B4-BE49-F238E27FC236}">
                <a16:creationId xmlns:a16="http://schemas.microsoft.com/office/drawing/2014/main" id="{2C673D8A-027B-4FF4-9A88-8B3764F9DF6C}"/>
              </a:ext>
            </a:extLst>
          </p:cNvPr>
          <p:cNvPicPr>
            <a:picLocks noChangeAspect="1"/>
          </p:cNvPicPr>
          <p:nvPr/>
        </p:nvPicPr>
        <p:blipFill>
          <a:blip r:embed="rId3"/>
          <a:stretch>
            <a:fillRect/>
          </a:stretch>
        </p:blipFill>
        <p:spPr>
          <a:xfrm>
            <a:off x="8038661" y="3776793"/>
            <a:ext cx="3588640" cy="2691480"/>
          </a:xfrm>
          <a:prstGeom prst="rect">
            <a:avLst/>
          </a:prstGeom>
        </p:spPr>
      </p:pic>
      <p:sp>
        <p:nvSpPr>
          <p:cNvPr id="31" name="Rectangle 22">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C62D91CB-2B90-48A2-A11F-91D2F66EE5F3}"/>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35527669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0C7DD97-49DC-4BFD-951D-CFF51B976D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41571" y="70488"/>
            <a:ext cx="3501861" cy="3501861"/>
            <a:chOff x="4690043" y="291695"/>
            <a:chExt cx="3055711" cy="3055711"/>
          </a:xfrm>
        </p:grpSpPr>
        <p:sp>
          <p:nvSpPr>
            <p:cNvPr id="12" name="Oval 11">
              <a:extLst>
                <a:ext uri="{FF2B5EF4-FFF2-40B4-BE49-F238E27FC236}">
                  <a16:creationId xmlns:a16="http://schemas.microsoft.com/office/drawing/2014/main" id="{E7DCFDCC-147C-40CA-BFDF-2848A4297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90043" y="291695"/>
              <a:ext cx="3055711" cy="3055711"/>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31F8CA31-10D7-4B78-877D-2D21FBE553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90043" y="291695"/>
              <a:ext cx="3055711" cy="305571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176786CF-68E6-476D-909E-8522718B7BE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5057" y="3240578"/>
            <a:ext cx="3297290" cy="3297290"/>
            <a:chOff x="4690043" y="291695"/>
            <a:chExt cx="3055711" cy="3055711"/>
          </a:xfrm>
        </p:grpSpPr>
        <p:sp>
          <p:nvSpPr>
            <p:cNvPr id="16" name="Oval 15">
              <a:extLst>
                <a:ext uri="{FF2B5EF4-FFF2-40B4-BE49-F238E27FC236}">
                  <a16:creationId xmlns:a16="http://schemas.microsoft.com/office/drawing/2014/main" id="{06D8E882-7D0E-42D7-99C8-D4865D7DAB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90043" y="291695"/>
              <a:ext cx="3055711" cy="3055711"/>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015F1597-6BCF-45F1-9AC9-B142DD4768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90043" y="291695"/>
              <a:ext cx="3055711" cy="305571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Oval 18">
            <a:extLst>
              <a:ext uri="{FF2B5EF4-FFF2-40B4-BE49-F238E27FC236}">
                <a16:creationId xmlns:a16="http://schemas.microsoft.com/office/drawing/2014/main" id="{EAED1919-54A1-41C9-B30B-A3FF3F58E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26220" y="30573"/>
            <a:ext cx="3483100" cy="3483100"/>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0828" y="1091857"/>
            <a:ext cx="1291642" cy="429215"/>
            <a:chOff x="2504802" y="1755501"/>
            <a:chExt cx="1598829" cy="531293"/>
          </a:xfrm>
          <a:solidFill>
            <a:schemeClr val="bg1"/>
          </a:solidFill>
        </p:grpSpPr>
        <p:sp>
          <p:nvSpPr>
            <p:cNvPr id="22" name="Freeform: Shape 21">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pic>
        <p:nvPicPr>
          <p:cNvPr id="2" name="Picture 2" descr="A picture containing indoor, decorated, shaped, toy&#10;&#10;Description automatically generated">
            <a:extLst>
              <a:ext uri="{FF2B5EF4-FFF2-40B4-BE49-F238E27FC236}">
                <a16:creationId xmlns:a16="http://schemas.microsoft.com/office/drawing/2014/main" id="{AF093CA8-2F06-49ED-A7AB-41ED2F8B202C}"/>
              </a:ext>
            </a:extLst>
          </p:cNvPr>
          <p:cNvPicPr>
            <a:picLocks noChangeAspect="1"/>
          </p:cNvPicPr>
          <p:nvPr/>
        </p:nvPicPr>
        <p:blipFill>
          <a:blip r:embed="rId2"/>
          <a:stretch>
            <a:fillRect/>
          </a:stretch>
        </p:blipFill>
        <p:spPr>
          <a:xfrm>
            <a:off x="2465213" y="867686"/>
            <a:ext cx="2584794" cy="1796431"/>
          </a:xfrm>
          <a:prstGeom prst="rect">
            <a:avLst/>
          </a:prstGeom>
        </p:spPr>
      </p:pic>
      <p:sp>
        <p:nvSpPr>
          <p:cNvPr id="25" name="Oval 24">
            <a:extLst>
              <a:ext uri="{FF2B5EF4-FFF2-40B4-BE49-F238E27FC236}">
                <a16:creationId xmlns:a16="http://schemas.microsoft.com/office/drawing/2014/main" id="{FFFEB18F-F81F-4CED-BE64-EB888A77C3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093" y="3195231"/>
            <a:ext cx="3281677" cy="3281677"/>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electronics, indoor, keyboard&#10;&#10;Description automatically generated">
            <a:extLst>
              <a:ext uri="{FF2B5EF4-FFF2-40B4-BE49-F238E27FC236}">
                <a16:creationId xmlns:a16="http://schemas.microsoft.com/office/drawing/2014/main" id="{36FADA10-7D63-4758-8089-0D648F950E70}"/>
              </a:ext>
            </a:extLst>
          </p:cNvPr>
          <p:cNvPicPr>
            <a:picLocks noChangeAspect="1"/>
          </p:cNvPicPr>
          <p:nvPr/>
        </p:nvPicPr>
        <p:blipFill>
          <a:blip r:embed="rId3"/>
          <a:stretch>
            <a:fillRect/>
          </a:stretch>
        </p:blipFill>
        <p:spPr>
          <a:xfrm>
            <a:off x="940514" y="4023508"/>
            <a:ext cx="2318835" cy="1657967"/>
          </a:xfrm>
          <a:prstGeom prst="rect">
            <a:avLst/>
          </a:prstGeom>
        </p:spPr>
      </p:pic>
      <p:grpSp>
        <p:nvGrpSpPr>
          <p:cNvPr id="27" name="Graphic 4">
            <a:extLst>
              <a:ext uri="{FF2B5EF4-FFF2-40B4-BE49-F238E27FC236}">
                <a16:creationId xmlns:a16="http://schemas.microsoft.com/office/drawing/2014/main" id="{A04977CB-3825-471A-A590-C57F8C3503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97585" y="3139252"/>
            <a:ext cx="1330536" cy="1330521"/>
            <a:chOff x="5734037" y="3067039"/>
            <a:chExt cx="724483" cy="724489"/>
          </a:xfrm>
          <a:solidFill>
            <a:schemeClr val="bg1"/>
          </a:solidFill>
        </p:grpSpPr>
        <p:sp>
          <p:nvSpPr>
            <p:cNvPr id="28" name="Freeform: Shape 27">
              <a:extLst>
                <a:ext uri="{FF2B5EF4-FFF2-40B4-BE49-F238E27FC236}">
                  <a16:creationId xmlns:a16="http://schemas.microsoft.com/office/drawing/2014/main" id="{2B4B4814-3BFD-418E-B5B6-9DC3E0023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6B775DC1-0C03-424C-81DD-0B63736424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9DA07F5D-1F32-483C-8A98-9849D780DE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37A913DD-4597-42B1-9728-4127E83A8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009FBB02-BC59-4864-8DBC-B2B2BD52B3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6BD87CAE-98EF-4EA4-B739-3304AB75B5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1A313AD8-2CA9-4181-84FF-A4EA106FB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90E1FD27-6078-4DDB-85A5-EF32823635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8B87154F-1C33-4D96-AD0F-41A911079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59F7C24D-DA96-4B69-9D48-11ED659814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A1CC3BFF-8D2C-4191-AA89-4B5F07B595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030851AC-DB18-4C88-A8A2-449F772E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DA0FBDE6-61C6-4EAD-BEF2-895D802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861D3C-5355-4A4A-A875-EC40751A7D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998E573C-00D7-4371-9CE5-C72044BCA0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4B74B55B-C24A-4F7B-80B0-59E86E989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361FF18D-542A-4DA3-B579-046996571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B5CD3040-DA11-4096-9ECA-0547EB296B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8DBF68E6-70DC-4C9B-9E36-54DADF5D8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11A82FA5-7042-42C0-82C9-8068C36A6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2F1F1E10-43A7-49C1-9611-E52FB1BF5C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E350A35C-3618-4456-8580-7687EDA43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F4013BD1-ADEE-4116-8B16-8C5FB3B015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D41350A0-245D-42A9-911D-82D77BC3DC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18734813-52CA-4809-A0E0-348308DC47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E626E127-926A-4623-B87E-6944AA8F44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DADDE53E-0E40-4853-BCF0-9B152D6A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C13F1249-54EA-428F-AE2E-A0579B409F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952C80D7-048D-4658-A5FE-B698CC4E42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4A82C20A-8FDC-4735-9608-AD288081F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EFB7CA94-32F3-403F-9F2B-1E2F701EE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1066606C-4588-4163-AD08-3AC140409A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B8565D18-023F-46E0-B825-199BFEAD6B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6F96FBB7-2ED0-47E0-9016-421EC9D3D8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7CFFB9F2-9F7C-43A4-A9E6-1EE70C00B7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0421F39C-6A35-4CF1-8E72-2A897C1F8F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ADA5561C-BFBA-4EA2-8A59-2910A2CDF8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B9F79817-A1A8-459C-A1DA-1639CC4EF1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730C5931-2980-4D21-A6AF-33BBB2B4A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6130F5F5-6F7C-41EE-8CBB-1D0839C6FC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6671993A-EC69-4341-90B1-F23F6EA5A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D56C4EAD-EE30-43C6-99BC-D4CB4EE9E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00981292-8C2D-477F-BFC1-A0C971DE42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5EB673EB-AAA5-41CD-BD9E-19C05381C9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BF0F0673-73C3-44AE-9E98-EE65ADB27C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0908B8D8-11C7-4C6B-9642-2AAD37E24A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FF2F92D7-98B0-4E76-B8C6-AADDDBFCC6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5EC8DDD7-9501-4B67-9C31-6D5930A2B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57BD5C40-C542-47FD-9C2B-EE136CB979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D4CE941A-9B71-4C39-B230-20A18D89BA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3718F172-45D8-46D9-A359-D8A51BE649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151EDA59-37F4-47C4-9579-A4EE161561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FCF25555-9B27-45F5-BDE8-EC65FC7B9D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E18D4CBF-5079-4BCF-996F-48C5BD1DC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599F779A-FDDF-4E15-A19E-D734C95A5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98510558-1546-41C7-819E-0C4056E54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B371F762-3D9D-459C-AC86-3183843A44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CDECEFE0-53BB-47FB-97D7-AE0B0E3198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3D7521B5-463A-40A3-BE61-B1CAE3307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6A3596C1-0483-4496-8755-DB608479D6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89261538-C799-4246-B1B3-B3F5B09A08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7FDE36D9-78E7-44D9-BC0F-1BAFDE5B3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DB9D93E5-4ECA-4C24-9FF6-AC81334279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A4C35E97-1F66-4BFD-AE92-7EBC84F1D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C6BF299A-A3D1-430D-80FF-B080C6FC6E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9E7CF736-D3DE-4C5E-AA1F-DC4C8AA3AF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D396DF6B-432E-4903-B1AA-D3531FF8AB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1ECDFD65-3965-4589-A4C2-16510946F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CA8C54E5-84FF-4F13-AA46-FED8E8DADB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BECA2236-A9B4-439E-9BAB-56AE965F68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E9441778-3D1A-4F75-A5A1-7214DAFB1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9B9AA094-8F15-4A0C-AA38-346BD5DDC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119958CA-594A-4498-84BE-F61BFC580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FDFCE354-2B72-4480-97DE-E882906FDF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BC973E6C-6BC5-4FF1-8ECA-8615973121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D64FCB3C-7129-40FC-B584-150E5E62F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E211C60F-B3FE-47DD-BD11-D331736344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0D3EA065-68A6-4DD0-99BA-645480D4A4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2B6AC294-B9BA-4C59-B08A-53548D610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95F31034-2EF3-4F10-85B8-454316F2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AA87A0E7-AF0B-4A66-AFF6-689E7D3883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0D8E5EAF-B0C7-4E80-92EF-0209B4FE7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FAA01C3F-AD71-4F07-8664-8213099482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A30EC962-F7C8-4F17-A8EB-8EC64ADEFB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FA0DA527-FFEF-4AB6-B38F-FDF228D5B4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FAB5776C-CF29-46E0-9A73-03A318AE69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45572D84-640D-47CC-A862-6DCF1A73E6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0F9CD199-6195-4F64-9E22-94AD9D7600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35BC72FF-17EE-425A-B62A-2E024A6D7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26F3AB89-E7FF-4C05-9243-32DF9B4DF6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DABD659D-3754-4F63-9C8D-54AB1549E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C9DF2EF3-55C8-4745-9F55-24B60215DD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13C67022-CC78-4114-891A-C34637A613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A0F93252-C331-4CBB-B4F8-6B12B3903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7F4537F3-EDF5-4626-AFBE-4488E0140C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3848604B-6F7A-4A76-96F8-6B7BE1FE81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73D47B0C-A018-4B2C-898B-2391FC845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03DD4A89-CBC7-4BEE-AF16-D76807C080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E63C3831-F632-40D9-84E9-FEDA73C6B5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5D39FEFA-CF2D-47D2-A180-417199AE8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987F2FB4-CAFE-4018-A06E-5BAB572FF7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9C990CED-1FA9-4850-8469-1460027704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95BF6636-258D-497B-ABBF-1813F114B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27D9B40C-72EA-4EFC-B711-9F7828061E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454702A9-BABD-4005-8B4D-991D3CFBE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1E860B77-3AB6-46A1-9CE3-37D976AF4C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292ABAA7-B221-4C32-8F87-ABBAE21ADA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81D416EA-36C9-4DC6-A012-0C0F3FDF73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A7F4DF81-59CD-4438-AA36-8F1BCCF97A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77C64A27-32D1-40C4-B94F-1093B6DE6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4797AB82-41AF-4856-AFC1-222C6DBC7B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80C1D340-365C-4212-A0FE-D7D06095B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3493915A-115F-4720-86A4-853B732307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2B7C4C77-1BED-4D31-8452-96E6F6B2A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98B04703-29C2-4A3B-AF19-7434D788E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6557C845-906D-43D8-92DE-72EF460687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55858061-043C-4334-BFCE-D9F77366A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5B825429-701A-43D0-83FA-2AF61D842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A633109C-AACA-40CF-B41E-488FD48841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F7558F3F-5D90-45F4-AA12-07ED3A5192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451DD258-CE67-424A-BF5B-AFFA82B56B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4400BE62-7130-4D75-B3AB-AA78B0224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22DE0A40-C470-4BF2-86BE-950D01B0CE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FD0A8776-E748-4D71-999B-FF5213CB4F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9868C751-1379-453B-AC78-C61BCDFD7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AB5E0827-B184-45E4-BE8A-A6E9B4456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528E9365-B34E-471B-B5F5-7D7AA0226C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2C453C-483A-468F-8AE5-9653EE06C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8206E38D-8DBE-4126-8CAC-F737F5835F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ED5D9B69-81D5-4D7D-875B-4E07EC457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E5212BDC-A49B-4150-8C9A-BFD08D9E17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D8A2BE4D-B38F-4C4C-A82F-FABB3DE999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94EFD994-9359-4615-BFA9-DFCC942FE6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4205EAC6-6E11-4106-A079-7E9F2F62CA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EDDCF5F4-CA05-4922-AF4B-F9629D6F3D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09113CF3-AB25-42A2-8DE0-735C1F40C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FB5092A3-B3FA-4AC8-82C3-FA386B8480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08F8F5D2-8958-4ED5-94E8-B4AB9F4420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87D2E7CC-7DFE-42C8-9E78-44777D7B9C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6E57A90F-A41A-4C97-8EA3-ADD911EDD7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B9C217A0-4087-4422-8635-C74D0B13AF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C0E89CF-75CB-4D42-9E44-ADF284D84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5564F9F3-0D82-4874-9440-38F3AF9175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8E318789-20ED-497A-AFEB-3280B07AB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F2256C04-2807-49A4-93C3-95542421D5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14FBD6ED-2E68-4F38-BF88-DC75DAECAF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AF7BF2B0-9477-4227-9CDB-98E8AF7C1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7B6B9DAA-B992-45AD-A992-9CDFB41B9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8DE418D1-D67F-4FD8-BA49-CC986A7127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39AB1E1F-243A-489C-8753-69078993E9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F5E4BFF9-A8A8-4B08-AC59-228B81E02A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D3D80DFA-96DF-4CD6-B136-557368FF3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1ED3E86E-8BEE-463D-A646-180ABD21F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ADD483A5-049C-4EBA-B2D1-910117903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1116FEF0-D89A-43D8-B160-04E86A39F6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517D6EEA-1BB1-4EC1-87B7-2CAFBE348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2EBD1224-D8F1-4976-BE1F-B4ABB071AD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DEBB9B87-CACC-4819-BEFA-C8A0C1AF2A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259DF1F-DEAD-492D-AFEE-BA7BB1A7E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D3573A36-F1A6-4532-829C-AE49B7CE27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F1A8D26A-350C-45FE-AA87-4AC5C0568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5044A982-3E0F-4D17-9104-27E2D2D2F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68EB580A-7544-41A1-AE10-5C52B00FB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65DBF4F2-4158-4DA7-AF14-7F9DDF07BF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F43513B1-0D48-4482-AA4E-2046DE5854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AC04BF60-8F64-4663-A8B4-D8BC1943B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1B9A4999-4058-4260-B3D7-A8B6C1361B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99FCBE72-DC7B-42FD-B59A-E1714802EA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2FC3A23A-4EDB-4DD4-B293-746E0255A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grpSp>
      <p:sp>
        <p:nvSpPr>
          <p:cNvPr id="3" name="TextBox 2">
            <a:extLst>
              <a:ext uri="{FF2B5EF4-FFF2-40B4-BE49-F238E27FC236}">
                <a16:creationId xmlns:a16="http://schemas.microsoft.com/office/drawing/2014/main" id="{5219ED60-E4D9-4BAE-A875-9DFA73E23DB3}"/>
              </a:ext>
            </a:extLst>
          </p:cNvPr>
          <p:cNvSpPr txBox="1"/>
          <p:nvPr/>
        </p:nvSpPr>
        <p:spPr>
          <a:xfrm>
            <a:off x="6477270" y="1958550"/>
            <a:ext cx="4890105" cy="372563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a:solidFill>
                  <a:schemeClr val="bg1"/>
                </a:solidFill>
                <a:hlinkClick r:id="rId4">
                  <a:extLst>
                    <a:ext uri="{A12FA001-AC4F-418D-AE19-62706E023703}">
                      <ahyp:hlinkClr xmlns:ahyp="http://schemas.microsoft.com/office/drawing/2018/hyperlinkcolor" val="tx"/>
                    </a:ext>
                  </a:extLst>
                </a:hlinkClick>
              </a:rPr>
              <a:t>Tesla</a:t>
            </a:r>
            <a:r>
              <a:rPr lang="en-US">
                <a:solidFill>
                  <a:schemeClr val="bg1"/>
                </a:solidFill>
              </a:rPr>
              <a:t> </a:t>
            </a:r>
            <a:r>
              <a:rPr lang="en-US" b="1">
                <a:solidFill>
                  <a:schemeClr val="bg1"/>
                </a:solidFill>
              </a:rPr>
              <a:t>spends $0 on ads</a:t>
            </a:r>
            <a:r>
              <a:rPr lang="en-US">
                <a:solidFill>
                  <a:schemeClr val="bg1"/>
                </a:solidFill>
              </a:rPr>
              <a:t>. They focus on creating a good customer experience so that it will make customers come back and spread the word.</a:t>
            </a:r>
            <a:endParaRPr lang="en-US">
              <a:solidFill>
                <a:schemeClr val="bg1"/>
              </a:solidFill>
              <a:cs typeface="Calibri"/>
            </a:endParaRPr>
          </a:p>
          <a:p>
            <a:pPr indent="-228600">
              <a:lnSpc>
                <a:spcPct val="90000"/>
              </a:lnSpc>
              <a:spcAft>
                <a:spcPts val="600"/>
              </a:spcAft>
              <a:buFont typeface="Arial" panose="020B0604020202020204" pitchFamily="34" charset="0"/>
              <a:buChar char="•"/>
            </a:pPr>
            <a:r>
              <a:rPr lang="en-US">
                <a:solidFill>
                  <a:schemeClr val="bg1"/>
                </a:solidFill>
                <a:cs typeface="Calibri"/>
              </a:rPr>
              <a:t>In reality some money has to be spent on marketing but the difference between Tesla and other EV companies is that Tesla spend less than its competitor.</a:t>
            </a:r>
          </a:p>
          <a:p>
            <a:pPr indent="-228600">
              <a:lnSpc>
                <a:spcPct val="90000"/>
              </a:lnSpc>
              <a:spcAft>
                <a:spcPts val="600"/>
              </a:spcAft>
              <a:buFont typeface="Arial" panose="020B0604020202020204" pitchFamily="34" charset="0"/>
              <a:buChar char="•"/>
            </a:pPr>
            <a:r>
              <a:rPr lang="en-US">
                <a:solidFill>
                  <a:schemeClr val="bg1"/>
                </a:solidFill>
                <a:cs typeface="Calibri"/>
              </a:rPr>
              <a:t>In 2015 Tesla spent 58.3 Million on marketing costs while BMW and AUDI spent 195 Million and 196.6 Million.</a:t>
            </a:r>
          </a:p>
          <a:p>
            <a:pPr indent="-228600">
              <a:lnSpc>
                <a:spcPct val="90000"/>
              </a:lnSpc>
              <a:spcAft>
                <a:spcPts val="600"/>
              </a:spcAft>
              <a:buFont typeface="Arial" panose="020B0604020202020204" pitchFamily="34" charset="0"/>
              <a:buChar char="•"/>
            </a:pPr>
            <a:endParaRPr lang="en-US">
              <a:solidFill>
                <a:schemeClr val="bg1"/>
              </a:solidFill>
              <a:cs typeface="Calibri"/>
            </a:endParaRPr>
          </a:p>
          <a:p>
            <a:pPr indent="-228600">
              <a:lnSpc>
                <a:spcPct val="90000"/>
              </a:lnSpc>
              <a:spcAft>
                <a:spcPts val="600"/>
              </a:spcAft>
              <a:buFont typeface="Arial" panose="020B0604020202020204" pitchFamily="34" charset="0"/>
              <a:buChar char="•"/>
            </a:pPr>
            <a:endParaRPr lang="en-US">
              <a:solidFill>
                <a:schemeClr val="bg1"/>
              </a:solidFill>
              <a:cs typeface="Calibri"/>
            </a:endParaRPr>
          </a:p>
          <a:p>
            <a:pPr indent="-228600">
              <a:lnSpc>
                <a:spcPct val="90000"/>
              </a:lnSpc>
              <a:spcAft>
                <a:spcPts val="600"/>
              </a:spcAft>
              <a:buFont typeface="Arial" panose="020B0604020202020204" pitchFamily="34" charset="0"/>
              <a:buChar char="•"/>
            </a:pPr>
            <a:endParaRPr lang="en-US">
              <a:solidFill>
                <a:schemeClr val="bg1"/>
              </a:solidFill>
              <a:cs typeface="Calibri"/>
            </a:endParaRPr>
          </a:p>
        </p:txBody>
      </p:sp>
    </p:spTree>
    <p:extLst>
      <p:ext uri="{BB962C8B-B14F-4D97-AF65-F5344CB8AC3E}">
        <p14:creationId xmlns:p14="http://schemas.microsoft.com/office/powerpoint/2010/main" val="18760910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Chart, histogram&#10;&#10;Description automatically generated">
            <a:extLst>
              <a:ext uri="{FF2B5EF4-FFF2-40B4-BE49-F238E27FC236}">
                <a16:creationId xmlns:a16="http://schemas.microsoft.com/office/drawing/2014/main" id="{1E7383AD-5256-34C0-2C75-F18A581CD49F}"/>
              </a:ext>
            </a:extLst>
          </p:cNvPr>
          <p:cNvPicPr>
            <a:picLocks noChangeAspect="1"/>
          </p:cNvPicPr>
          <p:nvPr/>
        </p:nvPicPr>
        <p:blipFill rotWithShape="1">
          <a:blip r:embed="rId2"/>
          <a:srcRect l="13813" r="12600" b="-2"/>
          <a:stretch/>
        </p:blipFill>
        <p:spPr>
          <a:xfrm rot="21600000">
            <a:off x="6015107" y="-1"/>
            <a:ext cx="6176895" cy="2937954"/>
          </a:xfrm>
          <a:prstGeom prst="rect">
            <a:avLst/>
          </a:prstGeom>
        </p:spPr>
      </p:pic>
      <p:pic>
        <p:nvPicPr>
          <p:cNvPr id="4" name="Picture 4" descr="A picture containing person, person, posing&#10;&#10;Description automatically generated">
            <a:extLst>
              <a:ext uri="{FF2B5EF4-FFF2-40B4-BE49-F238E27FC236}">
                <a16:creationId xmlns:a16="http://schemas.microsoft.com/office/drawing/2014/main" id="{B704BCB3-A4EB-44CA-EC34-279640B9E987}"/>
              </a:ext>
            </a:extLst>
          </p:cNvPr>
          <p:cNvPicPr>
            <a:picLocks noChangeAspect="1"/>
          </p:cNvPicPr>
          <p:nvPr/>
        </p:nvPicPr>
        <p:blipFill rotWithShape="1">
          <a:blip r:embed="rId3"/>
          <a:srcRect r="1" b="25929"/>
          <a:stretch/>
        </p:blipFill>
        <p:spPr>
          <a:xfrm>
            <a:off x="4203638" y="2937953"/>
            <a:ext cx="7988360" cy="3920047"/>
          </a:xfrm>
          <a:prstGeom prst="rect">
            <a:avLst/>
          </a:prstGeom>
        </p:spPr>
      </p:pic>
      <p:sp>
        <p:nvSpPr>
          <p:cNvPr id="53" name="Freeform: Shape 52">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Freeform: Shape 54">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9F83D0F4-E54E-0E83-F05C-5834C6608920}"/>
              </a:ext>
            </a:extLst>
          </p:cNvPr>
          <p:cNvSpPr txBox="1"/>
          <p:nvPr/>
        </p:nvSpPr>
        <p:spPr>
          <a:xfrm>
            <a:off x="747163" y="1461884"/>
            <a:ext cx="3941499" cy="415436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85000" lnSpcReduction="10000"/>
          </a:bodyPr>
          <a:lstStyle/>
          <a:p>
            <a:pPr marL="285750" indent="-228600">
              <a:lnSpc>
                <a:spcPct val="90000"/>
              </a:lnSpc>
              <a:spcAft>
                <a:spcPts val="600"/>
              </a:spcAft>
              <a:buFont typeface="Arial" panose="020B0604020202020204" pitchFamily="34" charset="0"/>
              <a:buChar char="•"/>
            </a:pPr>
            <a:r>
              <a:rPr lang="en-US" sz="2000">
                <a:latin typeface="Roman"/>
              </a:rPr>
              <a:t>Elon Musks Twitter account has a huge impact on the company's marketing strategy.</a:t>
            </a:r>
          </a:p>
          <a:p>
            <a:pPr marL="285750" indent="-228600">
              <a:lnSpc>
                <a:spcPct val="90000"/>
              </a:lnSpc>
              <a:spcAft>
                <a:spcPts val="600"/>
              </a:spcAft>
              <a:buFont typeface="Arial" panose="020B0604020202020204" pitchFamily="34" charset="0"/>
              <a:buChar char="•"/>
            </a:pPr>
            <a:r>
              <a:rPr lang="en-US" sz="2000">
                <a:latin typeface="Roman"/>
              </a:rPr>
              <a:t>Tesla and Elon Musk's  Twitter accounts have 6.3M and 3.9M followers.</a:t>
            </a:r>
          </a:p>
          <a:p>
            <a:pPr marL="285750" indent="-228600">
              <a:lnSpc>
                <a:spcPct val="90000"/>
              </a:lnSpc>
              <a:spcAft>
                <a:spcPts val="600"/>
              </a:spcAft>
              <a:buFont typeface="Arial" panose="020B0604020202020204" pitchFamily="34" charset="0"/>
              <a:buChar char="•"/>
            </a:pPr>
            <a:endParaRPr lang="en-US" sz="2000">
              <a:latin typeface="Roman"/>
            </a:endParaRPr>
          </a:p>
          <a:p>
            <a:pPr marL="285750" indent="-228600">
              <a:lnSpc>
                <a:spcPct val="90000"/>
              </a:lnSpc>
              <a:spcAft>
                <a:spcPts val="600"/>
              </a:spcAft>
              <a:buFont typeface="Arial" panose="020B0604020202020204" pitchFamily="34" charset="0"/>
              <a:buChar char="•"/>
            </a:pPr>
            <a:r>
              <a:rPr lang="en-US" sz="2000">
                <a:latin typeface="Roman"/>
              </a:rPr>
              <a:t>Elon Musk makes regular announcements and updates so the public can keep up to date with the brand.</a:t>
            </a:r>
            <a:endParaRPr lang="en-US" sz="2000">
              <a:latin typeface="Roman"/>
              <a:cs typeface="Calibri"/>
            </a:endParaRPr>
          </a:p>
          <a:p>
            <a:pPr marL="285750" indent="-228600">
              <a:lnSpc>
                <a:spcPct val="90000"/>
              </a:lnSpc>
              <a:spcAft>
                <a:spcPts val="600"/>
              </a:spcAft>
              <a:buFont typeface="Arial" panose="020B0604020202020204" pitchFamily="34" charset="0"/>
              <a:buChar char="•"/>
            </a:pPr>
            <a:r>
              <a:rPr lang="en-US" sz="2000">
                <a:latin typeface="Roman"/>
                <a:cs typeface="Calibri"/>
              </a:rPr>
              <a:t>Having such a large following and being a social media superstar, Tesla seems to stick with the word of mouth and technology approach to market their products</a:t>
            </a:r>
            <a:r>
              <a:rPr lang="en-US" sz="2000">
                <a:cs typeface="Calibri"/>
              </a:rPr>
              <a:t>.</a:t>
            </a:r>
          </a:p>
          <a:p>
            <a:pPr marL="285750" indent="-228600">
              <a:lnSpc>
                <a:spcPct val="90000"/>
              </a:lnSpc>
              <a:spcAft>
                <a:spcPts val="600"/>
              </a:spcAft>
              <a:buFont typeface="Arial" panose="020B0604020202020204" pitchFamily="34" charset="0"/>
              <a:buChar char="•"/>
            </a:pPr>
            <a:r>
              <a:rPr lang="en-US" sz="2000">
                <a:cs typeface="Calibri"/>
              </a:rPr>
              <a:t>The public can Tweet Elon with any problem and get a response that day.</a:t>
            </a:r>
          </a:p>
        </p:txBody>
      </p:sp>
      <p:pic>
        <p:nvPicPr>
          <p:cNvPr id="5" name="Picture 5" descr="Logo, company name&#10;&#10;Description automatically generated">
            <a:extLst>
              <a:ext uri="{FF2B5EF4-FFF2-40B4-BE49-F238E27FC236}">
                <a16:creationId xmlns:a16="http://schemas.microsoft.com/office/drawing/2014/main" id="{1095967F-E2E9-28AE-F1D4-1ECCF9C7691B}"/>
              </a:ext>
            </a:extLst>
          </p:cNvPr>
          <p:cNvPicPr>
            <a:picLocks noChangeAspect="1"/>
          </p:cNvPicPr>
          <p:nvPr/>
        </p:nvPicPr>
        <p:blipFill>
          <a:blip r:embed="rId4"/>
          <a:stretch>
            <a:fillRect/>
          </a:stretch>
        </p:blipFill>
        <p:spPr>
          <a:xfrm>
            <a:off x="9483305" y="1438"/>
            <a:ext cx="2714446" cy="917276"/>
          </a:xfrm>
          <a:prstGeom prst="rect">
            <a:avLst/>
          </a:prstGeom>
        </p:spPr>
      </p:pic>
    </p:spTree>
    <p:extLst>
      <p:ext uri="{BB962C8B-B14F-4D97-AF65-F5344CB8AC3E}">
        <p14:creationId xmlns:p14="http://schemas.microsoft.com/office/powerpoint/2010/main" val="355981490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9">
            <a:extLst>
              <a:ext uri="{FF2B5EF4-FFF2-40B4-BE49-F238E27FC236}">
                <a16:creationId xmlns:a16="http://schemas.microsoft.com/office/drawing/2014/main" id="{68A4132F-DEC6-4332-A00C-A11AD4519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9047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1">
            <a:extLst>
              <a:ext uri="{FF2B5EF4-FFF2-40B4-BE49-F238E27FC236}">
                <a16:creationId xmlns:a16="http://schemas.microsoft.com/office/drawing/2014/main" id="{9B38642C-62C4-4E31-A5D3-BB1DD8CA3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663583" cy="6858478"/>
          </a:xfrm>
          <a:custGeom>
            <a:avLst/>
            <a:gdLst>
              <a:gd name="connsiteX0" fmla="*/ 0 w 8663583"/>
              <a:gd name="connsiteY0" fmla="*/ 0 h 6858478"/>
              <a:gd name="connsiteX1" fmla="*/ 480486 w 8663583"/>
              <a:gd name="connsiteY1" fmla="*/ 0 h 6858478"/>
              <a:gd name="connsiteX2" fmla="*/ 4415403 w 8663583"/>
              <a:gd name="connsiteY2" fmla="*/ 0 h 6858478"/>
              <a:gd name="connsiteX3" fmla="*/ 5481631 w 8663583"/>
              <a:gd name="connsiteY3" fmla="*/ 0 h 6858478"/>
              <a:gd name="connsiteX4" fmla="*/ 5487208 w 8663583"/>
              <a:gd name="connsiteY4" fmla="*/ 0 h 6858478"/>
              <a:gd name="connsiteX5" fmla="*/ 8663583 w 8663583"/>
              <a:gd name="connsiteY5" fmla="*/ 6858478 h 6858478"/>
              <a:gd name="connsiteX6" fmla="*/ 1239028 w 8663583"/>
              <a:gd name="connsiteY6" fmla="*/ 6858478 h 6858478"/>
              <a:gd name="connsiteX7" fmla="*/ 1239288 w 8663583"/>
              <a:gd name="connsiteY7" fmla="*/ 6857916 h 6858478"/>
              <a:gd name="connsiteX8" fmla="*/ 480486 w 8663583"/>
              <a:gd name="connsiteY8" fmla="*/ 6857916 h 6858478"/>
              <a:gd name="connsiteX9" fmla="*/ 480486 w 8663583"/>
              <a:gd name="connsiteY9" fmla="*/ 6858000 h 6858478"/>
              <a:gd name="connsiteX10" fmla="*/ 0 w 8663583"/>
              <a:gd name="connsiteY10" fmla="*/ 685800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663583" h="6858478">
                <a:moveTo>
                  <a:pt x="0" y="0"/>
                </a:moveTo>
                <a:lnTo>
                  <a:pt x="480486" y="0"/>
                </a:lnTo>
                <a:lnTo>
                  <a:pt x="4415403" y="0"/>
                </a:lnTo>
                <a:lnTo>
                  <a:pt x="5481631" y="0"/>
                </a:lnTo>
                <a:lnTo>
                  <a:pt x="5487208" y="0"/>
                </a:lnTo>
                <a:lnTo>
                  <a:pt x="8663583" y="6858478"/>
                </a:lnTo>
                <a:lnTo>
                  <a:pt x="1239028" y="6858478"/>
                </a:lnTo>
                <a:lnTo>
                  <a:pt x="1239288" y="6857916"/>
                </a:lnTo>
                <a:lnTo>
                  <a:pt x="480486" y="6857916"/>
                </a:lnTo>
                <a:lnTo>
                  <a:pt x="480486"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A9F66240-8C38-4069-A5C9-2D3FCD97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234957" cy="6858478"/>
          </a:xfrm>
          <a:custGeom>
            <a:avLst/>
            <a:gdLst>
              <a:gd name="connsiteX0" fmla="*/ 156905 w 8234957"/>
              <a:gd name="connsiteY0" fmla="*/ 0 h 6858478"/>
              <a:gd name="connsiteX1" fmla="*/ 3986777 w 8234957"/>
              <a:gd name="connsiteY1" fmla="*/ 0 h 6858478"/>
              <a:gd name="connsiteX2" fmla="*/ 5053005 w 8234957"/>
              <a:gd name="connsiteY2" fmla="*/ 0 h 6858478"/>
              <a:gd name="connsiteX3" fmla="*/ 5058582 w 8234957"/>
              <a:gd name="connsiteY3" fmla="*/ 0 h 6858478"/>
              <a:gd name="connsiteX4" fmla="*/ 8234957 w 8234957"/>
              <a:gd name="connsiteY4" fmla="*/ 6858478 h 6858478"/>
              <a:gd name="connsiteX5" fmla="*/ 810402 w 8234957"/>
              <a:gd name="connsiteY5" fmla="*/ 6858478 h 6858478"/>
              <a:gd name="connsiteX6" fmla="*/ 810662 w 8234957"/>
              <a:gd name="connsiteY6" fmla="*/ 6857916 h 6858478"/>
              <a:gd name="connsiteX7" fmla="*/ 156905 w 8234957"/>
              <a:gd name="connsiteY7" fmla="*/ 6857916 h 6858478"/>
              <a:gd name="connsiteX8" fmla="*/ 156905 w 8234957"/>
              <a:gd name="connsiteY8" fmla="*/ 6858478 h 6858478"/>
              <a:gd name="connsiteX9" fmla="*/ 0 w 8234957"/>
              <a:gd name="connsiteY9" fmla="*/ 6858478 h 6858478"/>
              <a:gd name="connsiteX10" fmla="*/ 0 w 8234957"/>
              <a:gd name="connsiteY10" fmla="*/ 479 h 6858478"/>
              <a:gd name="connsiteX11" fmla="*/ 156905 w 8234957"/>
              <a:gd name="connsiteY11" fmla="*/ 479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34957" h="6858478">
                <a:moveTo>
                  <a:pt x="156905" y="0"/>
                </a:moveTo>
                <a:lnTo>
                  <a:pt x="3986777" y="0"/>
                </a:lnTo>
                <a:lnTo>
                  <a:pt x="5053005" y="0"/>
                </a:lnTo>
                <a:lnTo>
                  <a:pt x="5058582" y="0"/>
                </a:lnTo>
                <a:lnTo>
                  <a:pt x="8234957" y="6858478"/>
                </a:lnTo>
                <a:lnTo>
                  <a:pt x="810402" y="6858478"/>
                </a:lnTo>
                <a:lnTo>
                  <a:pt x="810662" y="6857916"/>
                </a:lnTo>
                <a:lnTo>
                  <a:pt x="156905" y="6857916"/>
                </a:lnTo>
                <a:lnTo>
                  <a:pt x="156905" y="6858478"/>
                </a:lnTo>
                <a:lnTo>
                  <a:pt x="0" y="6858478"/>
                </a:lnTo>
                <a:lnTo>
                  <a:pt x="0" y="479"/>
                </a:lnTo>
                <a:lnTo>
                  <a:pt x="156905"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Picture 2" descr="A picture containing icon&#10;&#10;Description automatically generated">
            <a:extLst>
              <a:ext uri="{FF2B5EF4-FFF2-40B4-BE49-F238E27FC236}">
                <a16:creationId xmlns:a16="http://schemas.microsoft.com/office/drawing/2014/main" id="{8077CB6E-F724-C9D1-6A8E-6D8C9D7E1BC0}"/>
              </a:ext>
            </a:extLst>
          </p:cNvPr>
          <p:cNvPicPr>
            <a:picLocks noChangeAspect="1"/>
          </p:cNvPicPr>
          <p:nvPr/>
        </p:nvPicPr>
        <p:blipFill>
          <a:blip r:embed="rId2"/>
          <a:stretch>
            <a:fillRect/>
          </a:stretch>
        </p:blipFill>
        <p:spPr>
          <a:xfrm>
            <a:off x="7106802" y="645592"/>
            <a:ext cx="4772455" cy="1324928"/>
          </a:xfrm>
          <a:prstGeom prst="rect">
            <a:avLst/>
          </a:prstGeom>
        </p:spPr>
      </p:pic>
      <p:pic>
        <p:nvPicPr>
          <p:cNvPr id="5" name="Picture 5" descr="Diagram&#10;&#10;Description automatically generated">
            <a:extLst>
              <a:ext uri="{FF2B5EF4-FFF2-40B4-BE49-F238E27FC236}">
                <a16:creationId xmlns:a16="http://schemas.microsoft.com/office/drawing/2014/main" id="{D5A2117D-97E1-16D9-873F-EBCA3AF76DB4}"/>
              </a:ext>
            </a:extLst>
          </p:cNvPr>
          <p:cNvPicPr>
            <a:picLocks noChangeAspect="1"/>
          </p:cNvPicPr>
          <p:nvPr/>
        </p:nvPicPr>
        <p:blipFill>
          <a:blip r:embed="rId3"/>
          <a:stretch>
            <a:fillRect/>
          </a:stretch>
        </p:blipFill>
        <p:spPr>
          <a:xfrm>
            <a:off x="9097481" y="1962509"/>
            <a:ext cx="2796153" cy="3995526"/>
          </a:xfrm>
          <a:prstGeom prst="rect">
            <a:avLst/>
          </a:prstGeom>
        </p:spPr>
      </p:pic>
      <p:sp>
        <p:nvSpPr>
          <p:cNvPr id="4" name="TextBox 3">
            <a:extLst>
              <a:ext uri="{FF2B5EF4-FFF2-40B4-BE49-F238E27FC236}">
                <a16:creationId xmlns:a16="http://schemas.microsoft.com/office/drawing/2014/main" id="{11BFD0DF-F9B0-B683-4012-8434899A6E2B}"/>
              </a:ext>
            </a:extLst>
          </p:cNvPr>
          <p:cNvSpPr txBox="1"/>
          <p:nvPr/>
        </p:nvSpPr>
        <p:spPr>
          <a:xfrm>
            <a:off x="2553419" y="343043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6" name="Arrow: Right 5">
            <a:extLst>
              <a:ext uri="{FF2B5EF4-FFF2-40B4-BE49-F238E27FC236}">
                <a16:creationId xmlns:a16="http://schemas.microsoft.com/office/drawing/2014/main" id="{CF6D6B8A-58FE-DE04-95C7-6C3A77C1D622}"/>
              </a:ext>
            </a:extLst>
          </p:cNvPr>
          <p:cNvSpPr/>
          <p:nvPr/>
        </p:nvSpPr>
        <p:spPr>
          <a:xfrm rot="420000">
            <a:off x="5664305" y="1590797"/>
            <a:ext cx="1408980" cy="71886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Striped Right 6">
            <a:extLst>
              <a:ext uri="{FF2B5EF4-FFF2-40B4-BE49-F238E27FC236}">
                <a16:creationId xmlns:a16="http://schemas.microsoft.com/office/drawing/2014/main" id="{385D1A64-C530-8D6A-BC8D-ECEC4FE9302F}"/>
              </a:ext>
            </a:extLst>
          </p:cNvPr>
          <p:cNvSpPr/>
          <p:nvPr/>
        </p:nvSpPr>
        <p:spPr>
          <a:xfrm rot="540000">
            <a:off x="5615584" y="3216632"/>
            <a:ext cx="3119886" cy="1725282"/>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23" name="TextBox 2">
            <a:extLst>
              <a:ext uri="{FF2B5EF4-FFF2-40B4-BE49-F238E27FC236}">
                <a16:creationId xmlns:a16="http://schemas.microsoft.com/office/drawing/2014/main" id="{6AAAABC1-D9F6-CDA5-7EDF-AADB2DBCA822}"/>
              </a:ext>
            </a:extLst>
          </p:cNvPr>
          <p:cNvGraphicFramePr/>
          <p:nvPr/>
        </p:nvGraphicFramePr>
        <p:xfrm>
          <a:off x="430861" y="1359466"/>
          <a:ext cx="5076090" cy="41513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6248302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178CC45-6A47-B1FA-94E9-F89A68645718}"/>
              </a:ext>
            </a:extLst>
          </p:cNvPr>
          <p:cNvSpPr txBox="1"/>
          <p:nvPr/>
        </p:nvSpPr>
        <p:spPr>
          <a:xfrm>
            <a:off x="1464733" y="3129843"/>
            <a:ext cx="9502421"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ea typeface="+mn-lt"/>
                <a:cs typeface="+mn-lt"/>
              </a:rPr>
              <a:t>Marketing Strategy. 2022. </a:t>
            </a:r>
            <a:r>
              <a:rPr lang="en-GB" i="1" dirty="0">
                <a:ea typeface="+mn-lt"/>
                <a:cs typeface="+mn-lt"/>
              </a:rPr>
              <a:t>How Tesla Used a $0 Marketing Strategy To Dominate a Market</a:t>
            </a:r>
            <a:r>
              <a:rPr lang="en-GB" dirty="0">
                <a:ea typeface="+mn-lt"/>
                <a:cs typeface="+mn-lt"/>
              </a:rPr>
              <a:t>. [online] Available at: &lt;https://www.marketingstrategy.com/marketing-strategy-studies/how-tesla-used-a-0-marketing-strategy-to-dominate-a-market/&gt; [Accessed 5 September 2019].</a:t>
            </a:r>
            <a:endParaRPr lang="en-US" dirty="0"/>
          </a:p>
          <a:p>
            <a:pPr marL="285750" indent="-285750">
              <a:buFont typeface="Arial"/>
              <a:buChar char="•"/>
            </a:pPr>
            <a:endParaRPr lang="en-GB" dirty="0">
              <a:cs typeface="Calibri"/>
            </a:endParaRPr>
          </a:p>
          <a:p>
            <a:pPr marL="285750" indent="-285750">
              <a:buFont typeface="Arial"/>
              <a:buChar char="•"/>
            </a:pPr>
            <a:endParaRPr lang="en-GB" dirty="0">
              <a:cs typeface="Calibri"/>
            </a:endParaRPr>
          </a:p>
          <a:p>
            <a:pPr marL="285750" indent="-285750">
              <a:buFont typeface="Arial"/>
              <a:buChar char="•"/>
            </a:pPr>
            <a:r>
              <a:rPr lang="en-GB" dirty="0">
                <a:ea typeface="+mn-lt"/>
                <a:cs typeface="+mn-lt"/>
              </a:rPr>
              <a:t>Folschette, C., 2022. </a:t>
            </a:r>
            <a:r>
              <a:rPr lang="en-GB" i="1" dirty="0">
                <a:ea typeface="+mn-lt"/>
                <a:cs typeface="+mn-lt"/>
              </a:rPr>
              <a:t>[UPDATED 2021] Tesla’s marketing strategy shows that it’s time for CEOs to get social</a:t>
            </a:r>
            <a:r>
              <a:rPr lang="en-GB" dirty="0">
                <a:ea typeface="+mn-lt"/>
                <a:cs typeface="+mn-lt"/>
              </a:rPr>
              <a:t>. [online] </a:t>
            </a:r>
            <a:r>
              <a:rPr lang="en-GB" dirty="0" err="1">
                <a:ea typeface="+mn-lt"/>
                <a:cs typeface="+mn-lt"/>
              </a:rPr>
              <a:t>Talkwalker</a:t>
            </a:r>
            <a:r>
              <a:rPr lang="en-GB" dirty="0">
                <a:ea typeface="+mn-lt"/>
                <a:cs typeface="+mn-lt"/>
              </a:rPr>
              <a:t>. Available at: &lt;https://www.talkwalker.com/blog/tesla-marketing-strategy-social-ceo&gt; [Accessed 1 April 2021].</a:t>
            </a:r>
          </a:p>
          <a:p>
            <a:pPr marL="285750" indent="-285750">
              <a:buFont typeface="Arial"/>
              <a:buChar char="•"/>
            </a:pPr>
            <a:endParaRPr lang="en-GB" dirty="0">
              <a:cs typeface="Calibri"/>
            </a:endParaRPr>
          </a:p>
          <a:p>
            <a:pPr marL="285750" indent="-285750">
              <a:buFont typeface="Arial"/>
              <a:buChar char="•"/>
            </a:pPr>
            <a:endParaRPr lang="en-GB" dirty="0">
              <a:cs typeface="Calibri"/>
            </a:endParaRPr>
          </a:p>
          <a:p>
            <a:pPr marL="285750" indent="-285750">
              <a:buFont typeface="Arial"/>
              <a:buChar char="•"/>
            </a:pPr>
            <a:r>
              <a:rPr lang="en-GB" dirty="0">
                <a:ea typeface="+mn-lt"/>
                <a:cs typeface="+mn-lt"/>
              </a:rPr>
              <a:t>Tesla.com. 2022. </a:t>
            </a:r>
            <a:r>
              <a:rPr lang="en-GB" i="1" dirty="0">
                <a:ea typeface="+mn-lt"/>
                <a:cs typeface="+mn-lt"/>
              </a:rPr>
              <a:t>Elon Musk | Tesla UK</a:t>
            </a:r>
            <a:r>
              <a:rPr lang="en-GB" dirty="0">
                <a:ea typeface="+mn-lt"/>
                <a:cs typeface="+mn-lt"/>
              </a:rPr>
              <a:t>. [online] Available at: &lt;https://www.tesla.com/en_GB/elon-musk&gt; [Accessed 26 March 2022].</a:t>
            </a:r>
            <a:endParaRPr lang="en-GB" dirty="0">
              <a:cs typeface="Calibri" panose="020F0502020204030204"/>
            </a:endParaRPr>
          </a:p>
        </p:txBody>
      </p:sp>
      <p:sp>
        <p:nvSpPr>
          <p:cNvPr id="4" name="TextBox 3">
            <a:extLst>
              <a:ext uri="{FF2B5EF4-FFF2-40B4-BE49-F238E27FC236}">
                <a16:creationId xmlns:a16="http://schemas.microsoft.com/office/drawing/2014/main" id="{BBFA05AF-CC8B-37F6-DC38-ECB29240FFC6}"/>
              </a:ext>
            </a:extLst>
          </p:cNvPr>
          <p:cNvSpPr txBox="1"/>
          <p:nvPr/>
        </p:nvSpPr>
        <p:spPr>
          <a:xfrm>
            <a:off x="4629150" y="1990371"/>
            <a:ext cx="2108200"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dirty="0">
                <a:cs typeface="Calibri"/>
              </a:rPr>
              <a:t>REFERENCES</a:t>
            </a:r>
          </a:p>
          <a:p>
            <a:endParaRPr lang="en-GB" dirty="0">
              <a:cs typeface="Calibri"/>
            </a:endParaRPr>
          </a:p>
        </p:txBody>
      </p:sp>
      <p:pic>
        <p:nvPicPr>
          <p:cNvPr id="5" name="Picture 5" descr="Logo, company name&#10;&#10;Description automatically generated">
            <a:extLst>
              <a:ext uri="{FF2B5EF4-FFF2-40B4-BE49-F238E27FC236}">
                <a16:creationId xmlns:a16="http://schemas.microsoft.com/office/drawing/2014/main" id="{F1B4EB26-A009-5832-BD8A-64E55AB52EDF}"/>
              </a:ext>
            </a:extLst>
          </p:cNvPr>
          <p:cNvPicPr>
            <a:picLocks noChangeAspect="1"/>
          </p:cNvPicPr>
          <p:nvPr/>
        </p:nvPicPr>
        <p:blipFill>
          <a:blip r:embed="rId2"/>
          <a:stretch>
            <a:fillRect/>
          </a:stretch>
        </p:blipFill>
        <p:spPr>
          <a:xfrm>
            <a:off x="3992752" y="1053996"/>
            <a:ext cx="2743200" cy="1525219"/>
          </a:xfrm>
          <a:prstGeom prst="rect">
            <a:avLst/>
          </a:prstGeom>
        </p:spPr>
      </p:pic>
    </p:spTree>
    <p:extLst>
      <p:ext uri="{BB962C8B-B14F-4D97-AF65-F5344CB8AC3E}">
        <p14:creationId xmlns:p14="http://schemas.microsoft.com/office/powerpoint/2010/main" val="29803233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 name="Picture 4" descr="Abstract pcb board">
            <a:extLst>
              <a:ext uri="{FF2B5EF4-FFF2-40B4-BE49-F238E27FC236}">
                <a16:creationId xmlns:a16="http://schemas.microsoft.com/office/drawing/2014/main" id="{D3191931-A04D-C2FE-32AA-A00E6E44E4D0}"/>
              </a:ext>
            </a:extLst>
          </p:cNvPr>
          <p:cNvPicPr>
            <a:picLocks noChangeAspect="1"/>
          </p:cNvPicPr>
          <p:nvPr/>
        </p:nvPicPr>
        <p:blipFill rotWithShape="1">
          <a:blip r:embed="rId2"/>
          <a:srcRect l="9257" r="32366" b="-1"/>
          <a:stretch/>
        </p:blipFill>
        <p:spPr>
          <a:xfrm>
            <a:off x="6194368" y="10"/>
            <a:ext cx="5997632" cy="6857990"/>
          </a:xfrm>
          <a:custGeom>
            <a:avLst/>
            <a:gdLst/>
            <a:ahLst/>
            <a:cxnLst/>
            <a:rect l="l" t="t" r="r" b="b"/>
            <a:pathLst>
              <a:path w="5997632" h="6858000">
                <a:moveTo>
                  <a:pt x="0" y="0"/>
                </a:moveTo>
                <a:lnTo>
                  <a:pt x="5997632" y="0"/>
                </a:lnTo>
                <a:lnTo>
                  <a:pt x="5997632" y="6858000"/>
                </a:lnTo>
                <a:lnTo>
                  <a:pt x="3178693" y="6858000"/>
                </a:lnTo>
                <a:close/>
              </a:path>
            </a:pathLst>
          </a:custGeom>
        </p:spPr>
      </p:pic>
      <p:sp>
        <p:nvSpPr>
          <p:cNvPr id="2" name="Title 1">
            <a:extLst>
              <a:ext uri="{FF2B5EF4-FFF2-40B4-BE49-F238E27FC236}">
                <a16:creationId xmlns:a16="http://schemas.microsoft.com/office/drawing/2014/main" id="{39264CCE-B3F5-499D-9ACF-009B7F601F30}"/>
              </a:ext>
            </a:extLst>
          </p:cNvPr>
          <p:cNvSpPr>
            <a:spLocks noGrp="1"/>
          </p:cNvSpPr>
          <p:nvPr>
            <p:ph type="title"/>
          </p:nvPr>
        </p:nvSpPr>
        <p:spPr>
          <a:xfrm>
            <a:off x="618064" y="2093887"/>
            <a:ext cx="4193810" cy="880985"/>
          </a:xfrm>
        </p:spPr>
        <p:txBody>
          <a:bodyPr anchor="ctr">
            <a:normAutofit/>
          </a:bodyPr>
          <a:lstStyle/>
          <a:p>
            <a:pPr>
              <a:lnSpc>
                <a:spcPct val="90000"/>
              </a:lnSpc>
            </a:pPr>
            <a:r>
              <a:rPr lang="en-GB" sz="1800" b="1" u="sng" dirty="0"/>
              <a:t>Insights of the modern technology introduced with Tesla! </a:t>
            </a:r>
          </a:p>
        </p:txBody>
      </p:sp>
      <p:sp>
        <p:nvSpPr>
          <p:cNvPr id="3" name="Content Placeholder 2">
            <a:extLst>
              <a:ext uri="{FF2B5EF4-FFF2-40B4-BE49-F238E27FC236}">
                <a16:creationId xmlns:a16="http://schemas.microsoft.com/office/drawing/2014/main" id="{0220963D-38F3-4402-9705-8BDC4FEFB788}"/>
              </a:ext>
            </a:extLst>
          </p:cNvPr>
          <p:cNvSpPr>
            <a:spLocks noGrp="1"/>
          </p:cNvSpPr>
          <p:nvPr>
            <p:ph idx="1"/>
          </p:nvPr>
        </p:nvSpPr>
        <p:spPr>
          <a:xfrm>
            <a:off x="618064" y="2984423"/>
            <a:ext cx="4620544" cy="1873327"/>
          </a:xfrm>
        </p:spPr>
        <p:txBody>
          <a:bodyPr>
            <a:normAutofit fontScale="92500" lnSpcReduction="20000"/>
          </a:bodyPr>
          <a:lstStyle/>
          <a:p>
            <a:r>
              <a:rPr lang="en-GB" sz="1600" dirty="0"/>
              <a:t>This part of the slide shows the different selection of technology created by the tesla company.</a:t>
            </a:r>
          </a:p>
          <a:p>
            <a:r>
              <a:rPr lang="en-GB" sz="1600" dirty="0"/>
              <a:t>During this slide I will give you detailed information on the new technology tesla has released since the company's rise.</a:t>
            </a:r>
          </a:p>
          <a:p>
            <a:r>
              <a:rPr lang="en-GB" sz="1600" dirty="0"/>
              <a:t>By the end you should have a keen insight on the various different types of technology owned by tesla company.</a:t>
            </a:r>
          </a:p>
          <a:p>
            <a:pPr marL="0" indent="0">
              <a:buNone/>
            </a:pPr>
            <a:endParaRPr lang="en-GB" sz="1600" dirty="0"/>
          </a:p>
        </p:txBody>
      </p:sp>
    </p:spTree>
    <p:extLst>
      <p:ext uri="{BB962C8B-B14F-4D97-AF65-F5344CB8AC3E}">
        <p14:creationId xmlns:p14="http://schemas.microsoft.com/office/powerpoint/2010/main" val="382737646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31" presetClass="entr" presetSubtype="0"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 calcmode="lin" valueType="num">
                                      <p:cBhvr>
                                        <p:cTn id="25"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26"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27"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28" dur="1000"/>
                                        <p:tgtEl>
                                          <p:spTgt spid="3">
                                            <p:txEl>
                                              <p:pRg st="0" end="0"/>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31" presetClass="entr" presetSubtype="0" fill="hold" grpId="0" nodeType="clickEffect">
                                  <p:stCondLst>
                                    <p:cond delay="0"/>
                                  </p:stCondLst>
                                  <p:childTnLst>
                                    <p:set>
                                      <p:cBhvr>
                                        <p:cTn id="32" dur="1" fill="hold">
                                          <p:stCondLst>
                                            <p:cond delay="0"/>
                                          </p:stCondLst>
                                        </p:cTn>
                                        <p:tgtEl>
                                          <p:spTgt spid="3">
                                            <p:txEl>
                                              <p:pRg st="1" end="1"/>
                                            </p:txEl>
                                          </p:spTgt>
                                        </p:tgtEl>
                                        <p:attrNameLst>
                                          <p:attrName>style.visibility</p:attrName>
                                        </p:attrNameLst>
                                      </p:cBhvr>
                                      <p:to>
                                        <p:strVal val="visible"/>
                                      </p:to>
                                    </p:set>
                                    <p:anim calcmode="lin" valueType="num">
                                      <p:cBhvr>
                                        <p:cTn id="33"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34"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35"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36" dur="1000"/>
                                        <p:tgtEl>
                                          <p:spTgt spid="3">
                                            <p:txEl>
                                              <p:pRg st="1" end="1"/>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31" presetClass="entr" presetSubtype="0" fill="hold" grpId="0" nodeType="clickEffect">
                                  <p:stCondLst>
                                    <p:cond delay="0"/>
                                  </p:stCondLst>
                                  <p:childTnLst>
                                    <p:set>
                                      <p:cBhvr>
                                        <p:cTn id="40" dur="1" fill="hold">
                                          <p:stCondLst>
                                            <p:cond delay="0"/>
                                          </p:stCondLst>
                                        </p:cTn>
                                        <p:tgtEl>
                                          <p:spTgt spid="3">
                                            <p:txEl>
                                              <p:pRg st="2" end="2"/>
                                            </p:txEl>
                                          </p:spTgt>
                                        </p:tgtEl>
                                        <p:attrNameLst>
                                          <p:attrName>style.visibility</p:attrName>
                                        </p:attrNameLst>
                                      </p:cBhvr>
                                      <p:to>
                                        <p:strVal val="visible"/>
                                      </p:to>
                                    </p:set>
                                    <p:anim calcmode="lin" valueType="num">
                                      <p:cBhvr>
                                        <p:cTn id="41"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42"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43"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44"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9B909A8-A34A-43EC-89C0-2E471EBA6ADF}"/>
              </a:ext>
            </a:extLst>
          </p:cNvPr>
          <p:cNvPicPr>
            <a:picLocks noChangeAspect="1"/>
          </p:cNvPicPr>
          <p:nvPr/>
        </p:nvPicPr>
        <p:blipFill rotWithShape="1">
          <a:blip r:embed="rId2"/>
          <a:srcRect l="25697" r="8494"/>
          <a:stretch/>
        </p:blipFill>
        <p:spPr>
          <a:xfrm>
            <a:off x="6194368" y="10"/>
            <a:ext cx="5997632" cy="6857990"/>
          </a:xfrm>
          <a:custGeom>
            <a:avLst/>
            <a:gdLst/>
            <a:ahLst/>
            <a:cxnLst/>
            <a:rect l="l" t="t" r="r" b="b"/>
            <a:pathLst>
              <a:path w="5997632" h="6858000">
                <a:moveTo>
                  <a:pt x="0" y="0"/>
                </a:moveTo>
                <a:lnTo>
                  <a:pt x="5997632" y="0"/>
                </a:lnTo>
                <a:lnTo>
                  <a:pt x="5997632" y="6858000"/>
                </a:lnTo>
                <a:lnTo>
                  <a:pt x="3178693" y="6858000"/>
                </a:lnTo>
                <a:close/>
              </a:path>
            </a:pathLst>
          </a:custGeom>
        </p:spPr>
      </p:pic>
      <p:sp>
        <p:nvSpPr>
          <p:cNvPr id="2" name="Title 1">
            <a:extLst>
              <a:ext uri="{FF2B5EF4-FFF2-40B4-BE49-F238E27FC236}">
                <a16:creationId xmlns:a16="http://schemas.microsoft.com/office/drawing/2014/main" id="{793EF24A-D67A-4B4C-9C05-44D235E3D750}"/>
              </a:ext>
            </a:extLst>
          </p:cNvPr>
          <p:cNvSpPr>
            <a:spLocks noGrp="1"/>
          </p:cNvSpPr>
          <p:nvPr>
            <p:ph type="title"/>
          </p:nvPr>
        </p:nvSpPr>
        <p:spPr>
          <a:xfrm>
            <a:off x="618064" y="2093887"/>
            <a:ext cx="4193810" cy="880985"/>
          </a:xfrm>
        </p:spPr>
        <p:txBody>
          <a:bodyPr vert="horz" lIns="91440" tIns="45720" rIns="91440" bIns="45720" rtlCol="0" anchor="ctr">
            <a:normAutofit/>
          </a:bodyPr>
          <a:lstStyle/>
          <a:p>
            <a:r>
              <a:rPr lang="en-US" sz="2800" b="1" u="sng" dirty="0"/>
              <a:t>Auto pilot</a:t>
            </a:r>
          </a:p>
        </p:txBody>
      </p:sp>
      <p:sp>
        <p:nvSpPr>
          <p:cNvPr id="6" name="TextBox 5">
            <a:extLst>
              <a:ext uri="{FF2B5EF4-FFF2-40B4-BE49-F238E27FC236}">
                <a16:creationId xmlns:a16="http://schemas.microsoft.com/office/drawing/2014/main" id="{9E5AAE29-EB4F-45FB-97A4-34DB9BD95BED}"/>
              </a:ext>
            </a:extLst>
          </p:cNvPr>
          <p:cNvSpPr txBox="1"/>
          <p:nvPr/>
        </p:nvSpPr>
        <p:spPr>
          <a:xfrm>
            <a:off x="618064" y="2984423"/>
            <a:ext cx="4620544" cy="1973657"/>
          </a:xfrm>
          <a:prstGeom prst="rect">
            <a:avLst/>
          </a:prstGeom>
        </p:spPr>
        <p:txBody>
          <a:bodyPr vert="horz" lIns="91440" tIns="45720" rIns="91440" bIns="45720" rtlCol="0">
            <a:normAutofit fontScale="92500"/>
          </a:bodyPr>
          <a:lstStyle/>
          <a:p>
            <a:pPr marL="285750" indent="-285750">
              <a:lnSpc>
                <a:spcPct val="90000"/>
              </a:lnSpc>
              <a:spcBef>
                <a:spcPts val="1000"/>
              </a:spcBef>
              <a:buClr>
                <a:schemeClr val="accent1"/>
              </a:buClr>
              <a:buSzPct val="80000"/>
              <a:buFont typeface="Wingdings" panose="05000000000000000000" pitchFamily="2" charset="2"/>
              <a:buChar char="Ø"/>
            </a:pPr>
            <a:r>
              <a:rPr lang="en-US" sz="1400" dirty="0">
                <a:solidFill>
                  <a:schemeClr val="tx1">
                    <a:lumMod val="75000"/>
                    <a:lumOff val="25000"/>
                  </a:schemeClr>
                </a:solidFill>
              </a:rPr>
              <a:t>All of Tesla's models have been fitted with an auto pilot system which allows them to freely take their hands of the wheel while the vehicle drives on its own.</a:t>
            </a:r>
          </a:p>
          <a:p>
            <a:pPr indent="-228600">
              <a:lnSpc>
                <a:spcPct val="90000"/>
              </a:lnSpc>
              <a:spcBef>
                <a:spcPts val="1000"/>
              </a:spcBef>
              <a:buClr>
                <a:schemeClr val="accent1"/>
              </a:buClr>
              <a:buSzPct val="80000"/>
              <a:buFont typeface="Wingdings 3" charset="2"/>
              <a:buChar char=""/>
            </a:pPr>
            <a:r>
              <a:rPr lang="en-US" sz="1400" dirty="0">
                <a:solidFill>
                  <a:schemeClr val="tx1">
                    <a:lumMod val="75000"/>
                    <a:lumOff val="25000"/>
                  </a:schemeClr>
                </a:solidFill>
              </a:rPr>
              <a:t>The latest Tesla models have 8 external cameras 12 ultrasonic sensors and still lots more room to grow.</a:t>
            </a:r>
          </a:p>
          <a:p>
            <a:pPr indent="-228600">
              <a:lnSpc>
                <a:spcPct val="90000"/>
              </a:lnSpc>
              <a:spcBef>
                <a:spcPts val="1000"/>
              </a:spcBef>
              <a:buClr>
                <a:schemeClr val="accent1"/>
              </a:buClr>
              <a:buSzPct val="80000"/>
              <a:buFont typeface="Wingdings 3" charset="2"/>
              <a:buChar char=""/>
            </a:pPr>
            <a:r>
              <a:rPr lang="en-US" sz="1400" dirty="0">
                <a:solidFill>
                  <a:schemeClr val="tx1">
                    <a:lumMod val="75000"/>
                    <a:lumOff val="25000"/>
                  </a:schemeClr>
                </a:solidFill>
              </a:rPr>
              <a:t>Auto pilot is strictly meant to be used for drivers that are alert to any possible dangers and for those who have their hands of </a:t>
            </a:r>
            <a:r>
              <a:rPr lang="en-US" sz="1400">
                <a:solidFill>
                  <a:schemeClr val="tx1">
                    <a:lumMod val="75000"/>
                    <a:lumOff val="25000"/>
                  </a:schemeClr>
                </a:solidFill>
              </a:rPr>
              <a:t>the wheel</a:t>
            </a:r>
            <a:r>
              <a:rPr lang="en-US" sz="1200" dirty="0">
                <a:solidFill>
                  <a:schemeClr val="tx1">
                    <a:lumMod val="75000"/>
                    <a:lumOff val="25000"/>
                  </a:schemeClr>
                </a:solidFill>
              </a:rPr>
              <a:t>. </a:t>
            </a:r>
          </a:p>
        </p:txBody>
      </p:sp>
    </p:spTree>
    <p:extLst>
      <p:ext uri="{BB962C8B-B14F-4D97-AF65-F5344CB8AC3E}">
        <p14:creationId xmlns:p14="http://schemas.microsoft.com/office/powerpoint/2010/main" val="375359955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31" presetClass="entr" presetSubtype="0"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p:cTn id="25" dur="1000" fill="hold"/>
                                        <p:tgtEl>
                                          <p:spTgt spid="6"/>
                                        </p:tgtEl>
                                        <p:attrNameLst>
                                          <p:attrName>ppt_w</p:attrName>
                                        </p:attrNameLst>
                                      </p:cBhvr>
                                      <p:tavLst>
                                        <p:tav tm="0">
                                          <p:val>
                                            <p:fltVal val="0"/>
                                          </p:val>
                                        </p:tav>
                                        <p:tav tm="100000">
                                          <p:val>
                                            <p:strVal val="#ppt_w"/>
                                          </p:val>
                                        </p:tav>
                                      </p:tavLst>
                                    </p:anim>
                                    <p:anim calcmode="lin" valueType="num">
                                      <p:cBhvr>
                                        <p:cTn id="26" dur="1000" fill="hold"/>
                                        <p:tgtEl>
                                          <p:spTgt spid="6"/>
                                        </p:tgtEl>
                                        <p:attrNameLst>
                                          <p:attrName>ppt_h</p:attrName>
                                        </p:attrNameLst>
                                      </p:cBhvr>
                                      <p:tavLst>
                                        <p:tav tm="0">
                                          <p:val>
                                            <p:fltVal val="0"/>
                                          </p:val>
                                        </p:tav>
                                        <p:tav tm="100000">
                                          <p:val>
                                            <p:strVal val="#ppt_h"/>
                                          </p:val>
                                        </p:tav>
                                      </p:tavLst>
                                    </p:anim>
                                    <p:anim calcmode="lin" valueType="num">
                                      <p:cBhvr>
                                        <p:cTn id="27" dur="1000" fill="hold"/>
                                        <p:tgtEl>
                                          <p:spTgt spid="6"/>
                                        </p:tgtEl>
                                        <p:attrNameLst>
                                          <p:attrName>style.rotation</p:attrName>
                                        </p:attrNameLst>
                                      </p:cBhvr>
                                      <p:tavLst>
                                        <p:tav tm="0">
                                          <p:val>
                                            <p:fltVal val="90"/>
                                          </p:val>
                                        </p:tav>
                                        <p:tav tm="100000">
                                          <p:val>
                                            <p:fltVal val="0"/>
                                          </p:val>
                                        </p:tav>
                                      </p:tavLst>
                                    </p:anim>
                                    <p:animEffect transition="in" filter="fade">
                                      <p:cBhvr>
                                        <p:cTn id="28"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Charged EVs | Elon Musk offers to let automakers license Tesla's tech  (again) - Charged EVs">
            <a:extLst>
              <a:ext uri="{FF2B5EF4-FFF2-40B4-BE49-F238E27FC236}">
                <a16:creationId xmlns:a16="http://schemas.microsoft.com/office/drawing/2014/main" id="{17DC26A7-BA8D-4A99-8F65-6D3F8B5689B1}"/>
              </a:ext>
            </a:extLst>
          </p:cNvPr>
          <p:cNvPicPr>
            <a:picLocks noChangeAspect="1" noChangeArrowheads="1"/>
          </p:cNvPicPr>
          <p:nvPr/>
        </p:nvPicPr>
        <p:blipFill rotWithShape="1">
          <a:blip r:embed="rId2">
            <a:alphaModFix amt="40000"/>
            <a:extLst>
              <a:ext uri="{28A0092B-C50C-407E-A947-70E740481C1C}">
                <a14:useLocalDpi xmlns:a14="http://schemas.microsoft.com/office/drawing/2010/main" val="0"/>
              </a:ext>
            </a:extLst>
          </a:blip>
          <a:srcRect l="280" r="279" b="-1"/>
          <a:stretch/>
        </p:blipFill>
        <p:spPr bwMode="auto">
          <a:xfrm>
            <a:off x="3132160" y="1021"/>
            <a:ext cx="9059839" cy="685595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B36B447-7BF1-4E3A-84D2-F6EFFE08568F}"/>
              </a:ext>
            </a:extLst>
          </p:cNvPr>
          <p:cNvSpPr>
            <a:spLocks noGrp="1"/>
          </p:cNvSpPr>
          <p:nvPr>
            <p:ph type="title"/>
          </p:nvPr>
        </p:nvSpPr>
        <p:spPr>
          <a:xfrm>
            <a:off x="6556100" y="1099671"/>
            <a:ext cx="4972511" cy="3367554"/>
          </a:xfrm>
        </p:spPr>
        <p:txBody>
          <a:bodyPr vert="horz" lIns="91440" tIns="45720" rIns="91440" bIns="45720" rtlCol="0" anchor="b">
            <a:normAutofit/>
          </a:bodyPr>
          <a:lstStyle/>
          <a:p>
            <a:r>
              <a:rPr lang="en-US" sz="6600" kern="1200" dirty="0">
                <a:latin typeface="+mj-lt"/>
                <a:ea typeface="+mj-ea"/>
                <a:cs typeface="+mj-cs"/>
              </a:rPr>
              <a:t>Tesla Karaoke</a:t>
            </a:r>
          </a:p>
        </p:txBody>
      </p:sp>
      <p:pic>
        <p:nvPicPr>
          <p:cNvPr id="17" name="Picture 7" descr="Close-up of a silver vintage microphone">
            <a:extLst>
              <a:ext uri="{FF2B5EF4-FFF2-40B4-BE49-F238E27FC236}">
                <a16:creationId xmlns:a16="http://schemas.microsoft.com/office/drawing/2014/main" id="{63B62A62-8846-F181-5049-B55E8BA76ED2}"/>
              </a:ext>
            </a:extLst>
          </p:cNvPr>
          <p:cNvPicPr>
            <a:picLocks noChangeAspect="1"/>
          </p:cNvPicPr>
          <p:nvPr/>
        </p:nvPicPr>
        <p:blipFill rotWithShape="1">
          <a:blip r:embed="rId3"/>
          <a:srcRect l="20557" r="20556" b="-1"/>
          <a:stretch/>
        </p:blipFill>
        <p:spPr>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p:spPr>
      </p:pic>
      <p:sp>
        <p:nvSpPr>
          <p:cNvPr id="11" name="TextBox 10">
            <a:extLst>
              <a:ext uri="{FF2B5EF4-FFF2-40B4-BE49-F238E27FC236}">
                <a16:creationId xmlns:a16="http://schemas.microsoft.com/office/drawing/2014/main" id="{15C82903-EF72-42A9-BF2D-DD797CAC3C8C}"/>
              </a:ext>
            </a:extLst>
          </p:cNvPr>
          <p:cNvSpPr txBox="1"/>
          <p:nvPr/>
        </p:nvSpPr>
        <p:spPr>
          <a:xfrm>
            <a:off x="115606" y="477520"/>
            <a:ext cx="3982720" cy="6524863"/>
          </a:xfrm>
          <a:prstGeom prst="rect">
            <a:avLst/>
          </a:prstGeom>
          <a:noFill/>
        </p:spPr>
        <p:txBody>
          <a:bodyPr wrap="square" rtlCol="0">
            <a:spAutoFit/>
          </a:bodyPr>
          <a:lstStyle/>
          <a:p>
            <a:pPr marL="285750" indent="-285750">
              <a:buFont typeface="Arial" panose="020B0604020202020204" pitchFamily="34" charset="0"/>
              <a:buChar char="•"/>
            </a:pPr>
            <a:r>
              <a:rPr lang="en-GB" sz="2000" dirty="0"/>
              <a:t>Always taking steps forward towards the future, with this aspect of the vehicle tesla has managed to bring a new feel to driving.</a:t>
            </a:r>
          </a:p>
          <a:p>
            <a:pPr marL="285750" indent="-285750">
              <a:buFont typeface="Arial" panose="020B0604020202020204" pitchFamily="34" charset="0"/>
              <a:buChar char="•"/>
            </a:pPr>
            <a:r>
              <a:rPr lang="en-GB" sz="2000" dirty="0"/>
              <a:t>2019 was the year Tesla decided to release a new feature as part of an software update </a:t>
            </a:r>
          </a:p>
          <a:p>
            <a:pPr marL="285750" indent="-285750">
              <a:buFont typeface="Arial" panose="020B0604020202020204" pitchFamily="34" charset="0"/>
              <a:buChar char="•"/>
            </a:pPr>
            <a:r>
              <a:rPr lang="en-GB" sz="2000" dirty="0"/>
              <a:t>The 10.0 software update included the karaoke feature which will allow the owner of the vehicle to then choose witch song they would like to listen to along with the lyrics </a:t>
            </a:r>
          </a:p>
          <a:p>
            <a:pPr marL="285750" indent="-285750">
              <a:buFont typeface="Arial" panose="020B0604020202020204" pitchFamily="34" charset="0"/>
              <a:buChar char="•"/>
            </a:pPr>
            <a:r>
              <a:rPr lang="en-GB" sz="2000" dirty="0"/>
              <a:t>Letting you enjoy the music you love most with the people you love most. However to be able to freely use this feature your car will need to be in a stagnant position</a:t>
            </a:r>
            <a:r>
              <a:rPr lang="en-GB" dirty="0"/>
              <a:t> </a:t>
            </a:r>
          </a:p>
          <a:p>
            <a:endParaRPr lang="en-GB" dirty="0"/>
          </a:p>
        </p:txBody>
      </p:sp>
    </p:spTree>
    <p:extLst>
      <p:ext uri="{BB962C8B-B14F-4D97-AF65-F5344CB8AC3E}">
        <p14:creationId xmlns:p14="http://schemas.microsoft.com/office/powerpoint/2010/main" val="162838607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1000" fill="hold"/>
                                        <p:tgtEl>
                                          <p:spTgt spid="11"/>
                                        </p:tgtEl>
                                        <p:attrNameLst>
                                          <p:attrName>ppt_w</p:attrName>
                                        </p:attrNameLst>
                                      </p:cBhvr>
                                      <p:tavLst>
                                        <p:tav tm="0">
                                          <p:val>
                                            <p:fltVal val="0"/>
                                          </p:val>
                                        </p:tav>
                                        <p:tav tm="100000">
                                          <p:val>
                                            <p:strVal val="#ppt_w"/>
                                          </p:val>
                                        </p:tav>
                                      </p:tavLst>
                                    </p:anim>
                                    <p:anim calcmode="lin" valueType="num">
                                      <p:cBhvr>
                                        <p:cTn id="8" dur="1000" fill="hold"/>
                                        <p:tgtEl>
                                          <p:spTgt spid="11"/>
                                        </p:tgtEl>
                                        <p:attrNameLst>
                                          <p:attrName>ppt_h</p:attrName>
                                        </p:attrNameLst>
                                      </p:cBhvr>
                                      <p:tavLst>
                                        <p:tav tm="0">
                                          <p:val>
                                            <p:fltVal val="0"/>
                                          </p:val>
                                        </p:tav>
                                        <p:tav tm="100000">
                                          <p:val>
                                            <p:strVal val="#ppt_h"/>
                                          </p:val>
                                        </p:tav>
                                      </p:tavLst>
                                    </p:anim>
                                    <p:anim calcmode="lin" valueType="num">
                                      <p:cBhvr>
                                        <p:cTn id="9" dur="1000" fill="hold"/>
                                        <p:tgtEl>
                                          <p:spTgt spid="11"/>
                                        </p:tgtEl>
                                        <p:attrNameLst>
                                          <p:attrName>style.rotation</p:attrName>
                                        </p:attrNameLst>
                                      </p:cBhvr>
                                      <p:tavLst>
                                        <p:tav tm="0">
                                          <p:val>
                                            <p:fltVal val="90"/>
                                          </p:val>
                                        </p:tav>
                                        <p:tav tm="100000">
                                          <p:val>
                                            <p:fltVal val="0"/>
                                          </p:val>
                                        </p:tav>
                                      </p:tavLst>
                                    </p:anim>
                                    <p:animEffect transition="in" filter="fade">
                                      <p:cBhvr>
                                        <p:cTn id="10" dur="10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26"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wipe(down)">
                                      <p:cBhvr>
                                        <p:cTn id="15" dur="580">
                                          <p:stCondLst>
                                            <p:cond delay="0"/>
                                          </p:stCondLst>
                                        </p:cTn>
                                        <p:tgtEl>
                                          <p:spTgt spid="2"/>
                                        </p:tgtEl>
                                      </p:cBhvr>
                                    </p:animEffect>
                                    <p:anim calcmode="lin" valueType="num">
                                      <p:cBhvr>
                                        <p:cTn id="16"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17"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8"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9"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20"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21" dur="26">
                                          <p:stCondLst>
                                            <p:cond delay="650"/>
                                          </p:stCondLst>
                                        </p:cTn>
                                        <p:tgtEl>
                                          <p:spTgt spid="2"/>
                                        </p:tgtEl>
                                      </p:cBhvr>
                                      <p:to x="100000" y="60000"/>
                                    </p:animScale>
                                    <p:animScale>
                                      <p:cBhvr>
                                        <p:cTn id="22" dur="166" decel="50000">
                                          <p:stCondLst>
                                            <p:cond delay="676"/>
                                          </p:stCondLst>
                                        </p:cTn>
                                        <p:tgtEl>
                                          <p:spTgt spid="2"/>
                                        </p:tgtEl>
                                      </p:cBhvr>
                                      <p:to x="100000" y="100000"/>
                                    </p:animScale>
                                    <p:animScale>
                                      <p:cBhvr>
                                        <p:cTn id="23" dur="26">
                                          <p:stCondLst>
                                            <p:cond delay="1312"/>
                                          </p:stCondLst>
                                        </p:cTn>
                                        <p:tgtEl>
                                          <p:spTgt spid="2"/>
                                        </p:tgtEl>
                                      </p:cBhvr>
                                      <p:to x="100000" y="80000"/>
                                    </p:animScale>
                                    <p:animScale>
                                      <p:cBhvr>
                                        <p:cTn id="24" dur="166" decel="50000">
                                          <p:stCondLst>
                                            <p:cond delay="1338"/>
                                          </p:stCondLst>
                                        </p:cTn>
                                        <p:tgtEl>
                                          <p:spTgt spid="2"/>
                                        </p:tgtEl>
                                      </p:cBhvr>
                                      <p:to x="100000" y="100000"/>
                                    </p:animScale>
                                    <p:animScale>
                                      <p:cBhvr>
                                        <p:cTn id="25" dur="26">
                                          <p:stCondLst>
                                            <p:cond delay="1642"/>
                                          </p:stCondLst>
                                        </p:cTn>
                                        <p:tgtEl>
                                          <p:spTgt spid="2"/>
                                        </p:tgtEl>
                                      </p:cBhvr>
                                      <p:to x="100000" y="90000"/>
                                    </p:animScale>
                                    <p:animScale>
                                      <p:cBhvr>
                                        <p:cTn id="26" dur="166" decel="50000">
                                          <p:stCondLst>
                                            <p:cond delay="1668"/>
                                          </p:stCondLst>
                                        </p:cTn>
                                        <p:tgtEl>
                                          <p:spTgt spid="2"/>
                                        </p:tgtEl>
                                      </p:cBhvr>
                                      <p:to x="100000" y="100000"/>
                                    </p:animScale>
                                    <p:animScale>
                                      <p:cBhvr>
                                        <p:cTn id="27" dur="26">
                                          <p:stCondLst>
                                            <p:cond delay="1808"/>
                                          </p:stCondLst>
                                        </p:cTn>
                                        <p:tgtEl>
                                          <p:spTgt spid="2"/>
                                        </p:tgtEl>
                                      </p:cBhvr>
                                      <p:to x="100000" y="95000"/>
                                    </p:animScale>
                                    <p:animScale>
                                      <p:cBhvr>
                                        <p:cTn id="28" dur="166" decel="50000">
                                          <p:stCondLst>
                                            <p:cond delay="1834"/>
                                          </p:stCondLst>
                                        </p:cTn>
                                        <p:tgtEl>
                                          <p:spTgt spid="2"/>
                                        </p:tgtEl>
                                      </p:cBhvr>
                                      <p:to x="100000" y="100000"/>
                                    </p:animScale>
                                  </p:childTnLst>
                                </p:cTn>
                              </p:par>
                            </p:childTnLst>
                          </p:cTn>
                        </p:par>
                      </p:childTnLst>
                    </p:cTn>
                  </p:par>
                  <p:par>
                    <p:cTn id="29" fill="hold">
                      <p:stCondLst>
                        <p:cond delay="indefinite"/>
                      </p:stCondLst>
                      <p:childTnLst>
                        <p:par>
                          <p:cTn id="30" fill="hold">
                            <p:stCondLst>
                              <p:cond delay="0"/>
                            </p:stCondLst>
                            <p:childTnLst>
                              <p:par>
                                <p:cTn id="31" presetID="26" presetClass="entr" presetSubtype="0" fill="hold" nodeType="clickEffect">
                                  <p:stCondLst>
                                    <p:cond delay="0"/>
                                  </p:stCondLst>
                                  <p:childTnLst>
                                    <p:set>
                                      <p:cBhvr>
                                        <p:cTn id="32" dur="1" fill="hold">
                                          <p:stCondLst>
                                            <p:cond delay="0"/>
                                          </p:stCondLst>
                                        </p:cTn>
                                        <p:tgtEl>
                                          <p:spTgt spid="1026"/>
                                        </p:tgtEl>
                                        <p:attrNameLst>
                                          <p:attrName>style.visibility</p:attrName>
                                        </p:attrNameLst>
                                      </p:cBhvr>
                                      <p:to>
                                        <p:strVal val="visible"/>
                                      </p:to>
                                    </p:set>
                                    <p:animEffect transition="in" filter="wipe(down)">
                                      <p:cBhvr>
                                        <p:cTn id="33" dur="580">
                                          <p:stCondLst>
                                            <p:cond delay="0"/>
                                          </p:stCondLst>
                                        </p:cTn>
                                        <p:tgtEl>
                                          <p:spTgt spid="1026"/>
                                        </p:tgtEl>
                                      </p:cBhvr>
                                    </p:animEffect>
                                    <p:anim calcmode="lin" valueType="num">
                                      <p:cBhvr>
                                        <p:cTn id="34" dur="1822" tmFilter="0,0; 0.14,0.36; 0.43,0.73; 0.71,0.91; 1.0,1.0">
                                          <p:stCondLst>
                                            <p:cond delay="0"/>
                                          </p:stCondLst>
                                        </p:cTn>
                                        <p:tgtEl>
                                          <p:spTgt spid="1026"/>
                                        </p:tgtEl>
                                        <p:attrNameLst>
                                          <p:attrName>ppt_x</p:attrName>
                                        </p:attrNameLst>
                                      </p:cBhvr>
                                      <p:tavLst>
                                        <p:tav tm="0">
                                          <p:val>
                                            <p:strVal val="#ppt_x-0.25"/>
                                          </p:val>
                                        </p:tav>
                                        <p:tav tm="100000">
                                          <p:val>
                                            <p:strVal val="#ppt_x"/>
                                          </p:val>
                                        </p:tav>
                                      </p:tavLst>
                                    </p:anim>
                                    <p:anim calcmode="lin" valueType="num">
                                      <p:cBhvr>
                                        <p:cTn id="35" dur="664" tmFilter="0.0,0.0; 0.25,0.07; 0.50,0.2; 0.75,0.467; 1.0,1.0">
                                          <p:stCondLst>
                                            <p:cond delay="0"/>
                                          </p:stCondLst>
                                        </p:cTn>
                                        <p:tgtEl>
                                          <p:spTgt spid="1026"/>
                                        </p:tgtEl>
                                        <p:attrNameLst>
                                          <p:attrName>ppt_y</p:attrName>
                                        </p:attrNameLst>
                                      </p:cBhvr>
                                      <p:tavLst>
                                        <p:tav tm="0" fmla="#ppt_y-sin(pi*$)/3">
                                          <p:val>
                                            <p:fltVal val="0.5"/>
                                          </p:val>
                                        </p:tav>
                                        <p:tav tm="100000">
                                          <p:val>
                                            <p:fltVal val="1"/>
                                          </p:val>
                                        </p:tav>
                                      </p:tavLst>
                                    </p:anim>
                                    <p:anim calcmode="lin" valueType="num">
                                      <p:cBhvr>
                                        <p:cTn id="36" dur="664" tmFilter="0, 0; 0.125,0.2665; 0.25,0.4; 0.375,0.465; 0.5,0.5;  0.625,0.535; 0.75,0.6; 0.875,0.7335; 1,1">
                                          <p:stCondLst>
                                            <p:cond delay="664"/>
                                          </p:stCondLst>
                                        </p:cTn>
                                        <p:tgtEl>
                                          <p:spTgt spid="1026"/>
                                        </p:tgtEl>
                                        <p:attrNameLst>
                                          <p:attrName>ppt_y</p:attrName>
                                        </p:attrNameLst>
                                      </p:cBhvr>
                                      <p:tavLst>
                                        <p:tav tm="0" fmla="#ppt_y-sin(pi*$)/9">
                                          <p:val>
                                            <p:fltVal val="0"/>
                                          </p:val>
                                        </p:tav>
                                        <p:tav tm="100000">
                                          <p:val>
                                            <p:fltVal val="1"/>
                                          </p:val>
                                        </p:tav>
                                      </p:tavLst>
                                    </p:anim>
                                    <p:anim calcmode="lin" valueType="num">
                                      <p:cBhvr>
                                        <p:cTn id="37" dur="332" tmFilter="0, 0; 0.125,0.2665; 0.25,0.4; 0.375,0.465; 0.5,0.5;  0.625,0.535; 0.75,0.6; 0.875,0.7335; 1,1">
                                          <p:stCondLst>
                                            <p:cond delay="1324"/>
                                          </p:stCondLst>
                                        </p:cTn>
                                        <p:tgtEl>
                                          <p:spTgt spid="1026"/>
                                        </p:tgtEl>
                                        <p:attrNameLst>
                                          <p:attrName>ppt_y</p:attrName>
                                        </p:attrNameLst>
                                      </p:cBhvr>
                                      <p:tavLst>
                                        <p:tav tm="0" fmla="#ppt_y-sin(pi*$)/27">
                                          <p:val>
                                            <p:fltVal val="0"/>
                                          </p:val>
                                        </p:tav>
                                        <p:tav tm="100000">
                                          <p:val>
                                            <p:fltVal val="1"/>
                                          </p:val>
                                        </p:tav>
                                      </p:tavLst>
                                    </p:anim>
                                    <p:anim calcmode="lin" valueType="num">
                                      <p:cBhvr>
                                        <p:cTn id="38" dur="164" tmFilter="0, 0; 0.125,0.2665; 0.25,0.4; 0.375,0.465; 0.5,0.5;  0.625,0.535; 0.75,0.6; 0.875,0.7335; 1,1">
                                          <p:stCondLst>
                                            <p:cond delay="1656"/>
                                          </p:stCondLst>
                                        </p:cTn>
                                        <p:tgtEl>
                                          <p:spTgt spid="1026"/>
                                        </p:tgtEl>
                                        <p:attrNameLst>
                                          <p:attrName>ppt_y</p:attrName>
                                        </p:attrNameLst>
                                      </p:cBhvr>
                                      <p:tavLst>
                                        <p:tav tm="0" fmla="#ppt_y-sin(pi*$)/81">
                                          <p:val>
                                            <p:fltVal val="0"/>
                                          </p:val>
                                        </p:tav>
                                        <p:tav tm="100000">
                                          <p:val>
                                            <p:fltVal val="1"/>
                                          </p:val>
                                        </p:tav>
                                      </p:tavLst>
                                    </p:anim>
                                    <p:animScale>
                                      <p:cBhvr>
                                        <p:cTn id="39" dur="26">
                                          <p:stCondLst>
                                            <p:cond delay="650"/>
                                          </p:stCondLst>
                                        </p:cTn>
                                        <p:tgtEl>
                                          <p:spTgt spid="1026"/>
                                        </p:tgtEl>
                                      </p:cBhvr>
                                      <p:to x="100000" y="60000"/>
                                    </p:animScale>
                                    <p:animScale>
                                      <p:cBhvr>
                                        <p:cTn id="40" dur="166" decel="50000">
                                          <p:stCondLst>
                                            <p:cond delay="676"/>
                                          </p:stCondLst>
                                        </p:cTn>
                                        <p:tgtEl>
                                          <p:spTgt spid="1026"/>
                                        </p:tgtEl>
                                      </p:cBhvr>
                                      <p:to x="100000" y="100000"/>
                                    </p:animScale>
                                    <p:animScale>
                                      <p:cBhvr>
                                        <p:cTn id="41" dur="26">
                                          <p:stCondLst>
                                            <p:cond delay="1312"/>
                                          </p:stCondLst>
                                        </p:cTn>
                                        <p:tgtEl>
                                          <p:spTgt spid="1026"/>
                                        </p:tgtEl>
                                      </p:cBhvr>
                                      <p:to x="100000" y="80000"/>
                                    </p:animScale>
                                    <p:animScale>
                                      <p:cBhvr>
                                        <p:cTn id="42" dur="166" decel="50000">
                                          <p:stCondLst>
                                            <p:cond delay="1338"/>
                                          </p:stCondLst>
                                        </p:cTn>
                                        <p:tgtEl>
                                          <p:spTgt spid="1026"/>
                                        </p:tgtEl>
                                      </p:cBhvr>
                                      <p:to x="100000" y="100000"/>
                                    </p:animScale>
                                    <p:animScale>
                                      <p:cBhvr>
                                        <p:cTn id="43" dur="26">
                                          <p:stCondLst>
                                            <p:cond delay="1642"/>
                                          </p:stCondLst>
                                        </p:cTn>
                                        <p:tgtEl>
                                          <p:spTgt spid="1026"/>
                                        </p:tgtEl>
                                      </p:cBhvr>
                                      <p:to x="100000" y="90000"/>
                                    </p:animScale>
                                    <p:animScale>
                                      <p:cBhvr>
                                        <p:cTn id="44" dur="166" decel="50000">
                                          <p:stCondLst>
                                            <p:cond delay="1668"/>
                                          </p:stCondLst>
                                        </p:cTn>
                                        <p:tgtEl>
                                          <p:spTgt spid="1026"/>
                                        </p:tgtEl>
                                      </p:cBhvr>
                                      <p:to x="100000" y="100000"/>
                                    </p:animScale>
                                    <p:animScale>
                                      <p:cBhvr>
                                        <p:cTn id="45" dur="26">
                                          <p:stCondLst>
                                            <p:cond delay="1808"/>
                                          </p:stCondLst>
                                        </p:cTn>
                                        <p:tgtEl>
                                          <p:spTgt spid="1026"/>
                                        </p:tgtEl>
                                      </p:cBhvr>
                                      <p:to x="100000" y="95000"/>
                                    </p:animScale>
                                    <p:animScale>
                                      <p:cBhvr>
                                        <p:cTn id="46" dur="166" decel="50000">
                                          <p:stCondLst>
                                            <p:cond delay="1834"/>
                                          </p:stCondLst>
                                        </p:cTn>
                                        <p:tgtEl>
                                          <p:spTgt spid="102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9" name="Picture 78" descr="A finger pointing on a tablet with green neon lights">
            <a:extLst>
              <a:ext uri="{FF2B5EF4-FFF2-40B4-BE49-F238E27FC236}">
                <a16:creationId xmlns:a16="http://schemas.microsoft.com/office/drawing/2014/main" id="{01B1233A-DB85-7E95-971A-5711C971E383}"/>
              </a:ext>
            </a:extLst>
          </p:cNvPr>
          <p:cNvPicPr>
            <a:picLocks noChangeAspect="1"/>
          </p:cNvPicPr>
          <p:nvPr/>
        </p:nvPicPr>
        <p:blipFill rotWithShape="1">
          <a:blip r:embed="rId2">
            <a:alphaModFix amt="40000"/>
          </a:blip>
          <a:srcRect r="11794" b="1"/>
          <a:stretch/>
        </p:blipFill>
        <p:spPr>
          <a:xfrm>
            <a:off x="3132161" y="-126927"/>
            <a:ext cx="9059839" cy="6855958"/>
          </a:xfrm>
          <a:prstGeom prst="rect">
            <a:avLst/>
          </a:prstGeom>
        </p:spPr>
      </p:pic>
      <p:sp>
        <p:nvSpPr>
          <p:cNvPr id="2" name="Title 1">
            <a:extLst>
              <a:ext uri="{FF2B5EF4-FFF2-40B4-BE49-F238E27FC236}">
                <a16:creationId xmlns:a16="http://schemas.microsoft.com/office/drawing/2014/main" id="{424E8EDC-78DF-4935-8F5D-9050DF5EBE29}"/>
              </a:ext>
            </a:extLst>
          </p:cNvPr>
          <p:cNvSpPr>
            <a:spLocks noGrp="1"/>
          </p:cNvSpPr>
          <p:nvPr>
            <p:ph type="title"/>
          </p:nvPr>
        </p:nvSpPr>
        <p:spPr>
          <a:xfrm>
            <a:off x="7219488" y="-717988"/>
            <a:ext cx="4972511" cy="3367554"/>
          </a:xfrm>
        </p:spPr>
        <p:txBody>
          <a:bodyPr vert="horz" lIns="91440" tIns="45720" rIns="91440" bIns="45720" rtlCol="0" anchor="b">
            <a:normAutofit/>
          </a:bodyPr>
          <a:lstStyle/>
          <a:p>
            <a:r>
              <a:rPr lang="en-US" sz="6600" kern="1200" dirty="0">
                <a:latin typeface="+mj-lt"/>
                <a:ea typeface="+mj-ea"/>
                <a:cs typeface="+mj-cs"/>
              </a:rPr>
              <a:t>Tesla touchscreen</a:t>
            </a:r>
          </a:p>
        </p:txBody>
      </p:sp>
      <p:pic>
        <p:nvPicPr>
          <p:cNvPr id="2054" name="Picture 6" descr="Tesla Will Recall 134,000 Vehicles for Touchscreen Issues">
            <a:extLst>
              <a:ext uri="{FF2B5EF4-FFF2-40B4-BE49-F238E27FC236}">
                <a16:creationId xmlns:a16="http://schemas.microsoft.com/office/drawing/2014/main" id="{383C3CB6-8116-4759-BCCC-F448B03A189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168" r="30500" b="-1"/>
          <a:stretch/>
        </p:blipFill>
        <p:spPr bwMode="auto">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BE5D126-A92F-45B2-91B8-D7CD041FCFA7}"/>
              </a:ext>
            </a:extLst>
          </p:cNvPr>
          <p:cNvSpPr txBox="1"/>
          <p:nvPr/>
        </p:nvSpPr>
        <p:spPr>
          <a:xfrm>
            <a:off x="6532879" y="2575833"/>
            <a:ext cx="5659120" cy="3970318"/>
          </a:xfrm>
          <a:prstGeom prst="rect">
            <a:avLst/>
          </a:prstGeom>
          <a:noFill/>
        </p:spPr>
        <p:txBody>
          <a:bodyPr wrap="square" rtlCol="0">
            <a:spAutoFit/>
          </a:bodyPr>
          <a:lstStyle/>
          <a:p>
            <a:pPr marL="285750" indent="-285750">
              <a:buFont typeface="Arial" panose="020B0604020202020204" pitchFamily="34" charset="0"/>
              <a:buChar char="•"/>
            </a:pPr>
            <a:r>
              <a:rPr lang="en-GB" dirty="0"/>
              <a:t>Another main technology tesla has fought up is the touchscreen devise. Installed into the vehicles, this allows the owner to choose from a wide selection of information that could be helpful. </a:t>
            </a:r>
          </a:p>
          <a:p>
            <a:pPr marL="285750" indent="-285750">
              <a:buFont typeface="Arial" panose="020B0604020202020204" pitchFamily="34" charset="0"/>
              <a:buChar char="•"/>
            </a:pPr>
            <a:r>
              <a:rPr lang="en-GB" dirty="0"/>
              <a:t>Along with the tesla model comes a unique perk that allows you to access all different types of features. From video games to live traffic updates, The touchscreen installed makes it easier and safer for drivers to travel.</a:t>
            </a:r>
          </a:p>
          <a:p>
            <a:pPr marL="285750" indent="-285750">
              <a:buFont typeface="Arial" panose="020B0604020202020204" pitchFamily="34" charset="0"/>
              <a:buChar char="•"/>
            </a:pPr>
            <a:r>
              <a:rPr lang="en-GB" dirty="0"/>
              <a:t>Standing out from the market the screens are also equipped with climate control and navigation features that are a step above the ordinary  </a:t>
            </a:r>
          </a:p>
          <a:p>
            <a:endParaRPr lang="en-GB" dirty="0"/>
          </a:p>
        </p:txBody>
      </p:sp>
    </p:spTree>
    <p:extLst>
      <p:ext uri="{BB962C8B-B14F-4D97-AF65-F5344CB8AC3E}">
        <p14:creationId xmlns:p14="http://schemas.microsoft.com/office/powerpoint/2010/main" val="13147718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31" presetClass="entr" presetSubtype="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p:cTn id="25" dur="1000" fill="hold"/>
                                        <p:tgtEl>
                                          <p:spTgt spid="7"/>
                                        </p:tgtEl>
                                        <p:attrNameLst>
                                          <p:attrName>ppt_w</p:attrName>
                                        </p:attrNameLst>
                                      </p:cBhvr>
                                      <p:tavLst>
                                        <p:tav tm="0">
                                          <p:val>
                                            <p:fltVal val="0"/>
                                          </p:val>
                                        </p:tav>
                                        <p:tav tm="100000">
                                          <p:val>
                                            <p:strVal val="#ppt_w"/>
                                          </p:val>
                                        </p:tav>
                                      </p:tavLst>
                                    </p:anim>
                                    <p:anim calcmode="lin" valueType="num">
                                      <p:cBhvr>
                                        <p:cTn id="26" dur="1000" fill="hold"/>
                                        <p:tgtEl>
                                          <p:spTgt spid="7"/>
                                        </p:tgtEl>
                                        <p:attrNameLst>
                                          <p:attrName>ppt_h</p:attrName>
                                        </p:attrNameLst>
                                      </p:cBhvr>
                                      <p:tavLst>
                                        <p:tav tm="0">
                                          <p:val>
                                            <p:fltVal val="0"/>
                                          </p:val>
                                        </p:tav>
                                        <p:tav tm="100000">
                                          <p:val>
                                            <p:strVal val="#ppt_h"/>
                                          </p:val>
                                        </p:tav>
                                      </p:tavLst>
                                    </p:anim>
                                    <p:anim calcmode="lin" valueType="num">
                                      <p:cBhvr>
                                        <p:cTn id="27" dur="1000" fill="hold"/>
                                        <p:tgtEl>
                                          <p:spTgt spid="7"/>
                                        </p:tgtEl>
                                        <p:attrNameLst>
                                          <p:attrName>style.rotation</p:attrName>
                                        </p:attrNameLst>
                                      </p:cBhvr>
                                      <p:tavLst>
                                        <p:tav tm="0">
                                          <p:val>
                                            <p:fltVal val="90"/>
                                          </p:val>
                                        </p:tav>
                                        <p:tav tm="100000">
                                          <p:val>
                                            <p:fltVal val="0"/>
                                          </p:val>
                                        </p:tav>
                                      </p:tavLst>
                                    </p:anim>
                                    <p:animEffect transition="in" filter="fade">
                                      <p:cBhvr>
                                        <p:cTn id="28"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3E182-509A-4139-9071-EA18D7336B30}"/>
              </a:ext>
            </a:extLst>
          </p:cNvPr>
          <p:cNvSpPr>
            <a:spLocks noGrp="1"/>
          </p:cNvSpPr>
          <p:nvPr>
            <p:ph type="title"/>
          </p:nvPr>
        </p:nvSpPr>
        <p:spPr>
          <a:xfrm>
            <a:off x="619759" y="764373"/>
            <a:ext cx="6257291" cy="1293028"/>
          </a:xfrm>
        </p:spPr>
        <p:txBody>
          <a:bodyPr>
            <a:normAutofit/>
          </a:bodyPr>
          <a:lstStyle/>
          <a:p>
            <a:r>
              <a:rPr lang="en-GB" dirty="0"/>
              <a:t>Sentry mode</a:t>
            </a:r>
          </a:p>
        </p:txBody>
      </p:sp>
      <p:sp>
        <p:nvSpPr>
          <p:cNvPr id="4105" name="Content Placeholder 4101">
            <a:extLst>
              <a:ext uri="{FF2B5EF4-FFF2-40B4-BE49-F238E27FC236}">
                <a16:creationId xmlns:a16="http://schemas.microsoft.com/office/drawing/2014/main" id="{EE35A527-4715-C753-CAC7-48C078F37508}"/>
              </a:ext>
            </a:extLst>
          </p:cNvPr>
          <p:cNvSpPr>
            <a:spLocks noGrp="1"/>
          </p:cNvSpPr>
          <p:nvPr>
            <p:ph idx="1"/>
          </p:nvPr>
        </p:nvSpPr>
        <p:spPr>
          <a:xfrm>
            <a:off x="619760" y="2194560"/>
            <a:ext cx="6257290" cy="4024125"/>
          </a:xfrm>
        </p:spPr>
        <p:txBody>
          <a:bodyPr>
            <a:normAutofit/>
          </a:bodyPr>
          <a:lstStyle/>
          <a:p>
            <a:r>
              <a:rPr lang="en-US" sz="2000" dirty="0"/>
              <a:t>For any time, a driver may feel unsafe or unsure of the situation this feature allows you to put those worries at ease.</a:t>
            </a:r>
          </a:p>
          <a:p>
            <a:r>
              <a:rPr lang="en-US" sz="2000" dirty="0"/>
              <a:t>Sentry mode allows the driver to remain aware of the vehicles state in terms of any damage or possible theft.</a:t>
            </a:r>
          </a:p>
          <a:p>
            <a:r>
              <a:rPr lang="en-US" sz="2000" dirty="0"/>
              <a:t>Through the tesla app should anything happen to your vehicle while your away you will be informed immediately</a:t>
            </a:r>
          </a:p>
          <a:p>
            <a:r>
              <a:rPr lang="en-US" sz="2000" dirty="0"/>
              <a:t>By then your sentry mode feature will begin recording any activity surrounding the vicinity.   </a:t>
            </a:r>
          </a:p>
        </p:txBody>
      </p:sp>
      <p:pic>
        <p:nvPicPr>
          <p:cNvPr id="4098" name="Picture 2" descr="Sentry mode: Tesla isn't just a car, it's a security device">
            <a:extLst>
              <a:ext uri="{FF2B5EF4-FFF2-40B4-BE49-F238E27FC236}">
                <a16:creationId xmlns:a16="http://schemas.microsoft.com/office/drawing/2014/main" id="{529F89B3-D093-4E4B-B61D-6972B3A40AE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1783" r="9892"/>
          <a:stretch/>
        </p:blipFill>
        <p:spPr bwMode="auto">
          <a:xfrm>
            <a:off x="7519416" y="10"/>
            <a:ext cx="4672584" cy="68579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922565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31" presetClass="entr" presetSubtype="0" fill="hold" grpId="0" nodeType="clickEffect">
                                  <p:stCondLst>
                                    <p:cond delay="0"/>
                                  </p:stCondLst>
                                  <p:childTnLst>
                                    <p:set>
                                      <p:cBhvr>
                                        <p:cTn id="24" dur="1" fill="hold">
                                          <p:stCondLst>
                                            <p:cond delay="0"/>
                                          </p:stCondLst>
                                        </p:cTn>
                                        <p:tgtEl>
                                          <p:spTgt spid="4105">
                                            <p:txEl>
                                              <p:pRg st="0" end="0"/>
                                            </p:txEl>
                                          </p:spTgt>
                                        </p:tgtEl>
                                        <p:attrNameLst>
                                          <p:attrName>style.visibility</p:attrName>
                                        </p:attrNameLst>
                                      </p:cBhvr>
                                      <p:to>
                                        <p:strVal val="visible"/>
                                      </p:to>
                                    </p:set>
                                    <p:anim calcmode="lin" valueType="num">
                                      <p:cBhvr>
                                        <p:cTn id="25" dur="1000" fill="hold"/>
                                        <p:tgtEl>
                                          <p:spTgt spid="4105">
                                            <p:txEl>
                                              <p:pRg st="0" end="0"/>
                                            </p:txEl>
                                          </p:spTgt>
                                        </p:tgtEl>
                                        <p:attrNameLst>
                                          <p:attrName>ppt_w</p:attrName>
                                        </p:attrNameLst>
                                      </p:cBhvr>
                                      <p:tavLst>
                                        <p:tav tm="0">
                                          <p:val>
                                            <p:fltVal val="0"/>
                                          </p:val>
                                        </p:tav>
                                        <p:tav tm="100000">
                                          <p:val>
                                            <p:strVal val="#ppt_w"/>
                                          </p:val>
                                        </p:tav>
                                      </p:tavLst>
                                    </p:anim>
                                    <p:anim calcmode="lin" valueType="num">
                                      <p:cBhvr>
                                        <p:cTn id="26" dur="1000" fill="hold"/>
                                        <p:tgtEl>
                                          <p:spTgt spid="4105">
                                            <p:txEl>
                                              <p:pRg st="0" end="0"/>
                                            </p:txEl>
                                          </p:spTgt>
                                        </p:tgtEl>
                                        <p:attrNameLst>
                                          <p:attrName>ppt_h</p:attrName>
                                        </p:attrNameLst>
                                      </p:cBhvr>
                                      <p:tavLst>
                                        <p:tav tm="0">
                                          <p:val>
                                            <p:fltVal val="0"/>
                                          </p:val>
                                        </p:tav>
                                        <p:tav tm="100000">
                                          <p:val>
                                            <p:strVal val="#ppt_h"/>
                                          </p:val>
                                        </p:tav>
                                      </p:tavLst>
                                    </p:anim>
                                    <p:anim calcmode="lin" valueType="num">
                                      <p:cBhvr>
                                        <p:cTn id="27" dur="1000" fill="hold"/>
                                        <p:tgtEl>
                                          <p:spTgt spid="4105">
                                            <p:txEl>
                                              <p:pRg st="0" end="0"/>
                                            </p:txEl>
                                          </p:spTgt>
                                        </p:tgtEl>
                                        <p:attrNameLst>
                                          <p:attrName>style.rotation</p:attrName>
                                        </p:attrNameLst>
                                      </p:cBhvr>
                                      <p:tavLst>
                                        <p:tav tm="0">
                                          <p:val>
                                            <p:fltVal val="90"/>
                                          </p:val>
                                        </p:tav>
                                        <p:tav tm="100000">
                                          <p:val>
                                            <p:fltVal val="0"/>
                                          </p:val>
                                        </p:tav>
                                      </p:tavLst>
                                    </p:anim>
                                    <p:animEffect transition="in" filter="fade">
                                      <p:cBhvr>
                                        <p:cTn id="28" dur="1000"/>
                                        <p:tgtEl>
                                          <p:spTgt spid="4105">
                                            <p:txEl>
                                              <p:pRg st="0" end="0"/>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31" presetClass="entr" presetSubtype="0" fill="hold" grpId="0" nodeType="clickEffect">
                                  <p:stCondLst>
                                    <p:cond delay="0"/>
                                  </p:stCondLst>
                                  <p:childTnLst>
                                    <p:set>
                                      <p:cBhvr>
                                        <p:cTn id="32" dur="1" fill="hold">
                                          <p:stCondLst>
                                            <p:cond delay="0"/>
                                          </p:stCondLst>
                                        </p:cTn>
                                        <p:tgtEl>
                                          <p:spTgt spid="4105">
                                            <p:txEl>
                                              <p:pRg st="1" end="1"/>
                                            </p:txEl>
                                          </p:spTgt>
                                        </p:tgtEl>
                                        <p:attrNameLst>
                                          <p:attrName>style.visibility</p:attrName>
                                        </p:attrNameLst>
                                      </p:cBhvr>
                                      <p:to>
                                        <p:strVal val="visible"/>
                                      </p:to>
                                    </p:set>
                                    <p:anim calcmode="lin" valueType="num">
                                      <p:cBhvr>
                                        <p:cTn id="33" dur="1000" fill="hold"/>
                                        <p:tgtEl>
                                          <p:spTgt spid="4105">
                                            <p:txEl>
                                              <p:pRg st="1" end="1"/>
                                            </p:txEl>
                                          </p:spTgt>
                                        </p:tgtEl>
                                        <p:attrNameLst>
                                          <p:attrName>ppt_w</p:attrName>
                                        </p:attrNameLst>
                                      </p:cBhvr>
                                      <p:tavLst>
                                        <p:tav tm="0">
                                          <p:val>
                                            <p:fltVal val="0"/>
                                          </p:val>
                                        </p:tav>
                                        <p:tav tm="100000">
                                          <p:val>
                                            <p:strVal val="#ppt_w"/>
                                          </p:val>
                                        </p:tav>
                                      </p:tavLst>
                                    </p:anim>
                                    <p:anim calcmode="lin" valueType="num">
                                      <p:cBhvr>
                                        <p:cTn id="34" dur="1000" fill="hold"/>
                                        <p:tgtEl>
                                          <p:spTgt spid="4105">
                                            <p:txEl>
                                              <p:pRg st="1" end="1"/>
                                            </p:txEl>
                                          </p:spTgt>
                                        </p:tgtEl>
                                        <p:attrNameLst>
                                          <p:attrName>ppt_h</p:attrName>
                                        </p:attrNameLst>
                                      </p:cBhvr>
                                      <p:tavLst>
                                        <p:tav tm="0">
                                          <p:val>
                                            <p:fltVal val="0"/>
                                          </p:val>
                                        </p:tav>
                                        <p:tav tm="100000">
                                          <p:val>
                                            <p:strVal val="#ppt_h"/>
                                          </p:val>
                                        </p:tav>
                                      </p:tavLst>
                                    </p:anim>
                                    <p:anim calcmode="lin" valueType="num">
                                      <p:cBhvr>
                                        <p:cTn id="35" dur="1000" fill="hold"/>
                                        <p:tgtEl>
                                          <p:spTgt spid="4105">
                                            <p:txEl>
                                              <p:pRg st="1" end="1"/>
                                            </p:txEl>
                                          </p:spTgt>
                                        </p:tgtEl>
                                        <p:attrNameLst>
                                          <p:attrName>style.rotation</p:attrName>
                                        </p:attrNameLst>
                                      </p:cBhvr>
                                      <p:tavLst>
                                        <p:tav tm="0">
                                          <p:val>
                                            <p:fltVal val="90"/>
                                          </p:val>
                                        </p:tav>
                                        <p:tav tm="100000">
                                          <p:val>
                                            <p:fltVal val="0"/>
                                          </p:val>
                                        </p:tav>
                                      </p:tavLst>
                                    </p:anim>
                                    <p:animEffect transition="in" filter="fade">
                                      <p:cBhvr>
                                        <p:cTn id="36" dur="1000"/>
                                        <p:tgtEl>
                                          <p:spTgt spid="4105">
                                            <p:txEl>
                                              <p:pRg st="1" end="1"/>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31" presetClass="entr" presetSubtype="0" fill="hold" grpId="0" nodeType="clickEffect">
                                  <p:stCondLst>
                                    <p:cond delay="0"/>
                                  </p:stCondLst>
                                  <p:childTnLst>
                                    <p:set>
                                      <p:cBhvr>
                                        <p:cTn id="40" dur="1" fill="hold">
                                          <p:stCondLst>
                                            <p:cond delay="0"/>
                                          </p:stCondLst>
                                        </p:cTn>
                                        <p:tgtEl>
                                          <p:spTgt spid="4105">
                                            <p:txEl>
                                              <p:pRg st="2" end="2"/>
                                            </p:txEl>
                                          </p:spTgt>
                                        </p:tgtEl>
                                        <p:attrNameLst>
                                          <p:attrName>style.visibility</p:attrName>
                                        </p:attrNameLst>
                                      </p:cBhvr>
                                      <p:to>
                                        <p:strVal val="visible"/>
                                      </p:to>
                                    </p:set>
                                    <p:anim calcmode="lin" valueType="num">
                                      <p:cBhvr>
                                        <p:cTn id="41" dur="1000" fill="hold"/>
                                        <p:tgtEl>
                                          <p:spTgt spid="4105">
                                            <p:txEl>
                                              <p:pRg st="2" end="2"/>
                                            </p:txEl>
                                          </p:spTgt>
                                        </p:tgtEl>
                                        <p:attrNameLst>
                                          <p:attrName>ppt_w</p:attrName>
                                        </p:attrNameLst>
                                      </p:cBhvr>
                                      <p:tavLst>
                                        <p:tav tm="0">
                                          <p:val>
                                            <p:fltVal val="0"/>
                                          </p:val>
                                        </p:tav>
                                        <p:tav tm="100000">
                                          <p:val>
                                            <p:strVal val="#ppt_w"/>
                                          </p:val>
                                        </p:tav>
                                      </p:tavLst>
                                    </p:anim>
                                    <p:anim calcmode="lin" valueType="num">
                                      <p:cBhvr>
                                        <p:cTn id="42" dur="1000" fill="hold"/>
                                        <p:tgtEl>
                                          <p:spTgt spid="4105">
                                            <p:txEl>
                                              <p:pRg st="2" end="2"/>
                                            </p:txEl>
                                          </p:spTgt>
                                        </p:tgtEl>
                                        <p:attrNameLst>
                                          <p:attrName>ppt_h</p:attrName>
                                        </p:attrNameLst>
                                      </p:cBhvr>
                                      <p:tavLst>
                                        <p:tav tm="0">
                                          <p:val>
                                            <p:fltVal val="0"/>
                                          </p:val>
                                        </p:tav>
                                        <p:tav tm="100000">
                                          <p:val>
                                            <p:strVal val="#ppt_h"/>
                                          </p:val>
                                        </p:tav>
                                      </p:tavLst>
                                    </p:anim>
                                    <p:anim calcmode="lin" valueType="num">
                                      <p:cBhvr>
                                        <p:cTn id="43" dur="1000" fill="hold"/>
                                        <p:tgtEl>
                                          <p:spTgt spid="4105">
                                            <p:txEl>
                                              <p:pRg st="2" end="2"/>
                                            </p:txEl>
                                          </p:spTgt>
                                        </p:tgtEl>
                                        <p:attrNameLst>
                                          <p:attrName>style.rotation</p:attrName>
                                        </p:attrNameLst>
                                      </p:cBhvr>
                                      <p:tavLst>
                                        <p:tav tm="0">
                                          <p:val>
                                            <p:fltVal val="90"/>
                                          </p:val>
                                        </p:tav>
                                        <p:tav tm="100000">
                                          <p:val>
                                            <p:fltVal val="0"/>
                                          </p:val>
                                        </p:tav>
                                      </p:tavLst>
                                    </p:anim>
                                    <p:animEffect transition="in" filter="fade">
                                      <p:cBhvr>
                                        <p:cTn id="44" dur="1000"/>
                                        <p:tgtEl>
                                          <p:spTgt spid="4105">
                                            <p:txEl>
                                              <p:pRg st="2" end="2"/>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31" presetClass="entr" presetSubtype="0" fill="hold" grpId="0" nodeType="clickEffect">
                                  <p:stCondLst>
                                    <p:cond delay="0"/>
                                  </p:stCondLst>
                                  <p:childTnLst>
                                    <p:set>
                                      <p:cBhvr>
                                        <p:cTn id="48" dur="1" fill="hold">
                                          <p:stCondLst>
                                            <p:cond delay="0"/>
                                          </p:stCondLst>
                                        </p:cTn>
                                        <p:tgtEl>
                                          <p:spTgt spid="4105">
                                            <p:txEl>
                                              <p:pRg st="3" end="3"/>
                                            </p:txEl>
                                          </p:spTgt>
                                        </p:tgtEl>
                                        <p:attrNameLst>
                                          <p:attrName>style.visibility</p:attrName>
                                        </p:attrNameLst>
                                      </p:cBhvr>
                                      <p:to>
                                        <p:strVal val="visible"/>
                                      </p:to>
                                    </p:set>
                                    <p:anim calcmode="lin" valueType="num">
                                      <p:cBhvr>
                                        <p:cTn id="49" dur="1000" fill="hold"/>
                                        <p:tgtEl>
                                          <p:spTgt spid="4105">
                                            <p:txEl>
                                              <p:pRg st="3" end="3"/>
                                            </p:txEl>
                                          </p:spTgt>
                                        </p:tgtEl>
                                        <p:attrNameLst>
                                          <p:attrName>ppt_w</p:attrName>
                                        </p:attrNameLst>
                                      </p:cBhvr>
                                      <p:tavLst>
                                        <p:tav tm="0">
                                          <p:val>
                                            <p:fltVal val="0"/>
                                          </p:val>
                                        </p:tav>
                                        <p:tav tm="100000">
                                          <p:val>
                                            <p:strVal val="#ppt_w"/>
                                          </p:val>
                                        </p:tav>
                                      </p:tavLst>
                                    </p:anim>
                                    <p:anim calcmode="lin" valueType="num">
                                      <p:cBhvr>
                                        <p:cTn id="50" dur="1000" fill="hold"/>
                                        <p:tgtEl>
                                          <p:spTgt spid="4105">
                                            <p:txEl>
                                              <p:pRg st="3" end="3"/>
                                            </p:txEl>
                                          </p:spTgt>
                                        </p:tgtEl>
                                        <p:attrNameLst>
                                          <p:attrName>ppt_h</p:attrName>
                                        </p:attrNameLst>
                                      </p:cBhvr>
                                      <p:tavLst>
                                        <p:tav tm="0">
                                          <p:val>
                                            <p:fltVal val="0"/>
                                          </p:val>
                                        </p:tav>
                                        <p:tav tm="100000">
                                          <p:val>
                                            <p:strVal val="#ppt_h"/>
                                          </p:val>
                                        </p:tav>
                                      </p:tavLst>
                                    </p:anim>
                                    <p:anim calcmode="lin" valueType="num">
                                      <p:cBhvr>
                                        <p:cTn id="51" dur="1000" fill="hold"/>
                                        <p:tgtEl>
                                          <p:spTgt spid="4105">
                                            <p:txEl>
                                              <p:pRg st="3" end="3"/>
                                            </p:txEl>
                                          </p:spTgt>
                                        </p:tgtEl>
                                        <p:attrNameLst>
                                          <p:attrName>style.rotation</p:attrName>
                                        </p:attrNameLst>
                                      </p:cBhvr>
                                      <p:tavLst>
                                        <p:tav tm="0">
                                          <p:val>
                                            <p:fltVal val="90"/>
                                          </p:val>
                                        </p:tav>
                                        <p:tav tm="100000">
                                          <p:val>
                                            <p:fltVal val="0"/>
                                          </p:val>
                                        </p:tav>
                                      </p:tavLst>
                                    </p:anim>
                                    <p:animEffect transition="in" filter="fade">
                                      <p:cBhvr>
                                        <p:cTn id="52" dur="1000"/>
                                        <p:tgtEl>
                                          <p:spTgt spid="410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10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28281-3783-403A-B1AB-0182A003DFE3}"/>
              </a:ext>
            </a:extLst>
          </p:cNvPr>
          <p:cNvSpPr>
            <a:spLocks noGrp="1"/>
          </p:cNvSpPr>
          <p:nvPr>
            <p:ph type="title"/>
          </p:nvPr>
        </p:nvSpPr>
        <p:spPr/>
        <p:txBody>
          <a:bodyPr rtlCol="0">
            <a:normAutofit/>
          </a:bodyPr>
          <a:lstStyle/>
          <a:p>
            <a:pPr algn="ctr"/>
            <a:r>
              <a:rPr lang="en-GB" sz="2000" dirty="0">
                <a:latin typeface="Arial"/>
                <a:ea typeface="+mj-lt"/>
                <a:cs typeface="+mj-lt"/>
              </a:rPr>
              <a:t>How Telsa Markets their products and services without the help of technology</a:t>
            </a:r>
          </a:p>
          <a:p>
            <a:pPr algn="ctr"/>
            <a:endParaRPr lang="en-GB" dirty="0">
              <a:solidFill>
                <a:schemeClr val="bg1"/>
              </a:solidFill>
              <a:latin typeface="Calibri"/>
              <a:cs typeface="Calibri"/>
            </a:endParaRPr>
          </a:p>
        </p:txBody>
      </p:sp>
      <p:sp>
        <p:nvSpPr>
          <p:cNvPr id="3" name="Subtitle 2">
            <a:extLst>
              <a:ext uri="{FF2B5EF4-FFF2-40B4-BE49-F238E27FC236}">
                <a16:creationId xmlns:a16="http://schemas.microsoft.com/office/drawing/2014/main" id="{C4542EAC-8BF3-4BFD-9891-145BC49409C2}"/>
              </a:ext>
            </a:extLst>
          </p:cNvPr>
          <p:cNvSpPr>
            <a:spLocks noGrp="1"/>
          </p:cNvSpPr>
          <p:nvPr>
            <p:ph idx="1"/>
          </p:nvPr>
        </p:nvSpPr>
        <p:spPr/>
        <p:txBody>
          <a:bodyPr vert="horz" lIns="91440" tIns="0" rIns="91440" bIns="45720" rtlCol="0" anchor="ctr">
            <a:normAutofit/>
          </a:bodyPr>
          <a:lstStyle/>
          <a:p>
            <a:pPr algn="ctr"/>
            <a:r>
              <a:rPr lang="en-GB" sz="2400" dirty="0">
                <a:latin typeface="Arial"/>
                <a:cs typeface="Arial"/>
              </a:rPr>
              <a:t>Word of Mouth: </a:t>
            </a:r>
            <a:r>
              <a:rPr lang="en-GB" sz="2400" dirty="0">
                <a:latin typeface="Arial"/>
                <a:ea typeface="+mn-lt"/>
                <a:cs typeface="+mn-lt"/>
              </a:rPr>
              <a:t>Essentially, Tesla markets to its customers by not directly marketing to them at all. It instead encourages others, mainly customers, to do the selling for them. This strategy of relying on word of mouth and referrals turns Tesla’s customers into its marketers.</a:t>
            </a:r>
            <a:endParaRPr lang="en-GB" sz="2400" dirty="0">
              <a:latin typeface="Arial"/>
              <a:cs typeface="Arial"/>
            </a:endParaRPr>
          </a:p>
          <a:p>
            <a:pPr algn="ctr"/>
            <a:r>
              <a:rPr lang="en-GB" sz="2400" dirty="0">
                <a:latin typeface="Arial"/>
                <a:cs typeface="Arial"/>
              </a:rPr>
              <a:t>Referrals : </a:t>
            </a:r>
            <a:r>
              <a:rPr lang="en-GB" sz="2400" dirty="0">
                <a:latin typeface="Arial"/>
                <a:ea typeface="+mn-lt"/>
                <a:cs typeface="+mn-lt"/>
              </a:rPr>
              <a:t>Tesla has had a solid referral program and because of this that has further motivated customers to share their great experiences with the company and its products with others.</a:t>
            </a:r>
          </a:p>
          <a:p>
            <a:pPr marL="0" indent="0" algn="ctr">
              <a:buNone/>
            </a:pPr>
            <a:r>
              <a:rPr lang="en-GB" sz="2400" dirty="0">
                <a:latin typeface="Arial"/>
                <a:cs typeface="Arial"/>
              </a:rPr>
              <a:t>These were the main way in which Telsa choose to market its products and </a:t>
            </a:r>
            <a:r>
              <a:rPr lang="en-GB" sz="2400">
                <a:latin typeface="Arial"/>
                <a:cs typeface="Arial"/>
              </a:rPr>
              <a:t>services.</a:t>
            </a:r>
            <a:endParaRPr lang="en-GB" sz="2400" dirty="0">
              <a:latin typeface="Arial"/>
              <a:cs typeface="Arial"/>
            </a:endParaRPr>
          </a:p>
        </p:txBody>
      </p:sp>
    </p:spTree>
    <p:extLst>
      <p:ext uri="{BB962C8B-B14F-4D97-AF65-F5344CB8AC3E}">
        <p14:creationId xmlns:p14="http://schemas.microsoft.com/office/powerpoint/2010/main" val="5537265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13774-25F9-0FF5-BE4B-33FCE143AAEE}"/>
              </a:ext>
            </a:extLst>
          </p:cNvPr>
          <p:cNvSpPr>
            <a:spLocks noGrp="1"/>
          </p:cNvSpPr>
          <p:nvPr>
            <p:ph type="title"/>
          </p:nvPr>
        </p:nvSpPr>
        <p:spPr/>
        <p:txBody>
          <a:bodyPr>
            <a:normAutofit/>
          </a:bodyPr>
          <a:lstStyle/>
          <a:p>
            <a:pPr algn="ctr"/>
            <a:r>
              <a:rPr lang="en-GB" sz="2000" dirty="0">
                <a:latin typeface="Arial"/>
                <a:cs typeface="Arial"/>
              </a:rPr>
              <a:t>How Tesla sold its products and services without technology</a:t>
            </a:r>
            <a:endParaRPr lang="en-US"/>
          </a:p>
        </p:txBody>
      </p:sp>
      <p:sp>
        <p:nvSpPr>
          <p:cNvPr id="3" name="Content Placeholder 2">
            <a:extLst>
              <a:ext uri="{FF2B5EF4-FFF2-40B4-BE49-F238E27FC236}">
                <a16:creationId xmlns:a16="http://schemas.microsoft.com/office/drawing/2014/main" id="{85703A72-5890-E677-4156-344BC901D9E9}"/>
              </a:ext>
            </a:extLst>
          </p:cNvPr>
          <p:cNvSpPr>
            <a:spLocks noGrp="1"/>
          </p:cNvSpPr>
          <p:nvPr>
            <p:ph idx="1"/>
          </p:nvPr>
        </p:nvSpPr>
        <p:spPr>
          <a:xfrm>
            <a:off x="600364" y="2241345"/>
            <a:ext cx="10515600" cy="3856492"/>
          </a:xfrm>
        </p:spPr>
        <p:txBody>
          <a:bodyPr vert="horz" lIns="91440" tIns="45720" rIns="91440" bIns="45720" rtlCol="0" anchor="b">
            <a:normAutofit/>
          </a:bodyPr>
          <a:lstStyle/>
          <a:p>
            <a:pPr algn="ctr"/>
            <a:r>
              <a:rPr lang="en-GB" sz="2000" dirty="0">
                <a:latin typeface="Arial"/>
                <a:ea typeface="+mn-lt"/>
                <a:cs typeface="+mn-lt"/>
              </a:rPr>
              <a:t>Tesla took a unique approach to establish itself in the market.  Instead of trying to build a relatively affordable car that it could mass-produce and market, it took the opposite approach, focusing instead on creating a compelling car that would create a demand for electric vehicles.</a:t>
            </a:r>
            <a:endParaRPr lang="en-US" sz="2000">
              <a:latin typeface="Arial"/>
              <a:cs typeface="Calibri"/>
            </a:endParaRPr>
          </a:p>
          <a:p>
            <a:pPr algn="ctr"/>
            <a:r>
              <a:rPr lang="en-GB" sz="2000" dirty="0">
                <a:latin typeface="Arial"/>
                <a:ea typeface="+mn-lt"/>
                <a:cs typeface="+mn-lt"/>
              </a:rPr>
              <a:t>Unlike other car manufacturers who sell through franchised dealerships, Tesla sells directly to consumers. It has created an international network of company-owned showrooms and galleries, mostly in urban environments. Thus, by owning the sales channel, Tesla believes and has proven it can gain an advantage in the speed of its product development.</a:t>
            </a:r>
            <a:endParaRPr lang="en-GB" sz="2000" dirty="0">
              <a:latin typeface="Arial"/>
              <a:cs typeface="Arial"/>
            </a:endParaRPr>
          </a:p>
          <a:p>
            <a:pPr marL="0" indent="0">
              <a:buNone/>
            </a:pPr>
            <a:endParaRPr lang="en-GB" sz="2000" dirty="0">
              <a:latin typeface="Arial"/>
              <a:cs typeface="Arial"/>
            </a:endParaRPr>
          </a:p>
        </p:txBody>
      </p:sp>
    </p:spTree>
    <p:extLst>
      <p:ext uri="{BB962C8B-B14F-4D97-AF65-F5344CB8AC3E}">
        <p14:creationId xmlns:p14="http://schemas.microsoft.com/office/powerpoint/2010/main" val="15378968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8B6B1-ED30-3F08-DC4D-A1C0DAF6CF6C}"/>
              </a:ext>
            </a:extLst>
          </p:cNvPr>
          <p:cNvSpPr>
            <a:spLocks noGrp="1"/>
          </p:cNvSpPr>
          <p:nvPr>
            <p:ph type="title"/>
          </p:nvPr>
        </p:nvSpPr>
        <p:spPr>
          <a:xfrm>
            <a:off x="838200" y="191505"/>
            <a:ext cx="10515600" cy="1325563"/>
          </a:xfrm>
        </p:spPr>
        <p:txBody>
          <a:bodyPr>
            <a:normAutofit/>
          </a:bodyPr>
          <a:lstStyle/>
          <a:p>
            <a:pPr algn="ctr"/>
            <a:r>
              <a:rPr lang="en-GB" sz="2000" dirty="0">
                <a:latin typeface="Arial"/>
                <a:cs typeface="Arial"/>
              </a:rPr>
              <a:t>How Tesla reached its customers and suppliers without technology</a:t>
            </a:r>
            <a:endParaRPr lang="en-US"/>
          </a:p>
        </p:txBody>
      </p:sp>
      <p:sp>
        <p:nvSpPr>
          <p:cNvPr id="3" name="Content Placeholder 2">
            <a:extLst>
              <a:ext uri="{FF2B5EF4-FFF2-40B4-BE49-F238E27FC236}">
                <a16:creationId xmlns:a16="http://schemas.microsoft.com/office/drawing/2014/main" id="{4A61C6F9-8A92-5BE6-15A2-291F8AE1B7F4}"/>
              </a:ext>
            </a:extLst>
          </p:cNvPr>
          <p:cNvSpPr>
            <a:spLocks noGrp="1"/>
          </p:cNvSpPr>
          <p:nvPr>
            <p:ph idx="1"/>
          </p:nvPr>
        </p:nvSpPr>
        <p:spPr/>
        <p:txBody>
          <a:bodyPr vert="horz" lIns="91440" tIns="45720" rIns="91440" bIns="45720" rtlCol="0" anchor="ctr">
            <a:normAutofit fontScale="70000" lnSpcReduction="20000"/>
          </a:bodyPr>
          <a:lstStyle/>
          <a:p>
            <a:pPr marL="0" indent="0" algn="ctr">
              <a:buNone/>
            </a:pPr>
            <a:r>
              <a:rPr lang="en-GB" sz="3600" dirty="0">
                <a:latin typeface="Arial"/>
                <a:ea typeface="+mn-lt"/>
                <a:cs typeface="+mn-lt"/>
              </a:rPr>
              <a:t>Here are some of the ways Tesla navigated supply chain challenges...</a:t>
            </a:r>
            <a:endParaRPr lang="en-US" sz="3600">
              <a:latin typeface="Arial"/>
              <a:cs typeface="Arial"/>
            </a:endParaRPr>
          </a:p>
          <a:p>
            <a:pPr algn="ctr"/>
            <a:r>
              <a:rPr lang="en-GB" sz="3200" dirty="0">
                <a:latin typeface="Arial"/>
                <a:ea typeface="+mn-lt"/>
                <a:cs typeface="+mn-lt"/>
              </a:rPr>
              <a:t>Tesla told some customers they could take vehicle delivery with some missing parts, such as Bluetooth chips and USB ports. </a:t>
            </a:r>
          </a:p>
          <a:p>
            <a:pPr algn="ctr"/>
            <a:r>
              <a:rPr lang="en-GB" sz="3200" dirty="0">
                <a:latin typeface="Arial"/>
                <a:ea typeface="+mn-lt"/>
                <a:cs typeface="+mn-lt"/>
              </a:rPr>
              <a:t>Tesla also removed some features such as radar sensors and lumbar support for front passenger seats, which made the car less complicated to build.</a:t>
            </a:r>
            <a:endParaRPr lang="en-GB" sz="3200">
              <a:latin typeface="Arial"/>
              <a:cs typeface="Arial"/>
            </a:endParaRPr>
          </a:p>
          <a:p>
            <a:pPr algn="ctr"/>
            <a:r>
              <a:rPr lang="en-GB" sz="3200" dirty="0">
                <a:latin typeface="Arial"/>
                <a:ea typeface="+mn-lt"/>
                <a:cs typeface="+mn-lt"/>
              </a:rPr>
              <a:t>Tesla also increased vehicle prices to address higher costs, including "expedite costs" for parts.</a:t>
            </a:r>
          </a:p>
          <a:p>
            <a:pPr algn="ctr"/>
            <a:r>
              <a:rPr lang="en-GB" sz="3200" dirty="0">
                <a:latin typeface="Arial"/>
                <a:ea typeface="+mn-lt"/>
                <a:cs typeface="+mn-lt"/>
              </a:rPr>
              <a:t>Chief Executive Elon Musk said Tesla was also able to substitute alternative chips for some that were in short supply.</a:t>
            </a:r>
            <a:endParaRPr lang="en-GB" sz="3200">
              <a:latin typeface="Arial"/>
              <a:cs typeface="Arial"/>
            </a:endParaRPr>
          </a:p>
        </p:txBody>
      </p:sp>
    </p:spTree>
    <p:extLst>
      <p:ext uri="{BB962C8B-B14F-4D97-AF65-F5344CB8AC3E}">
        <p14:creationId xmlns:p14="http://schemas.microsoft.com/office/powerpoint/2010/main" val="10367881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6EB4-1D03-018F-E8B9-42A7D68580A3}"/>
              </a:ext>
            </a:extLst>
          </p:cNvPr>
          <p:cNvSpPr>
            <a:spLocks noGrp="1"/>
          </p:cNvSpPr>
          <p:nvPr>
            <p:ph type="title"/>
          </p:nvPr>
        </p:nvSpPr>
        <p:spPr/>
        <p:txBody>
          <a:bodyPr>
            <a:noAutofit/>
          </a:bodyPr>
          <a:lstStyle/>
          <a:p>
            <a:pPr algn="ctr"/>
            <a:r>
              <a:rPr lang="en-GB" sz="2000" dirty="0">
                <a:latin typeface="Arial"/>
                <a:cs typeface="Arial"/>
              </a:rPr>
              <a:t>How Tesla struggled without technology</a:t>
            </a:r>
            <a:endParaRPr lang="en-US"/>
          </a:p>
        </p:txBody>
      </p:sp>
      <p:sp>
        <p:nvSpPr>
          <p:cNvPr id="3" name="Content Placeholder 2">
            <a:extLst>
              <a:ext uri="{FF2B5EF4-FFF2-40B4-BE49-F238E27FC236}">
                <a16:creationId xmlns:a16="http://schemas.microsoft.com/office/drawing/2014/main" id="{76E76795-888E-8493-A21D-577089FF85BE}"/>
              </a:ext>
            </a:extLst>
          </p:cNvPr>
          <p:cNvSpPr>
            <a:spLocks noGrp="1"/>
          </p:cNvSpPr>
          <p:nvPr>
            <p:ph idx="1"/>
          </p:nvPr>
        </p:nvSpPr>
        <p:spPr>
          <a:xfrm>
            <a:off x="838200" y="1929384"/>
            <a:ext cx="10515600" cy="4743884"/>
          </a:xfrm>
        </p:spPr>
        <p:txBody>
          <a:bodyPr vert="horz" lIns="91440" tIns="45720" rIns="91440" bIns="45720" rtlCol="0" anchor="t">
            <a:normAutofit/>
          </a:bodyPr>
          <a:lstStyle/>
          <a:p>
            <a:pPr marL="0" indent="0" algn="ctr">
              <a:buNone/>
            </a:pPr>
            <a:r>
              <a:rPr lang="en-GB" sz="2000" dirty="0">
                <a:latin typeface="Arial"/>
                <a:cs typeface="Arial"/>
              </a:rPr>
              <a:t>Without technology there could not be a Tesla Motors.</a:t>
            </a:r>
            <a:endParaRPr lang="en-US" sz="2000">
              <a:latin typeface="Arial"/>
              <a:cs typeface="Arial"/>
            </a:endParaRPr>
          </a:p>
          <a:p>
            <a:pPr marL="0" indent="0" algn="ctr">
              <a:buNone/>
            </a:pPr>
            <a:r>
              <a:rPr lang="en-GB" sz="2000" dirty="0">
                <a:latin typeface="Arial"/>
                <a:cs typeface="Arial"/>
              </a:rPr>
              <a:t>Because of the unique approach to motor vehicles Tesla took, trying to recreate the same quality of car would be truly impossible.</a:t>
            </a:r>
          </a:p>
          <a:p>
            <a:pPr marL="0" indent="0" algn="ctr">
              <a:buNone/>
            </a:pPr>
            <a:r>
              <a:rPr lang="en-GB" sz="2000" dirty="0">
                <a:latin typeface="Arial"/>
                <a:cs typeface="Arial"/>
              </a:rPr>
              <a:t>All the award-winning innovative ideas such as :</a:t>
            </a:r>
          </a:p>
          <a:p>
            <a:pPr marL="514350" indent="-514350">
              <a:buAutoNum type="arabicPeriod"/>
            </a:pPr>
            <a:r>
              <a:rPr lang="en-GB" sz="2000" dirty="0">
                <a:latin typeface="Arial"/>
                <a:cs typeface="Arial"/>
              </a:rPr>
              <a:t> Fully Electric fuelled Horsepower</a:t>
            </a:r>
          </a:p>
          <a:p>
            <a:pPr marL="514350" indent="-514350">
              <a:buAutoNum type="arabicPeriod"/>
            </a:pPr>
            <a:r>
              <a:rPr lang="en-GB" sz="2000" dirty="0">
                <a:latin typeface="Arial"/>
                <a:cs typeface="Arial"/>
              </a:rPr>
              <a:t>Bluetooth</a:t>
            </a:r>
          </a:p>
          <a:p>
            <a:pPr marL="514350" indent="-514350">
              <a:buAutoNum type="arabicPeriod"/>
            </a:pPr>
            <a:r>
              <a:rPr lang="en-GB" sz="2000" dirty="0">
                <a:latin typeface="Arial"/>
                <a:cs typeface="Arial"/>
              </a:rPr>
              <a:t>Radar sensors</a:t>
            </a:r>
          </a:p>
          <a:p>
            <a:pPr marL="514350" indent="-514350">
              <a:buAutoNum type="arabicPeriod"/>
            </a:pPr>
            <a:r>
              <a:rPr lang="en-GB" sz="2000" dirty="0">
                <a:latin typeface="Arial"/>
                <a:cs typeface="Arial"/>
              </a:rPr>
              <a:t>Hazard Lights </a:t>
            </a:r>
          </a:p>
          <a:p>
            <a:pPr marL="0" indent="0" algn="ctr">
              <a:buNone/>
            </a:pPr>
            <a:r>
              <a:rPr lang="en-GB" sz="2000" dirty="0">
                <a:latin typeface="Arial"/>
                <a:cs typeface="Arial"/>
              </a:rPr>
              <a:t>Just to name a few.</a:t>
            </a:r>
          </a:p>
          <a:p>
            <a:pPr marL="0" indent="0">
              <a:buNone/>
            </a:pPr>
            <a:endParaRPr lang="en-GB" dirty="0">
              <a:latin typeface="Arial"/>
              <a:cs typeface="Arial"/>
            </a:endParaRPr>
          </a:p>
          <a:p>
            <a:pPr marL="0" indent="0">
              <a:buNone/>
            </a:pPr>
            <a:endParaRPr lang="en-GB" dirty="0"/>
          </a:p>
          <a:p>
            <a:endParaRPr lang="en-GB" dirty="0"/>
          </a:p>
        </p:txBody>
      </p:sp>
      <p:sp>
        <p:nvSpPr>
          <p:cNvPr id="4" name="TextBox 3">
            <a:extLst>
              <a:ext uri="{FF2B5EF4-FFF2-40B4-BE49-F238E27FC236}">
                <a16:creationId xmlns:a16="http://schemas.microsoft.com/office/drawing/2014/main" id="{B6E8D87A-8C95-705C-FD3F-DE6833B49E42}"/>
              </a:ext>
            </a:extLst>
          </p:cNvPr>
          <p:cNvSpPr txBox="1"/>
          <p:nvPr/>
        </p:nvSpPr>
        <p:spPr>
          <a:xfrm>
            <a:off x="4724400" y="320039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22779784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258">
            <a:extLst>
              <a:ext uri="{FF2B5EF4-FFF2-40B4-BE49-F238E27FC236}">
                <a16:creationId xmlns:a16="http://schemas.microsoft.com/office/drawing/2014/main" id="{EBE7524C-E275-A743-B1F0-F5C19FA24055}"/>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3" name="Rectangle 260">
            <a:extLst>
              <a:ext uri="{FF2B5EF4-FFF2-40B4-BE49-F238E27FC236}">
                <a16:creationId xmlns:a16="http://schemas.microsoft.com/office/drawing/2014/main" id="{4370BF64-4869-9AED-8023-20E18587A7DB}"/>
              </a:ext>
            </a:extLst>
          </p:cNvPr>
          <p:cNvSpPr>
            <a:spLocks noMove="1" noResize="1"/>
          </p:cNvSpPr>
          <p:nvPr/>
        </p:nvSpPr>
        <p:spPr>
          <a:xfrm>
            <a:off x="1371600" y="1371600"/>
            <a:ext cx="4038603" cy="4114800"/>
          </a:xfrm>
          <a:prstGeom prst="rect">
            <a:avLst/>
          </a:prstGeom>
          <a:solidFill>
            <a:srgbClr val="55727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4" name="Title 1">
            <a:extLst>
              <a:ext uri="{FF2B5EF4-FFF2-40B4-BE49-F238E27FC236}">
                <a16:creationId xmlns:a16="http://schemas.microsoft.com/office/drawing/2014/main" id="{E0886ABB-40E2-F8E4-FA7C-524BA243AB8B}"/>
              </a:ext>
            </a:extLst>
          </p:cNvPr>
          <p:cNvSpPr txBox="1">
            <a:spLocks noGrp="1"/>
          </p:cNvSpPr>
          <p:nvPr>
            <p:ph type="ctrTitle"/>
          </p:nvPr>
        </p:nvSpPr>
        <p:spPr>
          <a:xfrm>
            <a:off x="1888162" y="1833399"/>
            <a:ext cx="2998015" cy="1978953"/>
          </a:xfrm>
        </p:spPr>
        <p:txBody>
          <a:bodyPr/>
          <a:lstStyle/>
          <a:p>
            <a:pPr lvl="0"/>
            <a:r>
              <a:rPr lang="en-GB" sz="3200">
                <a:solidFill>
                  <a:srgbClr val="EEF2F0"/>
                </a:solidFill>
              </a:rPr>
              <a:t>Tesla</a:t>
            </a:r>
          </a:p>
        </p:txBody>
      </p:sp>
      <p:sp>
        <p:nvSpPr>
          <p:cNvPr id="5" name="Subtitle 2">
            <a:extLst>
              <a:ext uri="{FF2B5EF4-FFF2-40B4-BE49-F238E27FC236}">
                <a16:creationId xmlns:a16="http://schemas.microsoft.com/office/drawing/2014/main" id="{6F932561-B74D-4E85-125D-94B2DE93EFAF}"/>
              </a:ext>
            </a:extLst>
          </p:cNvPr>
          <p:cNvSpPr txBox="1">
            <a:spLocks noGrp="1"/>
          </p:cNvSpPr>
          <p:nvPr>
            <p:ph type="subTitle" idx="1"/>
          </p:nvPr>
        </p:nvSpPr>
        <p:spPr>
          <a:xfrm>
            <a:off x="1906917" y="4114800"/>
            <a:ext cx="2998015" cy="926122"/>
          </a:xfrm>
        </p:spPr>
        <p:txBody>
          <a:bodyPr/>
          <a:lstStyle/>
          <a:p>
            <a:pPr lvl="0"/>
            <a:r>
              <a:rPr lang="en-GB" sz="2000">
                <a:solidFill>
                  <a:srgbClr val="FFFFFF"/>
                </a:solidFill>
              </a:rPr>
              <a:t>The impact of modern tec</a:t>
            </a:r>
            <a:r>
              <a:rPr lang="en-GB" sz="2000" b="1">
                <a:solidFill>
                  <a:srgbClr val="FFFFFF"/>
                </a:solidFill>
              </a:rPr>
              <a:t>h</a:t>
            </a:r>
            <a:r>
              <a:rPr lang="en-GB" sz="2000">
                <a:solidFill>
                  <a:srgbClr val="FFFFFF"/>
                </a:solidFill>
              </a:rPr>
              <a:t>nology 2022</a:t>
            </a:r>
          </a:p>
        </p:txBody>
      </p:sp>
      <p:pic>
        <p:nvPicPr>
          <p:cNvPr id="6" name="Picture 4" descr="A red sports car driving on a road&#10;&#10;Description automatically generated with medium confidence">
            <a:extLst>
              <a:ext uri="{FF2B5EF4-FFF2-40B4-BE49-F238E27FC236}">
                <a16:creationId xmlns:a16="http://schemas.microsoft.com/office/drawing/2014/main" id="{672EA464-F24A-5F2C-7971-016508173390}"/>
              </a:ext>
            </a:extLst>
          </p:cNvPr>
          <p:cNvPicPr>
            <a:picLocks noChangeAspect="1"/>
          </p:cNvPicPr>
          <p:nvPr/>
        </p:nvPicPr>
        <p:blipFill>
          <a:blip r:embed="rId2"/>
          <a:stretch>
            <a:fillRect/>
          </a:stretch>
        </p:blipFill>
        <p:spPr>
          <a:xfrm>
            <a:off x="6414863" y="1819070"/>
            <a:ext cx="5091333" cy="3182084"/>
          </a:xfrm>
          <a:prstGeom prst="rect">
            <a:avLst/>
          </a:prstGeom>
          <a:noFill/>
          <a:ln cap="flat">
            <a:noFill/>
          </a:ln>
        </p:spPr>
      </p:pic>
    </p:spTree>
    <p:extLst>
      <p:ext uri="{BB962C8B-B14F-4D97-AF65-F5344CB8AC3E}">
        <p14:creationId xmlns:p14="http://schemas.microsoft.com/office/powerpoint/2010/main" val="30922931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2">
    <p:bg>
      <p:bgPr>
        <a:solidFill>
          <a:srgbClr val="FFFFFF"/>
        </a:solidFill>
        <a:effectLst/>
      </p:bgPr>
    </p:bg>
    <p:spTree>
      <p:nvGrpSpPr>
        <p:cNvPr id="1" name=""/>
        <p:cNvGrpSpPr/>
        <p:nvPr/>
      </p:nvGrpSpPr>
      <p:grpSpPr>
        <a:xfrm>
          <a:off x="0" y="0"/>
          <a:ext cx="0" cy="0"/>
          <a:chOff x="0" y="0"/>
          <a:chExt cx="0" cy="0"/>
        </a:xfrm>
      </p:grpSpPr>
      <p:sp>
        <p:nvSpPr>
          <p:cNvPr id="2" name="Rectangle 21">
            <a:extLst>
              <a:ext uri="{FF2B5EF4-FFF2-40B4-BE49-F238E27FC236}">
                <a16:creationId xmlns:a16="http://schemas.microsoft.com/office/drawing/2014/main" id="{0BDC179A-E7A8-580E-97C0-D2D3B2BB72E3}"/>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3" name="Rectangle 23">
            <a:extLst>
              <a:ext uri="{FF2B5EF4-FFF2-40B4-BE49-F238E27FC236}">
                <a16:creationId xmlns:a16="http://schemas.microsoft.com/office/drawing/2014/main" id="{532EA83A-0CB2-32BA-3544-653A3C3DE391}"/>
              </a:ext>
            </a:extLst>
          </p:cNvPr>
          <p:cNvSpPr>
            <a:spLocks noMove="1" noResize="1"/>
          </p:cNvSpPr>
          <p:nvPr/>
        </p:nvSpPr>
        <p:spPr>
          <a:xfrm>
            <a:off x="5410203" y="0"/>
            <a:ext cx="6781803" cy="6858000"/>
          </a:xfrm>
          <a:prstGeom prst="rect">
            <a:avLst/>
          </a:prstGeom>
          <a:solidFill>
            <a:srgbClr val="557272">
              <a:alpha val="25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pic>
        <p:nvPicPr>
          <p:cNvPr id="4" name="Picture 4" descr="A red sports car driving on a road&#10;&#10;Description automatically generated with medium confidence">
            <a:extLst>
              <a:ext uri="{FF2B5EF4-FFF2-40B4-BE49-F238E27FC236}">
                <a16:creationId xmlns:a16="http://schemas.microsoft.com/office/drawing/2014/main" id="{1754BFC2-463C-8E05-DE68-7BE57B709075}"/>
              </a:ext>
            </a:extLst>
          </p:cNvPr>
          <p:cNvPicPr>
            <a:picLocks noChangeAspect="1"/>
          </p:cNvPicPr>
          <p:nvPr/>
        </p:nvPicPr>
        <p:blipFill>
          <a:blip r:embed="rId2"/>
          <a:stretch>
            <a:fillRect/>
          </a:stretch>
        </p:blipFill>
        <p:spPr>
          <a:xfrm>
            <a:off x="700485" y="2148081"/>
            <a:ext cx="4098944" cy="2561837"/>
          </a:xfrm>
          <a:prstGeom prst="rect">
            <a:avLst/>
          </a:prstGeom>
          <a:noFill/>
          <a:ln cap="flat">
            <a:noFill/>
          </a:ln>
        </p:spPr>
      </p:pic>
      <p:sp>
        <p:nvSpPr>
          <p:cNvPr id="5" name="Content Placeholder 2">
            <a:extLst>
              <a:ext uri="{FF2B5EF4-FFF2-40B4-BE49-F238E27FC236}">
                <a16:creationId xmlns:a16="http://schemas.microsoft.com/office/drawing/2014/main" id="{EBA26465-E066-389F-3085-04313EC397D3}"/>
              </a:ext>
            </a:extLst>
          </p:cNvPr>
          <p:cNvSpPr txBox="1">
            <a:spLocks noGrp="1"/>
          </p:cNvSpPr>
          <p:nvPr>
            <p:ph idx="1"/>
          </p:nvPr>
        </p:nvSpPr>
        <p:spPr>
          <a:xfrm>
            <a:off x="6096003" y="1814736"/>
            <a:ext cx="5426845" cy="4501664"/>
          </a:xfrm>
        </p:spPr>
        <p:txBody>
          <a:bodyPr/>
          <a:lstStyle/>
          <a:p>
            <a:pPr lvl="0">
              <a:lnSpc>
                <a:spcPct val="90000"/>
              </a:lnSpc>
              <a:spcAft>
                <a:spcPts val="800"/>
              </a:spcAft>
            </a:pPr>
            <a:r>
              <a:rPr lang="en-GB" sz="2000">
                <a:latin typeface="Calibri" pitchFamily="34"/>
                <a:cs typeface="Times New Roman" pitchFamily="18"/>
              </a:rPr>
              <a:t>Slide 10: The impact of modern technology </a:t>
            </a:r>
          </a:p>
          <a:p>
            <a:pPr marL="342900" lvl="0" indent="-342900">
              <a:lnSpc>
                <a:spcPct val="90000"/>
              </a:lnSpc>
              <a:buFont typeface="Goudy Old Style"/>
              <a:buAutoNum type="arabicParenR"/>
            </a:pPr>
            <a:r>
              <a:rPr lang="en-GB" sz="2000">
                <a:latin typeface="Calibri" pitchFamily="34"/>
                <a:cs typeface="Times New Roman" pitchFamily="18"/>
              </a:rPr>
              <a:t>How the customers are benefited by the technology.</a:t>
            </a:r>
          </a:p>
          <a:p>
            <a:pPr marL="457200" lvl="0">
              <a:lnSpc>
                <a:spcPct val="90000"/>
              </a:lnSpc>
            </a:pPr>
            <a:r>
              <a:rPr lang="en-GB" sz="2000">
                <a:latin typeface="Calibri" pitchFamily="34"/>
                <a:cs typeface="Times New Roman" pitchFamily="18"/>
              </a:rPr>
              <a:t>Some of the benefits to the customer cover:</a:t>
            </a:r>
          </a:p>
          <a:p>
            <a:pPr marL="457200" lvl="0">
              <a:lnSpc>
                <a:spcPct val="90000"/>
              </a:lnSpc>
            </a:pPr>
            <a:r>
              <a:rPr lang="en-GB" sz="2000">
                <a:latin typeface="Calibri" pitchFamily="34"/>
                <a:cs typeface="Times New Roman" pitchFamily="18"/>
              </a:rPr>
              <a:t>Comparing of companies, offering similar products, to find the best, deals of the day.</a:t>
            </a:r>
          </a:p>
          <a:p>
            <a:pPr marL="457200" lvl="0">
              <a:lnSpc>
                <a:spcPct val="90000"/>
              </a:lnSpc>
            </a:pPr>
            <a:r>
              <a:rPr lang="en-GB" sz="2000">
                <a:latin typeface="Calibri" pitchFamily="34"/>
                <a:cs typeface="Times New Roman" pitchFamily="18"/>
              </a:rPr>
              <a:t>Product made to suit your personal need.</a:t>
            </a:r>
          </a:p>
          <a:p>
            <a:pPr marL="457200" lvl="0">
              <a:lnSpc>
                <a:spcPct val="90000"/>
              </a:lnSpc>
              <a:spcAft>
                <a:spcPts val="800"/>
              </a:spcAft>
            </a:pPr>
            <a:r>
              <a:rPr lang="en-GB" sz="2000" u="sng">
                <a:latin typeface="Calibri" pitchFamily="34"/>
                <a:cs typeface="Times New Roman" pitchFamily="18"/>
                <a:hlinkClick r:id="rId3"/>
              </a:rPr>
              <a:t>USA TODAY</a:t>
            </a:r>
            <a:endParaRPr lang="en-GB" sz="2000">
              <a:latin typeface="Calibri" pitchFamily="34"/>
              <a:cs typeface="Times New Roman" pitchFamily="18"/>
            </a:endParaRPr>
          </a:p>
          <a:p>
            <a:pPr lvl="0">
              <a:lnSpc>
                <a:spcPct val="90000"/>
              </a:lnSpc>
            </a:pPr>
            <a:endParaRPr lang="en-GB" sz="1500"/>
          </a:p>
        </p:txBody>
      </p:sp>
    </p:spTree>
    <p:extLst>
      <p:ext uri="{BB962C8B-B14F-4D97-AF65-F5344CB8AC3E}">
        <p14:creationId xmlns:p14="http://schemas.microsoft.com/office/powerpoint/2010/main" val="16333350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pic>
        <p:nvPicPr>
          <p:cNvPr id="2" name="Picture 4" descr="A red sports car driving on a road&#10;&#10;Description automatically generated with medium confidence">
            <a:extLst>
              <a:ext uri="{FF2B5EF4-FFF2-40B4-BE49-F238E27FC236}">
                <a16:creationId xmlns:a16="http://schemas.microsoft.com/office/drawing/2014/main" id="{19E850A2-F391-32DA-ADF9-BE3A8124023B}"/>
              </a:ext>
            </a:extLst>
          </p:cNvPr>
          <p:cNvPicPr>
            <a:picLocks noChangeAspect="1"/>
          </p:cNvPicPr>
          <p:nvPr/>
        </p:nvPicPr>
        <p:blipFill>
          <a:blip r:embed="rId2"/>
          <a:stretch>
            <a:fillRect/>
          </a:stretch>
        </p:blipFill>
        <p:spPr>
          <a:xfrm>
            <a:off x="700485" y="2148081"/>
            <a:ext cx="4098944" cy="2561837"/>
          </a:xfrm>
          <a:prstGeom prst="rect">
            <a:avLst/>
          </a:prstGeom>
          <a:noFill/>
          <a:ln cap="flat">
            <a:noFill/>
          </a:ln>
        </p:spPr>
      </p:pic>
      <p:sp>
        <p:nvSpPr>
          <p:cNvPr id="3" name="Content Placeholder 2">
            <a:extLst>
              <a:ext uri="{FF2B5EF4-FFF2-40B4-BE49-F238E27FC236}">
                <a16:creationId xmlns:a16="http://schemas.microsoft.com/office/drawing/2014/main" id="{DE1B233B-9EB6-BB53-568D-C1E0A7C738B4}"/>
              </a:ext>
            </a:extLst>
          </p:cNvPr>
          <p:cNvSpPr txBox="1">
            <a:spLocks noGrp="1"/>
          </p:cNvSpPr>
          <p:nvPr>
            <p:ph idx="1"/>
          </p:nvPr>
        </p:nvSpPr>
        <p:spPr>
          <a:xfrm>
            <a:off x="6096003" y="1814736"/>
            <a:ext cx="5426845" cy="4501664"/>
          </a:xfrm>
        </p:spPr>
        <p:txBody>
          <a:bodyPr/>
          <a:lstStyle/>
          <a:p>
            <a:pPr lvl="0">
              <a:lnSpc>
                <a:spcPct val="90000"/>
              </a:lnSpc>
              <a:spcAft>
                <a:spcPts val="800"/>
              </a:spcAft>
            </a:pPr>
            <a:r>
              <a:rPr lang="en-GB" sz="2000">
                <a:latin typeface="Calibri" pitchFamily="34"/>
                <a:cs typeface="Times New Roman" pitchFamily="18"/>
              </a:rPr>
              <a:t>Slide 10: The impact of modern technology </a:t>
            </a:r>
          </a:p>
          <a:p>
            <a:pPr marL="457200" lvl="0">
              <a:lnSpc>
                <a:spcPct val="90000"/>
              </a:lnSpc>
            </a:pPr>
            <a:r>
              <a:rPr lang="en-GB" sz="2000">
                <a:latin typeface="Calibri" pitchFamily="34"/>
                <a:cs typeface="Times New Roman" pitchFamily="18"/>
              </a:rPr>
              <a:t>Track the progress of your delivery, to the door.</a:t>
            </a:r>
          </a:p>
          <a:p>
            <a:pPr marL="457200" lvl="0">
              <a:lnSpc>
                <a:spcPct val="90000"/>
              </a:lnSpc>
            </a:pPr>
            <a:r>
              <a:rPr lang="en-GB" sz="2000">
                <a:latin typeface="Roboto" pitchFamily="2"/>
                <a:cs typeface="Times New Roman" pitchFamily="18"/>
              </a:rPr>
              <a:t> Other offers from Tesla is the fact the company offers customers something different: </a:t>
            </a:r>
            <a:r>
              <a:rPr lang="en-GB" sz="2000" b="1">
                <a:latin typeface="Roboto" pitchFamily="2"/>
                <a:cs typeface="Times New Roman" pitchFamily="18"/>
              </a:rPr>
              <a:t>A new company with new technology</a:t>
            </a:r>
            <a:r>
              <a:rPr lang="en-GB" sz="2000">
                <a:latin typeface="Calibri" pitchFamily="34"/>
                <a:cs typeface="Times New Roman" pitchFamily="18"/>
              </a:rPr>
              <a:t>. Tesla is similar to Apple of days past, which offered a different tech platform than PCs and a small user base which made it possible to relate to customer and provide a unique service.</a:t>
            </a:r>
          </a:p>
          <a:p>
            <a:pPr marL="457200" lvl="0">
              <a:lnSpc>
                <a:spcPct val="90000"/>
              </a:lnSpc>
              <a:spcAft>
                <a:spcPts val="800"/>
              </a:spcAft>
            </a:pPr>
            <a:r>
              <a:rPr lang="en-GB" sz="2000" u="sng">
                <a:latin typeface="Calibri" pitchFamily="34"/>
                <a:cs typeface="Times New Roman" pitchFamily="18"/>
                <a:hlinkClick r:id="rId3"/>
              </a:rPr>
              <a:t>USA TODAY</a:t>
            </a:r>
            <a:endParaRPr lang="en-GB" sz="2000">
              <a:latin typeface="Calibri" pitchFamily="34"/>
              <a:cs typeface="Times New Roman" pitchFamily="18"/>
            </a:endParaRPr>
          </a:p>
          <a:p>
            <a:pPr lvl="0">
              <a:lnSpc>
                <a:spcPct val="90000"/>
              </a:lnSpc>
            </a:pPr>
            <a:endParaRPr lang="en-GB" sz="1500"/>
          </a:p>
        </p:txBody>
      </p:sp>
    </p:spTree>
    <p:extLst>
      <p:ext uri="{BB962C8B-B14F-4D97-AF65-F5344CB8AC3E}">
        <p14:creationId xmlns:p14="http://schemas.microsoft.com/office/powerpoint/2010/main" val="12216351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4">
    <p:bg>
      <p:bgPr>
        <a:solidFill>
          <a:srgbClr val="FFFFFF"/>
        </a:solidFill>
        <a:effectLst/>
      </p:bgPr>
    </p:bg>
    <p:spTree>
      <p:nvGrpSpPr>
        <p:cNvPr id="1" name=""/>
        <p:cNvGrpSpPr/>
        <p:nvPr/>
      </p:nvGrpSpPr>
      <p:grpSpPr>
        <a:xfrm>
          <a:off x="0" y="0"/>
          <a:ext cx="0" cy="0"/>
          <a:chOff x="0" y="0"/>
          <a:chExt cx="0" cy="0"/>
        </a:xfrm>
      </p:grpSpPr>
      <p:sp>
        <p:nvSpPr>
          <p:cNvPr id="2" name="Rectangle 19">
            <a:extLst>
              <a:ext uri="{FF2B5EF4-FFF2-40B4-BE49-F238E27FC236}">
                <a16:creationId xmlns:a16="http://schemas.microsoft.com/office/drawing/2014/main" id="{B382FBBE-B62A-A5D9-C140-B679C53B5027}"/>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3" name="Rectangle 21">
            <a:extLst>
              <a:ext uri="{FF2B5EF4-FFF2-40B4-BE49-F238E27FC236}">
                <a16:creationId xmlns:a16="http://schemas.microsoft.com/office/drawing/2014/main" id="{AFFA6DF2-7A0B-BBD0-BD9F-F45443626293}"/>
              </a:ext>
            </a:extLst>
          </p:cNvPr>
          <p:cNvSpPr>
            <a:spLocks noMove="1" noResize="1"/>
          </p:cNvSpPr>
          <p:nvPr/>
        </p:nvSpPr>
        <p:spPr>
          <a:xfrm>
            <a:off x="0" y="0"/>
            <a:ext cx="12191996" cy="6858000"/>
          </a:xfrm>
          <a:prstGeom prst="rect">
            <a:avLst/>
          </a:prstGeom>
          <a:solidFill>
            <a:srgbClr val="557272">
              <a:alpha val="25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4" name="Rectangle 23">
            <a:extLst>
              <a:ext uri="{FF2B5EF4-FFF2-40B4-BE49-F238E27FC236}">
                <a16:creationId xmlns:a16="http://schemas.microsoft.com/office/drawing/2014/main" id="{263DC13B-1C38-B5DE-9C61-466A16131B05}"/>
              </a:ext>
            </a:extLst>
          </p:cNvPr>
          <p:cNvSpPr>
            <a:spLocks noMove="1" noResize="1"/>
          </p:cNvSpPr>
          <p:nvPr/>
        </p:nvSpPr>
        <p:spPr>
          <a:xfrm>
            <a:off x="685800" y="701043"/>
            <a:ext cx="10820396" cy="5471156"/>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5" name="Content Placeholder 2">
            <a:extLst>
              <a:ext uri="{FF2B5EF4-FFF2-40B4-BE49-F238E27FC236}">
                <a16:creationId xmlns:a16="http://schemas.microsoft.com/office/drawing/2014/main" id="{DFAF5500-5E8D-1896-A3EB-E716E4AAB8EE}"/>
              </a:ext>
            </a:extLst>
          </p:cNvPr>
          <p:cNvSpPr txBox="1">
            <a:spLocks noGrp="1"/>
          </p:cNvSpPr>
          <p:nvPr>
            <p:ph idx="1"/>
          </p:nvPr>
        </p:nvSpPr>
        <p:spPr>
          <a:xfrm>
            <a:off x="1284850" y="2135937"/>
            <a:ext cx="6339836" cy="3439561"/>
          </a:xfrm>
        </p:spPr>
        <p:txBody>
          <a:bodyPr/>
          <a:lstStyle/>
          <a:p>
            <a:pPr marL="342900" lvl="0" indent="-342900">
              <a:lnSpc>
                <a:spcPct val="90000"/>
              </a:lnSpc>
              <a:buFont typeface="Goudy Old Style"/>
              <a:buAutoNum type="arabicParenR"/>
            </a:pPr>
            <a:r>
              <a:rPr lang="en-GB">
                <a:latin typeface="Calibri" pitchFamily="34"/>
                <a:cs typeface="Times New Roman" pitchFamily="18"/>
              </a:rPr>
              <a:t>How the employees are benefited by the technology.</a:t>
            </a:r>
          </a:p>
          <a:p>
            <a:pPr marL="457200" lvl="0">
              <a:lnSpc>
                <a:spcPct val="90000"/>
              </a:lnSpc>
            </a:pPr>
            <a:r>
              <a:rPr lang="en-GB">
                <a:latin typeface="Calibri" pitchFamily="34"/>
                <a:cs typeface="Times New Roman" pitchFamily="18"/>
              </a:rPr>
              <a:t>Employees, benefits using technology are.</a:t>
            </a:r>
          </a:p>
          <a:p>
            <a:pPr marL="457200" lvl="0">
              <a:lnSpc>
                <a:spcPct val="90000"/>
              </a:lnSpc>
            </a:pPr>
            <a:r>
              <a:rPr lang="en-GB">
                <a:latin typeface="Calibri" pitchFamily="34"/>
                <a:cs typeface="Times New Roman" pitchFamily="18"/>
              </a:rPr>
              <a:t>Not having to deal with customer face to face</a:t>
            </a:r>
          </a:p>
          <a:p>
            <a:pPr marL="457200" lvl="0">
              <a:lnSpc>
                <a:spcPct val="90000"/>
              </a:lnSpc>
            </a:pPr>
            <a:r>
              <a:rPr lang="en-GB">
                <a:latin typeface="Calibri" pitchFamily="34"/>
                <a:cs typeface="Times New Roman" pitchFamily="18"/>
              </a:rPr>
              <a:t>The ability to change and amend details, at the touch of a button.</a:t>
            </a:r>
          </a:p>
          <a:p>
            <a:pPr marL="457200" lvl="0">
              <a:lnSpc>
                <a:spcPct val="90000"/>
              </a:lnSpc>
              <a:spcAft>
                <a:spcPts val="800"/>
              </a:spcAft>
            </a:pPr>
            <a:r>
              <a:rPr lang="en-GB">
                <a:latin typeface="Calibri" pitchFamily="34"/>
                <a:cs typeface="Times New Roman" pitchFamily="18"/>
              </a:rPr>
              <a:t>Workload can be accessed from anywhere, office, home etc.</a:t>
            </a:r>
          </a:p>
          <a:p>
            <a:pPr lvl="0">
              <a:lnSpc>
                <a:spcPct val="90000"/>
              </a:lnSpc>
            </a:pPr>
            <a:endParaRPr lang="en-GB"/>
          </a:p>
        </p:txBody>
      </p:sp>
      <p:pic>
        <p:nvPicPr>
          <p:cNvPr id="6" name="Picture 4" descr="A red sports car driving on a road&#10;&#10;Description automatically generated with medium confidence">
            <a:extLst>
              <a:ext uri="{FF2B5EF4-FFF2-40B4-BE49-F238E27FC236}">
                <a16:creationId xmlns:a16="http://schemas.microsoft.com/office/drawing/2014/main" id="{7BEB34F7-11D2-F0B2-5CC1-FE21EF86349B}"/>
              </a:ext>
            </a:extLst>
          </p:cNvPr>
          <p:cNvPicPr>
            <a:picLocks noChangeAspect="1"/>
          </p:cNvPicPr>
          <p:nvPr/>
        </p:nvPicPr>
        <p:blipFill>
          <a:blip r:embed="rId2"/>
          <a:stretch>
            <a:fillRect/>
          </a:stretch>
        </p:blipFill>
        <p:spPr>
          <a:xfrm>
            <a:off x="8153403" y="2583655"/>
            <a:ext cx="2705096" cy="1690689"/>
          </a:xfrm>
          <a:prstGeom prst="rect">
            <a:avLst/>
          </a:prstGeom>
          <a:noFill/>
          <a:ln cap="flat">
            <a:noFill/>
          </a:ln>
        </p:spPr>
      </p:pic>
      <p:sp>
        <p:nvSpPr>
          <p:cNvPr id="7" name="TextBox 15">
            <a:extLst>
              <a:ext uri="{FF2B5EF4-FFF2-40B4-BE49-F238E27FC236}">
                <a16:creationId xmlns:a16="http://schemas.microsoft.com/office/drawing/2014/main" id="{BF0E4776-D144-CD5D-4325-7AB4ACAE8192}"/>
              </a:ext>
            </a:extLst>
          </p:cNvPr>
          <p:cNvSpPr txBox="1"/>
          <p:nvPr/>
        </p:nvSpPr>
        <p:spPr>
          <a:xfrm>
            <a:off x="1730474" y="5575499"/>
            <a:ext cx="8023119" cy="34162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pitchFamily="34"/>
                <a:ea typeface="Calibri" pitchFamily="34"/>
                <a:cs typeface="Times New Roman" pitchFamily="18"/>
              </a:rPr>
              <a:t>Slide 10: The impact of modern technology </a:t>
            </a:r>
          </a:p>
        </p:txBody>
      </p:sp>
    </p:spTree>
    <p:extLst>
      <p:ext uri="{BB962C8B-B14F-4D97-AF65-F5344CB8AC3E}">
        <p14:creationId xmlns:p14="http://schemas.microsoft.com/office/powerpoint/2010/main" val="19761476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22F33F2E-66BA-A20F-CBD4-78E03D5D02F3}"/>
              </a:ext>
            </a:extLst>
          </p:cNvPr>
          <p:cNvSpPr txBox="1">
            <a:spLocks noGrp="1"/>
          </p:cNvSpPr>
          <p:nvPr>
            <p:ph idx="1"/>
          </p:nvPr>
        </p:nvSpPr>
        <p:spPr>
          <a:xfrm>
            <a:off x="1284850" y="2135937"/>
            <a:ext cx="6339836" cy="3439561"/>
          </a:xfrm>
        </p:spPr>
        <p:txBody>
          <a:bodyPr/>
          <a:lstStyle/>
          <a:p>
            <a:pPr marL="342900" lvl="0" indent="-342900">
              <a:lnSpc>
                <a:spcPct val="90000"/>
              </a:lnSpc>
              <a:buFont typeface="Goudy Old Style"/>
              <a:buAutoNum type="arabicParenR"/>
            </a:pPr>
            <a:r>
              <a:rPr lang="en-GB">
                <a:latin typeface="Calibri" pitchFamily="34"/>
                <a:cs typeface="Times New Roman" pitchFamily="18"/>
              </a:rPr>
              <a:t>How the employees are benefited by the technology.</a:t>
            </a:r>
          </a:p>
          <a:p>
            <a:pPr marL="457200" lvl="0">
              <a:lnSpc>
                <a:spcPct val="90000"/>
              </a:lnSpc>
            </a:pPr>
            <a:r>
              <a:rPr lang="en-GB">
                <a:latin typeface="Calibri" pitchFamily="34"/>
                <a:cs typeface="Times New Roman" pitchFamily="18"/>
              </a:rPr>
              <a:t>Employees, benefits using technology are.</a:t>
            </a:r>
          </a:p>
          <a:p>
            <a:pPr marL="457200" lvl="0">
              <a:lnSpc>
                <a:spcPct val="90000"/>
              </a:lnSpc>
            </a:pPr>
            <a:r>
              <a:rPr lang="en-GB">
                <a:latin typeface="Calibri" pitchFamily="34"/>
                <a:cs typeface="Times New Roman" pitchFamily="18"/>
              </a:rPr>
              <a:t>Not having to deal with customer face to face</a:t>
            </a:r>
          </a:p>
          <a:p>
            <a:pPr marL="457200" lvl="0">
              <a:lnSpc>
                <a:spcPct val="90000"/>
              </a:lnSpc>
            </a:pPr>
            <a:r>
              <a:rPr lang="en-GB">
                <a:latin typeface="Calibri" pitchFamily="34"/>
                <a:cs typeface="Times New Roman" pitchFamily="18"/>
              </a:rPr>
              <a:t>The ability to change and amend details, at the touch of a button.</a:t>
            </a:r>
          </a:p>
          <a:p>
            <a:pPr marL="457200" lvl="0">
              <a:lnSpc>
                <a:spcPct val="90000"/>
              </a:lnSpc>
              <a:spcAft>
                <a:spcPts val="800"/>
              </a:spcAft>
            </a:pPr>
            <a:r>
              <a:rPr lang="en-GB">
                <a:latin typeface="Calibri" pitchFamily="34"/>
                <a:cs typeface="Times New Roman" pitchFamily="18"/>
              </a:rPr>
              <a:t>Workload can be accessed from anywhere, office, home etc.</a:t>
            </a:r>
          </a:p>
          <a:p>
            <a:pPr lvl="0">
              <a:lnSpc>
                <a:spcPct val="90000"/>
              </a:lnSpc>
            </a:pPr>
            <a:endParaRPr lang="en-GB"/>
          </a:p>
        </p:txBody>
      </p:sp>
      <p:pic>
        <p:nvPicPr>
          <p:cNvPr id="3" name="Picture 4" descr="A red sports car driving on a road&#10;&#10;Description automatically generated with medium confidence">
            <a:extLst>
              <a:ext uri="{FF2B5EF4-FFF2-40B4-BE49-F238E27FC236}">
                <a16:creationId xmlns:a16="http://schemas.microsoft.com/office/drawing/2014/main" id="{9D7AAC4E-B66C-6EED-C4E6-D7EEAA2FD8D1}"/>
              </a:ext>
            </a:extLst>
          </p:cNvPr>
          <p:cNvPicPr>
            <a:picLocks noChangeAspect="1"/>
          </p:cNvPicPr>
          <p:nvPr/>
        </p:nvPicPr>
        <p:blipFill>
          <a:blip r:embed="rId2"/>
          <a:stretch>
            <a:fillRect/>
          </a:stretch>
        </p:blipFill>
        <p:spPr>
          <a:xfrm>
            <a:off x="8153403" y="2583655"/>
            <a:ext cx="2705096" cy="1690689"/>
          </a:xfrm>
          <a:prstGeom prst="rect">
            <a:avLst/>
          </a:prstGeom>
          <a:noFill/>
          <a:ln cap="flat">
            <a:noFill/>
          </a:ln>
        </p:spPr>
      </p:pic>
      <p:sp>
        <p:nvSpPr>
          <p:cNvPr id="4" name="TextBox 15">
            <a:extLst>
              <a:ext uri="{FF2B5EF4-FFF2-40B4-BE49-F238E27FC236}">
                <a16:creationId xmlns:a16="http://schemas.microsoft.com/office/drawing/2014/main" id="{F78E1373-8F7C-6696-82C3-8F42E00F75EC}"/>
              </a:ext>
            </a:extLst>
          </p:cNvPr>
          <p:cNvSpPr txBox="1"/>
          <p:nvPr/>
        </p:nvSpPr>
        <p:spPr>
          <a:xfrm>
            <a:off x="1730474" y="5575499"/>
            <a:ext cx="8023119" cy="34162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pitchFamily="34"/>
                <a:ea typeface="Calibri" pitchFamily="34"/>
                <a:cs typeface="Times New Roman" pitchFamily="18"/>
              </a:rPr>
              <a:t>Slide 10: The impact of modern technology </a:t>
            </a:r>
          </a:p>
        </p:txBody>
      </p:sp>
    </p:spTree>
    <p:extLst>
      <p:ext uri="{BB962C8B-B14F-4D97-AF65-F5344CB8AC3E}">
        <p14:creationId xmlns:p14="http://schemas.microsoft.com/office/powerpoint/2010/main" val="15268055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6">
    <p:bg>
      <p:bgPr>
        <a:solidFill>
          <a:srgbClr val="FFFFFF"/>
        </a:solidFill>
        <a:effectLst/>
      </p:bgPr>
    </p:bg>
    <p:spTree>
      <p:nvGrpSpPr>
        <p:cNvPr id="1" name=""/>
        <p:cNvGrpSpPr/>
        <p:nvPr/>
      </p:nvGrpSpPr>
      <p:grpSpPr>
        <a:xfrm>
          <a:off x="0" y="0"/>
          <a:ext cx="0" cy="0"/>
          <a:chOff x="0" y="0"/>
          <a:chExt cx="0" cy="0"/>
        </a:xfrm>
      </p:grpSpPr>
      <p:sp>
        <p:nvSpPr>
          <p:cNvPr id="2" name="Rectangle 20">
            <a:extLst>
              <a:ext uri="{FF2B5EF4-FFF2-40B4-BE49-F238E27FC236}">
                <a16:creationId xmlns:a16="http://schemas.microsoft.com/office/drawing/2014/main" id="{FD92A246-AF7B-B7E5-3795-8FF566B54C27}"/>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3" name="Rectangle 22">
            <a:extLst>
              <a:ext uri="{FF2B5EF4-FFF2-40B4-BE49-F238E27FC236}">
                <a16:creationId xmlns:a16="http://schemas.microsoft.com/office/drawing/2014/main" id="{9EF34160-8B5E-593E-6190-57D272547873}"/>
              </a:ext>
            </a:extLst>
          </p:cNvPr>
          <p:cNvSpPr>
            <a:spLocks noMove="1" noResize="1"/>
          </p:cNvSpPr>
          <p:nvPr/>
        </p:nvSpPr>
        <p:spPr>
          <a:xfrm>
            <a:off x="7467603" y="0"/>
            <a:ext cx="4724403" cy="6858000"/>
          </a:xfrm>
          <a:prstGeom prst="rect">
            <a:avLst/>
          </a:prstGeom>
          <a:solidFill>
            <a:srgbClr val="557272">
              <a:alpha val="25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4" name="TextBox 15">
            <a:extLst>
              <a:ext uri="{FF2B5EF4-FFF2-40B4-BE49-F238E27FC236}">
                <a16:creationId xmlns:a16="http://schemas.microsoft.com/office/drawing/2014/main" id="{DFFC0D2A-675D-5963-8F5B-C8F23CAEF3CA}"/>
              </a:ext>
            </a:extLst>
          </p:cNvPr>
          <p:cNvSpPr txBox="1"/>
          <p:nvPr/>
        </p:nvSpPr>
        <p:spPr>
          <a:xfrm>
            <a:off x="8128028" y="648931"/>
            <a:ext cx="3390896" cy="893825"/>
          </a:xfrm>
          <a:prstGeom prst="rect">
            <a:avLst/>
          </a:prstGeom>
          <a:noFill/>
          <a:ln cap="flat">
            <a:noFill/>
          </a:ln>
        </p:spPr>
        <p:txBody>
          <a:bodyPr vert="horz" wrap="square" lIns="91440" tIns="45720" rIns="91440" bIns="45720" anchor="b" anchorCtr="1" compatLnSpc="1">
            <a:normAutofit/>
          </a:bodyPr>
          <a:lstStyle/>
          <a:p>
            <a:pPr marL="0" marR="0" lvl="0" indent="0" algn="ctr" defTabSz="914400" rtl="0" fontAlgn="auto" hangingPunct="1">
              <a:lnSpc>
                <a:spcPct val="80000"/>
              </a:lnSpc>
              <a:spcBef>
                <a:spcPts val="0"/>
              </a:spcBef>
              <a:spcAft>
                <a:spcPts val="800"/>
              </a:spcAft>
              <a:buNone/>
              <a:tabLst/>
              <a:defRPr sz="1800" b="0" i="0" u="none" strike="noStrike" kern="0" cap="none" spc="0" baseline="0">
                <a:solidFill>
                  <a:srgbClr val="000000"/>
                </a:solidFill>
                <a:uFillTx/>
              </a:defRPr>
            </a:pPr>
            <a:r>
              <a:rPr lang="en-US" sz="2000" b="0" i="0" u="none" strike="noStrike" kern="1200" cap="all" spc="300" baseline="0">
                <a:solidFill>
                  <a:srgbClr val="293737"/>
                </a:solidFill>
                <a:uFillTx/>
                <a:latin typeface="Goudy Old Style"/>
              </a:rPr>
              <a:t>Slide 10: The impact of modern technology </a:t>
            </a:r>
          </a:p>
        </p:txBody>
      </p:sp>
      <p:pic>
        <p:nvPicPr>
          <p:cNvPr id="5" name="Picture 4" descr="A red sports car driving on a road&#10;&#10;Description automatically generated with medium confidence">
            <a:extLst>
              <a:ext uri="{FF2B5EF4-FFF2-40B4-BE49-F238E27FC236}">
                <a16:creationId xmlns:a16="http://schemas.microsoft.com/office/drawing/2014/main" id="{C524531F-F6D8-6628-8B0B-7084E91BC698}"/>
              </a:ext>
            </a:extLst>
          </p:cNvPr>
          <p:cNvPicPr>
            <a:picLocks noChangeAspect="1"/>
          </p:cNvPicPr>
          <p:nvPr/>
        </p:nvPicPr>
        <p:blipFill>
          <a:blip r:embed="rId2"/>
          <a:stretch>
            <a:fillRect/>
          </a:stretch>
        </p:blipFill>
        <p:spPr>
          <a:xfrm>
            <a:off x="683486" y="1524003"/>
            <a:ext cx="6096003" cy="3810003"/>
          </a:xfrm>
          <a:prstGeom prst="rect">
            <a:avLst/>
          </a:prstGeom>
          <a:noFill/>
          <a:ln cap="flat">
            <a:noFill/>
          </a:ln>
        </p:spPr>
      </p:pic>
      <p:sp>
        <p:nvSpPr>
          <p:cNvPr id="6" name="Content Placeholder 2">
            <a:extLst>
              <a:ext uri="{FF2B5EF4-FFF2-40B4-BE49-F238E27FC236}">
                <a16:creationId xmlns:a16="http://schemas.microsoft.com/office/drawing/2014/main" id="{40C33C08-5610-B6F7-7A9A-CC1538DA0C72}"/>
              </a:ext>
            </a:extLst>
          </p:cNvPr>
          <p:cNvSpPr txBox="1">
            <a:spLocks noGrp="1"/>
          </p:cNvSpPr>
          <p:nvPr>
            <p:ph idx="1"/>
          </p:nvPr>
        </p:nvSpPr>
        <p:spPr>
          <a:xfrm>
            <a:off x="8115300" y="1814736"/>
            <a:ext cx="3390896" cy="4501664"/>
          </a:xfrm>
        </p:spPr>
        <p:txBody>
          <a:bodyPr/>
          <a:lstStyle/>
          <a:p>
            <a:pPr marL="342900" lvl="0"/>
            <a:r>
              <a:rPr lang="en-US"/>
              <a:t>The best Tesla benefits for employees, is the chance to drive a Tesla Roadster and, many employees have been fortunate to take the latest Tesla Roadster home at week ends</a:t>
            </a:r>
            <a:r>
              <a:rPr lang="en-US" sz="1200"/>
              <a:t>.</a:t>
            </a:r>
          </a:p>
          <a:p>
            <a:pPr marL="342900" lvl="0"/>
            <a:endParaRPr lang="en-US" sz="1200"/>
          </a:p>
          <a:p>
            <a:pPr marL="342900" lvl="0"/>
            <a:r>
              <a:rPr lang="en-GB" sz="1200">
                <a:hlinkClick r:id="rId3"/>
              </a:rPr>
              <a:t> Tesla Employee Benefits - Corporate Culture Insight | Tesla Motors Club</a:t>
            </a:r>
            <a:endParaRPr lang="en-GB" sz="1200"/>
          </a:p>
          <a:p>
            <a:pPr marL="342900" lvl="0"/>
            <a:endParaRPr lang="en-US"/>
          </a:p>
          <a:p>
            <a:pPr marL="0" lvl="0"/>
            <a:endParaRPr lang="en-US"/>
          </a:p>
        </p:txBody>
      </p:sp>
    </p:spTree>
    <p:extLst>
      <p:ext uri="{BB962C8B-B14F-4D97-AF65-F5344CB8AC3E}">
        <p14:creationId xmlns:p14="http://schemas.microsoft.com/office/powerpoint/2010/main" val="227751093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01D17D"/>
      </a:accent1>
      <a:accent2>
        <a:srgbClr val="84C72A"/>
      </a:accent2>
      <a:accent3>
        <a:srgbClr val="E1D126"/>
      </a:accent3>
      <a:accent4>
        <a:srgbClr val="E29932"/>
      </a:accent4>
      <a:accent5>
        <a:srgbClr val="E56526"/>
      </a:accent5>
      <a:accent6>
        <a:srgbClr val="D63731"/>
      </a:accent6>
      <a:hlink>
        <a:srgbClr val="35FA7F"/>
      </a:hlink>
      <a:folHlink>
        <a:srgbClr val="BAFC85"/>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2B2A868B-6BC2-4B3E-98B9-1258F41035DE}"/>
    </a:ext>
  </a:extLst>
</a:theme>
</file>

<file path=ppt/theme/theme3.xml><?xml version="1.0" encoding="utf-8"?>
<a:theme xmlns:a="http://schemas.openxmlformats.org/drawingml/2006/main" name="SketchyVTI">
  <a:themeElements>
    <a:clrScheme name="AnalogousFromDarkSeedLeftStep">
      <a:dk1>
        <a:srgbClr val="000000"/>
      </a:dk1>
      <a:lt1>
        <a:srgbClr val="FFFFFF"/>
      </a:lt1>
      <a:dk2>
        <a:srgbClr val="311C24"/>
      </a:dk2>
      <a:lt2>
        <a:srgbClr val="F0F3F3"/>
      </a:lt2>
      <a:accent1>
        <a:srgbClr val="E72C29"/>
      </a:accent1>
      <a:accent2>
        <a:srgbClr val="D51763"/>
      </a:accent2>
      <a:accent3>
        <a:srgbClr val="E729C4"/>
      </a:accent3>
      <a:accent4>
        <a:srgbClr val="A817D5"/>
      </a:accent4>
      <a:accent5>
        <a:srgbClr val="6B29E7"/>
      </a:accent5>
      <a:accent6>
        <a:srgbClr val="2D39D9"/>
      </a:accent6>
      <a:hlink>
        <a:srgbClr val="813FBF"/>
      </a:hlink>
      <a:folHlink>
        <a:srgbClr val="7F7F7F"/>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4.xml><?xml version="1.0" encoding="utf-8"?>
<a:theme xmlns:a="http://schemas.openxmlformats.org/drawingml/2006/main" name="ClassicFrame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1664</Words>
  <Application>Microsoft Office PowerPoint</Application>
  <PresentationFormat>Widescreen</PresentationFormat>
  <Paragraphs>115</Paragraphs>
  <Slides>22</Slides>
  <Notes>1</Notes>
  <HiddenSlides>0</HiddenSlides>
  <MMClips>0</MMClips>
  <ScaleCrop>false</ScaleCrop>
  <HeadingPairs>
    <vt:vector size="6" baseType="variant">
      <vt:variant>
        <vt:lpstr>Fonts Used</vt:lpstr>
      </vt:variant>
      <vt:variant>
        <vt:i4>13</vt:i4>
      </vt:variant>
      <vt:variant>
        <vt:lpstr>Theme</vt:lpstr>
      </vt:variant>
      <vt:variant>
        <vt:i4>4</vt:i4>
      </vt:variant>
      <vt:variant>
        <vt:lpstr>Slide Titles</vt:lpstr>
      </vt:variant>
      <vt:variant>
        <vt:i4>22</vt:i4>
      </vt:variant>
    </vt:vector>
  </HeadingPairs>
  <TitlesOfParts>
    <vt:vector size="39" baseType="lpstr">
      <vt:lpstr>Arial</vt:lpstr>
      <vt:lpstr>Calibri</vt:lpstr>
      <vt:lpstr>Calibri Light</vt:lpstr>
      <vt:lpstr>Century Gothic</vt:lpstr>
      <vt:lpstr>Copperplate Gothic Bold</vt:lpstr>
      <vt:lpstr>Gill Sans MT</vt:lpstr>
      <vt:lpstr>Goudy Old Style</vt:lpstr>
      <vt:lpstr>Modern Love</vt:lpstr>
      <vt:lpstr>Roboto</vt:lpstr>
      <vt:lpstr>Roman</vt:lpstr>
      <vt:lpstr>The Hand</vt:lpstr>
      <vt:lpstr>Wingdings</vt:lpstr>
      <vt:lpstr>Wingdings 3</vt:lpstr>
      <vt:lpstr>Office Theme</vt:lpstr>
      <vt:lpstr>Vapor Trail</vt:lpstr>
      <vt:lpstr>SketchyVTI</vt:lpstr>
      <vt:lpstr>ClassicFrameVTI</vt:lpstr>
      <vt:lpstr>Impact Of The Modern Technology On Tesla</vt:lpstr>
      <vt:lpstr>PowerPoint Presentation</vt:lpstr>
      <vt:lpstr>PowerPoint Presentation</vt:lpstr>
      <vt:lpstr>PowerPoint Presentation</vt:lpstr>
      <vt:lpstr>PowerPoint Presentation</vt:lpstr>
      <vt:lpstr>PowerPoint Presentation</vt:lpstr>
      <vt:lpstr>PowerPoint Presentation</vt:lpstr>
      <vt:lpstr>Insights of the modern technology introduced with Tesla! </vt:lpstr>
      <vt:lpstr>Auto pilot</vt:lpstr>
      <vt:lpstr>Tesla Karaoke</vt:lpstr>
      <vt:lpstr>Tesla touchscreen</vt:lpstr>
      <vt:lpstr>Sentry mode</vt:lpstr>
      <vt:lpstr>How Telsa Markets their products and services without the help of technology </vt:lpstr>
      <vt:lpstr>How Tesla sold its products and services without technology</vt:lpstr>
      <vt:lpstr>How Tesla reached its customers and suppliers without technology</vt:lpstr>
      <vt:lpstr>How Tesla struggled without technology</vt:lpstr>
      <vt:lpstr>Tesla</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suneth Fernando</dc:creator>
  <cp:lastModifiedBy>Suneth Fernando</cp:lastModifiedBy>
  <cp:revision>38</cp:revision>
  <dcterms:created xsi:type="dcterms:W3CDTF">2022-02-27T11:58:39Z</dcterms:created>
  <dcterms:modified xsi:type="dcterms:W3CDTF">2022-05-01T17:44:50Z</dcterms:modified>
</cp:coreProperties>
</file>