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8" r:id="rId2"/>
    <p:sldId id="259" r:id="rId3"/>
    <p:sldId id="261" r:id="rId4"/>
    <p:sldId id="262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66" autoAdjust="0"/>
    <p:restoredTop sz="94660"/>
  </p:normalViewPr>
  <p:slideViewPr>
    <p:cSldViewPr snapToGrid="0">
      <p:cViewPr varScale="1">
        <p:scale>
          <a:sx n="90" d="100"/>
          <a:sy n="90" d="100"/>
        </p:scale>
        <p:origin x="7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377298-1D18-4A94-8221-0F3C81D60C96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8A5C55-982E-4FAD-AEA4-1AC6173784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893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 smtClean="0"/>
          </a:p>
        </p:txBody>
      </p:sp>
      <p:sp>
        <p:nvSpPr>
          <p:cNvPr id="153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28CD2B3-AA96-482B-A0AE-19716A1F0313}" type="slidenum">
              <a:rPr lang="en-GB" altLang="en-US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46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070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874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115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8A5C55-982E-4FAD-AEA4-1AC61737841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414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smtClean="0"/>
              <a:t>What I write in the field, the bare minimum:</a:t>
            </a:r>
            <a:endParaRPr lang="en-GB" dirty="0" smtClean="0"/>
          </a:p>
          <a:p>
            <a:r>
              <a:rPr lang="en-GB" dirty="0" smtClean="0"/>
              <a:t>Date &amp; time</a:t>
            </a:r>
          </a:p>
          <a:p>
            <a:r>
              <a:rPr lang="en-GB" dirty="0" smtClean="0"/>
              <a:t>Who &amp; where</a:t>
            </a:r>
          </a:p>
          <a:p>
            <a:r>
              <a:rPr lang="en-GB" dirty="0" smtClean="0"/>
              <a:t>Note where people are placed in relation to each other/main objects (</a:t>
            </a:r>
            <a:r>
              <a:rPr lang="en-GB" dirty="0" err="1" smtClean="0"/>
              <a:t>i.e</a:t>
            </a:r>
            <a:r>
              <a:rPr lang="en-GB" dirty="0" smtClean="0"/>
              <a:t> where was ‘</a:t>
            </a:r>
          </a:p>
          <a:p>
            <a:r>
              <a:rPr lang="en-GB" dirty="0" smtClean="0"/>
              <a:t>2zero2, what is zero?)</a:t>
            </a:r>
          </a:p>
          <a:p>
            <a:r>
              <a:rPr lang="en-GB" dirty="0" smtClean="0"/>
              <a:t>Dot point* main topics of discussion/event flows/observations</a:t>
            </a:r>
          </a:p>
          <a:p>
            <a:r>
              <a:rPr lang="en-GB" dirty="0" smtClean="0"/>
              <a:t>Record </a:t>
            </a:r>
            <a:r>
              <a:rPr lang="en-GB" i="1" dirty="0" smtClean="0"/>
              <a:t>verbatim</a:t>
            </a:r>
            <a:r>
              <a:rPr lang="en-GB" dirty="0" smtClean="0"/>
              <a:t> any key quotes</a:t>
            </a:r>
          </a:p>
          <a:p>
            <a:r>
              <a:rPr lang="en-GB" dirty="0" smtClean="0"/>
              <a:t>Record any questions the situation raises for you that require later clarification or follow up</a:t>
            </a:r>
          </a:p>
          <a:p>
            <a:r>
              <a:rPr lang="en-GB" dirty="0" smtClean="0"/>
              <a:t>Record any ideas/creative zaps/insights you have whilst in-situ (place is </a:t>
            </a:r>
            <a:r>
              <a:rPr lang="en-GB" i="1" dirty="0" smtClean="0"/>
              <a:t>powerful</a:t>
            </a:r>
            <a:r>
              <a:rPr lang="en-GB" dirty="0" smtClean="0"/>
              <a:t>)</a:t>
            </a:r>
            <a:endParaRPr lang="en-GB" dirty="0" smtClean="0">
              <a:effectLst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65B335D-1718-4660-8976-B33E2F7176C2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84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1"/>
            <a:ext cx="12192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 bwMode="invGray">
          <a:xfrm>
            <a:off x="0" y="5127625"/>
            <a:ext cx="12192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A71DF3-FD17-4116-B039-3B76E74E450C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C36C9-8DF1-4827-AEED-9F366E1FB6D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476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7755C7-DDA6-4116-A5A4-8D28C00B11D7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48A93-CBBA-4C68-93E0-4F27E1B20F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231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1"/>
            <a:ext cx="12192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 bwMode="invGray">
          <a:xfrm>
            <a:off x="0" y="2601914"/>
            <a:ext cx="12192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F08BF-3078-4F89-B026-E2578C7F02D7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FBB50E-D75E-447D-8FBD-7B772FB8893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3841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AE6B92-B16F-47C1-9A5B-07A3242056F6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B5F30-AE8A-459A-A193-B89EA73A4C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395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5F158-7174-4E43-80BE-9C62473BC76B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E5295-0F49-45DA-9A35-5FF94EC0CD7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6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06BEA0-6781-4D5C-B463-BFC53DDD4582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9460E-F0D0-4865-9B18-D64DE2E894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36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E1A3F-9C0B-4D85-B177-06C5301AEDA6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5960D-6BB6-4ED3-BE9B-DEE635A055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3346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invGray">
          <a:xfrm>
            <a:off x="3807885" y="0"/>
            <a:ext cx="61383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 bwMode="invGray">
          <a:xfrm>
            <a:off x="3807885" y="0"/>
            <a:ext cx="61383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BE3B8-359E-4815-92FC-106DB01FE254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43226-A22A-49D0-B147-10D38D663C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847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807885" y="0"/>
            <a:ext cx="61383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Rectangle 5"/>
          <p:cNvSpPr/>
          <p:nvPr/>
        </p:nvSpPr>
        <p:spPr bwMode="invGray">
          <a:xfrm>
            <a:off x="3807885" y="0"/>
            <a:ext cx="61383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220133" y="1169988"/>
            <a:ext cx="3363384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BA9BA1-B1CD-41E9-B0EE-554D40F1155D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067" y="1169988"/>
            <a:ext cx="6925733" cy="201612"/>
          </a:xfrm>
        </p:spPr>
        <p:txBody>
          <a:bodyPr/>
          <a:lstStyle>
            <a:lvl1pPr>
              <a:defRPr>
                <a:solidFill>
                  <a:prstClr val="black">
                    <a:shade val="50000"/>
                  </a:prst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8851" y="1169988"/>
            <a:ext cx="977900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17732-338E-4E58-B95A-EDA22FC1C88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592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96825B-A4FC-4681-B6C3-5E42520783EA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5A581D-987D-4D3C-9A03-AAA9854244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3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invGray">
          <a:xfrm>
            <a:off x="8798985" y="0"/>
            <a:ext cx="61383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5" name="Rectangle 4"/>
          <p:cNvSpPr/>
          <p:nvPr/>
        </p:nvSpPr>
        <p:spPr bwMode="ltGray">
          <a:xfrm>
            <a:off x="8864600" y="0"/>
            <a:ext cx="33528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1DC0B2-6EBB-4E1E-AE1E-2E049998EEFE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018" y="6376989"/>
            <a:ext cx="511598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1B53AD-63A7-4A8A-B743-9E8F3D3FC1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49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6688"/>
            <a:ext cx="12192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ltGray">
          <a:xfrm>
            <a:off x="0" y="1"/>
            <a:ext cx="12192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774825"/>
            <a:ext cx="10972800" cy="462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7000"/>
            <a:ext cx="28448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prstClr val="white">
                    <a:tint val="95000"/>
                  </a:prst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44E2F031-0227-4D72-AE35-6F3FD824FDA5}" type="datetimeFigureOut">
              <a:rPr lang="en-GB"/>
              <a:pPr>
                <a:defRPr/>
              </a:pPr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018" y="6477000"/>
            <a:ext cx="7344833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prstClr val="white">
                    <a:tint val="95000"/>
                  </a:prst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8934" y="6477000"/>
            <a:ext cx="977900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prstClr val="white">
                    <a:tint val="95000"/>
                  </a:prst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35D5616D-D029-4EE7-9454-BDBF24B3321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94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alibri" pitchFamily="34" charset="0"/>
        </a:defRPr>
      </a:lvl9pPr>
      <a:extLst/>
    </p:titleStyle>
    <p:bodyStyle>
      <a:lvl1pPr marL="438150" indent="-319088" algn="l" rtl="0" fontAlgn="base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fontAlgn="base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fontAlgn="base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cahmw.gov.uk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Subtitle 3"/>
          <p:cNvSpPr>
            <a:spLocks noGrp="1"/>
          </p:cNvSpPr>
          <p:nvPr>
            <p:ph type="subTitle" idx="1"/>
          </p:nvPr>
        </p:nvSpPr>
        <p:spPr>
          <a:xfrm>
            <a:off x="1847850" y="1828800"/>
            <a:ext cx="8439150" cy="1500188"/>
          </a:xfrm>
        </p:spPr>
        <p:txBody>
          <a:bodyPr/>
          <a:lstStyle/>
          <a:p>
            <a:r>
              <a:rPr lang="en-GB" altLang="en-US" sz="2800" dirty="0" smtClean="0"/>
              <a:t>Introduction to Fieldwork</a:t>
            </a:r>
            <a:endParaRPr lang="en-GB" altLang="en-US" sz="2800" dirty="0"/>
          </a:p>
        </p:txBody>
      </p:sp>
      <p:sp>
        <p:nvSpPr>
          <p:cNvPr id="8196" name="TextBox 4"/>
          <p:cNvSpPr txBox="1">
            <a:spLocks noChangeArrowheads="1"/>
          </p:cNvSpPr>
          <p:nvPr/>
        </p:nvSpPr>
        <p:spPr bwMode="auto">
          <a:xfrm>
            <a:off x="1775520" y="5650402"/>
            <a:ext cx="6601102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>
                <a:solidFill>
                  <a:prstClr val="white"/>
                </a:solidFill>
                <a:cs typeface="Arial" charset="0"/>
              </a:rPr>
              <a:t>Introduction to Fieldwork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altLang="en-US" dirty="0" smtClean="0">
                <a:solidFill>
                  <a:prstClr val="white"/>
                </a:solidFill>
                <a:cs typeface="Arial" charset="0"/>
              </a:rPr>
              <a:t>Martin Bates, Ros Coard, Geraint Coles, Quentin Drew, Nigel Nayling </a:t>
            </a:r>
            <a:endParaRPr lang="en-GB" altLang="en-US" dirty="0">
              <a:solidFill>
                <a:prstClr val="white"/>
              </a:solidFill>
              <a:cs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5520" y="3355848"/>
            <a:ext cx="8511480" cy="167335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4400" dirty="0">
                <a:solidFill>
                  <a:schemeClr val="accent1">
                    <a:satMod val="150000"/>
                  </a:schemeClr>
                </a:solidFill>
              </a:rPr>
              <a:t>Archaeologies in the ’field’</a:t>
            </a:r>
            <a:endParaRPr lang="en-GB" sz="2800" dirty="0">
              <a:solidFill>
                <a:schemeClr val="accent1">
                  <a:satMod val="1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505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of the module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introduce you to methodological questions at the heart of the </a:t>
            </a:r>
            <a:r>
              <a:rPr lang="en-GB" dirty="0" smtClean="0"/>
              <a:t>disciplines</a:t>
            </a:r>
          </a:p>
          <a:p>
            <a:pPr lvl="1"/>
            <a:r>
              <a:rPr lang="en-GB" dirty="0" smtClean="0"/>
              <a:t>methods</a:t>
            </a:r>
          </a:p>
          <a:p>
            <a:pPr lvl="1"/>
            <a:r>
              <a:rPr lang="en-GB" dirty="0" smtClean="0"/>
              <a:t>techniques</a:t>
            </a:r>
          </a:p>
          <a:p>
            <a:r>
              <a:rPr lang="en-GB" dirty="0" smtClean="0"/>
              <a:t>How </a:t>
            </a:r>
            <a:r>
              <a:rPr lang="en-GB" dirty="0"/>
              <a:t>to we ‘do’ </a:t>
            </a:r>
            <a:r>
              <a:rPr lang="en-GB" dirty="0" smtClean="0"/>
              <a:t>archaeology?</a:t>
            </a:r>
            <a:endParaRPr lang="en-GB" dirty="0"/>
          </a:p>
          <a:p>
            <a:r>
              <a:rPr lang="en-GB" dirty="0" smtClean="0"/>
              <a:t>How </a:t>
            </a:r>
            <a:r>
              <a:rPr lang="en-GB" dirty="0"/>
              <a:t>do we arrive at a </a:t>
            </a:r>
            <a:r>
              <a:rPr lang="en-GB" dirty="0" smtClean="0"/>
              <a:t>site, or landscape, or artefact or….</a:t>
            </a:r>
            <a:endParaRPr lang="en-GB" dirty="0"/>
          </a:p>
          <a:p>
            <a:r>
              <a:rPr lang="en-GB" dirty="0"/>
              <a:t>The process of </a:t>
            </a:r>
            <a:r>
              <a:rPr lang="en-GB" dirty="0" smtClean="0"/>
              <a:t>recording the archaeological record</a:t>
            </a:r>
            <a:endParaRPr lang="en-GB" dirty="0"/>
          </a:p>
          <a:p>
            <a:r>
              <a:rPr lang="en-GB" dirty="0" smtClean="0"/>
              <a:t>Introduction to primary data, from a landscape to a single picture or map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2558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Delivery: embedded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50278"/>
            <a:ext cx="6248399" cy="4625975"/>
          </a:xfrm>
        </p:spPr>
        <p:txBody>
          <a:bodyPr/>
          <a:lstStyle/>
          <a:p>
            <a:r>
              <a:rPr lang="en-GB" sz="2800" dirty="0" smtClean="0"/>
              <a:t>Lecture series – formal to informal</a:t>
            </a:r>
          </a:p>
          <a:p>
            <a:r>
              <a:rPr lang="en-GB" sz="2800" dirty="0" smtClean="0"/>
              <a:t>Practical elements -when we say a you will be in ‘the field’….</a:t>
            </a:r>
          </a:p>
          <a:p>
            <a:pPr lvl="1"/>
            <a:r>
              <a:rPr lang="en-GB" dirty="0" smtClean="0"/>
              <a:t>Be prepared, lecture practical engagement</a:t>
            </a:r>
          </a:p>
          <a:p>
            <a:pPr lvl="1"/>
            <a:r>
              <a:rPr lang="en-GB" dirty="0" smtClean="0"/>
              <a:t>Be prepared OUTSIDE, in Wales, in February</a:t>
            </a:r>
          </a:p>
          <a:p>
            <a:pPr lvl="1"/>
            <a:r>
              <a:rPr lang="en-GB" dirty="0" smtClean="0"/>
              <a:t>H&amp;S guidelines – read ‘</a:t>
            </a:r>
            <a:r>
              <a:rPr lang="en-GB" dirty="0" err="1" smtClean="0"/>
              <a:t>em</a:t>
            </a:r>
            <a:r>
              <a:rPr lang="en-GB" dirty="0" smtClean="0"/>
              <a:t> (if you can find ‘</a:t>
            </a:r>
            <a:r>
              <a:rPr lang="en-GB" dirty="0" err="1" smtClean="0"/>
              <a:t>em</a:t>
            </a:r>
            <a:r>
              <a:rPr lang="en-GB" dirty="0" smtClean="0"/>
              <a:t>)</a:t>
            </a:r>
          </a:p>
          <a:p>
            <a:r>
              <a:rPr lang="en-GB" sz="2800" dirty="0" smtClean="0"/>
              <a:t>Fieldtrips – Graveyard &amp; Aberystwyth</a:t>
            </a:r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399" y="1850278"/>
            <a:ext cx="5967913" cy="41743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49662" y="6106921"/>
            <a:ext cx="3470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Our ‘field’ – we do use the campus….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70408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 trips and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119062" indent="0">
              <a:buNone/>
            </a:pPr>
            <a:r>
              <a:rPr lang="en-GB" dirty="0" smtClean="0"/>
              <a:t>Assessment 1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Portfolio</a:t>
            </a:r>
            <a:endParaRPr lang="en-GB" dirty="0" smtClean="0">
              <a:solidFill>
                <a:srgbClr val="FFC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19062" indent="0">
              <a:buNone/>
            </a:pPr>
            <a:r>
              <a:rPr lang="en-GB" dirty="0" smtClean="0"/>
              <a:t>Assessment 2 </a:t>
            </a:r>
          </a:p>
          <a:p>
            <a:pPr marL="119062" indent="0">
              <a:buNone/>
            </a:pPr>
            <a:r>
              <a:rPr lang="en-GB" dirty="0" smtClean="0"/>
              <a:t>fieldwork report based on </a:t>
            </a:r>
          </a:p>
          <a:p>
            <a:pPr marL="119062" indent="0">
              <a:buNone/>
            </a:pPr>
            <a:endParaRPr lang="en-GB" dirty="0" smtClean="0"/>
          </a:p>
          <a:p>
            <a:r>
              <a:rPr lang="en-GB" dirty="0" smtClean="0">
                <a:solidFill>
                  <a:srgbClr val="FFC000"/>
                </a:solidFill>
              </a:rPr>
              <a:t>Graveyard </a:t>
            </a:r>
            <a:r>
              <a:rPr lang="en-GB" dirty="0" smtClean="0">
                <a:solidFill>
                  <a:srgbClr val="FFC000"/>
                </a:solidFill>
              </a:rPr>
              <a:t>survey Portfolio</a:t>
            </a:r>
            <a:endParaRPr lang="en-GB" dirty="0">
              <a:solidFill>
                <a:srgbClr val="FFC000"/>
              </a:solidFill>
            </a:endParaRPr>
          </a:p>
          <a:p>
            <a:endParaRPr lang="en-GB" dirty="0" smtClean="0"/>
          </a:p>
          <a:p>
            <a:pPr marL="119062" indent="0">
              <a:buNone/>
            </a:pPr>
            <a:r>
              <a:rPr lang="en-GB" dirty="0" smtClean="0"/>
              <a:t>But you will also go to Aberystwyth </a:t>
            </a:r>
          </a:p>
          <a:p>
            <a:pPr marL="119062" indent="0">
              <a:buNone/>
            </a:pPr>
            <a:endParaRPr lang="en-GB" dirty="0" smtClean="0"/>
          </a:p>
          <a:p>
            <a:r>
              <a:rPr lang="en-GB" dirty="0" smtClean="0"/>
              <a:t>National </a:t>
            </a:r>
            <a:r>
              <a:rPr lang="en-GB" dirty="0"/>
              <a:t>Library of Wales </a:t>
            </a:r>
          </a:p>
          <a:p>
            <a:r>
              <a:rPr lang="en-GB" dirty="0" smtClean="0"/>
              <a:t>Royal </a:t>
            </a:r>
            <a:r>
              <a:rPr lang="en-GB" dirty="0"/>
              <a:t>Commission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rcahmw.gov.uk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6" name="Picture 2" descr="b082941b-fd2e-45aa-986f-caf14e2a46d2@eurprd0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1200776" y="2439054"/>
            <a:ext cx="3564188" cy="43532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3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Portfolio 1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Summary of an article – you will have one to consider from three</a:t>
            </a:r>
          </a:p>
          <a:p>
            <a:r>
              <a:rPr lang="en-GB" dirty="0" smtClean="0"/>
              <a:t>Different staff will post articles reflecting their interests or points they want to make. We will discuss these in class</a:t>
            </a:r>
          </a:p>
          <a:p>
            <a:endParaRPr lang="en-GB" dirty="0"/>
          </a:p>
          <a:p>
            <a:r>
              <a:rPr lang="en-GB" dirty="0" smtClean="0"/>
              <a:t>Mapping exercise and other activity based learning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469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to include: just what to </a:t>
            </a:r>
            <a:r>
              <a:rPr lang="en-GB" dirty="0" smtClean="0"/>
              <a:t>write = note taking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40067" y="1637184"/>
            <a:ext cx="6495819" cy="4968552"/>
          </a:xfrm>
        </p:spPr>
        <p:txBody>
          <a:bodyPr/>
          <a:lstStyle/>
          <a:p>
            <a:r>
              <a:rPr lang="en-GB" dirty="0" smtClean="0"/>
              <a:t>Date, place, time</a:t>
            </a:r>
          </a:p>
          <a:p>
            <a:r>
              <a:rPr lang="en-GB" dirty="0" smtClean="0"/>
              <a:t>Main topics covered</a:t>
            </a:r>
          </a:p>
          <a:p>
            <a:pPr lvl="1"/>
            <a:r>
              <a:rPr lang="en-GB" dirty="0" smtClean="0"/>
              <a:t>Observations</a:t>
            </a:r>
          </a:p>
          <a:p>
            <a:pPr lvl="1"/>
            <a:r>
              <a:rPr lang="en-GB" dirty="0" smtClean="0"/>
              <a:t>Ideas</a:t>
            </a:r>
          </a:p>
          <a:p>
            <a:pPr lvl="1"/>
            <a:r>
              <a:rPr lang="en-GB" dirty="0" smtClean="0"/>
              <a:t>Thoughts</a:t>
            </a:r>
          </a:p>
          <a:p>
            <a:r>
              <a:rPr lang="en-GB" dirty="0" smtClean="0"/>
              <a:t>Who else involved– for group work </a:t>
            </a:r>
          </a:p>
          <a:p>
            <a:pPr lvl="1"/>
            <a:r>
              <a:rPr lang="en-GB" dirty="0" smtClean="0"/>
              <a:t>helps you locate &amp; </a:t>
            </a:r>
            <a:r>
              <a:rPr lang="en-GB" dirty="0"/>
              <a:t>check </a:t>
            </a:r>
            <a:r>
              <a:rPr lang="en-GB" dirty="0" smtClean="0"/>
              <a:t>details later</a:t>
            </a:r>
          </a:p>
          <a:p>
            <a:pPr lvl="1"/>
            <a:r>
              <a:rPr lang="en-GB" dirty="0"/>
              <a:t>w</a:t>
            </a:r>
            <a:r>
              <a:rPr lang="en-GB" dirty="0" smtClean="0"/>
              <a:t>hat equipment did you all need </a:t>
            </a:r>
          </a:p>
          <a:p>
            <a:pPr lvl="1"/>
            <a:r>
              <a:rPr lang="en-GB" dirty="0" smtClean="0"/>
              <a:t>What roles did you all take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114840" y="2236800"/>
            <a:ext cx="3744416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6981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294</Words>
  <Application>Microsoft Office PowerPoint</Application>
  <PresentationFormat>Widescreen</PresentationFormat>
  <Paragraphs>62</Paragraphs>
  <Slides>6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Wingdings</vt:lpstr>
      <vt:lpstr>Wingdings 2</vt:lpstr>
      <vt:lpstr>Wingdings 3</vt:lpstr>
      <vt:lpstr>Module</vt:lpstr>
      <vt:lpstr>Archaeologies in the ’field’</vt:lpstr>
      <vt:lpstr>Aims of the module</vt:lpstr>
      <vt:lpstr>Delivery: embedded learning</vt:lpstr>
      <vt:lpstr>Field trips and assessment</vt:lpstr>
      <vt:lpstr>Portfolio 1</vt:lpstr>
      <vt:lpstr>What to include: just what to write = note taking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Archaeologies in the ’field’</dc:title>
  <dc:creator>Ros Coard</dc:creator>
  <cp:lastModifiedBy>Ros Coard</cp:lastModifiedBy>
  <cp:revision>7</cp:revision>
  <cp:lastPrinted>2018-02-01T13:11:41Z</cp:lastPrinted>
  <dcterms:created xsi:type="dcterms:W3CDTF">2017-02-01T16:01:53Z</dcterms:created>
  <dcterms:modified xsi:type="dcterms:W3CDTF">2018-09-18T12:44:30Z</dcterms:modified>
</cp:coreProperties>
</file>