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0033"/>
    <a:srgbClr val="9900CC"/>
    <a:srgbClr val="9933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6" autoAdjust="0"/>
    <p:restoredTop sz="94660"/>
  </p:normalViewPr>
  <p:slideViewPr>
    <p:cSldViewPr snapToGrid="0">
      <p:cViewPr varScale="1">
        <p:scale>
          <a:sx n="116" d="100"/>
          <a:sy n="116" d="100"/>
        </p:scale>
        <p:origin x="108" y="3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530B230D-997C-479A-9BBF-E22AB50247E6}" type="datetimeFigureOut">
              <a:rPr lang="en-GB" smtClean="0"/>
              <a:t>10/12/2018</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8BB170DA-56E0-4560-A2BC-EC569F9B7F60}" type="slidenum">
              <a:rPr lang="en-GB" smtClean="0"/>
              <a:t>‹#›</a:t>
            </a:fld>
            <a:endParaRPr lang="en-GB"/>
          </a:p>
        </p:txBody>
      </p:sp>
    </p:spTree>
    <p:extLst>
      <p:ext uri="{BB962C8B-B14F-4D97-AF65-F5344CB8AC3E}">
        <p14:creationId xmlns:p14="http://schemas.microsoft.com/office/powerpoint/2010/main" val="112194930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B230D-997C-479A-9BBF-E22AB50247E6}"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B170DA-56E0-4560-A2BC-EC569F9B7F60}" type="slidenum">
              <a:rPr lang="en-GB" smtClean="0"/>
              <a:t>‹#›</a:t>
            </a:fld>
            <a:endParaRPr lang="en-GB"/>
          </a:p>
        </p:txBody>
      </p:sp>
    </p:spTree>
    <p:extLst>
      <p:ext uri="{BB962C8B-B14F-4D97-AF65-F5344CB8AC3E}">
        <p14:creationId xmlns:p14="http://schemas.microsoft.com/office/powerpoint/2010/main" val="34692973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30B230D-997C-479A-9BBF-E22AB50247E6}"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B170DA-56E0-4560-A2BC-EC569F9B7F60}" type="slidenum">
              <a:rPr lang="en-GB" smtClean="0"/>
              <a:t>‹#›</a:t>
            </a:fld>
            <a:endParaRPr lang="en-GB"/>
          </a:p>
        </p:txBody>
      </p:sp>
    </p:spTree>
    <p:extLst>
      <p:ext uri="{BB962C8B-B14F-4D97-AF65-F5344CB8AC3E}">
        <p14:creationId xmlns:p14="http://schemas.microsoft.com/office/powerpoint/2010/main" val="11536580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0B230D-997C-479A-9BBF-E22AB50247E6}" type="datetimeFigureOut">
              <a:rPr lang="en-GB" smtClean="0"/>
              <a:t>10/12/2018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B170DA-56E0-4560-A2BC-EC569F9B7F60}" type="slidenum">
              <a:rPr lang="en-GB" smtClean="0"/>
              <a:t>‹#›</a:t>
            </a:fld>
            <a:endParaRPr lang="en-GB"/>
          </a:p>
        </p:txBody>
      </p:sp>
    </p:spTree>
    <p:extLst>
      <p:ext uri="{BB962C8B-B14F-4D97-AF65-F5344CB8AC3E}">
        <p14:creationId xmlns:p14="http://schemas.microsoft.com/office/powerpoint/2010/main" val="4187828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0B230D-997C-479A-9BBF-E22AB50247E6}" type="datetimeFigureOut">
              <a:rPr lang="en-GB" smtClean="0"/>
              <a:t>10/12/2018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BB170DA-56E0-4560-A2BC-EC569F9B7F60}" type="slidenum">
              <a:rPr lang="en-GB" smtClean="0"/>
              <a:t>‹#›</a:t>
            </a:fld>
            <a:endParaRPr lang="en-GB"/>
          </a:p>
        </p:txBody>
      </p:sp>
    </p:spTree>
    <p:extLst>
      <p:ext uri="{BB962C8B-B14F-4D97-AF65-F5344CB8AC3E}">
        <p14:creationId xmlns:p14="http://schemas.microsoft.com/office/powerpoint/2010/main" val="17404951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0B230D-997C-479A-9BBF-E22AB50247E6}" type="datetimeFigureOut">
              <a:rPr lang="en-GB" smtClean="0"/>
              <a:t>10/12/2018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B170DA-56E0-4560-A2BC-EC569F9B7F60}" type="slidenum">
              <a:rPr lang="en-GB" smtClean="0"/>
              <a:t>‹#›</a:t>
            </a:fld>
            <a:endParaRPr lang="en-GB"/>
          </a:p>
        </p:txBody>
      </p:sp>
    </p:spTree>
    <p:extLst>
      <p:ext uri="{BB962C8B-B14F-4D97-AF65-F5344CB8AC3E}">
        <p14:creationId xmlns:p14="http://schemas.microsoft.com/office/powerpoint/2010/main" val="3719631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530B230D-997C-479A-9BBF-E22AB50247E6}" type="datetimeFigureOut">
              <a:rPr lang="en-GB" smtClean="0"/>
              <a:t>10/12/2018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BB170DA-56E0-4560-A2BC-EC569F9B7F60}" type="slidenum">
              <a:rPr lang="en-GB" smtClean="0"/>
              <a:t>‹#›</a:t>
            </a:fld>
            <a:endParaRPr lang="en-GB"/>
          </a:p>
        </p:txBody>
      </p:sp>
    </p:spTree>
    <p:extLst>
      <p:ext uri="{BB962C8B-B14F-4D97-AF65-F5344CB8AC3E}">
        <p14:creationId xmlns:p14="http://schemas.microsoft.com/office/powerpoint/2010/main" val="3481949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30B230D-997C-479A-9BBF-E22AB50247E6}" type="datetimeFigureOut">
              <a:rPr lang="en-GB" smtClean="0"/>
              <a:t>10/12/2018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B170DA-56E0-4560-A2BC-EC569F9B7F60}" type="slidenum">
              <a:rPr lang="en-GB" smtClean="0"/>
              <a:t>‹#›</a:t>
            </a:fld>
            <a:endParaRPr lang="en-GB"/>
          </a:p>
        </p:txBody>
      </p:sp>
    </p:spTree>
    <p:extLst>
      <p:ext uri="{BB962C8B-B14F-4D97-AF65-F5344CB8AC3E}">
        <p14:creationId xmlns:p14="http://schemas.microsoft.com/office/powerpoint/2010/main" val="31540286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30B230D-997C-479A-9BBF-E22AB50247E6}" type="datetimeFigureOut">
              <a:rPr lang="en-GB" smtClean="0"/>
              <a:t>10/12/2018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B170DA-56E0-4560-A2BC-EC569F9B7F60}" type="slidenum">
              <a:rPr lang="en-GB" smtClean="0"/>
              <a:t>‹#›</a:t>
            </a:fld>
            <a:endParaRPr lang="en-GB"/>
          </a:p>
        </p:txBody>
      </p:sp>
    </p:spTree>
    <p:extLst>
      <p:ext uri="{BB962C8B-B14F-4D97-AF65-F5344CB8AC3E}">
        <p14:creationId xmlns:p14="http://schemas.microsoft.com/office/powerpoint/2010/main" val="2640547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30B230D-997C-479A-9BBF-E22AB50247E6}" type="datetimeFigureOut">
              <a:rPr lang="en-GB" smtClean="0"/>
              <a:t>10/12/2018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B170DA-56E0-4560-A2BC-EC569F9B7F60}" type="slidenum">
              <a:rPr lang="en-GB" smtClean="0"/>
              <a:t>‹#›</a:t>
            </a:fld>
            <a:endParaRPr lang="en-GB"/>
          </a:p>
        </p:txBody>
      </p:sp>
    </p:spTree>
    <p:extLst>
      <p:ext uri="{BB962C8B-B14F-4D97-AF65-F5344CB8AC3E}">
        <p14:creationId xmlns:p14="http://schemas.microsoft.com/office/powerpoint/2010/main" val="1984085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30B230D-997C-479A-9BBF-E22AB50247E6}"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B170DA-56E0-4560-A2BC-EC569F9B7F60}" type="slidenum">
              <a:rPr lang="en-GB" smtClean="0"/>
              <a:t>‹#›</a:t>
            </a:fld>
            <a:endParaRPr lang="en-GB"/>
          </a:p>
        </p:txBody>
      </p:sp>
    </p:spTree>
    <p:extLst>
      <p:ext uri="{BB962C8B-B14F-4D97-AF65-F5344CB8AC3E}">
        <p14:creationId xmlns:p14="http://schemas.microsoft.com/office/powerpoint/2010/main" val="34654646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30B230D-997C-479A-9BBF-E22AB50247E6}"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B170DA-56E0-4560-A2BC-EC569F9B7F60}" type="slidenum">
              <a:rPr lang="en-GB" smtClean="0"/>
              <a:t>‹#›</a:t>
            </a:fld>
            <a:endParaRPr lang="en-GB"/>
          </a:p>
        </p:txBody>
      </p:sp>
    </p:spTree>
    <p:extLst>
      <p:ext uri="{BB962C8B-B14F-4D97-AF65-F5344CB8AC3E}">
        <p14:creationId xmlns:p14="http://schemas.microsoft.com/office/powerpoint/2010/main" val="17039310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30B230D-997C-479A-9BBF-E22AB50247E6}"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B170DA-56E0-4560-A2BC-EC569F9B7F60}" type="slidenum">
              <a:rPr lang="en-GB" smtClean="0"/>
              <a:t>‹#›</a:t>
            </a:fld>
            <a:endParaRPr lang="en-GB"/>
          </a:p>
        </p:txBody>
      </p:sp>
    </p:spTree>
    <p:extLst>
      <p:ext uri="{BB962C8B-B14F-4D97-AF65-F5344CB8AC3E}">
        <p14:creationId xmlns:p14="http://schemas.microsoft.com/office/powerpoint/2010/main" val="40546704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30B230D-997C-479A-9BBF-E22AB50247E6}"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B170DA-56E0-4560-A2BC-EC569F9B7F60}" type="slidenum">
              <a:rPr lang="en-GB" smtClean="0"/>
              <a:t>‹#›</a:t>
            </a:fld>
            <a:endParaRPr lang="en-GB"/>
          </a:p>
        </p:txBody>
      </p:sp>
    </p:spTree>
    <p:extLst>
      <p:ext uri="{BB962C8B-B14F-4D97-AF65-F5344CB8AC3E}">
        <p14:creationId xmlns:p14="http://schemas.microsoft.com/office/powerpoint/2010/main" val="16207209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30B230D-997C-479A-9BBF-E22AB50247E6}"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B170DA-56E0-4560-A2BC-EC569F9B7F60}" type="slidenum">
              <a:rPr lang="en-GB" smtClean="0"/>
              <a:t>‹#›</a:t>
            </a:fld>
            <a:endParaRPr lang="en-GB"/>
          </a:p>
        </p:txBody>
      </p:sp>
    </p:spTree>
    <p:extLst>
      <p:ext uri="{BB962C8B-B14F-4D97-AF65-F5344CB8AC3E}">
        <p14:creationId xmlns:p14="http://schemas.microsoft.com/office/powerpoint/2010/main" val="7483304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B230D-997C-479A-9BBF-E22AB50247E6}"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B170DA-56E0-4560-A2BC-EC569F9B7F60}" type="slidenum">
              <a:rPr lang="en-GB" smtClean="0"/>
              <a:t>‹#›</a:t>
            </a:fld>
            <a:endParaRPr lang="en-GB"/>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extLst>
      <p:ext uri="{BB962C8B-B14F-4D97-AF65-F5344CB8AC3E}">
        <p14:creationId xmlns:p14="http://schemas.microsoft.com/office/powerpoint/2010/main" val="23643188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B230D-997C-479A-9BBF-E22AB50247E6}"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B170DA-56E0-4560-A2BC-EC569F9B7F60}" type="slidenum">
              <a:rPr lang="en-GB" smtClean="0"/>
              <a:t>‹#›</a:t>
            </a:fld>
            <a:endParaRPr lang="en-GB"/>
          </a:p>
        </p:txBody>
      </p:sp>
    </p:spTree>
    <p:extLst>
      <p:ext uri="{BB962C8B-B14F-4D97-AF65-F5344CB8AC3E}">
        <p14:creationId xmlns:p14="http://schemas.microsoft.com/office/powerpoint/2010/main" val="33421252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30B230D-997C-479A-9BBF-E22AB50247E6}" type="datetimeFigureOut">
              <a:rPr lang="en-GB" smtClean="0"/>
              <a:t>10/12/2018</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BB170DA-56E0-4560-A2BC-EC569F9B7F60}" type="slidenum">
              <a:rPr lang="en-GB" smtClean="0"/>
              <a:t>‹#›</a:t>
            </a:fld>
            <a:endParaRPr lang="en-GB"/>
          </a:p>
        </p:txBody>
      </p:sp>
    </p:spTree>
    <p:extLst>
      <p:ext uri="{BB962C8B-B14F-4D97-AF65-F5344CB8AC3E}">
        <p14:creationId xmlns:p14="http://schemas.microsoft.com/office/powerpoint/2010/main" val="3220428491"/>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6.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FF0C0D2-1314-4690-BD94-614168B96D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54175" y="-1"/>
            <a:ext cx="2437825" cy="1822275"/>
          </a:xfrm>
          <a:prstGeom prst="rect">
            <a:avLst/>
          </a:prstGeom>
          <a:ln>
            <a:noFill/>
          </a:ln>
          <a:effectLst>
            <a:softEdge rad="112500"/>
          </a:effectLst>
        </p:spPr>
      </p:pic>
      <p:sp>
        <p:nvSpPr>
          <p:cNvPr id="6" name="TextBox 5">
            <a:extLst>
              <a:ext uri="{FF2B5EF4-FFF2-40B4-BE49-F238E27FC236}">
                <a16:creationId xmlns:a16="http://schemas.microsoft.com/office/drawing/2014/main" id="{361402F1-9A6F-4778-8100-4D565FD62BD1}"/>
              </a:ext>
            </a:extLst>
          </p:cNvPr>
          <p:cNvSpPr txBox="1"/>
          <p:nvPr/>
        </p:nvSpPr>
        <p:spPr>
          <a:xfrm>
            <a:off x="9665903" y="1776108"/>
            <a:ext cx="2614368" cy="215444"/>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https://www.healthtopia.net/sites/default/files/bulimia.png</a:t>
            </a:r>
          </a:p>
        </p:txBody>
      </p:sp>
      <p:pic>
        <p:nvPicPr>
          <p:cNvPr id="8" name="Picture 7">
            <a:extLst>
              <a:ext uri="{FF2B5EF4-FFF2-40B4-BE49-F238E27FC236}">
                <a16:creationId xmlns:a16="http://schemas.microsoft.com/office/drawing/2014/main" id="{5C2E8C21-5FBB-4708-806A-DE272E65E350}"/>
              </a:ext>
            </a:extLst>
          </p:cNvPr>
          <p:cNvPicPr>
            <a:picLocks noChangeAspect="1"/>
          </p:cNvPicPr>
          <p:nvPr/>
        </p:nvPicPr>
        <p:blipFill rotWithShape="1">
          <a:blip r:embed="rId3">
            <a:extLst>
              <a:ext uri="{28A0092B-C50C-407E-A947-70E740481C1C}">
                <a14:useLocalDpi xmlns:a14="http://schemas.microsoft.com/office/drawing/2010/main" val="0"/>
              </a:ext>
            </a:extLst>
          </a:blip>
          <a:srcRect t="5803" b="9542"/>
          <a:stretch/>
        </p:blipFill>
        <p:spPr>
          <a:xfrm>
            <a:off x="5379300" y="5150195"/>
            <a:ext cx="2400574" cy="1523391"/>
          </a:xfrm>
          <a:prstGeom prst="rect">
            <a:avLst/>
          </a:prstGeom>
          <a:ln>
            <a:noFill/>
          </a:ln>
          <a:effectLst>
            <a:softEdge rad="112500"/>
          </a:effectLst>
        </p:spPr>
      </p:pic>
      <p:sp>
        <p:nvSpPr>
          <p:cNvPr id="9" name="TextBox 8">
            <a:extLst>
              <a:ext uri="{FF2B5EF4-FFF2-40B4-BE49-F238E27FC236}">
                <a16:creationId xmlns:a16="http://schemas.microsoft.com/office/drawing/2014/main" id="{0EE32122-6090-4D5C-AEDE-41A30A3A44D5}"/>
              </a:ext>
            </a:extLst>
          </p:cNvPr>
          <p:cNvSpPr txBox="1"/>
          <p:nvPr/>
        </p:nvSpPr>
        <p:spPr>
          <a:xfrm>
            <a:off x="5379300" y="6504309"/>
            <a:ext cx="2400574" cy="338554"/>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https://fhts.ac.in/wp-content/uploads/2017/07/stock-eating-disorders-graphic.jpg</a:t>
            </a:r>
          </a:p>
        </p:txBody>
      </p:sp>
      <p:pic>
        <p:nvPicPr>
          <p:cNvPr id="11" name="Picture 10">
            <a:extLst>
              <a:ext uri="{FF2B5EF4-FFF2-40B4-BE49-F238E27FC236}">
                <a16:creationId xmlns:a16="http://schemas.microsoft.com/office/drawing/2014/main" id="{A1B6CB5A-ACC9-4A30-AA4B-FD21814B378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709" y="-34669"/>
            <a:ext cx="2449002" cy="1836751"/>
          </a:xfrm>
          <a:prstGeom prst="rect">
            <a:avLst/>
          </a:prstGeom>
          <a:ln>
            <a:noFill/>
          </a:ln>
          <a:effectLst>
            <a:softEdge rad="112500"/>
          </a:effectLst>
        </p:spPr>
      </p:pic>
      <p:sp>
        <p:nvSpPr>
          <p:cNvPr id="12" name="TextBox 11">
            <a:extLst>
              <a:ext uri="{FF2B5EF4-FFF2-40B4-BE49-F238E27FC236}">
                <a16:creationId xmlns:a16="http://schemas.microsoft.com/office/drawing/2014/main" id="{76EAAFD4-8594-4B90-90EB-BB60217E6A72}"/>
              </a:ext>
            </a:extLst>
          </p:cNvPr>
          <p:cNvSpPr txBox="1"/>
          <p:nvPr/>
        </p:nvSpPr>
        <p:spPr>
          <a:xfrm>
            <a:off x="-8573" y="1541144"/>
            <a:ext cx="2449002" cy="338554"/>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https://fhts.ac.in/wp-content/uploads/2017/07/stock-eating-disorders-graphic.jpg</a:t>
            </a:r>
          </a:p>
        </p:txBody>
      </p:sp>
      <p:sp>
        <p:nvSpPr>
          <p:cNvPr id="2" name="TextBox 1">
            <a:extLst>
              <a:ext uri="{FF2B5EF4-FFF2-40B4-BE49-F238E27FC236}">
                <a16:creationId xmlns:a16="http://schemas.microsoft.com/office/drawing/2014/main" id="{29A8F52F-AFEF-4697-892A-355B5717D1BC}"/>
              </a:ext>
            </a:extLst>
          </p:cNvPr>
          <p:cNvSpPr txBox="1"/>
          <p:nvPr/>
        </p:nvSpPr>
        <p:spPr>
          <a:xfrm>
            <a:off x="341956" y="1879698"/>
            <a:ext cx="3770944" cy="3600986"/>
          </a:xfrm>
          <a:prstGeom prst="rect">
            <a:avLst/>
          </a:prstGeom>
          <a:solidFill>
            <a:schemeClr val="accent2">
              <a:lumMod val="50000"/>
            </a:schemeClr>
          </a:solidFill>
        </p:spPr>
        <p:txBody>
          <a:bodyPr wrap="square" rtlCol="0">
            <a:spAutoFit/>
          </a:bodyPr>
          <a:lstStyle/>
          <a:p>
            <a:pPr algn="just"/>
            <a:r>
              <a:rPr lang="en-GB" sz="1200" b="1" dirty="0">
                <a:solidFill>
                  <a:schemeClr val="accent2">
                    <a:lumMod val="20000"/>
                    <a:lumOff val="80000"/>
                  </a:schemeClr>
                </a:solidFill>
              </a:rPr>
              <a:t>Introduction</a:t>
            </a:r>
          </a:p>
          <a:p>
            <a:pPr algn="just"/>
            <a:r>
              <a:rPr lang="en-GB" sz="1200" dirty="0">
                <a:solidFill>
                  <a:schemeClr val="accent2">
                    <a:lumMod val="20000"/>
                    <a:lumOff val="80000"/>
                  </a:schemeClr>
                </a:solidFill>
              </a:rPr>
              <a:t>Eating disorders (ED) have recently become prevalent with both men and women affected by ED’s. Statistics shown 90% individuals hospitalized with an ED were women and 75% were adolescents (Westwood &amp; </a:t>
            </a:r>
            <a:r>
              <a:rPr lang="en-GB" sz="1200" dirty="0" err="1">
                <a:solidFill>
                  <a:schemeClr val="accent2">
                    <a:lumMod val="20000"/>
                    <a:lumOff val="80000"/>
                  </a:schemeClr>
                </a:solidFill>
              </a:rPr>
              <a:t>Baltzer</a:t>
            </a:r>
            <a:r>
              <a:rPr lang="en-GB" sz="1200" dirty="0">
                <a:solidFill>
                  <a:schemeClr val="accent2">
                    <a:lumMod val="20000"/>
                    <a:lumOff val="80000"/>
                  </a:schemeClr>
                </a:solidFill>
              </a:rPr>
              <a:t>, 2002).</a:t>
            </a:r>
          </a:p>
          <a:p>
            <a:pPr algn="just"/>
            <a:r>
              <a:rPr lang="en-GB" sz="1200" dirty="0">
                <a:solidFill>
                  <a:schemeClr val="accent2">
                    <a:lumMod val="20000"/>
                    <a:lumOff val="80000"/>
                  </a:schemeClr>
                </a:solidFill>
              </a:rPr>
              <a:t>Anorexia and Bulimia Care (2018) reported 1.6 million individuals in the UK effected by EDs however, noted true figure could be approximately 4 million. Reportedly 25% of individuals with EDs are male and the condition could last 6 years. </a:t>
            </a:r>
          </a:p>
          <a:p>
            <a:pPr algn="just"/>
            <a:r>
              <a:rPr lang="en-GB" sz="1200" dirty="0">
                <a:solidFill>
                  <a:schemeClr val="accent2">
                    <a:lumMod val="20000"/>
                    <a:lumOff val="80000"/>
                  </a:schemeClr>
                </a:solidFill>
              </a:rPr>
              <a:t>David, et al (2013) reported stigmatization as one of the main barriers to treatment of Eds. David. Et al (2013) suggested stigmatization can develop into self-stigma over long periods. </a:t>
            </a:r>
          </a:p>
          <a:p>
            <a:pPr algn="just"/>
            <a:r>
              <a:rPr lang="en-GB" sz="1200" dirty="0">
                <a:solidFill>
                  <a:schemeClr val="accent2">
                    <a:lumMod val="20000"/>
                    <a:lumOff val="80000"/>
                  </a:schemeClr>
                </a:solidFill>
              </a:rPr>
              <a:t>Thus, the importance of understanding the effects stigma has on an individual with ED’s health and wellbeing is detrimental to the individual seeking help for their condition.</a:t>
            </a:r>
          </a:p>
        </p:txBody>
      </p:sp>
      <p:sp>
        <p:nvSpPr>
          <p:cNvPr id="3" name="Rectangle 2">
            <a:extLst>
              <a:ext uri="{FF2B5EF4-FFF2-40B4-BE49-F238E27FC236}">
                <a16:creationId xmlns:a16="http://schemas.microsoft.com/office/drawing/2014/main" id="{A419AFF2-2BC1-4D69-8C87-6020DEA08472}"/>
              </a:ext>
            </a:extLst>
          </p:cNvPr>
          <p:cNvSpPr/>
          <p:nvPr/>
        </p:nvSpPr>
        <p:spPr>
          <a:xfrm>
            <a:off x="3097559" y="101612"/>
            <a:ext cx="5955349" cy="954107"/>
          </a:xfrm>
          <a:prstGeom prst="rect">
            <a:avLst/>
          </a:prstGeom>
          <a:noFill/>
        </p:spPr>
        <p:txBody>
          <a:bodyPr wrap="none" lIns="91440" tIns="45720" rIns="91440" bIns="45720">
            <a:spAutoFit/>
          </a:bodyPr>
          <a:lstStyle/>
          <a:p>
            <a:pPr algn="ctr"/>
            <a:r>
              <a:rPr lang="en-US" sz="2800" dirty="0">
                <a:ln w="0"/>
                <a:solidFill>
                  <a:schemeClr val="accent2">
                    <a:lumMod val="20000"/>
                    <a:lumOff val="80000"/>
                  </a:schemeClr>
                </a:solidFill>
                <a:effectLst>
                  <a:outerShdw blurRad="38100" dist="19050" dir="2700000" algn="tl" rotWithShape="0">
                    <a:schemeClr val="dk1">
                      <a:alpha val="40000"/>
                    </a:schemeClr>
                  </a:outerShdw>
                </a:effectLst>
              </a:rPr>
              <a:t>The effects stigma has on an individual</a:t>
            </a:r>
          </a:p>
          <a:p>
            <a:pPr algn="ctr"/>
            <a:r>
              <a:rPr lang="en-US" sz="2800" dirty="0">
                <a:ln w="0"/>
                <a:solidFill>
                  <a:schemeClr val="accent2">
                    <a:lumMod val="20000"/>
                    <a:lumOff val="80000"/>
                  </a:schemeClr>
                </a:solidFill>
                <a:effectLst>
                  <a:outerShdw blurRad="38100" dist="19050" dir="2700000" algn="tl" rotWithShape="0">
                    <a:schemeClr val="dk1">
                      <a:alpha val="40000"/>
                    </a:schemeClr>
                  </a:outerShdw>
                </a:effectLst>
              </a:rPr>
              <a:t> with an eating disorder</a:t>
            </a:r>
          </a:p>
        </p:txBody>
      </p:sp>
      <p:sp>
        <p:nvSpPr>
          <p:cNvPr id="4" name="TextBox 3">
            <a:extLst>
              <a:ext uri="{FF2B5EF4-FFF2-40B4-BE49-F238E27FC236}">
                <a16:creationId xmlns:a16="http://schemas.microsoft.com/office/drawing/2014/main" id="{AD3D8A01-9B02-40B9-9790-4F7E47BB488A}"/>
              </a:ext>
            </a:extLst>
          </p:cNvPr>
          <p:cNvSpPr txBox="1"/>
          <p:nvPr/>
        </p:nvSpPr>
        <p:spPr>
          <a:xfrm>
            <a:off x="4342703" y="1018348"/>
            <a:ext cx="3665838" cy="4154984"/>
          </a:xfrm>
          <a:prstGeom prst="rect">
            <a:avLst/>
          </a:prstGeom>
          <a:solidFill>
            <a:schemeClr val="accent1">
              <a:lumMod val="50000"/>
            </a:schemeClr>
          </a:solidFill>
        </p:spPr>
        <p:txBody>
          <a:bodyPr wrap="square" rtlCol="0">
            <a:spAutoFit/>
          </a:bodyPr>
          <a:lstStyle/>
          <a:p>
            <a:pPr algn="just"/>
            <a:r>
              <a:rPr lang="en-GB" sz="1200" b="1" dirty="0"/>
              <a:t>Historical Research</a:t>
            </a:r>
          </a:p>
          <a:p>
            <a:pPr algn="just"/>
            <a:r>
              <a:rPr lang="en-GB" sz="1200" dirty="0" err="1"/>
              <a:t>Gucciardi</a:t>
            </a:r>
            <a:r>
              <a:rPr lang="en-GB" sz="1200" dirty="0"/>
              <a:t>, </a:t>
            </a:r>
            <a:r>
              <a:rPr lang="en-GB" sz="1200" dirty="0" err="1"/>
              <a:t>Celasun</a:t>
            </a:r>
            <a:r>
              <a:rPr lang="en-GB" sz="1200" dirty="0"/>
              <a:t>, Ahmed &amp; Stewart (2004) conducted a literature review which addressed some psychological impacts stigma had on individuals with </a:t>
            </a:r>
            <a:r>
              <a:rPr lang="en-GB" sz="1200" dirty="0" err="1"/>
              <a:t>EDs.</a:t>
            </a:r>
            <a:r>
              <a:rPr lang="en-GB" sz="1200" dirty="0"/>
              <a:t> Had a clinical sample of female Canadians. The findings of the study showed individuals with </a:t>
            </a:r>
            <a:r>
              <a:rPr lang="en-GB" sz="1200" dirty="0" err="1"/>
              <a:t>Anorxia</a:t>
            </a:r>
            <a:r>
              <a:rPr lang="en-GB" sz="1200" dirty="0"/>
              <a:t> Nervosa and Bulimia nervosa were twice as likely to be hospitalized comorbid with depression. Furthermore, found individuals with EDs had high correlation with depression in women aged 25-39.</a:t>
            </a:r>
          </a:p>
          <a:p>
            <a:pPr algn="just"/>
            <a:r>
              <a:rPr lang="en-GB" sz="1200" dirty="0" err="1"/>
              <a:t>Pook</a:t>
            </a:r>
            <a:r>
              <a:rPr lang="en-GB" sz="1200" dirty="0"/>
              <a:t>, Conti &amp; Lester (1996) examined the correlation between individuals with EDs and their psychological health in a non-clinical sample, they used a student population. They found that students with EDs had high association with depression and low association with irrational thinking and suicidal thoughts/</a:t>
            </a:r>
            <a:r>
              <a:rPr lang="en-GB" sz="1200" dirty="0" err="1"/>
              <a:t>tendances</a:t>
            </a:r>
            <a:r>
              <a:rPr lang="en-GB" sz="1200" dirty="0"/>
              <a:t>.</a:t>
            </a:r>
          </a:p>
          <a:p>
            <a:pPr algn="just"/>
            <a:r>
              <a:rPr lang="en-GB" sz="1200" dirty="0"/>
              <a:t>Both experiments show a correlation between psychological health and the stigma associated with </a:t>
            </a:r>
            <a:r>
              <a:rPr lang="en-GB" sz="1200" dirty="0" err="1"/>
              <a:t>EDs.</a:t>
            </a:r>
            <a:r>
              <a:rPr lang="en-GB" sz="1200" dirty="0"/>
              <a:t> However, both experiments are outdated and future research should specifically look at the effects self and public stigmatization has on an individual with EDs directly.   </a:t>
            </a:r>
          </a:p>
        </p:txBody>
      </p:sp>
      <p:sp>
        <p:nvSpPr>
          <p:cNvPr id="7" name="TextBox 6">
            <a:extLst>
              <a:ext uri="{FF2B5EF4-FFF2-40B4-BE49-F238E27FC236}">
                <a16:creationId xmlns:a16="http://schemas.microsoft.com/office/drawing/2014/main" id="{8118A761-4739-4F65-B72E-27A4E13513C9}"/>
              </a:ext>
            </a:extLst>
          </p:cNvPr>
          <p:cNvSpPr txBox="1"/>
          <p:nvPr/>
        </p:nvSpPr>
        <p:spPr>
          <a:xfrm>
            <a:off x="8237208" y="2285992"/>
            <a:ext cx="3550509" cy="4154984"/>
          </a:xfrm>
          <a:prstGeom prst="rect">
            <a:avLst/>
          </a:prstGeom>
          <a:solidFill>
            <a:schemeClr val="bg2">
              <a:lumMod val="50000"/>
            </a:schemeClr>
          </a:solidFill>
        </p:spPr>
        <p:txBody>
          <a:bodyPr wrap="square" rtlCol="0">
            <a:spAutoFit/>
          </a:bodyPr>
          <a:lstStyle/>
          <a:p>
            <a:r>
              <a:rPr lang="en-GB" sz="1200" b="1" dirty="0">
                <a:solidFill>
                  <a:schemeClr val="accent2">
                    <a:lumMod val="20000"/>
                    <a:lumOff val="80000"/>
                  </a:schemeClr>
                </a:solidFill>
              </a:rPr>
              <a:t>Contemporary Research</a:t>
            </a:r>
          </a:p>
          <a:p>
            <a:r>
              <a:rPr lang="en-GB" sz="1200" b="1" dirty="0">
                <a:solidFill>
                  <a:schemeClr val="accent2">
                    <a:lumMod val="20000"/>
                    <a:lumOff val="80000"/>
                  </a:schemeClr>
                </a:solidFill>
              </a:rPr>
              <a:t> </a:t>
            </a:r>
            <a:r>
              <a:rPr lang="en-GB" sz="1200" dirty="0">
                <a:solidFill>
                  <a:schemeClr val="accent2">
                    <a:lumMod val="20000"/>
                    <a:lumOff val="80000"/>
                  </a:schemeClr>
                </a:solidFill>
              </a:rPr>
              <a:t>A study conducted by Griffiths, et al (2014) directly examined the effects self stigmatization had on individuals with </a:t>
            </a:r>
            <a:r>
              <a:rPr lang="en-GB" sz="1200" dirty="0" err="1">
                <a:solidFill>
                  <a:schemeClr val="accent2">
                    <a:lumMod val="20000"/>
                    <a:lumOff val="80000"/>
                  </a:schemeClr>
                </a:solidFill>
              </a:rPr>
              <a:t>EDs.</a:t>
            </a:r>
            <a:r>
              <a:rPr lang="en-GB" sz="1200" dirty="0">
                <a:solidFill>
                  <a:schemeClr val="accent2">
                    <a:lumMod val="20000"/>
                    <a:lumOff val="80000"/>
                  </a:schemeClr>
                </a:solidFill>
              </a:rPr>
              <a:t> The study found that individuals with EDs were mostly associated with self stigma opinions “Personally responsible for my condition”, “just pull myself together”. “no self control” for bulimia and “less of a man” with men. Other findings of the study showed individuals with EDs who were frequently stigmatized were found to have higher levels of mental ill health correlating to Eds, had the condition for a longer period, lower self-esteem and higher self stigma. Preventing them to seek help.</a:t>
            </a:r>
          </a:p>
          <a:p>
            <a:r>
              <a:rPr lang="en-GB" sz="1200" dirty="0">
                <a:solidFill>
                  <a:schemeClr val="accent2">
                    <a:lumMod val="20000"/>
                    <a:lumOff val="80000"/>
                  </a:schemeClr>
                </a:solidFill>
              </a:rPr>
              <a:t>More recent study by Griffiths, et al (2018) addressed  the effects of self stigma on two main aspects alienation and social withdrawal which was to evaluate the validity of a model Griffiths, et al (2018) theorised. The findings of the study showed that stigmatization of EDs predicted social withdrawal and alienation which also predicted the variety of symptoms. Thus, the higher the stigma of an ED the higher the symptom severity becomes.</a:t>
            </a:r>
          </a:p>
        </p:txBody>
      </p:sp>
      <p:sp>
        <p:nvSpPr>
          <p:cNvPr id="10" name="TextBox 9">
            <a:extLst>
              <a:ext uri="{FF2B5EF4-FFF2-40B4-BE49-F238E27FC236}">
                <a16:creationId xmlns:a16="http://schemas.microsoft.com/office/drawing/2014/main" id="{18704BDD-4DD7-480B-8CD7-5F24FC7265E3}"/>
              </a:ext>
            </a:extLst>
          </p:cNvPr>
          <p:cNvSpPr txBox="1"/>
          <p:nvPr/>
        </p:nvSpPr>
        <p:spPr>
          <a:xfrm>
            <a:off x="341956" y="5556059"/>
            <a:ext cx="4893275" cy="1200329"/>
          </a:xfrm>
          <a:prstGeom prst="rect">
            <a:avLst/>
          </a:prstGeom>
          <a:solidFill>
            <a:srgbClr val="660033"/>
          </a:solidFill>
        </p:spPr>
        <p:txBody>
          <a:bodyPr wrap="square" rtlCol="0">
            <a:spAutoFit/>
          </a:bodyPr>
          <a:lstStyle/>
          <a:p>
            <a:r>
              <a:rPr lang="en-GB" sz="1200" b="1" dirty="0">
                <a:solidFill>
                  <a:schemeClr val="accent2">
                    <a:lumMod val="20000"/>
                    <a:lumOff val="80000"/>
                  </a:schemeClr>
                </a:solidFill>
              </a:rPr>
              <a:t>In conclusion,</a:t>
            </a:r>
          </a:p>
          <a:p>
            <a:pPr algn="just"/>
            <a:r>
              <a:rPr lang="en-GB" sz="1200" b="1" dirty="0">
                <a:solidFill>
                  <a:schemeClr val="accent2">
                    <a:lumMod val="20000"/>
                    <a:lumOff val="80000"/>
                  </a:schemeClr>
                </a:solidFill>
              </a:rPr>
              <a:t> </a:t>
            </a:r>
            <a:r>
              <a:rPr lang="en-GB" sz="1200" dirty="0">
                <a:solidFill>
                  <a:schemeClr val="accent2">
                    <a:lumMod val="20000"/>
                    <a:lumOff val="80000"/>
                  </a:schemeClr>
                </a:solidFill>
              </a:rPr>
              <a:t>there is limited research however the research conducted has provided insight into the effects stigma has on the psychological health of individuals with </a:t>
            </a:r>
            <a:r>
              <a:rPr lang="en-GB" sz="1200" dirty="0" err="1">
                <a:solidFill>
                  <a:schemeClr val="accent2">
                    <a:lumMod val="20000"/>
                    <a:lumOff val="80000"/>
                  </a:schemeClr>
                </a:solidFill>
              </a:rPr>
              <a:t>EDs.</a:t>
            </a:r>
            <a:r>
              <a:rPr lang="en-GB" sz="1200" dirty="0">
                <a:solidFill>
                  <a:schemeClr val="accent2">
                    <a:lumMod val="20000"/>
                    <a:lumOff val="80000"/>
                  </a:schemeClr>
                </a:solidFill>
              </a:rPr>
              <a:t> However future research is needed to examine the effects more deeply to have a better understanding as to why individuals may not seek help, and what impact it has on their daily life.</a:t>
            </a:r>
          </a:p>
        </p:txBody>
      </p:sp>
    </p:spTree>
    <p:extLst>
      <p:ext uri="{BB962C8B-B14F-4D97-AF65-F5344CB8AC3E}">
        <p14:creationId xmlns:p14="http://schemas.microsoft.com/office/powerpoint/2010/main" val="31582930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BD0D7A3-7292-43DC-891A-EF812CDFE2DC}"/>
              </a:ext>
            </a:extLst>
          </p:cNvPr>
          <p:cNvSpPr txBox="1"/>
          <p:nvPr/>
        </p:nvSpPr>
        <p:spPr>
          <a:xfrm>
            <a:off x="2092411" y="612844"/>
            <a:ext cx="7669427" cy="5909310"/>
          </a:xfrm>
          <a:prstGeom prst="rect">
            <a:avLst/>
          </a:prstGeom>
          <a:noFill/>
        </p:spPr>
        <p:txBody>
          <a:bodyPr wrap="square" rtlCol="0">
            <a:spAutoFit/>
          </a:bodyPr>
          <a:lstStyle/>
          <a:p>
            <a:r>
              <a:rPr lang="en-GB" dirty="0"/>
              <a:t>References</a:t>
            </a:r>
          </a:p>
          <a:p>
            <a:endParaRPr lang="en-GB" dirty="0"/>
          </a:p>
          <a:p>
            <a:r>
              <a:rPr lang="en-GB" dirty="0"/>
              <a:t>Anorexiabulimiacare.org.uk. (2018). </a:t>
            </a:r>
            <a:r>
              <a:rPr lang="en-GB" i="1" dirty="0"/>
              <a:t>Statistics | Anorexia &amp; Bulimia Care</a:t>
            </a:r>
            <a:r>
              <a:rPr lang="en-GB" dirty="0"/>
              <a:t>. [online] Available at: http://www.anorexiabulimiacare.org.uk/about/statistics [Accessed 10 Dec. 2018].</a:t>
            </a:r>
          </a:p>
          <a:p>
            <a:r>
              <a:rPr lang="en-GB" dirty="0"/>
              <a:t>Griffiths, S., </a:t>
            </a:r>
            <a:r>
              <a:rPr lang="en-GB" dirty="0" err="1"/>
              <a:t>Mitchison</a:t>
            </a:r>
            <a:r>
              <a:rPr lang="en-GB" dirty="0"/>
              <a:t>, D., Murray, S., Mond, J. and Bastian, B. (2018). How might eating disorders stigmatization worsen eating disorders symptom severity? Evaluation of a stigma internalization model. </a:t>
            </a:r>
            <a:r>
              <a:rPr lang="en-GB" i="1" dirty="0"/>
              <a:t>International Journal of Eating Disorders</a:t>
            </a:r>
            <a:r>
              <a:rPr lang="en-GB" dirty="0"/>
              <a:t>, 51(8), pp.1010-1014.</a:t>
            </a:r>
          </a:p>
          <a:p>
            <a:r>
              <a:rPr lang="en-GB" dirty="0"/>
              <a:t>Griffiths, S., Mond, J., Murray, S. and </a:t>
            </a:r>
            <a:r>
              <a:rPr lang="en-GB" dirty="0" err="1"/>
              <a:t>Touyz</a:t>
            </a:r>
            <a:r>
              <a:rPr lang="en-GB" dirty="0"/>
              <a:t>, S. (2014). The prevalence and adverse associations of stigmatization in people with eating disorders. </a:t>
            </a:r>
            <a:r>
              <a:rPr lang="en-GB" i="1" dirty="0"/>
              <a:t>International Journal of Eating Disorders</a:t>
            </a:r>
            <a:r>
              <a:rPr lang="en-GB" dirty="0"/>
              <a:t>, 48(6), pp.767-774.</a:t>
            </a:r>
          </a:p>
          <a:p>
            <a:r>
              <a:rPr lang="en-GB" dirty="0" err="1"/>
              <a:t>Gucciardi</a:t>
            </a:r>
            <a:r>
              <a:rPr lang="en-GB" dirty="0"/>
              <a:t>, E., </a:t>
            </a:r>
            <a:r>
              <a:rPr lang="en-GB" dirty="0" err="1"/>
              <a:t>Celasun</a:t>
            </a:r>
            <a:r>
              <a:rPr lang="en-GB" dirty="0"/>
              <a:t>, N., Ahmad, F. and Stewart, D. (2004). Eating Disorders. </a:t>
            </a:r>
            <a:r>
              <a:rPr lang="en-GB" i="1" dirty="0"/>
              <a:t>BMC Women's Health</a:t>
            </a:r>
            <a:r>
              <a:rPr lang="en-GB" dirty="0"/>
              <a:t>, 4(</a:t>
            </a:r>
            <a:r>
              <a:rPr lang="en-GB" dirty="0" err="1"/>
              <a:t>Suppl</a:t>
            </a:r>
            <a:r>
              <a:rPr lang="en-GB" dirty="0"/>
              <a:t> 1), p.S21.</a:t>
            </a:r>
          </a:p>
          <a:p>
            <a:r>
              <a:rPr lang="en-GB" dirty="0" err="1"/>
              <a:t>Pook</a:t>
            </a:r>
            <a:r>
              <a:rPr lang="en-GB" dirty="0"/>
              <a:t>, R., Conti, T. and Lester, D. (1996). Eating Disorders, Depression and Suicidal Preoccupation in a Nonclinical Sample. </a:t>
            </a:r>
            <a:r>
              <a:rPr lang="en-GB" i="1" dirty="0"/>
              <a:t>Psychological Reports</a:t>
            </a:r>
            <a:r>
              <a:rPr lang="en-GB" dirty="0"/>
              <a:t>, 79(1), pp.302-302.</a:t>
            </a:r>
          </a:p>
          <a:p>
            <a:r>
              <a:rPr lang="en-GB" dirty="0" err="1"/>
              <a:t>Puhl</a:t>
            </a:r>
            <a:r>
              <a:rPr lang="en-GB" dirty="0"/>
              <a:t>, R. and Suh, Y. (2015). Stigma and Eating and Weight Disorders. </a:t>
            </a:r>
            <a:r>
              <a:rPr lang="en-GB" i="1" dirty="0"/>
              <a:t>Current Psychiatry Reports</a:t>
            </a:r>
            <a:r>
              <a:rPr lang="en-GB" dirty="0"/>
              <a:t>, 17(3).</a:t>
            </a:r>
          </a:p>
          <a:p>
            <a:r>
              <a:rPr lang="en-GB" dirty="0"/>
              <a:t>Westwood, M. and </a:t>
            </a:r>
            <a:r>
              <a:rPr lang="en-GB" dirty="0" err="1"/>
              <a:t>Baltzer</a:t>
            </a:r>
            <a:r>
              <a:rPr lang="en-GB" dirty="0"/>
              <a:t>, F. (2002). Eating disorders and the practising physician. </a:t>
            </a:r>
            <a:r>
              <a:rPr lang="en-GB" i="1" dirty="0"/>
              <a:t>Paediatrics and Child Health</a:t>
            </a:r>
            <a:r>
              <a:rPr lang="en-GB" dirty="0"/>
              <a:t>, 7(5), pp.313-314.</a:t>
            </a:r>
          </a:p>
        </p:txBody>
      </p:sp>
    </p:spTree>
    <p:extLst>
      <p:ext uri="{BB962C8B-B14F-4D97-AF65-F5344CB8AC3E}">
        <p14:creationId xmlns:p14="http://schemas.microsoft.com/office/powerpoint/2010/main" val="159402548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Celestial</Template>
  <TotalTime>93</TotalTime>
  <Words>921</Words>
  <Application>Microsoft Office PowerPoint</Application>
  <PresentationFormat>Widescreen</PresentationFormat>
  <Paragraphs>28</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Celestial</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Naomi Curtis</dc:creator>
  <cp:lastModifiedBy>Naomi Curtis</cp:lastModifiedBy>
  <cp:revision>11</cp:revision>
  <dcterms:created xsi:type="dcterms:W3CDTF">2018-12-09T22:26:51Z</dcterms:created>
  <dcterms:modified xsi:type="dcterms:W3CDTF">2018-12-10T23:54:09Z</dcterms:modified>
</cp:coreProperties>
</file>