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1" r:id="rId2"/>
    <p:sldId id="262" r:id="rId3"/>
    <p:sldId id="263" r:id="rId4"/>
    <p:sldId id="273" r:id="rId5"/>
    <p:sldId id="264" r:id="rId6"/>
    <p:sldId id="265" r:id="rId7"/>
    <p:sldId id="266" r:id="rId8"/>
    <p:sldId id="267" r:id="rId9"/>
    <p:sldId id="276" r:id="rId10"/>
    <p:sldId id="269" r:id="rId11"/>
    <p:sldId id="277" r:id="rId12"/>
    <p:sldId id="271" r:id="rId13"/>
    <p:sldId id="275" r:id="rId14"/>
    <p:sldId id="272"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797129-CEC2-0AD2-5D54-6C7113D4BA31}" v="7" dt="2026-03-26T22:50:52.951"/>
    <p1510:client id="{5E5B95DB-9FC9-9BDE-674E-D7919B4B1566}" v="2043" dt="2026-03-26T11:21:22.618"/>
    <p1510:client id="{7670612E-3F52-2DD6-FEF6-1E361CF8B864}" v="207" dt="2026-03-26T16:41:35.090"/>
    <p1510:client id="{9C548E6F-E6D0-C5FD-03B1-794A1F9A6044}" v="118" dt="2026-03-26T18:59:45.099"/>
    <p1510:client id="{C304F7F0-44A5-A82E-922A-3297040480D2}" v="322" dt="2026-03-26T12:40:16.268"/>
    <p1510:client id="{D4494626-BF20-F0D6-E9FD-2B05F4075B11}" v="420" dt="2026-03-26T17:43:26.246"/>
    <p1510:client id="{DF523AFE-F184-DBDA-41F9-2629D13E0953}" v="414" dt="2026-03-26T13:47:00.6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9B3620-4956-4EDC-B9DB-8473D9B0D3EB}" type="datetimeFigureOut">
              <a:t>3/27/2026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224C2C-20B0-4C54-888B-7078D6DFEED6}" type="slidenum">
              <a:t>‹#›</a:t>
            </a:fld>
            <a:endParaRPr lang="en-US"/>
          </a:p>
        </p:txBody>
      </p:sp>
    </p:spTree>
    <p:extLst>
      <p:ext uri="{BB962C8B-B14F-4D97-AF65-F5344CB8AC3E}">
        <p14:creationId xmlns:p14="http://schemas.microsoft.com/office/powerpoint/2010/main" val="960781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C224C2C-20B0-4C54-888B-7078D6DFEED6}" type="slidenum">
              <a:t>12</a:t>
            </a:fld>
            <a:endParaRPr lang="en-US"/>
          </a:p>
        </p:txBody>
      </p:sp>
    </p:spTree>
    <p:extLst>
      <p:ext uri="{BB962C8B-B14F-4D97-AF65-F5344CB8AC3E}">
        <p14:creationId xmlns:p14="http://schemas.microsoft.com/office/powerpoint/2010/main" val="2103994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AC224C2C-20B0-4C54-888B-7078D6DFEED6}" type="slidenum">
              <a:t>13</a:t>
            </a:fld>
            <a:endParaRPr lang="en-US"/>
          </a:p>
        </p:txBody>
      </p:sp>
    </p:spTree>
    <p:extLst>
      <p:ext uri="{BB962C8B-B14F-4D97-AF65-F5344CB8AC3E}">
        <p14:creationId xmlns:p14="http://schemas.microsoft.com/office/powerpoint/2010/main" val="3818569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74593-EB77-3D58-0277-EC587D3CCD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5E3046-3D1A-F8A9-A340-E0D00B356B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470659-57CE-1888-FD75-7BE480EDF9BA}"/>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5" name="Footer Placeholder 4">
            <a:extLst>
              <a:ext uri="{FF2B5EF4-FFF2-40B4-BE49-F238E27FC236}">
                <a16:creationId xmlns:a16="http://schemas.microsoft.com/office/drawing/2014/main" id="{C6778CB4-030E-AAB0-8601-53468766BB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B66E5-CD44-3C57-62A3-4D48D4271A9B}"/>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428422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6C0D0-CFFD-BD09-0D11-8AD98762AC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79D852-E6AD-E087-B63E-D5807DF2F6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7AA254-6653-BCF3-2D28-6E8E0F56A0E3}"/>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5" name="Footer Placeholder 4">
            <a:extLst>
              <a:ext uri="{FF2B5EF4-FFF2-40B4-BE49-F238E27FC236}">
                <a16:creationId xmlns:a16="http://schemas.microsoft.com/office/drawing/2014/main" id="{76055F93-A14E-C733-5000-0D347E2B24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77F6A2-EE08-FEE1-C8CD-6F6106033AF9}"/>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1691741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5AEC0-E32F-A961-F83B-1FF9777790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DA9BB1-BB74-BF72-68F9-47D3F9498B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84D4AA-C66E-531B-53AC-FC9B0DE38D89}"/>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5" name="Footer Placeholder 4">
            <a:extLst>
              <a:ext uri="{FF2B5EF4-FFF2-40B4-BE49-F238E27FC236}">
                <a16:creationId xmlns:a16="http://schemas.microsoft.com/office/drawing/2014/main" id="{0F52D4C4-5A44-B155-39B8-5CDE5D592B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320AA9-1E61-4C77-524C-8E3E2811B15D}"/>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3867552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29B8F-3E7B-32EE-6957-C3D209EF71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0C8C13-037F-0FD0-D775-26768E7CFE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8F1F45-E680-CDCC-87A4-448F287BD6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BFFCD2-B6B5-947F-AC74-4E3C79AA7B68}"/>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6" name="Footer Placeholder 5">
            <a:extLst>
              <a:ext uri="{FF2B5EF4-FFF2-40B4-BE49-F238E27FC236}">
                <a16:creationId xmlns:a16="http://schemas.microsoft.com/office/drawing/2014/main" id="{34E7AF58-0C76-5E14-8DD1-A93469D6A2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A73E8F-821B-CBDF-885C-D38D939B6B3D}"/>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3163073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88A3-C75A-B3D1-886F-DB21200921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706395-91AB-7078-5DAF-437BDB36B3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E3950D-DAE1-D524-85AD-88E27EB026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0700B8-B41D-82C3-5C0C-17AF994384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938AA3-8B30-BDEE-418E-A0650AF7F9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B404DB-5EAF-3DC5-ADB9-4063956BBEC6}"/>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8" name="Footer Placeholder 7">
            <a:extLst>
              <a:ext uri="{FF2B5EF4-FFF2-40B4-BE49-F238E27FC236}">
                <a16:creationId xmlns:a16="http://schemas.microsoft.com/office/drawing/2014/main" id="{34AE5D58-39C0-FBEF-D932-61DAE62945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5F8C09-34EC-BA0C-9F5B-C0F4BB968DBF}"/>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3218003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DD88-681D-4D7E-1654-6E210BDA25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682DDD-13C4-AB3A-4970-FA26BBD3C1C3}"/>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4" name="Footer Placeholder 3">
            <a:extLst>
              <a:ext uri="{FF2B5EF4-FFF2-40B4-BE49-F238E27FC236}">
                <a16:creationId xmlns:a16="http://schemas.microsoft.com/office/drawing/2014/main" id="{2A6D9CBB-D436-FA7B-545E-9F6A127E0C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166973-E311-C2D2-5836-77D321B8C010}"/>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103194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F46DF5-2C95-0147-88EE-CB9DE38014BA}"/>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3" name="Footer Placeholder 2">
            <a:extLst>
              <a:ext uri="{FF2B5EF4-FFF2-40B4-BE49-F238E27FC236}">
                <a16:creationId xmlns:a16="http://schemas.microsoft.com/office/drawing/2014/main" id="{30FF5DA1-7765-0105-05C8-36C4121575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120002-F0E5-573B-8C9C-17A4B5542D1E}"/>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922748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5EE16-030F-97E1-8775-DBCAB840F6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9F6671-A586-E8B9-D036-1059ADC354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2B8B28-C033-4B7B-DD3A-938E361C44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B04905-61E4-1F93-3636-87FBEB78493F}"/>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6" name="Footer Placeholder 5">
            <a:extLst>
              <a:ext uri="{FF2B5EF4-FFF2-40B4-BE49-F238E27FC236}">
                <a16:creationId xmlns:a16="http://schemas.microsoft.com/office/drawing/2014/main" id="{9666A24C-B514-7057-545D-9C0408E8B3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6A0807-F351-3D48-7EC1-1C63F98540F1}"/>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1640583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1DB4B-1FDD-1E12-49D8-4FE773FBE5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8DAF0D-1914-00EA-1538-C32F6D2586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B01110-22FA-52A6-DCAD-8412C349B2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6BE912-B757-BC59-D9CA-8869033BC426}"/>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6" name="Footer Placeholder 5">
            <a:extLst>
              <a:ext uri="{FF2B5EF4-FFF2-40B4-BE49-F238E27FC236}">
                <a16:creationId xmlns:a16="http://schemas.microsoft.com/office/drawing/2014/main" id="{38447412-DD60-7FC9-B995-2F908FABE0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77ED7A-2620-E84B-7333-956693644229}"/>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361257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A19C4-458F-2B8E-2278-B7C3DCD5E7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38B1C2-BB3D-6112-0D6D-BFB5208471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CEA302-D9FE-FFB7-7BE7-91F180CA3FD4}"/>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5" name="Footer Placeholder 4">
            <a:extLst>
              <a:ext uri="{FF2B5EF4-FFF2-40B4-BE49-F238E27FC236}">
                <a16:creationId xmlns:a16="http://schemas.microsoft.com/office/drawing/2014/main" id="{B235418C-B759-1BF3-50EE-90E4BC313E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3808A3-7291-BB47-ECBF-FE16A44D3E79}"/>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1098600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DE0BE7-F8A0-A3F3-AE5B-B4F446C59F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9A9C99-CFE2-2A9D-82BB-B782B6B483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215E75-E6E5-846B-379B-EE59B0F44109}"/>
              </a:ext>
            </a:extLst>
          </p:cNvPr>
          <p:cNvSpPr>
            <a:spLocks noGrp="1"/>
          </p:cNvSpPr>
          <p:nvPr>
            <p:ph type="dt" sz="half" idx="10"/>
          </p:nvPr>
        </p:nvSpPr>
        <p:spPr/>
        <p:txBody>
          <a:bodyPr/>
          <a:lstStyle/>
          <a:p>
            <a:fld id="{4E482E95-8307-4E8F-AAFB-79F97D8032E8}" type="datetimeFigureOut">
              <a:rPr lang="en-GB" smtClean="0"/>
              <a:t>27/03/2026</a:t>
            </a:fld>
            <a:endParaRPr lang="en-GB"/>
          </a:p>
        </p:txBody>
      </p:sp>
      <p:sp>
        <p:nvSpPr>
          <p:cNvPr id="5" name="Footer Placeholder 4">
            <a:extLst>
              <a:ext uri="{FF2B5EF4-FFF2-40B4-BE49-F238E27FC236}">
                <a16:creationId xmlns:a16="http://schemas.microsoft.com/office/drawing/2014/main" id="{BD2C7865-7A8D-316E-45B3-F2F074F618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242475-1268-11BE-71C0-CF34F740D88F}"/>
              </a:ext>
            </a:extLst>
          </p:cNvPr>
          <p:cNvSpPr>
            <a:spLocks noGrp="1"/>
          </p:cNvSpPr>
          <p:nvPr>
            <p:ph type="sldNum" sz="quarter" idx="12"/>
          </p:nvPr>
        </p:nvSpPr>
        <p:spPr/>
        <p:txBody>
          <a:bodyPr/>
          <a:lstStyle/>
          <a:p>
            <a:fld id="{CC70CB51-65A9-4352-8B49-331AF38CB8C6}" type="slidenum">
              <a:rPr lang="en-GB" smtClean="0"/>
              <a:t>‹#›</a:t>
            </a:fld>
            <a:endParaRPr lang="en-GB"/>
          </a:p>
        </p:txBody>
      </p:sp>
    </p:spTree>
    <p:extLst>
      <p:ext uri="{BB962C8B-B14F-4D97-AF65-F5344CB8AC3E}">
        <p14:creationId xmlns:p14="http://schemas.microsoft.com/office/powerpoint/2010/main" val="2089067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1B0E7D-6107-A89C-5FC0-3A1DEEEFD2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ECAC25-7F2D-6D02-E0E9-09FE214CB7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960FAC-8796-6927-B1E6-972FF1CCB3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482E95-8307-4E8F-AAFB-79F97D8032E8}" type="datetimeFigureOut">
              <a:rPr lang="en-GB" smtClean="0"/>
              <a:t>27/03/2026</a:t>
            </a:fld>
            <a:endParaRPr lang="en-GB"/>
          </a:p>
        </p:txBody>
      </p:sp>
      <p:sp>
        <p:nvSpPr>
          <p:cNvPr id="5" name="Footer Placeholder 4">
            <a:extLst>
              <a:ext uri="{FF2B5EF4-FFF2-40B4-BE49-F238E27FC236}">
                <a16:creationId xmlns:a16="http://schemas.microsoft.com/office/drawing/2014/main" id="{081BC1D7-4CA4-B622-66C6-15E95F0EDE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19666CF-A6FC-A9F3-6169-61D7990223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70CB51-65A9-4352-8B49-331AF38CB8C6}" type="slidenum">
              <a:rPr lang="en-GB" smtClean="0"/>
              <a:t>‹#›</a:t>
            </a:fld>
            <a:endParaRPr lang="en-GB"/>
          </a:p>
        </p:txBody>
      </p:sp>
    </p:spTree>
    <p:extLst>
      <p:ext uri="{BB962C8B-B14F-4D97-AF65-F5344CB8AC3E}">
        <p14:creationId xmlns:p14="http://schemas.microsoft.com/office/powerpoint/2010/main" val="19509166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93436-E29B-D50B-993A-DA275D62DFF4}"/>
            </a:ext>
          </a:extLst>
        </p:cNvPr>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3528882D-8856-12C3-33F8-F164D29F4B4E}"/>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3E63611D-4DFE-FFDE-F89E-6BAE7DF6B2D3}"/>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72BA134C-7936-AFD9-8C26-317EB8A664D6}"/>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FF9C01D0-24B2-9F72-C526-AF2666807783}"/>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1135831E-4C21-65EC-899E-092DCF3CF2DD}"/>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0F66E06C-C4B8-7C6C-BE3A-8FCCB681D1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EB85C6B2-A4EC-B13C-B428-766D55602885}"/>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F43D07AE-93C0-399F-6A3B-3418E05E663A}"/>
              </a:ext>
            </a:extLst>
          </p:cNvPr>
          <p:cNvSpPr txBox="1"/>
          <p:nvPr/>
        </p:nvSpPr>
        <p:spPr>
          <a:xfrm>
            <a:off x="2484720" y="1873619"/>
            <a:ext cx="7471614" cy="2308324"/>
          </a:xfrm>
          <a:prstGeom prst="rect">
            <a:avLst/>
          </a:prstGeom>
          <a:noFill/>
        </p:spPr>
        <p:txBody>
          <a:bodyPr wrap="square" rtlCol="0">
            <a:spAutoFit/>
          </a:bodyPr>
          <a:lstStyle/>
          <a:p>
            <a:pPr algn="ctr"/>
            <a:r>
              <a:rPr lang="en-GB" sz="4800" b="1">
                <a:latin typeface="Arial Rounded MT Bold" panose="020F0704030504030204" pitchFamily="34" charset="0"/>
              </a:rPr>
              <a:t>Accessibility map and navigation tool to aid with disabled travel</a:t>
            </a:r>
          </a:p>
        </p:txBody>
      </p:sp>
      <p:sp>
        <p:nvSpPr>
          <p:cNvPr id="22" name="TextBox 21">
            <a:extLst>
              <a:ext uri="{FF2B5EF4-FFF2-40B4-BE49-F238E27FC236}">
                <a16:creationId xmlns:a16="http://schemas.microsoft.com/office/drawing/2014/main" id="{385087F7-0FB5-4BDF-303C-500D504D5892}"/>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23" name="TextBox 22">
            <a:extLst>
              <a:ext uri="{FF2B5EF4-FFF2-40B4-BE49-F238E27FC236}">
                <a16:creationId xmlns:a16="http://schemas.microsoft.com/office/drawing/2014/main" id="{AAF44E2D-514B-DF93-E629-ACE87701F1A4}"/>
              </a:ext>
            </a:extLst>
          </p:cNvPr>
          <p:cNvSpPr txBox="1"/>
          <p:nvPr/>
        </p:nvSpPr>
        <p:spPr>
          <a:xfrm>
            <a:off x="2792471" y="4362088"/>
            <a:ext cx="6894240"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Emerging Trends | Presentation 2</a:t>
            </a:r>
          </a:p>
        </p:txBody>
      </p:sp>
      <p:cxnSp>
        <p:nvCxnSpPr>
          <p:cNvPr id="33" name="Connector: Elbow 32">
            <a:extLst>
              <a:ext uri="{FF2B5EF4-FFF2-40B4-BE49-F238E27FC236}">
                <a16:creationId xmlns:a16="http://schemas.microsoft.com/office/drawing/2014/main" id="{5F72B91D-C875-BCF5-EDFC-73C74A9909C0}"/>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44" name="Rectangle 43">
            <a:extLst>
              <a:ext uri="{FF2B5EF4-FFF2-40B4-BE49-F238E27FC236}">
                <a16:creationId xmlns:a16="http://schemas.microsoft.com/office/drawing/2014/main" id="{425C38D4-C32D-D209-CAFE-524C609F3935}"/>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2E6B9C66-20A1-7C39-5378-A551E57ED684}"/>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6F416FAB-5C48-844C-1865-B9825663D0CA}"/>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3CA58D6C-E963-E761-D799-37655D8C94C6}"/>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828756D4-D63E-E455-01BB-CD12B5D2ED49}"/>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6B97A169-47D0-5058-FA12-13199EC27178}"/>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1E2A0B3A-799A-CF52-C0CC-AC345D32709F}"/>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FA24189-A23C-4AAA-C2A1-698B7951C5EF}"/>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203DEE93-4D9D-AE74-D8D0-B97B4532DD9F}"/>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5F714BA9-60D0-E652-476E-200102A9A328}"/>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232CD193-50AF-A934-0386-F654DA8EEB7F}"/>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D0169B03-1B2B-032F-9811-84F65A4CD435}"/>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45D72CDB-11AC-1D74-720C-4F832BA58BEC}"/>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1" name="TextBox 20">
            <a:extLst>
              <a:ext uri="{FF2B5EF4-FFF2-40B4-BE49-F238E27FC236}">
                <a16:creationId xmlns:a16="http://schemas.microsoft.com/office/drawing/2014/main" id="{17A8F999-1296-C132-7AFE-BE571B66508B}"/>
              </a:ext>
            </a:extLst>
          </p:cNvPr>
          <p:cNvSpPr txBox="1"/>
          <p:nvPr/>
        </p:nvSpPr>
        <p:spPr>
          <a:xfrm>
            <a:off x="6239591" y="596071"/>
            <a:ext cx="3423974" cy="523220"/>
          </a:xfrm>
          <a:prstGeom prst="rect">
            <a:avLst/>
          </a:prstGeom>
          <a:noFill/>
        </p:spPr>
        <p:txBody>
          <a:bodyPr wrap="square">
            <a:spAutoFit/>
          </a:bodyPr>
          <a:lstStyle/>
          <a:p>
            <a:pPr algn="r" rtl="0" fontAlgn="base">
              <a:buNone/>
            </a:pPr>
            <a:r>
              <a:rPr lang="en-US" sz="1400" i="0" u="none" strike="noStrike">
                <a:solidFill>
                  <a:schemeClr val="accent2"/>
                </a:solidFill>
                <a:effectLst/>
                <a:latin typeface="Arial" panose="020B0604020202020204" pitchFamily="34" charset="0"/>
                <a:cs typeface="Arial" panose="020B0604020202020204" pitchFamily="34" charset="0"/>
              </a:rPr>
              <a:t>Aliu </a:t>
            </a:r>
            <a:r>
              <a:rPr lang="en-US" sz="1400" i="0" u="none" strike="noStrike" err="1">
                <a:solidFill>
                  <a:schemeClr val="accent2"/>
                </a:solidFill>
                <a:effectLst/>
                <a:latin typeface="Arial" panose="020B0604020202020204" pitchFamily="34" charset="0"/>
                <a:cs typeface="Arial" panose="020B0604020202020204" pitchFamily="34" charset="0"/>
              </a:rPr>
              <a:t>Djalo</a:t>
            </a:r>
            <a:r>
              <a:rPr lang="en-US" sz="1400" i="0" u="none" strike="noStrike">
                <a:solidFill>
                  <a:schemeClr val="accent2"/>
                </a:solidFill>
                <a:effectLst/>
                <a:latin typeface="Arial" panose="020B0604020202020204" pitchFamily="34" charset="0"/>
                <a:cs typeface="Arial" panose="020B0604020202020204" pitchFamily="34" charset="0"/>
              </a:rPr>
              <a:t>, Matthew Hatherly, </a:t>
            </a:r>
            <a:r>
              <a:rPr lang="en-US" sz="1400" i="0">
                <a:solidFill>
                  <a:schemeClr val="accent2"/>
                </a:solidFill>
                <a:effectLst/>
                <a:latin typeface="Arial" panose="020B0604020202020204" pitchFamily="34" charset="0"/>
                <a:cs typeface="Arial" panose="020B0604020202020204" pitchFamily="34" charset="0"/>
              </a:rPr>
              <a:t>​</a:t>
            </a:r>
            <a:r>
              <a:rPr lang="en-US" sz="1400" i="0" u="none" strike="noStrike">
                <a:solidFill>
                  <a:schemeClr val="accent2"/>
                </a:solidFill>
                <a:effectLst/>
                <a:latin typeface="Arial" panose="020B0604020202020204" pitchFamily="34" charset="0"/>
                <a:cs typeface="Arial" panose="020B0604020202020204" pitchFamily="34" charset="0"/>
              </a:rPr>
              <a:t>Cheng CHEN, </a:t>
            </a:r>
            <a:r>
              <a:rPr lang="en-US" sz="1400" i="0" u="none" strike="noStrike" err="1">
                <a:solidFill>
                  <a:schemeClr val="accent2"/>
                </a:solidFill>
                <a:effectLst/>
                <a:latin typeface="Arial" panose="020B0604020202020204" pitchFamily="34" charset="0"/>
                <a:cs typeface="Arial" panose="020B0604020202020204" pitchFamily="34" charset="0"/>
              </a:rPr>
              <a:t>Zeyu</a:t>
            </a:r>
            <a:r>
              <a:rPr lang="en-US" sz="1400" i="0" u="none" strike="noStrike">
                <a:solidFill>
                  <a:schemeClr val="accent2"/>
                </a:solidFill>
                <a:effectLst/>
                <a:latin typeface="Arial" panose="020B0604020202020204" pitchFamily="34" charset="0"/>
                <a:cs typeface="Arial" panose="020B0604020202020204" pitchFamily="34" charset="0"/>
              </a:rPr>
              <a:t> Xie, Cai Perry, Joshua Platt</a:t>
            </a:r>
            <a:r>
              <a:rPr lang="en-US" sz="1400" i="0">
                <a:solidFill>
                  <a:schemeClr val="accent2"/>
                </a:solidFill>
                <a:effectLst/>
                <a:latin typeface="Arial" panose="020B0604020202020204" pitchFamily="34" charset="0"/>
                <a:cs typeface="Arial" panose="020B0604020202020204" pitchFamily="34" charset="0"/>
              </a:rPr>
              <a:t>​​</a:t>
            </a:r>
          </a:p>
        </p:txBody>
      </p:sp>
      <p:sp>
        <p:nvSpPr>
          <p:cNvPr id="67" name="TextBox 66">
            <a:extLst>
              <a:ext uri="{FF2B5EF4-FFF2-40B4-BE49-F238E27FC236}">
                <a16:creationId xmlns:a16="http://schemas.microsoft.com/office/drawing/2014/main" id="{5E04C45B-A139-D116-A2AC-7DB808FB483C}"/>
              </a:ext>
            </a:extLst>
          </p:cNvPr>
          <p:cNvSpPr txBox="1"/>
          <p:nvPr/>
        </p:nvSpPr>
        <p:spPr>
          <a:xfrm>
            <a:off x="7489904" y="236240"/>
            <a:ext cx="2165317" cy="461665"/>
          </a:xfrm>
          <a:prstGeom prst="rect">
            <a:avLst/>
          </a:prstGeom>
          <a:noFill/>
        </p:spPr>
        <p:txBody>
          <a:bodyPr wrap="square">
            <a:spAutoFit/>
          </a:bodyPr>
          <a:lstStyle/>
          <a:p>
            <a:pPr algn="r" rtl="0" fontAlgn="base">
              <a:buNone/>
            </a:pPr>
            <a:r>
              <a:rPr lang="en-US" sz="2400" b="1" i="0" u="none" strike="noStrike">
                <a:solidFill>
                  <a:schemeClr val="accent2"/>
                </a:solidFill>
                <a:effectLst/>
                <a:latin typeface="Arial Rounded MT Bold" panose="020F0704030504030204" pitchFamily="34" charset="0"/>
                <a:cs typeface="Arial" panose="020B0604020202020204" pitchFamily="34" charset="0"/>
              </a:rPr>
              <a:t>Team NULL</a:t>
            </a:r>
            <a:endParaRPr lang="en-US" sz="2400" b="1" i="0">
              <a:solidFill>
                <a:schemeClr val="accent2"/>
              </a:solidFill>
              <a:effectLst/>
              <a:latin typeface="Arial Rounded MT Bold" panose="020F0704030504030204" pitchFamily="34" charset="0"/>
              <a:cs typeface="Arial" panose="020B0604020202020204" pitchFamily="34" charset="0"/>
            </a:endParaRPr>
          </a:p>
        </p:txBody>
      </p:sp>
      <p:cxnSp>
        <p:nvCxnSpPr>
          <p:cNvPr id="69" name="Straight Connector 68">
            <a:extLst>
              <a:ext uri="{FF2B5EF4-FFF2-40B4-BE49-F238E27FC236}">
                <a16:creationId xmlns:a16="http://schemas.microsoft.com/office/drawing/2014/main" id="{F1F7F7F2-B033-1F3A-9F2C-C8B8F9E04427}"/>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950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D312366-0F74-ADCA-DA99-06ADA038897B}"/>
              </a:ext>
            </a:extLst>
          </p:cNvPr>
          <p:cNvSpPr/>
          <p:nvPr/>
        </p:nvSpPr>
        <p:spPr>
          <a:xfrm rot="10800000">
            <a:off x="0" y="-2428875"/>
            <a:ext cx="12192000" cy="7406508"/>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CCAE5E87-682F-484D-7936-11C70C354526}"/>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90C37BB2-2360-C797-93B3-CFADF099426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CD7473D-B98B-8331-1941-381195E4B22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3196AFF-9C96-B6E1-7FC3-485E26E6614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CC843D99-0E58-C260-EEE6-DA5D7BB5BA2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D5E1714-A84D-2FF2-A1E7-EF2B140FE121}"/>
              </a:ext>
            </a:extLst>
          </p:cNvPr>
          <p:cNvSpPr txBox="1"/>
          <p:nvPr/>
        </p:nvSpPr>
        <p:spPr>
          <a:xfrm>
            <a:off x="1225588" y="243065"/>
            <a:ext cx="4532010"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Project Recap</a:t>
            </a:r>
          </a:p>
        </p:txBody>
      </p:sp>
      <p:grpSp>
        <p:nvGrpSpPr>
          <p:cNvPr id="69" name="Group 68">
            <a:extLst>
              <a:ext uri="{FF2B5EF4-FFF2-40B4-BE49-F238E27FC236}">
                <a16:creationId xmlns:a16="http://schemas.microsoft.com/office/drawing/2014/main" id="{3A3FBA03-A44D-617B-6659-18C18ED2E03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71F215F4-A490-77C7-A999-E8CEEA2F61D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C8A756F-A7FA-58FC-3227-464D63C22FB9}"/>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7C23895-13A2-6986-197D-8BD029AA2DA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F704045-513F-6E9E-1697-728B0CFF0B05}"/>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86E32E1-736F-6023-03F6-D00EA1588E08}"/>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74F01823-F640-9C3C-0CBC-66585968AD3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1341E7A4-F5AD-3016-F177-B2CCBC5C1BB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CC103660-5FDF-F887-6BE6-1B6F6F19740F}"/>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89D2FA2A-15B8-CCA4-6D82-D7D8489385B8}"/>
              </a:ext>
            </a:extLst>
          </p:cNvPr>
          <p:cNvSpPr txBox="1"/>
          <p:nvPr/>
        </p:nvSpPr>
        <p:spPr>
          <a:xfrm>
            <a:off x="265156" y="1717343"/>
            <a:ext cx="12688843"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Aptos"/>
                <a:cs typeface="Arial"/>
              </a:rPr>
              <a:t>In the last presentation we discussed:</a:t>
            </a:r>
          </a:p>
          <a:p>
            <a:pPr marL="285750" indent="-285750">
              <a:buFont typeface="Arial"/>
              <a:buChar char="•"/>
            </a:pPr>
            <a:endParaRPr lang="en-US" sz="2400">
              <a:cs typeface="Arial"/>
            </a:endParaRPr>
          </a:p>
          <a:p>
            <a:pPr marL="285750" indent="-285750">
              <a:buFont typeface="Arial"/>
              <a:buChar char="•"/>
            </a:pPr>
            <a:endParaRPr lang="en-US" sz="2400">
              <a:latin typeface="Arial"/>
              <a:cs typeface="Arial"/>
            </a:endParaRPr>
          </a:p>
          <a:p>
            <a:pPr marL="285750" indent="-285750">
              <a:buFont typeface="Arial"/>
              <a:buChar char="•"/>
            </a:pPr>
            <a:endParaRPr lang="en-US" sz="2400">
              <a:latin typeface="Arial"/>
              <a:cs typeface="Arial"/>
            </a:endParaRPr>
          </a:p>
          <a:p>
            <a:pPr marL="285750" indent="-285750">
              <a:buFont typeface="Arial"/>
              <a:buChar char="•"/>
            </a:pPr>
            <a:endParaRPr lang="en-US" sz="2400">
              <a:latin typeface="Arial"/>
              <a:cs typeface="Arial"/>
            </a:endParaRPr>
          </a:p>
          <a:p>
            <a:pPr marL="285750" indent="-285750">
              <a:buFont typeface="Arial"/>
              <a:buChar char="•"/>
            </a:pPr>
            <a:endParaRPr lang="en-US">
              <a:latin typeface="Arial"/>
              <a:cs typeface="Arial"/>
            </a:endParaRPr>
          </a:p>
          <a:p>
            <a:pPr marL="285750" indent="-285750">
              <a:buFont typeface="Arial"/>
              <a:buChar char="•"/>
            </a:pPr>
            <a:endParaRPr lang="en-US">
              <a:latin typeface="Arial"/>
              <a:cs typeface="Arial"/>
            </a:endParaRPr>
          </a:p>
          <a:p>
            <a:pPr marL="285750" indent="-285750">
              <a:buFont typeface="Arial"/>
              <a:buChar char="•"/>
            </a:pPr>
            <a:endParaRPr lang="en-US">
              <a:latin typeface="Arial"/>
              <a:cs typeface="Arial"/>
            </a:endParaRPr>
          </a:p>
          <a:p>
            <a:pPr marL="285750" indent="-285750">
              <a:buFont typeface="Arial"/>
              <a:buChar char="•"/>
            </a:pPr>
            <a:endParaRPr lang="en-US">
              <a:latin typeface="Arial"/>
              <a:cs typeface="Arial"/>
            </a:endParaRPr>
          </a:p>
          <a:p>
            <a:endParaRPr lang="en-US">
              <a:latin typeface="Arial"/>
              <a:cs typeface="Arial"/>
            </a:endParaRPr>
          </a:p>
        </p:txBody>
      </p:sp>
      <p:sp>
        <p:nvSpPr>
          <p:cNvPr id="3" name="TextBox 2">
            <a:extLst>
              <a:ext uri="{FF2B5EF4-FFF2-40B4-BE49-F238E27FC236}">
                <a16:creationId xmlns:a16="http://schemas.microsoft.com/office/drawing/2014/main" id="{DFCD6540-0AAA-6201-1A1C-5982D2E334BA}"/>
              </a:ext>
            </a:extLst>
          </p:cNvPr>
          <p:cNvSpPr txBox="1"/>
          <p:nvPr/>
        </p:nvSpPr>
        <p:spPr>
          <a:xfrm>
            <a:off x="204554" y="2244103"/>
            <a:ext cx="10565409" cy="26155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Font typeface="Arial"/>
              <a:buChar char="•"/>
            </a:pPr>
            <a:r>
              <a:rPr lang="en-US" sz="2800"/>
              <a:t>Our overall project idea and outlined our objectives going forward.</a:t>
            </a:r>
            <a:endParaRPr lang="en-US" sz="2400"/>
          </a:p>
          <a:p>
            <a:pPr marL="342900" indent="-342900">
              <a:lnSpc>
                <a:spcPct val="150000"/>
              </a:lnSpc>
              <a:buFont typeface="Arial"/>
              <a:buChar char="•"/>
            </a:pPr>
            <a:r>
              <a:rPr lang="en-US" sz="2800"/>
              <a:t>How our team members aim to collaborate during this project.</a:t>
            </a:r>
          </a:p>
          <a:p>
            <a:pPr marL="342900" indent="-342900">
              <a:lnSpc>
                <a:spcPct val="150000"/>
              </a:lnSpc>
              <a:buFont typeface="Arial"/>
              <a:buChar char="•"/>
            </a:pPr>
            <a:r>
              <a:rPr lang="en-US" sz="2800"/>
              <a:t>Some potential features we could add to our program. </a:t>
            </a:r>
          </a:p>
          <a:p>
            <a:pPr marL="342900" indent="-342900">
              <a:lnSpc>
                <a:spcPct val="150000"/>
              </a:lnSpc>
              <a:buFont typeface="Arial"/>
              <a:buChar char="•"/>
            </a:pPr>
            <a:r>
              <a:rPr lang="en-US" sz="2800"/>
              <a:t>Our designated team roles for this project.</a:t>
            </a:r>
          </a:p>
        </p:txBody>
      </p:sp>
      <p:sp>
        <p:nvSpPr>
          <p:cNvPr id="10" name="Oval 9">
            <a:extLst>
              <a:ext uri="{FF2B5EF4-FFF2-40B4-BE49-F238E27FC236}">
                <a16:creationId xmlns:a16="http://schemas.microsoft.com/office/drawing/2014/main" id="{B95361E2-49AC-C3CE-F9EC-C09EE1B18995}"/>
              </a:ext>
            </a:extLst>
          </p:cNvPr>
          <p:cNvSpPr/>
          <p:nvPr/>
        </p:nvSpPr>
        <p:spPr>
          <a:xfrm>
            <a:off x="208323" y="2502850"/>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54EBAFB-32B5-0762-8295-ECD489EE852C}"/>
              </a:ext>
            </a:extLst>
          </p:cNvPr>
          <p:cNvSpPr/>
          <p:nvPr/>
        </p:nvSpPr>
        <p:spPr>
          <a:xfrm>
            <a:off x="208323" y="3166878"/>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3D3F873-EDF2-20EB-51B8-A4C36F3F372D}"/>
              </a:ext>
            </a:extLst>
          </p:cNvPr>
          <p:cNvSpPr/>
          <p:nvPr/>
        </p:nvSpPr>
        <p:spPr>
          <a:xfrm>
            <a:off x="208323" y="3820021"/>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4A3F2B-CA04-F3F4-EE1F-6E7FC432158A}"/>
              </a:ext>
            </a:extLst>
          </p:cNvPr>
          <p:cNvSpPr/>
          <p:nvPr/>
        </p:nvSpPr>
        <p:spPr>
          <a:xfrm>
            <a:off x="208323" y="4440506"/>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5148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01E4B-2F1F-EE30-246A-207B693D43B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8176539-3C9A-D200-9BF1-2ADE04FFB7E9}"/>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889BE5C8-8FBC-5AC4-21FD-C32BEEDEE77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73255A75-5469-A114-0AF0-87F9140E8316}"/>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42D1C8CA-16AE-859F-3FD0-A7261A770AE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F25346F-1C00-63E0-D2A0-CA639E6C649A}"/>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BE879B7A-BC56-2A2F-5424-A37B6B78950E}"/>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7936B44-F7BF-5C39-9D41-5A48D9C17C43}"/>
              </a:ext>
            </a:extLst>
          </p:cNvPr>
          <p:cNvSpPr txBox="1"/>
          <p:nvPr/>
        </p:nvSpPr>
        <p:spPr>
          <a:xfrm>
            <a:off x="1225588" y="243065"/>
            <a:ext cx="7020192"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In This Presentation…</a:t>
            </a:r>
          </a:p>
        </p:txBody>
      </p:sp>
      <p:grpSp>
        <p:nvGrpSpPr>
          <p:cNvPr id="69" name="Group 68">
            <a:extLst>
              <a:ext uri="{FF2B5EF4-FFF2-40B4-BE49-F238E27FC236}">
                <a16:creationId xmlns:a16="http://schemas.microsoft.com/office/drawing/2014/main" id="{E40D3466-205C-7CA5-0E2A-0328336710B1}"/>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8E6930B4-28BC-F3C2-BF53-C121F45E02D1}"/>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17558B8-B477-5496-0605-03D8075A78A8}"/>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7C27419-ABC2-2A2C-0849-1D58225C876F}"/>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2DB4AFE7-E215-87D7-5CCF-BF2AAE50995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002D08C6-60F3-0A92-2960-7E3212B5BA1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BC9C456B-25EB-10E6-5850-9956A72C82F7}"/>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480DBBE4-D18E-B333-9757-B36AD9C47855}"/>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45073561-3692-CE8D-898E-0300D33C3C9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AB21B3BB-5F06-D60B-FED3-C23D23CED81F}"/>
              </a:ext>
            </a:extLst>
          </p:cNvPr>
          <p:cNvSpPr txBox="1"/>
          <p:nvPr/>
        </p:nvSpPr>
        <p:spPr>
          <a:xfrm>
            <a:off x="205806" y="1717343"/>
            <a:ext cx="12748193" cy="76585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a:latin typeface="Aptos"/>
                <a:cs typeface="Arial"/>
              </a:rPr>
              <a:t>In this presentatio</a:t>
            </a:r>
            <a:r>
              <a:rPr lang="en-US" sz="2400">
                <a:cs typeface="Arial"/>
              </a:rPr>
              <a:t>n</a:t>
            </a:r>
            <a:r>
              <a:rPr lang="en-US" sz="2400">
                <a:latin typeface="Aptos"/>
                <a:cs typeface="Arial"/>
              </a:rPr>
              <a:t>, we will:</a:t>
            </a:r>
            <a:endParaRPr lang="en-US">
              <a:latin typeface="Aptos"/>
              <a:cs typeface="Arial"/>
            </a:endParaRPr>
          </a:p>
          <a:p>
            <a:pPr marL="342900" indent="-342900">
              <a:lnSpc>
                <a:spcPct val="150000"/>
              </a:lnSpc>
              <a:buFont typeface="Arial"/>
              <a:buChar char="•"/>
            </a:pPr>
            <a:r>
              <a:rPr lang="en-US" sz="2400">
                <a:cs typeface="Arial"/>
              </a:rPr>
              <a:t>Discuss our research objectives and the means that we look to gather user feedback.</a:t>
            </a:r>
          </a:p>
          <a:p>
            <a:pPr marL="342900" indent="-342900">
              <a:lnSpc>
                <a:spcPct val="150000"/>
              </a:lnSpc>
              <a:buFont typeface="Arial"/>
              <a:buChar char="•"/>
            </a:pPr>
            <a:r>
              <a:rPr lang="en-US" sz="2400">
                <a:latin typeface="Aptos"/>
                <a:cs typeface="Arial"/>
              </a:rPr>
              <a:t>Explain how we look to reach out to the community.</a:t>
            </a:r>
          </a:p>
          <a:p>
            <a:pPr marL="342900" indent="-342900">
              <a:lnSpc>
                <a:spcPct val="150000"/>
              </a:lnSpc>
              <a:buFont typeface="Arial"/>
              <a:buChar char="•"/>
            </a:pPr>
            <a:r>
              <a:rPr lang="en-US" sz="2400">
                <a:latin typeface="Aptos"/>
                <a:cs typeface="Arial"/>
              </a:rPr>
              <a:t>Express the insights that we got from our community feedback.</a:t>
            </a:r>
          </a:p>
          <a:p>
            <a:pPr marL="342900" indent="-342900">
              <a:lnSpc>
                <a:spcPct val="150000"/>
              </a:lnSpc>
              <a:buFont typeface="Arial"/>
              <a:buChar char="•"/>
            </a:pPr>
            <a:r>
              <a:rPr lang="en-US" sz="2400">
                <a:latin typeface="Aptos"/>
                <a:cs typeface="Arial"/>
              </a:rPr>
              <a:t>Provide a wireframe showcasing what our interface design could look like.</a:t>
            </a:r>
          </a:p>
          <a:p>
            <a:pPr marL="342900" indent="-342900">
              <a:lnSpc>
                <a:spcPct val="150000"/>
              </a:lnSpc>
              <a:buFont typeface="Arial"/>
              <a:buChar char="•"/>
            </a:pPr>
            <a:r>
              <a:rPr lang="en-US" sz="2400">
                <a:latin typeface="Aptos"/>
                <a:cs typeface="Arial"/>
              </a:rPr>
              <a:t>Explain our technical direction and next steps going forward.</a:t>
            </a:r>
          </a:p>
          <a:p>
            <a:pPr marL="342900" indent="-342900">
              <a:lnSpc>
                <a:spcPct val="150000"/>
              </a:lnSpc>
              <a:buFont typeface="Arial"/>
              <a:buChar char="•"/>
            </a:pPr>
            <a:endParaRPr lang="en-US" sz="2400">
              <a:latin typeface="Aptos"/>
              <a:cs typeface="Arial"/>
            </a:endParaRPr>
          </a:p>
          <a:p>
            <a:pPr marL="285750" indent="-285750">
              <a:lnSpc>
                <a:spcPct val="150000"/>
              </a:lnSpc>
              <a:buFont typeface="Arial"/>
              <a:buChar char="•"/>
            </a:pPr>
            <a:endParaRPr lang="en-US" sz="2400">
              <a:latin typeface="Arial"/>
              <a:cs typeface="Arial"/>
            </a:endParaRPr>
          </a:p>
          <a:p>
            <a:pPr marL="285750" indent="-285750">
              <a:lnSpc>
                <a:spcPct val="150000"/>
              </a:lnSpc>
              <a:buFont typeface="Arial"/>
              <a:buChar char="•"/>
            </a:pPr>
            <a:endParaRPr lang="en-US" sz="2400">
              <a:latin typeface="Arial"/>
              <a:cs typeface="Arial"/>
            </a:endParaRPr>
          </a:p>
          <a:p>
            <a:pPr marL="285750" indent="-285750">
              <a:lnSpc>
                <a:spcPct val="150000"/>
              </a:lnSpc>
              <a:buFont typeface="Arial"/>
              <a:buChar char="•"/>
            </a:pPr>
            <a:endParaRPr lang="en-US" sz="2400">
              <a:latin typeface="Arial"/>
              <a:cs typeface="Arial"/>
            </a:endParaRPr>
          </a:p>
          <a:p>
            <a:pPr marL="285750" indent="-285750">
              <a:lnSpc>
                <a:spcPct val="150000"/>
              </a:lnSpc>
              <a:buFont typeface="Arial"/>
              <a:buChar char="•"/>
            </a:pPr>
            <a:endParaRPr lang="en-US">
              <a:latin typeface="Arial"/>
              <a:cs typeface="Arial"/>
            </a:endParaRPr>
          </a:p>
          <a:p>
            <a:pPr marL="285750" indent="-285750">
              <a:lnSpc>
                <a:spcPct val="150000"/>
              </a:lnSpc>
              <a:buFont typeface="Arial"/>
              <a:buChar char="•"/>
            </a:pPr>
            <a:endParaRPr lang="en-US">
              <a:latin typeface="Arial"/>
              <a:cs typeface="Arial"/>
            </a:endParaRPr>
          </a:p>
          <a:p>
            <a:pPr marL="285750" indent="-285750">
              <a:lnSpc>
                <a:spcPct val="150000"/>
              </a:lnSpc>
              <a:buFont typeface="Arial"/>
              <a:buChar char="•"/>
            </a:pPr>
            <a:endParaRPr lang="en-US">
              <a:latin typeface="Arial"/>
              <a:cs typeface="Arial"/>
            </a:endParaRPr>
          </a:p>
          <a:p>
            <a:pPr marL="285750" indent="-285750">
              <a:lnSpc>
                <a:spcPct val="150000"/>
              </a:lnSpc>
              <a:buFont typeface="Arial"/>
              <a:buChar char="•"/>
            </a:pPr>
            <a:endParaRPr lang="en-US">
              <a:latin typeface="Arial"/>
              <a:cs typeface="Arial"/>
            </a:endParaRPr>
          </a:p>
          <a:p>
            <a:pPr>
              <a:lnSpc>
                <a:spcPct val="150000"/>
              </a:lnSpc>
            </a:pPr>
            <a:endParaRPr lang="en-US">
              <a:latin typeface="Arial"/>
              <a:cs typeface="Arial"/>
            </a:endParaRPr>
          </a:p>
        </p:txBody>
      </p:sp>
      <p:sp>
        <p:nvSpPr>
          <p:cNvPr id="6" name="Oval 5">
            <a:extLst>
              <a:ext uri="{FF2B5EF4-FFF2-40B4-BE49-F238E27FC236}">
                <a16:creationId xmlns:a16="http://schemas.microsoft.com/office/drawing/2014/main" id="{15466D61-65ED-7D41-2D22-4CE43CF5BDB8}"/>
              </a:ext>
            </a:extLst>
          </p:cNvPr>
          <p:cNvSpPr/>
          <p:nvPr/>
        </p:nvSpPr>
        <p:spPr>
          <a:xfrm>
            <a:off x="208323" y="2502850"/>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E617FAF8-F96D-5FF0-DF47-B578E0888285}"/>
              </a:ext>
            </a:extLst>
          </p:cNvPr>
          <p:cNvSpPr/>
          <p:nvPr/>
        </p:nvSpPr>
        <p:spPr>
          <a:xfrm>
            <a:off x="208323" y="3035207"/>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61EE19D3-DD3F-60E3-A93F-8AEC6E6DAAE9}"/>
              </a:ext>
            </a:extLst>
          </p:cNvPr>
          <p:cNvSpPr/>
          <p:nvPr/>
        </p:nvSpPr>
        <p:spPr>
          <a:xfrm>
            <a:off x="208323" y="3567563"/>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A83585F-A0FF-59BF-0FA5-7FFAEBECC7CD}"/>
              </a:ext>
            </a:extLst>
          </p:cNvPr>
          <p:cNvSpPr/>
          <p:nvPr/>
        </p:nvSpPr>
        <p:spPr>
          <a:xfrm>
            <a:off x="208323" y="4120795"/>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DA1ADB4-8DA2-66EE-9880-D47AC611FE54}"/>
              </a:ext>
            </a:extLst>
          </p:cNvPr>
          <p:cNvSpPr/>
          <p:nvPr/>
        </p:nvSpPr>
        <p:spPr>
          <a:xfrm>
            <a:off x="208323" y="4684465"/>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2012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0A41CD-FD7F-C93E-4DF1-40C8ECE533FE}"/>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DC11E1E-DA0F-BBA9-D6A3-DCDE39AD694D}"/>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24C52CC-BCA2-CB36-825D-517A1839C477}"/>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86BAE33E-B92A-7A01-6F63-4DE2A80464C6}"/>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4BB47090-E692-100F-694B-8D707E34596F}"/>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C79F13C-A32C-B53C-F0B0-3FD56B5B7EB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DAD340EB-1D76-192F-CB3E-12B0C2AEC26D}"/>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FFEE35F-3CB3-174C-871F-2DE479765D76}"/>
              </a:ext>
            </a:extLst>
          </p:cNvPr>
          <p:cNvSpPr txBox="1"/>
          <p:nvPr/>
        </p:nvSpPr>
        <p:spPr>
          <a:xfrm>
            <a:off x="1225588" y="243065"/>
            <a:ext cx="6763390"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Research Objectives</a:t>
            </a:r>
          </a:p>
        </p:txBody>
      </p:sp>
      <p:grpSp>
        <p:nvGrpSpPr>
          <p:cNvPr id="69" name="Group 68">
            <a:extLst>
              <a:ext uri="{FF2B5EF4-FFF2-40B4-BE49-F238E27FC236}">
                <a16:creationId xmlns:a16="http://schemas.microsoft.com/office/drawing/2014/main" id="{C37498DC-7B43-7F98-077D-6D6C31BBE81B}"/>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FB14C817-C59A-0F3E-6C7B-587A1CCDBFF8}"/>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141EED5B-58CA-959B-1517-A09ECA71519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3D408567-2ABA-4D40-A4D6-94A310D931A4}"/>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E061E476-7443-2AB2-0FFC-985984AF51CF}"/>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BA62F0A-B39C-587C-0087-EA76867CDBF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A44D161C-2472-BAC0-893D-0102ACAC595F}"/>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47AA993D-7F83-9E1E-12B5-DE93A26DC8C8}"/>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0E2BCFB-48B9-0F94-0A94-70B201E0B0BA}"/>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39D29F50-EF86-4598-4257-E04C314A1E90}"/>
              </a:ext>
            </a:extLst>
          </p:cNvPr>
          <p:cNvSpPr txBox="1"/>
          <p:nvPr/>
        </p:nvSpPr>
        <p:spPr>
          <a:xfrm>
            <a:off x="51187" y="1998392"/>
            <a:ext cx="8554064" cy="1200329"/>
          </a:xfrm>
          <a:prstGeom prst="rect">
            <a:avLst/>
          </a:prstGeom>
          <a:noFill/>
        </p:spPr>
        <p:txBody>
          <a:bodyPr wrap="square" rtlCol="0">
            <a:spAutoFit/>
          </a:bodyPr>
          <a:lstStyle/>
          <a:p>
            <a:r>
              <a:rPr lang="en-GB"/>
              <a:t>Most of our next steps in this project involved research, the purpose of this was to:</a:t>
            </a:r>
          </a:p>
          <a:p>
            <a:pPr marL="742950" lvl="1" indent="-285750">
              <a:buFont typeface="Arial" panose="020B0604020202020204" pitchFamily="34" charset="0"/>
              <a:buChar char="•"/>
            </a:pPr>
            <a:r>
              <a:rPr lang="en-GB"/>
              <a:t>Understand the accessibility needs of our target audience</a:t>
            </a:r>
          </a:p>
          <a:p>
            <a:pPr marL="742950" lvl="1" indent="-285750">
              <a:buFont typeface="Arial" panose="020B0604020202020204" pitchFamily="34" charset="0"/>
              <a:buChar char="•"/>
            </a:pPr>
            <a:r>
              <a:rPr lang="en-GB"/>
              <a:t>Identify obstacles that the user base may face when navigating urban spaces</a:t>
            </a:r>
          </a:p>
          <a:p>
            <a:pPr marL="742950" lvl="1" indent="-285750">
              <a:buFont typeface="Arial" panose="020B0604020202020204" pitchFamily="34" charset="0"/>
              <a:buChar char="•"/>
            </a:pPr>
            <a:r>
              <a:rPr lang="en-GB"/>
              <a:t>Collect feedback and use it to inform our design ideas</a:t>
            </a:r>
          </a:p>
        </p:txBody>
      </p:sp>
      <p:sp>
        <p:nvSpPr>
          <p:cNvPr id="3" name="TextBox 2">
            <a:extLst>
              <a:ext uri="{FF2B5EF4-FFF2-40B4-BE49-F238E27FC236}">
                <a16:creationId xmlns:a16="http://schemas.microsoft.com/office/drawing/2014/main" id="{24188824-2093-827B-5CBB-5DE5FF59C095}"/>
              </a:ext>
            </a:extLst>
          </p:cNvPr>
          <p:cNvSpPr txBox="1"/>
          <p:nvPr/>
        </p:nvSpPr>
        <p:spPr>
          <a:xfrm>
            <a:off x="4699819" y="3334534"/>
            <a:ext cx="7344697" cy="1477328"/>
          </a:xfrm>
          <a:prstGeom prst="rect">
            <a:avLst/>
          </a:prstGeom>
          <a:noFill/>
        </p:spPr>
        <p:txBody>
          <a:bodyPr wrap="square" rtlCol="0">
            <a:spAutoFit/>
          </a:bodyPr>
          <a:lstStyle/>
          <a:p>
            <a:r>
              <a:rPr lang="en-GB"/>
              <a:t>Our goals for this stage include:</a:t>
            </a:r>
          </a:p>
          <a:p>
            <a:pPr marL="285750" indent="-285750">
              <a:buFont typeface="Arial" panose="020B0604020202020204" pitchFamily="34" charset="0"/>
              <a:buChar char="•"/>
            </a:pPr>
            <a:r>
              <a:rPr lang="en-GB"/>
              <a:t>To create and distribute a questionnaire to gather user feedback</a:t>
            </a:r>
          </a:p>
          <a:p>
            <a:pPr marL="285750" indent="-285750">
              <a:buFont typeface="Arial" panose="020B0604020202020204" pitchFamily="34" charset="0"/>
              <a:buChar char="•"/>
            </a:pPr>
            <a:r>
              <a:rPr lang="en-GB"/>
              <a:t>Gather community insights from organisations and community groups  </a:t>
            </a:r>
          </a:p>
          <a:p>
            <a:pPr marL="285750" indent="-285750">
              <a:buFont typeface="Arial" panose="020B0604020202020204" pitchFamily="34" charset="0"/>
              <a:buChar char="•"/>
            </a:pPr>
            <a:r>
              <a:rPr lang="en-GB"/>
              <a:t>Use the gathered feedback to refine our initial designs</a:t>
            </a:r>
          </a:p>
          <a:p>
            <a:pPr marL="285750" indent="-285750">
              <a:buFont typeface="Arial" panose="020B0604020202020204" pitchFamily="34" charset="0"/>
              <a:buChar char="•"/>
            </a:pPr>
            <a:r>
              <a:rPr lang="en-GB"/>
              <a:t>Validate assumptions about app usability  </a:t>
            </a:r>
          </a:p>
        </p:txBody>
      </p:sp>
      <p:sp>
        <p:nvSpPr>
          <p:cNvPr id="6" name="TextBox 5">
            <a:extLst>
              <a:ext uri="{FF2B5EF4-FFF2-40B4-BE49-F238E27FC236}">
                <a16:creationId xmlns:a16="http://schemas.microsoft.com/office/drawing/2014/main" id="{FD7A321B-2BEB-E996-1CC4-35962A728285}"/>
              </a:ext>
            </a:extLst>
          </p:cNvPr>
          <p:cNvSpPr txBox="1"/>
          <p:nvPr/>
        </p:nvSpPr>
        <p:spPr>
          <a:xfrm>
            <a:off x="51187" y="4990892"/>
            <a:ext cx="7344697" cy="1200329"/>
          </a:xfrm>
          <a:prstGeom prst="rect">
            <a:avLst/>
          </a:prstGeom>
          <a:noFill/>
        </p:spPr>
        <p:txBody>
          <a:bodyPr wrap="square" rtlCol="0">
            <a:spAutoFit/>
          </a:bodyPr>
          <a:lstStyle/>
          <a:p>
            <a:r>
              <a:rPr lang="en-GB"/>
              <a:t>Questions we aim to answer at this stage:</a:t>
            </a:r>
          </a:p>
          <a:p>
            <a:pPr marL="285750" indent="-285750">
              <a:buFont typeface="Arial" panose="020B0604020202020204" pitchFamily="34" charset="0"/>
              <a:buChar char="•"/>
            </a:pPr>
            <a:r>
              <a:rPr lang="en-GB"/>
              <a:t>What are the most common accessibility challenges users face?</a:t>
            </a:r>
          </a:p>
          <a:p>
            <a:pPr marL="285750" indent="-285750">
              <a:buFont typeface="Arial" panose="020B0604020202020204" pitchFamily="34" charset="0"/>
              <a:buChar char="•"/>
            </a:pPr>
            <a:r>
              <a:rPr lang="en-GB"/>
              <a:t>Which UI features are the most important?</a:t>
            </a:r>
          </a:p>
          <a:p>
            <a:pPr marL="285750" indent="-285750">
              <a:buFont typeface="Arial" panose="020B0604020202020204" pitchFamily="34" charset="0"/>
              <a:buChar char="•"/>
            </a:pPr>
            <a:r>
              <a:rPr lang="en-GB"/>
              <a:t>How can a community driven map support real time reporting?</a:t>
            </a:r>
          </a:p>
        </p:txBody>
      </p:sp>
    </p:spTree>
    <p:extLst>
      <p:ext uri="{BB962C8B-B14F-4D97-AF65-F5344CB8AC3E}">
        <p14:creationId xmlns:p14="http://schemas.microsoft.com/office/powerpoint/2010/main" val="208218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25BA2-7297-A16F-F718-707B7FF53252}"/>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D08C20C-694D-E0EE-6BF9-F06FF2A30604}"/>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FD576842-E860-0A32-0A85-632347A321B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195D5682-3525-EC55-3EB1-44BB658CE292}"/>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7E11923F-42F0-8C2A-8125-7CEDF94B7454}"/>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A0C0B77-9E6C-6F9E-3CE3-75E2B6D083C3}"/>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7C04EEBC-8468-D25D-74F8-927DF0B0519D}"/>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6CD8EE4-2A76-630F-565D-66DC0475EFFA}"/>
              </a:ext>
            </a:extLst>
          </p:cNvPr>
          <p:cNvSpPr txBox="1"/>
          <p:nvPr/>
        </p:nvSpPr>
        <p:spPr>
          <a:xfrm>
            <a:off x="1225588" y="243065"/>
            <a:ext cx="6147837"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User Questionnaire</a:t>
            </a:r>
          </a:p>
        </p:txBody>
      </p:sp>
      <p:grpSp>
        <p:nvGrpSpPr>
          <p:cNvPr id="69" name="Group 68">
            <a:extLst>
              <a:ext uri="{FF2B5EF4-FFF2-40B4-BE49-F238E27FC236}">
                <a16:creationId xmlns:a16="http://schemas.microsoft.com/office/drawing/2014/main" id="{B3679BD6-EEA2-8B73-FBA8-28C19301DFA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E0887B80-3818-0F1D-A75F-B8B8884D5F80}"/>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793B039A-307E-A502-86FE-E2563344E943}"/>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E938042-F9DF-39B5-99C2-4D24545D239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D9374A8-4058-649E-E563-8DFB54C354B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A3B6B13C-E96C-422D-FD17-9137D59CF3E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BC8AB06D-8030-7934-5AAC-B6E4C0E17E17}"/>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3594849C-E5B2-AD24-AF40-D772846DBE2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9C47774-2A70-DD0E-F5CD-38CA37153705}"/>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7" name="Picture 6" descr="A group of books on a table&#10;&#10;AI-generated content may be incorrect.">
            <a:extLst>
              <a:ext uri="{FF2B5EF4-FFF2-40B4-BE49-F238E27FC236}">
                <a16:creationId xmlns:a16="http://schemas.microsoft.com/office/drawing/2014/main" id="{17863CE8-21A3-2BFA-11C4-32BA4EE22108}"/>
              </a:ext>
            </a:extLst>
          </p:cNvPr>
          <p:cNvPicPr>
            <a:picLocks noChangeAspect="1"/>
          </p:cNvPicPr>
          <p:nvPr/>
        </p:nvPicPr>
        <p:blipFill>
          <a:blip r:embed="rId2"/>
          <a:stretch>
            <a:fillRect/>
          </a:stretch>
        </p:blipFill>
        <p:spPr>
          <a:xfrm>
            <a:off x="272597" y="2061861"/>
            <a:ext cx="3270938" cy="4361078"/>
          </a:xfrm>
          <a:prstGeom prst="rect">
            <a:avLst/>
          </a:prstGeom>
        </p:spPr>
      </p:pic>
      <p:pic>
        <p:nvPicPr>
          <p:cNvPr id="2" name="Picture 1" descr="A screenshot of a computer&#10;&#10;AI-generated content may be incorrect.">
            <a:extLst>
              <a:ext uri="{FF2B5EF4-FFF2-40B4-BE49-F238E27FC236}">
                <a16:creationId xmlns:a16="http://schemas.microsoft.com/office/drawing/2014/main" id="{4CEC9A65-D975-D176-60D8-42C746D4B15B}"/>
              </a:ext>
            </a:extLst>
          </p:cNvPr>
          <p:cNvPicPr>
            <a:picLocks noChangeAspect="1"/>
          </p:cNvPicPr>
          <p:nvPr/>
        </p:nvPicPr>
        <p:blipFill>
          <a:blip r:embed="rId3"/>
          <a:stretch>
            <a:fillRect/>
          </a:stretch>
        </p:blipFill>
        <p:spPr>
          <a:xfrm>
            <a:off x="4298950" y="2554393"/>
            <a:ext cx="7086600" cy="3565314"/>
          </a:xfrm>
          <a:prstGeom prst="rect">
            <a:avLst/>
          </a:prstGeom>
        </p:spPr>
      </p:pic>
    </p:spTree>
    <p:extLst>
      <p:ext uri="{BB962C8B-B14F-4D97-AF65-F5344CB8AC3E}">
        <p14:creationId xmlns:p14="http://schemas.microsoft.com/office/powerpoint/2010/main" val="2516139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5DEC1-44FF-4541-4CB6-D0FD14AFF95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3C00399-28BE-C4FF-E78A-0184A1999F7F}"/>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20A79478-AC68-0E8A-D701-EFE233A5EEC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C8064699-5C1A-7A0C-7D8C-067238D6B802}"/>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73BF6D6C-3144-DE7B-429D-7ABBC8AFC521}"/>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62A8A135-D2DF-1A53-075A-6B3D63857E7D}"/>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DEE36380-70B5-A381-6C44-462FEB524E68}"/>
              </a:ext>
            </a:extLst>
          </p:cNvPr>
          <p:cNvSpPr/>
          <p:nvPr/>
        </p:nvSpPr>
        <p:spPr>
          <a:xfrm rot="10800000">
            <a:off x="-1257300" y="1702514"/>
            <a:ext cx="14871700" cy="5166968"/>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50E5622-F2EC-C0DE-BCA6-129E8CD50A35}"/>
              </a:ext>
            </a:extLst>
          </p:cNvPr>
          <p:cNvSpPr txBox="1"/>
          <p:nvPr/>
        </p:nvSpPr>
        <p:spPr>
          <a:xfrm>
            <a:off x="1225588" y="243065"/>
            <a:ext cx="4878259"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User Feedback</a:t>
            </a:r>
          </a:p>
        </p:txBody>
      </p:sp>
      <p:grpSp>
        <p:nvGrpSpPr>
          <p:cNvPr id="69" name="Group 68">
            <a:extLst>
              <a:ext uri="{FF2B5EF4-FFF2-40B4-BE49-F238E27FC236}">
                <a16:creationId xmlns:a16="http://schemas.microsoft.com/office/drawing/2014/main" id="{C43B2B47-9745-C2B2-14A2-A0DAFA570C5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F348F505-AE74-296A-D1F8-2F5D22B2354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843631F9-CC8F-A490-5BD1-76E327013AA4}"/>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C48B7DAD-544B-CEE5-D4D3-50AB792FAFC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1CB755C-A008-C9E5-659E-5953D7EC8A00}"/>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9957E326-80BC-17B3-D920-9BE74320DD9D}"/>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0AC35C36-E5C3-031F-B73F-6DD9AF1346CB}"/>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7985B79B-D864-75C3-245A-493A2578C5F8}"/>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9A0D0792-58D0-1D76-B46C-3F6B81B6F09A}"/>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876E6A09-8CCC-C58C-3219-15421797C571}"/>
              </a:ext>
            </a:extLst>
          </p:cNvPr>
          <p:cNvSpPr txBox="1"/>
          <p:nvPr/>
        </p:nvSpPr>
        <p:spPr>
          <a:xfrm>
            <a:off x="7449" y="1339494"/>
            <a:ext cx="12197339"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b="1">
              <a:latin typeface="Arial"/>
              <a:cs typeface="Arial"/>
            </a:endParaRPr>
          </a:p>
          <a:p>
            <a:r>
              <a:rPr lang="en-US" sz="2400" b="1">
                <a:latin typeface="Arial"/>
                <a:cs typeface="Arial"/>
              </a:rPr>
              <a:t>Questionnaire: </a:t>
            </a:r>
          </a:p>
          <a:p>
            <a:r>
              <a:rPr lang="en-US" sz="2000">
                <a:latin typeface="Arial"/>
                <a:cs typeface="Arial"/>
              </a:rPr>
              <a:t>Attention to people's </a:t>
            </a:r>
            <a:r>
              <a:rPr lang="en-US" sz="2000" b="1">
                <a:latin typeface="Arial"/>
                <a:cs typeface="Arial"/>
              </a:rPr>
              <a:t>awareness of the disabled</a:t>
            </a:r>
            <a:r>
              <a:rPr lang="en-US" sz="2000">
                <a:latin typeface="Arial"/>
                <a:cs typeface="Arial"/>
              </a:rPr>
              <a:t> and </a:t>
            </a:r>
            <a:r>
              <a:rPr lang="en-US" sz="2000" b="1">
                <a:latin typeface="Arial"/>
                <a:cs typeface="Arial"/>
              </a:rPr>
              <a:t>suggestions</a:t>
            </a:r>
            <a:r>
              <a:rPr lang="en-US" sz="2000">
                <a:latin typeface="Arial"/>
                <a:cs typeface="Arial"/>
              </a:rPr>
              <a:t> for convenience software, respectively.</a:t>
            </a:r>
          </a:p>
          <a:p>
            <a:endParaRPr lang="en-US" sz="2400" b="1">
              <a:latin typeface="Arial"/>
              <a:ea typeface="+mn-lt"/>
              <a:cs typeface="Arial"/>
            </a:endParaRPr>
          </a:p>
          <a:p>
            <a:r>
              <a:rPr lang="en-US" sz="2400" b="1">
                <a:latin typeface="Arial"/>
                <a:ea typeface="+mn-lt"/>
                <a:cs typeface="Arial"/>
              </a:rPr>
              <a:t>According to the results of this survey:</a:t>
            </a:r>
            <a:endParaRPr lang="en-US"/>
          </a:p>
          <a:p>
            <a:pPr marL="342900" indent="-342900">
              <a:buFont typeface="Arial"/>
              <a:buChar char="•"/>
            </a:pPr>
            <a:r>
              <a:rPr lang="en-US" sz="2000">
                <a:latin typeface="Arial"/>
                <a:ea typeface="+mn-lt"/>
                <a:cs typeface="Arial"/>
              </a:rPr>
              <a:t>People's concern for the disabled is not low.</a:t>
            </a:r>
          </a:p>
          <a:p>
            <a:pPr marL="342900" indent="-342900">
              <a:buFont typeface="Arial"/>
              <a:buChar char="•"/>
            </a:pPr>
            <a:r>
              <a:rPr lang="en-US" sz="2000">
                <a:latin typeface="Arial"/>
                <a:ea typeface="+mn-lt"/>
                <a:cs typeface="Arial"/>
              </a:rPr>
              <a:t>The application should pay more attention to how to improve the convenience and experience for special users when using it.</a:t>
            </a:r>
            <a:endParaRPr lang="en-US" sz="2000">
              <a:latin typeface="Arial"/>
              <a:cs typeface="Arial"/>
            </a:endParaRPr>
          </a:p>
          <a:p>
            <a:pPr marL="342900" indent="-342900">
              <a:buFont typeface="Arial"/>
              <a:buChar char="•"/>
            </a:pPr>
            <a:r>
              <a:rPr lang="en-US" sz="2000">
                <a:latin typeface="Arial"/>
                <a:ea typeface="+mn-lt"/>
                <a:cs typeface="Arial"/>
              </a:rPr>
              <a:t>A</a:t>
            </a:r>
            <a:r>
              <a:rPr lang="en-US" altLang="ja-JP" sz="2000">
                <a:latin typeface="Arial"/>
                <a:ea typeface="+mn-lt"/>
                <a:cs typeface="Arial"/>
              </a:rPr>
              <a:t>  </a:t>
            </a:r>
            <a:r>
              <a:rPr lang="en-US" sz="2000">
                <a:latin typeface="Arial"/>
                <a:ea typeface="+mn-lt"/>
                <a:cs typeface="Arial"/>
              </a:rPr>
              <a:t>challenge for ordinary users to take part in the data collection of the software.</a:t>
            </a:r>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p:txBody>
      </p:sp>
      <p:pic>
        <p:nvPicPr>
          <p:cNvPr id="3" name="Picture 2" descr="A diagram of a circle with text&#10;&#10;AI-generated content may be incorrect.">
            <a:extLst>
              <a:ext uri="{FF2B5EF4-FFF2-40B4-BE49-F238E27FC236}">
                <a16:creationId xmlns:a16="http://schemas.microsoft.com/office/drawing/2014/main" id="{4DDB51B7-98C2-A888-96F0-B36FD9A0FB6F}"/>
              </a:ext>
            </a:extLst>
          </p:cNvPr>
          <p:cNvPicPr>
            <a:picLocks noChangeAspect="1"/>
          </p:cNvPicPr>
          <p:nvPr/>
        </p:nvPicPr>
        <p:blipFill>
          <a:blip r:embed="rId2"/>
          <a:stretch>
            <a:fillRect/>
          </a:stretch>
        </p:blipFill>
        <p:spPr>
          <a:xfrm>
            <a:off x="8280878" y="4432235"/>
            <a:ext cx="3975100" cy="2339975"/>
          </a:xfrm>
          <a:prstGeom prst="rect">
            <a:avLst/>
          </a:prstGeom>
        </p:spPr>
      </p:pic>
      <p:pic>
        <p:nvPicPr>
          <p:cNvPr id="7" name="Picture 6" descr="A diagram of a pie chart&#10;&#10;AI-generated content may be incorrect.">
            <a:extLst>
              <a:ext uri="{FF2B5EF4-FFF2-40B4-BE49-F238E27FC236}">
                <a16:creationId xmlns:a16="http://schemas.microsoft.com/office/drawing/2014/main" id="{EF34048D-5CE7-C111-4A1F-FD09809FB4CE}"/>
              </a:ext>
            </a:extLst>
          </p:cNvPr>
          <p:cNvPicPr>
            <a:picLocks noChangeAspect="1"/>
          </p:cNvPicPr>
          <p:nvPr/>
        </p:nvPicPr>
        <p:blipFill>
          <a:blip r:embed="rId3"/>
          <a:stretch>
            <a:fillRect/>
          </a:stretch>
        </p:blipFill>
        <p:spPr>
          <a:xfrm>
            <a:off x="4270658" y="4427234"/>
            <a:ext cx="4003675" cy="2365375"/>
          </a:xfrm>
          <a:prstGeom prst="rect">
            <a:avLst/>
          </a:prstGeom>
        </p:spPr>
      </p:pic>
      <p:pic>
        <p:nvPicPr>
          <p:cNvPr id="9" name="Picture 8">
            <a:extLst>
              <a:ext uri="{FF2B5EF4-FFF2-40B4-BE49-F238E27FC236}">
                <a16:creationId xmlns:a16="http://schemas.microsoft.com/office/drawing/2014/main" id="{D00A5120-FDA5-FFFC-01E0-C415265BE0FE}"/>
              </a:ext>
            </a:extLst>
          </p:cNvPr>
          <p:cNvPicPr>
            <a:picLocks noChangeAspect="1"/>
          </p:cNvPicPr>
          <p:nvPr/>
        </p:nvPicPr>
        <p:blipFill>
          <a:blip r:embed="rId4"/>
          <a:stretch>
            <a:fillRect/>
          </a:stretch>
        </p:blipFill>
        <p:spPr>
          <a:xfrm>
            <a:off x="166873" y="4428821"/>
            <a:ext cx="4006850" cy="2349500"/>
          </a:xfrm>
          <a:prstGeom prst="rect">
            <a:avLst/>
          </a:prstGeom>
        </p:spPr>
      </p:pic>
    </p:spTree>
    <p:extLst>
      <p:ext uri="{BB962C8B-B14F-4D97-AF65-F5344CB8AC3E}">
        <p14:creationId xmlns:p14="http://schemas.microsoft.com/office/powerpoint/2010/main" val="558326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4C66E-9CCB-78E1-875F-0C10DC75475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C3A6080-A940-BC89-14EF-8FBD46B9A32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66450CF-691A-ABF6-E615-F1B4D36EFC64}"/>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F7818D2-6C27-FD18-D7E2-9F02D4E9C72B}"/>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131AF7D-DEAF-F2BB-9044-B94B2A92F5D7}"/>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F1B5AFCF-7AB6-11E3-39B4-824DC41E3F95}"/>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95695485-CEE8-E095-750F-A18EFDEA55B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5FDAC1E-3725-7857-8C33-E3F2FDBEDDC2}"/>
              </a:ext>
            </a:extLst>
          </p:cNvPr>
          <p:cNvSpPr txBox="1"/>
          <p:nvPr/>
        </p:nvSpPr>
        <p:spPr>
          <a:xfrm>
            <a:off x="1225588" y="243065"/>
            <a:ext cx="6917278"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Community Outreach</a:t>
            </a:r>
          </a:p>
        </p:txBody>
      </p:sp>
      <p:grpSp>
        <p:nvGrpSpPr>
          <p:cNvPr id="69" name="Group 68">
            <a:extLst>
              <a:ext uri="{FF2B5EF4-FFF2-40B4-BE49-F238E27FC236}">
                <a16:creationId xmlns:a16="http://schemas.microsoft.com/office/drawing/2014/main" id="{C52B5CF2-EDB2-73D3-6597-53C596F86483}"/>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1F751F7-5389-DA49-E8C4-9E9DC6743F3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311FC016-86BD-ED10-ADE0-C2AEBBBF7A7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6AD23B6-4C15-607B-C744-A065F07C0910}"/>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1B4675A-F9F3-3C38-7E85-B4D9B6285B68}"/>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28F62447-FD67-5902-1029-33C1E4CA9E7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27692D8-0484-708E-7660-124716D5869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644B8794-217D-554C-BD44-54B78A91AC7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3346196-7364-4E2E-CAC6-74767BE48EAD}"/>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 name="Picture 1" descr="A screenshot of a application&#10;&#10;AI-generated content may be incorrect.">
            <a:extLst>
              <a:ext uri="{FF2B5EF4-FFF2-40B4-BE49-F238E27FC236}">
                <a16:creationId xmlns:a16="http://schemas.microsoft.com/office/drawing/2014/main" id="{4A5A3D70-6C52-FB0D-1623-DEB50BC49F2D}"/>
              </a:ext>
            </a:extLst>
          </p:cNvPr>
          <p:cNvPicPr>
            <a:picLocks noChangeAspect="1"/>
          </p:cNvPicPr>
          <p:nvPr/>
        </p:nvPicPr>
        <p:blipFill>
          <a:blip r:embed="rId2"/>
          <a:stretch>
            <a:fillRect/>
          </a:stretch>
        </p:blipFill>
        <p:spPr>
          <a:xfrm>
            <a:off x="107662" y="1874045"/>
            <a:ext cx="5613227" cy="3114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198D74CE-E639-8C76-C448-CC5113DF1314}"/>
              </a:ext>
            </a:extLst>
          </p:cNvPr>
          <p:cNvSpPr txBox="1"/>
          <p:nvPr/>
        </p:nvSpPr>
        <p:spPr>
          <a:xfrm>
            <a:off x="5878139" y="1867070"/>
            <a:ext cx="631206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 part of the research phase, we identified local organizations which are able to provide useful insights in user focused and industrial level areas, as we believe that these are of high importance if we want our project to succeed. </a:t>
            </a:r>
          </a:p>
          <a:p>
            <a:endParaRPr lang="en-US"/>
          </a:p>
          <a:p>
            <a:r>
              <a:rPr lang="en-US"/>
              <a:t>This outreach focused on trying to understand real accessibility challenges that will validate our proposed features, this is important, as it shows our design is adhering to real world needs, and not just based on assumptions. </a:t>
            </a:r>
          </a:p>
          <a:p>
            <a:endParaRPr lang="en-US"/>
          </a:p>
          <a:p>
            <a:endParaRPr lang="en-US"/>
          </a:p>
        </p:txBody>
      </p:sp>
      <p:sp>
        <p:nvSpPr>
          <p:cNvPr id="6" name="TextBox 5">
            <a:extLst>
              <a:ext uri="{FF2B5EF4-FFF2-40B4-BE49-F238E27FC236}">
                <a16:creationId xmlns:a16="http://schemas.microsoft.com/office/drawing/2014/main" id="{4ACED624-78FB-18C2-20CB-05A4A85A3E6B}"/>
              </a:ext>
            </a:extLst>
          </p:cNvPr>
          <p:cNvSpPr txBox="1"/>
          <p:nvPr/>
        </p:nvSpPr>
        <p:spPr>
          <a:xfrm>
            <a:off x="108858" y="5094513"/>
            <a:ext cx="1209402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1800" b="0" i="0" u="none" strike="noStrike" baseline="0">
                <a:solidFill>
                  <a:srgbClr val="000000"/>
                </a:solidFill>
                <a:latin typeface="Aptos"/>
              </a:rPr>
              <a:t>Our first point of contact was the Swansea government, requesting information into accessibility challenges which they face in Swansea. We have also requested any publicly available data which could support our navigation</a:t>
            </a:r>
            <a:r>
              <a:rPr lang="en-US" sz="1800" b="0" i="0">
                <a:latin typeface="Aptos"/>
              </a:rPr>
              <a:t>​</a:t>
            </a:r>
          </a:p>
          <a:p>
            <a:pPr algn="l" rtl="0"/>
            <a:r>
              <a:rPr lang="en-US" sz="1800" b="0" i="0">
                <a:latin typeface="Aptos"/>
              </a:rPr>
              <a:t>​</a:t>
            </a:r>
          </a:p>
          <a:p>
            <a:r>
              <a:rPr lang="en-US" sz="1800" b="0" i="0" u="none" strike="noStrike" baseline="0">
                <a:solidFill>
                  <a:srgbClr val="000000"/>
                </a:solidFill>
                <a:latin typeface="Aptos"/>
              </a:rPr>
              <a:t>At this time however, we have received no response from the government,</a:t>
            </a:r>
            <a:r>
              <a:rPr lang="en-US">
                <a:solidFill>
                  <a:srgbClr val="000000"/>
                </a:solidFill>
                <a:latin typeface="Aptos"/>
              </a:rPr>
              <a:t> </a:t>
            </a:r>
            <a:r>
              <a:rPr lang="en-US" sz="1800" b="0" i="0" u="none" strike="noStrike" baseline="0">
                <a:solidFill>
                  <a:srgbClr val="000000"/>
                </a:solidFill>
                <a:latin typeface="Aptos"/>
              </a:rPr>
              <a:t>but</a:t>
            </a:r>
            <a:r>
              <a:rPr lang="en-US">
                <a:solidFill>
                  <a:srgbClr val="000000"/>
                </a:solidFill>
                <a:latin typeface="Aptos"/>
              </a:rPr>
              <a:t> we </a:t>
            </a:r>
            <a:r>
              <a:rPr lang="en-US" sz="1800" b="0" i="0" u="none" strike="noStrike" baseline="0">
                <a:solidFill>
                  <a:srgbClr val="000000"/>
                </a:solidFill>
                <a:latin typeface="Aptos"/>
              </a:rPr>
              <a:t>will continue to try and contact them and other useful organizations that can aid our research.</a:t>
            </a:r>
          </a:p>
          <a:p>
            <a:pPr algn="ctr"/>
            <a:endParaRPr lang="en-US"/>
          </a:p>
        </p:txBody>
      </p:sp>
    </p:spTree>
    <p:extLst>
      <p:ext uri="{BB962C8B-B14F-4D97-AF65-F5344CB8AC3E}">
        <p14:creationId xmlns:p14="http://schemas.microsoft.com/office/powerpoint/2010/main" val="532122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096B6-0546-F7A4-85DA-F1AB92E4ED1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C9EBA8E-9C12-6116-3034-AA58093405E8}"/>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8326D3A0-80DC-F52B-C778-6F25861E3DB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ED132EF3-6A70-780F-9ED6-7A7261ED803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8B917A1-57BF-7AD3-6E4A-A1A2DCA7292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866C8E3E-51D1-6C7B-F5D7-14E4E7FE199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889FBE0F-32E0-6278-911C-B024A8F4DD40}"/>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0E6B2EB-1EE8-60E7-E012-59B7C82C45AC}"/>
              </a:ext>
            </a:extLst>
          </p:cNvPr>
          <p:cNvSpPr txBox="1"/>
          <p:nvPr/>
        </p:nvSpPr>
        <p:spPr>
          <a:xfrm>
            <a:off x="1225588" y="243065"/>
            <a:ext cx="6647974"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Community Insights </a:t>
            </a:r>
            <a:endParaRPr lang="en-US"/>
          </a:p>
        </p:txBody>
      </p:sp>
      <p:grpSp>
        <p:nvGrpSpPr>
          <p:cNvPr id="69" name="Group 68">
            <a:extLst>
              <a:ext uri="{FF2B5EF4-FFF2-40B4-BE49-F238E27FC236}">
                <a16:creationId xmlns:a16="http://schemas.microsoft.com/office/drawing/2014/main" id="{F1E255F5-03A3-AC2E-F176-091ADAA6682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5F57FD1-D5E1-F2F6-F6C0-5914966399E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2C816BB2-9398-33DF-BC9C-7D220E00D3C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5F4B59B-C2D0-E00A-BD93-B4EC752F7DD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246F6B55-6C82-D78D-2625-F0A7473A150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082177B4-732F-CD85-F897-8FB5436350B9}"/>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3EFE6251-387C-1BC7-426D-CCF8B1AABBA5}"/>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695B268-41E3-A8EF-75A1-4ED5C9C31CDF}"/>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AF3DA17-2CD2-0257-2F95-9B8FB3AA355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EEB5D27E-4E37-DE35-30B2-FD2E383506B9}"/>
              </a:ext>
            </a:extLst>
          </p:cNvPr>
          <p:cNvSpPr txBox="1"/>
          <p:nvPr/>
        </p:nvSpPr>
        <p:spPr>
          <a:xfrm>
            <a:off x="200822" y="1713918"/>
            <a:ext cx="1164667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ea typeface="+mn-lt"/>
                <a:cs typeface="+mn-lt"/>
              </a:rPr>
              <a:t>Step free routes</a:t>
            </a:r>
          </a:p>
          <a:p>
            <a:pPr marL="742950" lvl="1" indent="-285750">
              <a:buFont typeface="Courier New"/>
              <a:buChar char="o"/>
            </a:pPr>
            <a:r>
              <a:rPr lang="en-US" sz="2400">
                <a:ea typeface="+mn-lt"/>
                <a:cs typeface="+mn-lt"/>
              </a:rPr>
              <a:t>Step free routes do exist in existing map </a:t>
            </a:r>
            <a:r>
              <a:rPr lang="en-US" sz="2400" err="1">
                <a:ea typeface="+mn-lt"/>
                <a:cs typeface="+mn-lt"/>
              </a:rPr>
              <a:t>tools, but</a:t>
            </a:r>
            <a:r>
              <a:rPr lang="en-US" sz="2400">
                <a:ea typeface="+mn-lt"/>
                <a:cs typeface="+mn-lt"/>
              </a:rPr>
              <a:t> are not always accurate. If there isn't a valid route, then it should tell the user that upfront.</a:t>
            </a:r>
            <a:endParaRPr lang="en-US" sz="2400"/>
          </a:p>
          <a:p>
            <a:pPr marL="285750" indent="-285750">
              <a:buFont typeface="Arial"/>
              <a:buChar char="•"/>
            </a:pPr>
            <a:r>
              <a:rPr lang="en-US" sz="2400">
                <a:ea typeface="+mn-lt"/>
                <a:cs typeface="+mn-lt"/>
              </a:rPr>
              <a:t>Hazard types that should be markable, with the option to switch between car hazards and pedestrian hazards:</a:t>
            </a:r>
            <a:endParaRPr lang="en-US" sz="2400"/>
          </a:p>
          <a:p>
            <a:pPr marL="742950" lvl="1" indent="-285750">
              <a:buFont typeface="Courier New"/>
              <a:buChar char="o"/>
            </a:pPr>
            <a:r>
              <a:rPr lang="en-US" sz="2400">
                <a:ea typeface="+mn-lt"/>
                <a:cs typeface="+mn-lt"/>
              </a:rPr>
              <a:t> Not actually step free access</a:t>
            </a:r>
            <a:endParaRPr lang="en-US" sz="2400"/>
          </a:p>
          <a:p>
            <a:pPr marL="742950" lvl="1" indent="-285750">
              <a:buFont typeface="Courier New"/>
              <a:buChar char="o"/>
            </a:pPr>
            <a:r>
              <a:rPr lang="en-US" sz="2400">
                <a:ea typeface="+mn-lt"/>
                <a:cs typeface="+mn-lt"/>
              </a:rPr>
              <a:t>Cracks in pavement</a:t>
            </a:r>
          </a:p>
          <a:p>
            <a:pPr marL="742950" lvl="1" indent="-285750">
              <a:buFont typeface="Courier New"/>
              <a:buChar char="o"/>
            </a:pPr>
            <a:r>
              <a:rPr lang="en-US" sz="2400">
                <a:ea typeface="+mn-lt"/>
                <a:cs typeface="+mn-lt"/>
              </a:rPr>
              <a:t>Unmaintained bushes that cover the footpath</a:t>
            </a:r>
            <a:endParaRPr lang="en-US" sz="2400"/>
          </a:p>
          <a:p>
            <a:pPr marL="742950" lvl="1" indent="-285750">
              <a:buFont typeface="Courier New"/>
              <a:buChar char="o"/>
            </a:pPr>
            <a:r>
              <a:rPr lang="en-US" sz="2400">
                <a:ea typeface="+mn-lt"/>
                <a:cs typeface="+mn-lt"/>
              </a:rPr>
              <a:t>Object on road</a:t>
            </a:r>
            <a:endParaRPr lang="en-US" sz="2400"/>
          </a:p>
          <a:p>
            <a:pPr marL="742950" lvl="1" indent="-285750">
              <a:buFont typeface="Courier New"/>
              <a:buChar char="o"/>
            </a:pPr>
            <a:r>
              <a:rPr lang="en-US" sz="2400">
                <a:ea typeface="+mn-lt"/>
                <a:cs typeface="+mn-lt"/>
              </a:rPr>
              <a:t>Car on shoulder</a:t>
            </a:r>
          </a:p>
          <a:p>
            <a:pPr marL="742950" lvl="1" indent="-285750">
              <a:buFont typeface="Courier New"/>
              <a:buChar char="o"/>
            </a:pPr>
            <a:r>
              <a:rPr lang="en-US" sz="2400">
                <a:ea typeface="+mn-lt"/>
                <a:cs typeface="+mn-lt"/>
              </a:rPr>
              <a:t>Car blocking footpath</a:t>
            </a:r>
          </a:p>
          <a:p>
            <a:pPr marL="285750" indent="-285750">
              <a:buFont typeface="Arial"/>
              <a:buChar char="•"/>
            </a:pPr>
            <a:r>
              <a:rPr lang="en-US" sz="2400">
                <a:ea typeface="+mn-lt"/>
                <a:cs typeface="+mn-lt"/>
              </a:rPr>
              <a:t>Option to report if a temporary hazard is still there</a:t>
            </a:r>
          </a:p>
          <a:p>
            <a:pPr marL="742950" lvl="1" indent="-285750">
              <a:buFont typeface="Courier New"/>
              <a:buChar char="o"/>
            </a:pPr>
            <a:r>
              <a:rPr lang="en-US" sz="2400"/>
              <a:t>Waze has a similar system to report traffic and construction</a:t>
            </a:r>
          </a:p>
          <a:p>
            <a:pPr marL="285750" indent="-285750">
              <a:buFont typeface="Arial"/>
              <a:buChar char="•"/>
            </a:pPr>
            <a:endParaRPr lang="en-US" sz="2400"/>
          </a:p>
        </p:txBody>
      </p:sp>
      <p:sp>
        <p:nvSpPr>
          <p:cNvPr id="3" name="Oval 2">
            <a:extLst>
              <a:ext uri="{FF2B5EF4-FFF2-40B4-BE49-F238E27FC236}">
                <a16:creationId xmlns:a16="http://schemas.microsoft.com/office/drawing/2014/main" id="{1EF19799-11A6-537B-4D81-E55496862391}"/>
              </a:ext>
            </a:extLst>
          </p:cNvPr>
          <p:cNvSpPr/>
          <p:nvPr/>
        </p:nvSpPr>
        <p:spPr>
          <a:xfrm>
            <a:off x="210013" y="1839709"/>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C94A5BF0-E8F6-B664-B771-2E9B91A2CB87}"/>
              </a:ext>
            </a:extLst>
          </p:cNvPr>
          <p:cNvSpPr/>
          <p:nvPr/>
        </p:nvSpPr>
        <p:spPr>
          <a:xfrm>
            <a:off x="210013" y="2915474"/>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783B6B25-AAB5-E09A-6C93-BB108F1E8216}"/>
              </a:ext>
            </a:extLst>
          </p:cNvPr>
          <p:cNvSpPr/>
          <p:nvPr/>
        </p:nvSpPr>
        <p:spPr>
          <a:xfrm>
            <a:off x="198807" y="5851415"/>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4524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9D5F6-4F49-EE25-4AF0-64E71A4C0521}"/>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1030586-B42A-F4C2-BC28-3EAA847A362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D13399EC-19A2-5654-F9B9-51A7E53DD1DB}"/>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4FA7EED3-65CE-A021-99B5-07094276D951}"/>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5A1BC96-4F2E-2D85-8F12-82E0520C48F9}"/>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D2989372-979C-101D-9936-1D099348598D}"/>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F5E5E40E-5442-A61E-F54D-B33278DEEF65}"/>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D6EE44B-B3A6-A693-3767-5C4018B4F3D6}"/>
              </a:ext>
            </a:extLst>
          </p:cNvPr>
          <p:cNvSpPr txBox="1"/>
          <p:nvPr/>
        </p:nvSpPr>
        <p:spPr>
          <a:xfrm>
            <a:off x="1225588" y="243065"/>
            <a:ext cx="6647974"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Community Insights </a:t>
            </a:r>
            <a:endParaRPr lang="en-US"/>
          </a:p>
        </p:txBody>
      </p:sp>
      <p:grpSp>
        <p:nvGrpSpPr>
          <p:cNvPr id="69" name="Group 68">
            <a:extLst>
              <a:ext uri="{FF2B5EF4-FFF2-40B4-BE49-F238E27FC236}">
                <a16:creationId xmlns:a16="http://schemas.microsoft.com/office/drawing/2014/main" id="{6CC6CE73-9102-966D-28BA-C7676D72EAA2}"/>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9B6C944C-4638-D80F-787E-E6E65B72F75A}"/>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1C82174F-117D-0C7F-5CBB-EB6EA52B447F}"/>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5111329-3AF3-E8BF-3751-000526032FF4}"/>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C45ECA61-C80C-CFBC-1A11-1208DC13B282}"/>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3BA7D83B-B9A4-CF88-4828-C8845EC664D0}"/>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3ECF483F-5EB2-FE8E-515E-0E764E6D2281}"/>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7225F4A5-9477-7B6D-61DB-F04F323D3375}"/>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8AC536B-2507-E207-740B-2D647B070C95}"/>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BFE33DD7-EF63-F2DB-F417-A163C8ACC3B7}"/>
              </a:ext>
            </a:extLst>
          </p:cNvPr>
          <p:cNvSpPr txBox="1"/>
          <p:nvPr/>
        </p:nvSpPr>
        <p:spPr>
          <a:xfrm>
            <a:off x="200822" y="1713918"/>
            <a:ext cx="1164667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US" sz="2400">
                <a:ea typeface="+mn-lt"/>
                <a:cs typeface="+mn-lt"/>
              </a:rPr>
              <a:t>Show safe road crossings on map for pedestrians</a:t>
            </a:r>
          </a:p>
          <a:p>
            <a:pPr marL="285750" indent="-285750">
              <a:buFont typeface="Arial,Sans-Serif"/>
              <a:buChar char="•"/>
            </a:pPr>
            <a:r>
              <a:rPr lang="en-US" sz="2400">
                <a:ea typeface="+mn-lt"/>
                <a:cs typeface="+mn-lt"/>
              </a:rPr>
              <a:t>Support for screen readers and navigation options for blind people who can't see the buttons</a:t>
            </a:r>
          </a:p>
          <a:p>
            <a:pPr marL="285750" indent="-285750">
              <a:buFont typeface="Arial,Sans-Serif"/>
              <a:buChar char="•"/>
            </a:pPr>
            <a:r>
              <a:rPr lang="en-US" sz="2400">
                <a:ea typeface="+mn-lt"/>
                <a:cs typeface="+mn-lt"/>
              </a:rPr>
              <a:t>User-supported reporting apps like this require a large active user base for it to be actually useful, otherwise disabled people will end up having to do the majority of the map marking themselves</a:t>
            </a:r>
            <a:endParaRPr lang="en-US" sz="2400"/>
          </a:p>
          <a:p>
            <a:pPr marL="285750" indent="-285750">
              <a:buFont typeface="Arial,Sans-Serif"/>
              <a:buChar char="•"/>
            </a:pPr>
            <a:r>
              <a:rPr lang="en-US" sz="2400" err="1">
                <a:ea typeface="+mn-lt"/>
                <a:cs typeface="+mn-lt"/>
              </a:rPr>
              <a:t>Colour</a:t>
            </a:r>
            <a:r>
              <a:rPr lang="en-US" sz="2400">
                <a:ea typeface="+mn-lt"/>
                <a:cs typeface="+mn-lt"/>
              </a:rPr>
              <a:t> blind accessibility options</a:t>
            </a:r>
            <a:endParaRPr lang="en-US" sz="2400"/>
          </a:p>
          <a:p>
            <a:pPr marL="285750" indent="-285750">
              <a:buFont typeface="Arial,Sans-Serif"/>
              <a:buChar char="•"/>
            </a:pPr>
            <a:r>
              <a:rPr lang="en-US" sz="2400">
                <a:ea typeface="+mn-lt"/>
                <a:cs typeface="+mn-lt"/>
              </a:rPr>
              <a:t>Search feature in </a:t>
            </a:r>
            <a:r>
              <a:rPr lang="en-US" sz="2400"/>
              <a:t>accessibility options</a:t>
            </a:r>
            <a:endParaRPr lang="en-US" sz="2400">
              <a:ea typeface="+mn-lt"/>
              <a:cs typeface="+mn-lt"/>
            </a:endParaRPr>
          </a:p>
          <a:p>
            <a:pPr marL="285750" indent="-285750">
              <a:buFont typeface="Arial,Sans-Serif"/>
              <a:buChar char="•"/>
            </a:pPr>
            <a:r>
              <a:rPr lang="en-US" sz="2400">
                <a:ea typeface="+mn-lt"/>
                <a:cs typeface="+mn-lt"/>
              </a:rPr>
              <a:t>Determine </a:t>
            </a:r>
            <a:r>
              <a:rPr lang="en-US" sz="2400"/>
              <a:t>how busy an area </a:t>
            </a:r>
            <a:r>
              <a:rPr lang="en-US" sz="2400">
                <a:ea typeface="+mn-lt"/>
                <a:cs typeface="+mn-lt"/>
              </a:rPr>
              <a:t>is</a:t>
            </a:r>
          </a:p>
          <a:p>
            <a:pPr marL="285750" indent="-285750">
              <a:buFont typeface="Arial"/>
              <a:buChar char="•"/>
            </a:pPr>
            <a:endParaRPr lang="en-US" sz="2400"/>
          </a:p>
        </p:txBody>
      </p:sp>
      <p:sp>
        <p:nvSpPr>
          <p:cNvPr id="6" name="Oval 5">
            <a:extLst>
              <a:ext uri="{FF2B5EF4-FFF2-40B4-BE49-F238E27FC236}">
                <a16:creationId xmlns:a16="http://schemas.microsoft.com/office/drawing/2014/main" id="{AE347ECF-8FFC-8271-0BBC-78978ADF37D1}"/>
              </a:ext>
            </a:extLst>
          </p:cNvPr>
          <p:cNvSpPr/>
          <p:nvPr/>
        </p:nvSpPr>
        <p:spPr>
          <a:xfrm>
            <a:off x="210012" y="1850915"/>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D4040173-2A10-AB3C-94F6-E056A16E9939}"/>
              </a:ext>
            </a:extLst>
          </p:cNvPr>
          <p:cNvSpPr/>
          <p:nvPr/>
        </p:nvSpPr>
        <p:spPr>
          <a:xfrm>
            <a:off x="210012" y="2220709"/>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47971AC5-40D1-3AC0-F1D9-C6ECEA565071}"/>
              </a:ext>
            </a:extLst>
          </p:cNvPr>
          <p:cNvSpPr/>
          <p:nvPr/>
        </p:nvSpPr>
        <p:spPr>
          <a:xfrm>
            <a:off x="210012" y="2915473"/>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0618D9C6-A65C-0A78-0E39-E064DAF17D9A}"/>
              </a:ext>
            </a:extLst>
          </p:cNvPr>
          <p:cNvSpPr/>
          <p:nvPr/>
        </p:nvSpPr>
        <p:spPr>
          <a:xfrm>
            <a:off x="210012" y="4002443"/>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1613290-C470-43F7-460F-38A233B0D65D}"/>
              </a:ext>
            </a:extLst>
          </p:cNvPr>
          <p:cNvSpPr/>
          <p:nvPr/>
        </p:nvSpPr>
        <p:spPr>
          <a:xfrm>
            <a:off x="210012" y="4417060"/>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02A0F9D-91EE-9332-A13B-8261882DC4B0}"/>
              </a:ext>
            </a:extLst>
          </p:cNvPr>
          <p:cNvSpPr/>
          <p:nvPr/>
        </p:nvSpPr>
        <p:spPr>
          <a:xfrm>
            <a:off x="210012" y="4775648"/>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3604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513C1-55E4-3844-5F25-ACE027D60BA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5ADC8BB-0AE8-CF20-2ED6-3AAA8540317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43CA822-748B-A896-786E-9D2381F7968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6147A5C1-64BA-DDDA-E8AA-0DB8F9C94AA4}"/>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ED8388D1-0D62-9F98-C6CC-2F07E4A0AB10}"/>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BEE99D3B-576A-9B2B-BD5E-3D730BBF8708}"/>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C9888625-E4BF-373C-4DA0-652689EBC688}"/>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9DF3BE4-0CB0-6D13-37E0-869BC86E4C4E}"/>
              </a:ext>
            </a:extLst>
          </p:cNvPr>
          <p:cNvSpPr txBox="1"/>
          <p:nvPr/>
        </p:nvSpPr>
        <p:spPr>
          <a:xfrm>
            <a:off x="1225588" y="243065"/>
            <a:ext cx="4070345"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 Design &amp; UI</a:t>
            </a:r>
            <a:endParaRPr lang="en-US">
              <a:solidFill>
                <a:schemeClr val="tx1">
                  <a:lumMod val="50000"/>
                  <a:lumOff val="50000"/>
                </a:schemeClr>
              </a:solidFill>
            </a:endParaRPr>
          </a:p>
        </p:txBody>
      </p:sp>
      <p:grpSp>
        <p:nvGrpSpPr>
          <p:cNvPr id="69" name="Group 68">
            <a:extLst>
              <a:ext uri="{FF2B5EF4-FFF2-40B4-BE49-F238E27FC236}">
                <a16:creationId xmlns:a16="http://schemas.microsoft.com/office/drawing/2014/main" id="{D57359F3-4AC1-B9F2-B129-06DF6D7EB546}"/>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5B553BE1-0320-E8F5-C59E-BBF49A74917C}"/>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7D56FDAE-53A3-91EE-4041-6057E560868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B5170D9-1C97-89D7-2DBD-FF65F65B1ACF}"/>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63C3E088-EF83-6C3B-EEF5-DD4655AB2E1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DA8076E-7C19-42E2-4F77-AAE14A2D5710}"/>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5DA64081-9E99-2C6E-1602-CFA9CA8C8E20}"/>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2FC653E7-7F48-AA38-E07D-A5EBBA032F24}"/>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FA637C64-47BE-AEC5-AFE3-14F5F4521ACD}"/>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D5D2F8DD-A52D-3019-C617-0B50BBBD8F34}"/>
              </a:ext>
            </a:extLst>
          </p:cNvPr>
          <p:cNvSpPr txBox="1"/>
          <p:nvPr/>
        </p:nvSpPr>
        <p:spPr>
          <a:xfrm>
            <a:off x="470415" y="2268148"/>
            <a:ext cx="895056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err="1">
                <a:latin typeface="Arial"/>
                <a:cs typeface="Arial"/>
              </a:rPr>
              <a:t>Colour</a:t>
            </a:r>
            <a:r>
              <a:rPr lang="en-US" sz="2400">
                <a:latin typeface="Arial"/>
                <a:cs typeface="Arial"/>
              </a:rPr>
              <a:t> blind friendly </a:t>
            </a:r>
            <a:r>
              <a:rPr lang="en-US" sz="2400" err="1">
                <a:latin typeface="Arial"/>
                <a:cs typeface="Arial"/>
              </a:rPr>
              <a:t>colour</a:t>
            </a:r>
            <a:r>
              <a:rPr lang="en-US" sz="2400">
                <a:latin typeface="Arial"/>
                <a:cs typeface="Arial"/>
              </a:rPr>
              <a:t> palette</a:t>
            </a:r>
          </a:p>
          <a:p>
            <a:pPr marL="285750" indent="-285750">
              <a:buFont typeface="Arial"/>
              <a:buChar char="•"/>
            </a:pPr>
            <a:r>
              <a:rPr lang="en-US" sz="2400">
                <a:latin typeface="Arial"/>
                <a:cs typeface="Arial"/>
              </a:rPr>
              <a:t>High contrast</a:t>
            </a:r>
          </a:p>
          <a:p>
            <a:pPr marL="285750" indent="-285750">
              <a:buFont typeface="Arial"/>
              <a:buChar char="•"/>
            </a:pPr>
            <a:r>
              <a:rPr lang="en-US" sz="2400">
                <a:latin typeface="Arial"/>
                <a:cs typeface="Arial"/>
              </a:rPr>
              <a:t>Dark mode?</a:t>
            </a:r>
          </a:p>
          <a:p>
            <a:pPr marL="285750" indent="-285750">
              <a:buFont typeface="Arial"/>
              <a:buChar char="•"/>
            </a:pPr>
            <a:endParaRPr lang="en-US" sz="2400">
              <a:latin typeface="Arial"/>
              <a:cs typeface="Arial"/>
            </a:endParaRPr>
          </a:p>
          <a:p>
            <a:pPr marL="285750" indent="-285750">
              <a:buFont typeface="Arial"/>
              <a:buChar char="•"/>
            </a:pPr>
            <a:r>
              <a:rPr lang="en-US" sz="2400">
                <a:latin typeface="Arial"/>
                <a:cs typeface="Arial"/>
              </a:rPr>
              <a:t>Consistent </a:t>
            </a:r>
            <a:r>
              <a:rPr lang="en-US" sz="2400" err="1">
                <a:latin typeface="Arial"/>
                <a:cs typeface="Arial"/>
              </a:rPr>
              <a:t>colour</a:t>
            </a:r>
            <a:r>
              <a:rPr lang="en-US" sz="2400">
                <a:latin typeface="Arial"/>
                <a:cs typeface="Arial"/>
              </a:rPr>
              <a:t> association</a:t>
            </a:r>
          </a:p>
          <a:p>
            <a:pPr marL="742950" lvl="1" indent="-285750">
              <a:buFont typeface="Courier New"/>
              <a:buChar char="o"/>
            </a:pPr>
            <a:r>
              <a:rPr lang="en-US" sz="2400">
                <a:latin typeface="Arial"/>
                <a:cs typeface="Arial"/>
              </a:rPr>
              <a:t>Blue – Navigation/route</a:t>
            </a:r>
          </a:p>
          <a:p>
            <a:pPr marL="742950" lvl="1" indent="-285750">
              <a:buFont typeface="Courier New"/>
              <a:buChar char="o"/>
            </a:pPr>
            <a:r>
              <a:rPr lang="en-US" sz="2400">
                <a:latin typeface="Arial"/>
                <a:cs typeface="Arial"/>
              </a:rPr>
              <a:t>Red – Hazards</a:t>
            </a:r>
          </a:p>
          <a:p>
            <a:pPr marL="742950" lvl="1" indent="-285750">
              <a:buFont typeface="Courier New"/>
              <a:buChar char="o"/>
            </a:pPr>
            <a:r>
              <a:rPr lang="en-US" sz="2400">
                <a:latin typeface="Arial"/>
                <a:cs typeface="Arial"/>
              </a:rPr>
              <a:t>Yellow – Notification/Other Info</a:t>
            </a:r>
          </a:p>
          <a:p>
            <a:pPr marL="285750" indent="-285750">
              <a:buFont typeface="Arial"/>
              <a:buChar char="•"/>
            </a:pPr>
            <a:r>
              <a:rPr lang="en-US" sz="2400">
                <a:latin typeface="Arial"/>
                <a:cs typeface="Arial"/>
              </a:rPr>
              <a:t>The default </a:t>
            </a:r>
            <a:r>
              <a:rPr lang="en-US" sz="2400" err="1">
                <a:latin typeface="Arial"/>
                <a:cs typeface="Arial"/>
              </a:rPr>
              <a:t>colour</a:t>
            </a:r>
            <a:r>
              <a:rPr lang="en-US" sz="2400">
                <a:latin typeface="Arial"/>
                <a:cs typeface="Arial"/>
              </a:rPr>
              <a:t> set will aim to be as accessible as possible, but these </a:t>
            </a:r>
            <a:r>
              <a:rPr lang="en-US" sz="2400" err="1">
                <a:latin typeface="Arial"/>
                <a:cs typeface="Arial"/>
              </a:rPr>
              <a:t>colours</a:t>
            </a:r>
            <a:r>
              <a:rPr lang="en-US" sz="2400">
                <a:latin typeface="Arial"/>
                <a:cs typeface="Arial"/>
              </a:rPr>
              <a:t> can also be adjusted by the user</a:t>
            </a:r>
          </a:p>
          <a:p>
            <a:pPr marL="742950" lvl="1" indent="-285750">
              <a:buFont typeface="Courier New"/>
              <a:buChar char="o"/>
            </a:pPr>
            <a:endParaRPr lang="en-US" sz="2400">
              <a:latin typeface="Arial"/>
              <a:cs typeface="Arial"/>
            </a:endParaRPr>
          </a:p>
        </p:txBody>
      </p:sp>
      <p:sp>
        <p:nvSpPr>
          <p:cNvPr id="9" name="Oval 8">
            <a:extLst>
              <a:ext uri="{FF2B5EF4-FFF2-40B4-BE49-F238E27FC236}">
                <a16:creationId xmlns:a16="http://schemas.microsoft.com/office/drawing/2014/main" id="{D15509CB-7E24-4C49-6354-14B11F7900D7}"/>
              </a:ext>
            </a:extLst>
          </p:cNvPr>
          <p:cNvSpPr/>
          <p:nvPr/>
        </p:nvSpPr>
        <p:spPr>
          <a:xfrm>
            <a:off x="490159" y="2433621"/>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44FA88F-7EB6-EAF1-4F79-AEFF8CF1665B}"/>
              </a:ext>
            </a:extLst>
          </p:cNvPr>
          <p:cNvSpPr/>
          <p:nvPr/>
        </p:nvSpPr>
        <p:spPr>
          <a:xfrm>
            <a:off x="490159" y="2803415"/>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13ACD3EA-A106-888E-DE59-AC8C9F428B71}"/>
              </a:ext>
            </a:extLst>
          </p:cNvPr>
          <p:cNvSpPr/>
          <p:nvPr/>
        </p:nvSpPr>
        <p:spPr>
          <a:xfrm>
            <a:off x="490159" y="3195620"/>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5E93C294-2377-70AD-3292-F6538687DC43}"/>
              </a:ext>
            </a:extLst>
          </p:cNvPr>
          <p:cNvSpPr/>
          <p:nvPr/>
        </p:nvSpPr>
        <p:spPr>
          <a:xfrm>
            <a:off x="490159" y="3901590"/>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FEC8FDC-5F2E-9409-9D93-0541AF10EFA2}"/>
              </a:ext>
            </a:extLst>
          </p:cNvPr>
          <p:cNvSpPr/>
          <p:nvPr/>
        </p:nvSpPr>
        <p:spPr>
          <a:xfrm>
            <a:off x="490159" y="5291119"/>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5076187B-CE86-7AF4-CB5B-7EC44EDFA14C}"/>
              </a:ext>
            </a:extLst>
          </p:cNvPr>
          <p:cNvSpPr txBox="1"/>
          <p:nvPr/>
        </p:nvSpPr>
        <p:spPr>
          <a:xfrm>
            <a:off x="9073454" y="4958292"/>
            <a:ext cx="21221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BFBFBF"/>
                </a:solidFill>
              </a:rPr>
              <a:t>© David Nichols</a:t>
            </a:r>
          </a:p>
        </p:txBody>
      </p:sp>
      <p:pic>
        <p:nvPicPr>
          <p:cNvPr id="19" name="Picture 18" descr="A row of different colors&#10;&#10;AI-generated content may be incorrect.">
            <a:extLst>
              <a:ext uri="{FF2B5EF4-FFF2-40B4-BE49-F238E27FC236}">
                <a16:creationId xmlns:a16="http://schemas.microsoft.com/office/drawing/2014/main" id="{CF052EF4-7648-051D-13DA-D93CC2A0C6BF}"/>
              </a:ext>
            </a:extLst>
          </p:cNvPr>
          <p:cNvPicPr>
            <a:picLocks noChangeAspect="1"/>
          </p:cNvPicPr>
          <p:nvPr/>
        </p:nvPicPr>
        <p:blipFill>
          <a:blip r:embed="rId2"/>
          <a:stretch>
            <a:fillRect/>
          </a:stretch>
        </p:blipFill>
        <p:spPr>
          <a:xfrm>
            <a:off x="7545161" y="1843768"/>
            <a:ext cx="3252108" cy="3170464"/>
          </a:xfrm>
          <a:prstGeom prst="rect">
            <a:avLst/>
          </a:prstGeom>
        </p:spPr>
      </p:pic>
    </p:spTree>
    <p:extLst>
      <p:ext uri="{BB962C8B-B14F-4D97-AF65-F5344CB8AC3E}">
        <p14:creationId xmlns:p14="http://schemas.microsoft.com/office/powerpoint/2010/main" val="2590227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A1E427-1426-FD66-7F8A-7E5A84F0175C}"/>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14B61A7-440D-B037-3445-084FC2360210}"/>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2B275DA-8FE6-E225-ED4F-D5AFFAC1E68D}"/>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A45FB4ED-F6C6-196E-60D6-5B362852F85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B568F0B-8B75-36A0-DF3E-3E00581B9E0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BF91D0B4-5FF7-4D89-E2A9-7D3C148D88C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8C6B1CEF-BE9E-111A-4441-5782FCA68719}"/>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D7B0E99-49FC-1C85-8220-D9464A75F4FB}"/>
              </a:ext>
            </a:extLst>
          </p:cNvPr>
          <p:cNvSpPr txBox="1"/>
          <p:nvPr/>
        </p:nvSpPr>
        <p:spPr>
          <a:xfrm>
            <a:off x="1225588" y="243065"/>
            <a:ext cx="3877985"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Design &amp; UI</a:t>
            </a:r>
            <a:endParaRPr lang="en-US">
              <a:solidFill>
                <a:schemeClr val="tx1">
                  <a:lumMod val="50000"/>
                  <a:lumOff val="50000"/>
                </a:schemeClr>
              </a:solidFill>
            </a:endParaRPr>
          </a:p>
        </p:txBody>
      </p:sp>
      <p:grpSp>
        <p:nvGrpSpPr>
          <p:cNvPr id="69" name="Group 68">
            <a:extLst>
              <a:ext uri="{FF2B5EF4-FFF2-40B4-BE49-F238E27FC236}">
                <a16:creationId xmlns:a16="http://schemas.microsoft.com/office/drawing/2014/main" id="{3DDF26DE-8F3F-C10D-F7A0-B2ED235200B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B4671006-C040-9664-BCE2-BC80AA3A16E5}"/>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40E73E9C-5B78-7BD1-0238-6CDF21EB2ADF}"/>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354EBB5-99D9-A5FC-5DA4-184644C869F4}"/>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5B6D6009-1E20-A792-CBC7-19AF3C8773E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10FA1981-F70D-D5BB-BEDA-6050A36FB7B9}"/>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1D4B836C-C643-CB58-3398-F1A75E208E2F}"/>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42167B6E-903D-7B1E-8300-B7BFD60FD5C2}"/>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2A41AF0E-CA98-C633-1D3D-14E91E5D53A4}"/>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0" name="Picture 9" descr="A map with a blue line and a pin&#10;&#10;AI-generated content may be incorrect.">
            <a:extLst>
              <a:ext uri="{FF2B5EF4-FFF2-40B4-BE49-F238E27FC236}">
                <a16:creationId xmlns:a16="http://schemas.microsoft.com/office/drawing/2014/main" id="{4A238989-B2A2-2F11-2D7D-372D6B2A1C5A}"/>
              </a:ext>
            </a:extLst>
          </p:cNvPr>
          <p:cNvPicPr>
            <a:picLocks noChangeAspect="1"/>
          </p:cNvPicPr>
          <p:nvPr/>
        </p:nvPicPr>
        <p:blipFill>
          <a:blip r:embed="rId2"/>
          <a:stretch>
            <a:fillRect/>
          </a:stretch>
        </p:blipFill>
        <p:spPr>
          <a:xfrm>
            <a:off x="184469" y="1817273"/>
            <a:ext cx="2654680" cy="4667126"/>
          </a:xfrm>
          <a:prstGeom prst="rect">
            <a:avLst/>
          </a:prstGeom>
        </p:spPr>
      </p:pic>
      <p:pic>
        <p:nvPicPr>
          <p:cNvPr id="15" name="Picture 14" descr="A map of a city&#10;&#10;AI-generated content may be incorrect.">
            <a:extLst>
              <a:ext uri="{FF2B5EF4-FFF2-40B4-BE49-F238E27FC236}">
                <a16:creationId xmlns:a16="http://schemas.microsoft.com/office/drawing/2014/main" id="{A5D0213D-62A1-A4CD-C166-0B13A19FA510}"/>
              </a:ext>
            </a:extLst>
          </p:cNvPr>
          <p:cNvPicPr>
            <a:picLocks noChangeAspect="1"/>
          </p:cNvPicPr>
          <p:nvPr/>
        </p:nvPicPr>
        <p:blipFill>
          <a:blip r:embed="rId3"/>
          <a:stretch>
            <a:fillRect/>
          </a:stretch>
        </p:blipFill>
        <p:spPr>
          <a:xfrm>
            <a:off x="3011557" y="1888736"/>
            <a:ext cx="2599932" cy="4656240"/>
          </a:xfrm>
          <a:prstGeom prst="rect">
            <a:avLst/>
          </a:prstGeom>
        </p:spPr>
      </p:pic>
      <p:grpSp>
        <p:nvGrpSpPr>
          <p:cNvPr id="29" name="Group 28">
            <a:extLst>
              <a:ext uri="{FF2B5EF4-FFF2-40B4-BE49-F238E27FC236}">
                <a16:creationId xmlns:a16="http://schemas.microsoft.com/office/drawing/2014/main" id="{74BD8BE0-21D2-1F7A-9DC3-E9592DE666F8}"/>
              </a:ext>
            </a:extLst>
          </p:cNvPr>
          <p:cNvGrpSpPr/>
          <p:nvPr/>
        </p:nvGrpSpPr>
        <p:grpSpPr>
          <a:xfrm>
            <a:off x="5731081" y="1671092"/>
            <a:ext cx="1679177" cy="3129124"/>
            <a:chOff x="6923045" y="1621971"/>
            <a:chExt cx="1731369" cy="3243945"/>
          </a:xfrm>
        </p:grpSpPr>
        <p:pic>
          <p:nvPicPr>
            <p:cNvPr id="21" name="Picture 20" descr="A map with a location pin&#10;&#10;AI-generated content may be incorrect.">
              <a:extLst>
                <a:ext uri="{FF2B5EF4-FFF2-40B4-BE49-F238E27FC236}">
                  <a16:creationId xmlns:a16="http://schemas.microsoft.com/office/drawing/2014/main" id="{E352BEA6-5E63-BD4E-8B4A-94551ABC881B}"/>
                </a:ext>
              </a:extLst>
            </p:cNvPr>
            <p:cNvPicPr>
              <a:picLocks noChangeAspect="1"/>
            </p:cNvPicPr>
            <p:nvPr/>
          </p:nvPicPr>
          <p:blipFill>
            <a:blip r:embed="rId4"/>
            <a:stretch>
              <a:fillRect/>
            </a:stretch>
          </p:blipFill>
          <p:spPr>
            <a:xfrm>
              <a:off x="6923045" y="1839686"/>
              <a:ext cx="1731369" cy="3026230"/>
            </a:xfrm>
            <a:prstGeom prst="rect">
              <a:avLst/>
            </a:prstGeom>
          </p:spPr>
        </p:pic>
        <p:sp>
          <p:nvSpPr>
            <p:cNvPr id="22" name="TextBox 21">
              <a:extLst>
                <a:ext uri="{FF2B5EF4-FFF2-40B4-BE49-F238E27FC236}">
                  <a16:creationId xmlns:a16="http://schemas.microsoft.com/office/drawing/2014/main" id="{4738FA80-311A-28EC-A17A-8AF0D97A6AA3}"/>
                </a:ext>
              </a:extLst>
            </p:cNvPr>
            <p:cNvSpPr txBox="1"/>
            <p:nvPr/>
          </p:nvSpPr>
          <p:spPr>
            <a:xfrm>
              <a:off x="7040335" y="1621971"/>
              <a:ext cx="14967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Protanopia</a:t>
              </a:r>
            </a:p>
          </p:txBody>
        </p:sp>
      </p:grpSp>
      <p:grpSp>
        <p:nvGrpSpPr>
          <p:cNvPr id="30" name="Group 29">
            <a:extLst>
              <a:ext uri="{FF2B5EF4-FFF2-40B4-BE49-F238E27FC236}">
                <a16:creationId xmlns:a16="http://schemas.microsoft.com/office/drawing/2014/main" id="{BFE0AA70-D969-F911-F7C5-3D66421C7DF4}"/>
              </a:ext>
            </a:extLst>
          </p:cNvPr>
          <p:cNvGrpSpPr/>
          <p:nvPr/>
        </p:nvGrpSpPr>
        <p:grpSpPr>
          <a:xfrm>
            <a:off x="7417704" y="1671092"/>
            <a:ext cx="1847813" cy="3139561"/>
            <a:chOff x="8553449" y="1621971"/>
            <a:chExt cx="1910442" cy="3243944"/>
          </a:xfrm>
        </p:grpSpPr>
        <p:pic>
          <p:nvPicPr>
            <p:cNvPr id="23" name="Picture 22" descr="A map with a blue line and a point&#10;&#10;AI-generated content may be incorrect.">
              <a:extLst>
                <a:ext uri="{FF2B5EF4-FFF2-40B4-BE49-F238E27FC236}">
                  <a16:creationId xmlns:a16="http://schemas.microsoft.com/office/drawing/2014/main" id="{9D3E0202-EA80-2D4A-62CB-D0AEA41B14B3}"/>
                </a:ext>
              </a:extLst>
            </p:cNvPr>
            <p:cNvPicPr>
              <a:picLocks noChangeAspect="1"/>
            </p:cNvPicPr>
            <p:nvPr/>
          </p:nvPicPr>
          <p:blipFill>
            <a:blip r:embed="rId5"/>
            <a:stretch>
              <a:fillRect/>
            </a:stretch>
          </p:blipFill>
          <p:spPr>
            <a:xfrm>
              <a:off x="8653873" y="1839686"/>
              <a:ext cx="1709598" cy="3026229"/>
            </a:xfrm>
            <a:prstGeom prst="rect">
              <a:avLst/>
            </a:prstGeom>
          </p:spPr>
        </p:pic>
        <p:sp>
          <p:nvSpPr>
            <p:cNvPr id="24" name="TextBox 23">
              <a:extLst>
                <a:ext uri="{FF2B5EF4-FFF2-40B4-BE49-F238E27FC236}">
                  <a16:creationId xmlns:a16="http://schemas.microsoft.com/office/drawing/2014/main" id="{2BD622D7-D9A8-2E3B-B1D3-E0B25685711F}"/>
                </a:ext>
              </a:extLst>
            </p:cNvPr>
            <p:cNvSpPr txBox="1"/>
            <p:nvPr/>
          </p:nvSpPr>
          <p:spPr>
            <a:xfrm>
              <a:off x="8553449" y="1621971"/>
              <a:ext cx="19104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Deuteranopia</a:t>
              </a:r>
            </a:p>
          </p:txBody>
        </p:sp>
      </p:grpSp>
      <p:grpSp>
        <p:nvGrpSpPr>
          <p:cNvPr id="31" name="Group 30">
            <a:extLst>
              <a:ext uri="{FF2B5EF4-FFF2-40B4-BE49-F238E27FC236}">
                <a16:creationId xmlns:a16="http://schemas.microsoft.com/office/drawing/2014/main" id="{C2D89E22-5ACE-E315-B25B-973546EEEB17}"/>
              </a:ext>
            </a:extLst>
          </p:cNvPr>
          <p:cNvGrpSpPr/>
          <p:nvPr/>
        </p:nvGrpSpPr>
        <p:grpSpPr>
          <a:xfrm>
            <a:off x="8726835" y="3251124"/>
            <a:ext cx="1845128" cy="3183617"/>
            <a:chOff x="10251620" y="2489663"/>
            <a:chExt cx="1910442" cy="3279766"/>
          </a:xfrm>
        </p:grpSpPr>
        <p:pic>
          <p:nvPicPr>
            <p:cNvPr id="25" name="Picture 24" descr="A map with a location&#10;&#10;AI-generated content may be incorrect.">
              <a:extLst>
                <a:ext uri="{FF2B5EF4-FFF2-40B4-BE49-F238E27FC236}">
                  <a16:creationId xmlns:a16="http://schemas.microsoft.com/office/drawing/2014/main" id="{53952B68-F086-AFD1-963F-604ECE7C6BD2}"/>
                </a:ext>
              </a:extLst>
            </p:cNvPr>
            <p:cNvPicPr>
              <a:picLocks noChangeAspect="1"/>
            </p:cNvPicPr>
            <p:nvPr/>
          </p:nvPicPr>
          <p:blipFill>
            <a:blip r:embed="rId6"/>
            <a:stretch>
              <a:fillRect/>
            </a:stretch>
          </p:blipFill>
          <p:spPr>
            <a:xfrm>
              <a:off x="10362931" y="2743200"/>
              <a:ext cx="1687826" cy="3026229"/>
            </a:xfrm>
            <a:prstGeom prst="rect">
              <a:avLst/>
            </a:prstGeom>
          </p:spPr>
        </p:pic>
        <p:sp>
          <p:nvSpPr>
            <p:cNvPr id="27" name="TextBox 26">
              <a:extLst>
                <a:ext uri="{FF2B5EF4-FFF2-40B4-BE49-F238E27FC236}">
                  <a16:creationId xmlns:a16="http://schemas.microsoft.com/office/drawing/2014/main" id="{4D08ED0C-72BB-0182-95BD-D1974E7168CF}"/>
                </a:ext>
              </a:extLst>
            </p:cNvPr>
            <p:cNvSpPr txBox="1"/>
            <p:nvPr/>
          </p:nvSpPr>
          <p:spPr>
            <a:xfrm>
              <a:off x="10251620" y="2489663"/>
              <a:ext cx="19104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Tritanopia</a:t>
              </a:r>
            </a:p>
          </p:txBody>
        </p:sp>
      </p:grpSp>
      <p:grpSp>
        <p:nvGrpSpPr>
          <p:cNvPr id="32" name="Group 31">
            <a:extLst>
              <a:ext uri="{FF2B5EF4-FFF2-40B4-BE49-F238E27FC236}">
                <a16:creationId xmlns:a16="http://schemas.microsoft.com/office/drawing/2014/main" id="{D24057DF-4E2A-7F69-CE39-2CA39E738372}"/>
              </a:ext>
            </a:extLst>
          </p:cNvPr>
          <p:cNvGrpSpPr/>
          <p:nvPr/>
        </p:nvGrpSpPr>
        <p:grpSpPr>
          <a:xfrm>
            <a:off x="10434755" y="3248884"/>
            <a:ext cx="1858251" cy="3177654"/>
            <a:chOff x="12047762" y="3892042"/>
            <a:chExt cx="1910442" cy="3293703"/>
          </a:xfrm>
        </p:grpSpPr>
        <p:pic>
          <p:nvPicPr>
            <p:cNvPr id="26" name="Picture 25" descr="A map with a location on it&#10;&#10;AI-generated content may be incorrect.">
              <a:extLst>
                <a:ext uri="{FF2B5EF4-FFF2-40B4-BE49-F238E27FC236}">
                  <a16:creationId xmlns:a16="http://schemas.microsoft.com/office/drawing/2014/main" id="{05898B62-00A2-F051-9D4C-26B75BF2A613}"/>
                </a:ext>
              </a:extLst>
            </p:cNvPr>
            <p:cNvPicPr>
              <a:picLocks noChangeAspect="1"/>
            </p:cNvPicPr>
            <p:nvPr/>
          </p:nvPicPr>
          <p:blipFill>
            <a:blip r:embed="rId7"/>
            <a:stretch>
              <a:fillRect/>
            </a:stretch>
          </p:blipFill>
          <p:spPr>
            <a:xfrm>
              <a:off x="12168688" y="4159516"/>
              <a:ext cx="1698713" cy="3026229"/>
            </a:xfrm>
            <a:prstGeom prst="rect">
              <a:avLst/>
            </a:prstGeom>
          </p:spPr>
        </p:pic>
        <p:sp>
          <p:nvSpPr>
            <p:cNvPr id="28" name="TextBox 27">
              <a:extLst>
                <a:ext uri="{FF2B5EF4-FFF2-40B4-BE49-F238E27FC236}">
                  <a16:creationId xmlns:a16="http://schemas.microsoft.com/office/drawing/2014/main" id="{6AE1B0EA-E031-040B-A641-044280EA9CD9}"/>
                </a:ext>
              </a:extLst>
            </p:cNvPr>
            <p:cNvSpPr txBox="1"/>
            <p:nvPr/>
          </p:nvSpPr>
          <p:spPr>
            <a:xfrm>
              <a:off x="12047762" y="3892042"/>
              <a:ext cx="19104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Achromatopsia</a:t>
              </a:r>
            </a:p>
          </p:txBody>
        </p:sp>
      </p:grpSp>
      <p:sp>
        <p:nvSpPr>
          <p:cNvPr id="6" name="TextBox 5">
            <a:extLst>
              <a:ext uri="{FF2B5EF4-FFF2-40B4-BE49-F238E27FC236}">
                <a16:creationId xmlns:a16="http://schemas.microsoft.com/office/drawing/2014/main" id="{4FDEA290-AB54-3FAD-A7FE-2A05FB44884F}"/>
              </a:ext>
            </a:extLst>
          </p:cNvPr>
          <p:cNvSpPr txBox="1"/>
          <p:nvPr/>
        </p:nvSpPr>
        <p:spPr>
          <a:xfrm>
            <a:off x="786500" y="1632992"/>
            <a:ext cx="14516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Light Mode</a:t>
            </a:r>
          </a:p>
        </p:txBody>
      </p:sp>
      <p:sp>
        <p:nvSpPr>
          <p:cNvPr id="7" name="TextBox 6">
            <a:extLst>
              <a:ext uri="{FF2B5EF4-FFF2-40B4-BE49-F238E27FC236}">
                <a16:creationId xmlns:a16="http://schemas.microsoft.com/office/drawing/2014/main" id="{064F874A-33E8-E1D3-CB9E-8542D42A5BB7}"/>
              </a:ext>
            </a:extLst>
          </p:cNvPr>
          <p:cNvSpPr txBox="1"/>
          <p:nvPr/>
        </p:nvSpPr>
        <p:spPr>
          <a:xfrm>
            <a:off x="3587970" y="1621786"/>
            <a:ext cx="14516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Dark Mode</a:t>
            </a:r>
          </a:p>
        </p:txBody>
      </p:sp>
    </p:spTree>
    <p:extLst>
      <p:ext uri="{BB962C8B-B14F-4D97-AF65-F5344CB8AC3E}">
        <p14:creationId xmlns:p14="http://schemas.microsoft.com/office/powerpoint/2010/main" val="2872485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155EF-1F12-47B2-34C0-6825F36243F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54A245E-FB89-9D8C-C9F8-922FF232967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BAA00FC-75EA-DA11-8064-DDB9768D0A4A}"/>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355DEBBA-0F45-23FB-C32A-54D964E6100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C3658873-86BA-83B1-CA80-A3A3FE478D9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53F15350-8609-DBD3-B285-952768C30C48}"/>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C0D56043-B042-2787-8526-94A6705D58CC}"/>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14" name="TextBox 13">
            <a:extLst>
              <a:ext uri="{FF2B5EF4-FFF2-40B4-BE49-F238E27FC236}">
                <a16:creationId xmlns:a16="http://schemas.microsoft.com/office/drawing/2014/main" id="{1A9DF191-40E7-77D9-37D8-C9060707D97C}"/>
              </a:ext>
            </a:extLst>
          </p:cNvPr>
          <p:cNvSpPr txBox="1"/>
          <p:nvPr/>
        </p:nvSpPr>
        <p:spPr>
          <a:xfrm>
            <a:off x="1225588" y="243065"/>
            <a:ext cx="5910529"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ea typeface="+mn-lt"/>
                <a:cs typeface="+mn-lt"/>
              </a:rPr>
              <a:t>Technical Direction</a:t>
            </a:r>
            <a:endParaRPr lang="en-US">
              <a:solidFill>
                <a:schemeClr val="tx1">
                  <a:lumMod val="50000"/>
                  <a:lumOff val="50000"/>
                </a:schemeClr>
              </a:solidFill>
              <a:ea typeface="+mn-lt"/>
              <a:cs typeface="+mn-lt"/>
            </a:endParaRPr>
          </a:p>
        </p:txBody>
      </p:sp>
      <p:grpSp>
        <p:nvGrpSpPr>
          <p:cNvPr id="69" name="Group 68">
            <a:extLst>
              <a:ext uri="{FF2B5EF4-FFF2-40B4-BE49-F238E27FC236}">
                <a16:creationId xmlns:a16="http://schemas.microsoft.com/office/drawing/2014/main" id="{2526ACF0-AFC6-C4F3-EE5C-2759B7C66A85}"/>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97647E54-D660-B607-0994-BE7A901C34C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4C63D2C9-D621-FCF1-3D5E-C452EAA80B9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1429ABCC-18B7-A810-E02E-ED2BA9CDE7D4}"/>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9F1C979-2442-FB6C-F4A1-F865EB421D14}"/>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20C975A6-7BE9-A9B2-D14A-7E7401AFB7B2}"/>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7A39DB06-D21B-F193-982D-88B08204B10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C9623416-D0B1-2841-F082-4FC7C00DD78C}"/>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63B1121-9AD5-45BA-02DE-50EDFF76F963}"/>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00085540-8AC9-61FF-869A-826D7AE6ABCF}"/>
              </a:ext>
            </a:extLst>
          </p:cNvPr>
          <p:cNvSpPr txBox="1"/>
          <p:nvPr/>
        </p:nvSpPr>
        <p:spPr>
          <a:xfrm>
            <a:off x="405533" y="2110413"/>
            <a:ext cx="6541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ea typeface="+mn-lt"/>
                <a:cs typeface="Arial"/>
              </a:rPr>
              <a:t>Technical Direction: Web Application Approach</a:t>
            </a:r>
            <a:endParaRPr lang="en-US" sz="2400">
              <a:latin typeface="Arial"/>
              <a:cs typeface="Arial"/>
            </a:endParaRPr>
          </a:p>
        </p:txBody>
      </p:sp>
      <p:sp>
        <p:nvSpPr>
          <p:cNvPr id="3" name="TextBox 2">
            <a:extLst>
              <a:ext uri="{FF2B5EF4-FFF2-40B4-BE49-F238E27FC236}">
                <a16:creationId xmlns:a16="http://schemas.microsoft.com/office/drawing/2014/main" id="{54F8A70A-8DE1-7678-ACEB-091D1EA26784}"/>
              </a:ext>
            </a:extLst>
          </p:cNvPr>
          <p:cNvSpPr txBox="1"/>
          <p:nvPr/>
        </p:nvSpPr>
        <p:spPr>
          <a:xfrm>
            <a:off x="406016" y="2767542"/>
            <a:ext cx="664556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400">
                <a:latin typeface="Arial"/>
                <a:cs typeface="Arial"/>
              </a:rPr>
              <a:t>Accessible via browser (no installation required)</a:t>
            </a:r>
          </a:p>
          <a:p>
            <a:pPr marL="228600" indent="-228600">
              <a:buFont typeface=""/>
              <a:buChar char="•"/>
            </a:pPr>
            <a:r>
              <a:rPr lang="en-US" sz="2400">
                <a:latin typeface="Arial"/>
                <a:cs typeface="Arial"/>
              </a:rPr>
              <a:t>Cross-platform (mobile, tablet, desktop)</a:t>
            </a:r>
          </a:p>
          <a:p>
            <a:pPr marL="228600" indent="-228600">
              <a:buFont typeface=""/>
              <a:buChar char="•"/>
            </a:pPr>
            <a:r>
              <a:rPr lang="en-US" sz="2400">
                <a:latin typeface="Arial"/>
                <a:cs typeface="Arial"/>
              </a:rPr>
              <a:t>Faster development and prototyping</a:t>
            </a:r>
          </a:p>
          <a:p>
            <a:pPr marL="228600" indent="-228600">
              <a:buFont typeface=""/>
              <a:buChar char="•"/>
            </a:pPr>
            <a:r>
              <a:rPr lang="en-US" sz="2400">
                <a:latin typeface="Arial"/>
                <a:cs typeface="Arial"/>
              </a:rPr>
              <a:t>Easy to update with user feedback</a:t>
            </a:r>
          </a:p>
          <a:p>
            <a:pPr marL="228600" indent="-228600">
              <a:buFont typeface=""/>
              <a:buChar char="•"/>
            </a:pPr>
            <a:r>
              <a:rPr lang="en-US" sz="2400">
                <a:latin typeface="Arial"/>
                <a:cs typeface="Arial"/>
              </a:rPr>
              <a:t>Cost-effective compared to native apps</a:t>
            </a:r>
          </a:p>
        </p:txBody>
      </p:sp>
    </p:spTree>
    <p:extLst>
      <p:ext uri="{BB962C8B-B14F-4D97-AF65-F5344CB8AC3E}">
        <p14:creationId xmlns:p14="http://schemas.microsoft.com/office/powerpoint/2010/main" val="314923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488EE-ECA2-38D6-4A7C-BF37D4878A6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4102C37-7B4E-33FA-41E9-A6C83B94F864}"/>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A1CDC56-CDD6-2A6B-C9E7-F9A1979120A2}"/>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A9D2CE9E-FDCD-CCA8-4226-D75F3A0F8D90}"/>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B05166E-C683-DA67-959A-F34C2513522C}"/>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33D383C-1322-86F3-972F-1B156EEA0BF5}"/>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DA49D36A-52CC-E1A0-327F-7DB19386EDCB}"/>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77E9BBF-A306-DF3F-9D6B-0782507F86F2}"/>
              </a:ext>
            </a:extLst>
          </p:cNvPr>
          <p:cNvSpPr txBox="1"/>
          <p:nvPr/>
        </p:nvSpPr>
        <p:spPr>
          <a:xfrm>
            <a:off x="1225588" y="243065"/>
            <a:ext cx="7840801"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Technical Direction Cont.</a:t>
            </a:r>
            <a:endParaRPr lang="en-US"/>
          </a:p>
        </p:txBody>
      </p:sp>
      <p:grpSp>
        <p:nvGrpSpPr>
          <p:cNvPr id="69" name="Group 68">
            <a:extLst>
              <a:ext uri="{FF2B5EF4-FFF2-40B4-BE49-F238E27FC236}">
                <a16:creationId xmlns:a16="http://schemas.microsoft.com/office/drawing/2014/main" id="{6756CD37-6C3D-5AFC-CC42-36588EC826F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19A9B3BB-0C88-F284-F926-110976D2C369}"/>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0E6064D7-4059-452B-A3C8-649B12DC9E96}"/>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C29AFED-75FD-4903-7CBB-A1D9A60367F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DA79AA2-5EE1-AF9B-59FC-17901FA490E9}"/>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BA86362F-4310-584A-5D2E-F3CA1B1A63BF}"/>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C99A3775-930A-B491-C1DD-39F1123989BB}"/>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1CC9598E-A6EA-1CA9-90E5-E804ED152CA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E194F03E-2F5F-7BC1-B0FE-284C89D953EB}"/>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CF1EAA2C-4C10-0A58-055C-39BC5E652D6F}"/>
              </a:ext>
            </a:extLst>
          </p:cNvPr>
          <p:cNvSpPr txBox="1"/>
          <p:nvPr/>
        </p:nvSpPr>
        <p:spPr>
          <a:xfrm>
            <a:off x="515785" y="1893366"/>
            <a:ext cx="50579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Technical Direction: System Design</a:t>
            </a:r>
            <a:endParaRPr lang="en-US" sz="2400" b="1"/>
          </a:p>
        </p:txBody>
      </p:sp>
      <p:sp>
        <p:nvSpPr>
          <p:cNvPr id="3" name="TextBox 2">
            <a:extLst>
              <a:ext uri="{FF2B5EF4-FFF2-40B4-BE49-F238E27FC236}">
                <a16:creationId xmlns:a16="http://schemas.microsoft.com/office/drawing/2014/main" id="{AA572BC1-3421-DF20-F57B-BF318C266D31}"/>
              </a:ext>
            </a:extLst>
          </p:cNvPr>
          <p:cNvSpPr txBox="1"/>
          <p:nvPr/>
        </p:nvSpPr>
        <p:spPr>
          <a:xfrm>
            <a:off x="404508" y="2435457"/>
            <a:ext cx="598204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1. Front-End (User Interface)</a:t>
            </a:r>
          </a:p>
          <a:p>
            <a:pPr marL="742950" lvl="1" indent="-285750">
              <a:buFont typeface="Courier New"/>
              <a:buChar char="o"/>
            </a:pPr>
            <a:r>
              <a:rPr lang="en-US" sz="2400">
                <a:latin typeface="Arial"/>
                <a:ea typeface="+mn-lt"/>
                <a:cs typeface="Arial"/>
              </a:rPr>
              <a:t>Simple and accessible interface</a:t>
            </a:r>
            <a:endParaRPr lang="en-US" sz="2400">
              <a:latin typeface="Arial"/>
              <a:cs typeface="Arial"/>
            </a:endParaRPr>
          </a:p>
          <a:p>
            <a:pPr marL="742950" lvl="1" indent="-285750">
              <a:buFont typeface="Courier New"/>
              <a:buChar char="o"/>
            </a:pPr>
            <a:r>
              <a:rPr lang="en-US" sz="2400">
                <a:latin typeface="Arial"/>
                <a:ea typeface="+mn-lt"/>
                <a:cs typeface="Arial"/>
              </a:rPr>
              <a:t>Map view and route display</a:t>
            </a:r>
            <a:endParaRPr lang="en-US" sz="2400">
              <a:latin typeface="Arial"/>
              <a:cs typeface="Arial"/>
            </a:endParaRPr>
          </a:p>
          <a:p>
            <a:pPr marL="742950" lvl="1" indent="-285750">
              <a:buFont typeface="Courier New"/>
              <a:buChar char="o"/>
            </a:pPr>
            <a:r>
              <a:rPr lang="en-US" sz="2400">
                <a:latin typeface="Arial"/>
                <a:ea typeface="+mn-lt"/>
                <a:cs typeface="Arial"/>
              </a:rPr>
              <a:t>Accessibility filters (e.g. step-free routes)</a:t>
            </a:r>
            <a:endParaRPr lang="en-US" sz="2400">
              <a:latin typeface="Arial"/>
              <a:cs typeface="Arial"/>
            </a:endParaRPr>
          </a:p>
          <a:p>
            <a:pPr marL="742950" lvl="1" indent="-285750">
              <a:buFont typeface="Courier New"/>
              <a:buChar char="o"/>
            </a:pPr>
            <a:r>
              <a:rPr lang="en-US" sz="2400">
                <a:latin typeface="Arial"/>
                <a:ea typeface="+mn-lt"/>
                <a:cs typeface="Arial"/>
              </a:rPr>
              <a:t>Report barriers feature</a:t>
            </a:r>
            <a:endParaRPr lang="en-US" sz="2400">
              <a:latin typeface="Arial"/>
              <a:cs typeface="Arial"/>
            </a:endParaRPr>
          </a:p>
          <a:p>
            <a:r>
              <a:rPr lang="en-US" sz="2400">
                <a:latin typeface="Arial"/>
                <a:cs typeface="Arial"/>
              </a:rPr>
              <a:t>2. Back-End (Data Management)</a:t>
            </a:r>
          </a:p>
          <a:p>
            <a:pPr marL="742950" lvl="1" indent="-285750">
              <a:buFont typeface="Courier New"/>
              <a:buChar char="o"/>
            </a:pPr>
            <a:r>
              <a:rPr lang="en-US" sz="2400">
                <a:latin typeface="Arial"/>
                <a:ea typeface="+mn-lt"/>
                <a:cs typeface="Arial"/>
              </a:rPr>
              <a:t>Store user reports and location data</a:t>
            </a:r>
            <a:endParaRPr lang="en-US" sz="2400">
              <a:latin typeface="Arial"/>
              <a:cs typeface="Arial"/>
            </a:endParaRPr>
          </a:p>
          <a:p>
            <a:pPr marL="742950" lvl="1" indent="-285750">
              <a:buFont typeface="Courier New"/>
              <a:buChar char="o"/>
            </a:pPr>
            <a:r>
              <a:rPr lang="en-US" sz="2400">
                <a:latin typeface="Arial"/>
                <a:ea typeface="+mn-lt"/>
                <a:cs typeface="Arial"/>
              </a:rPr>
              <a:t>Update accessibility information</a:t>
            </a:r>
            <a:endParaRPr lang="en-US" sz="2400">
              <a:latin typeface="Arial"/>
              <a:cs typeface="Arial"/>
            </a:endParaRPr>
          </a:p>
          <a:p>
            <a:pPr marL="742950" lvl="1" indent="-285750">
              <a:buFont typeface="Courier New"/>
              <a:buChar char="o"/>
            </a:pPr>
            <a:r>
              <a:rPr lang="en-US" sz="2400">
                <a:latin typeface="Arial"/>
                <a:ea typeface="+mn-lt"/>
                <a:cs typeface="Arial"/>
              </a:rPr>
              <a:t>Support dynamic data changes</a:t>
            </a:r>
            <a:endParaRPr lang="en-US" sz="2400">
              <a:latin typeface="Arial"/>
              <a:cs typeface="Arial"/>
            </a:endParaRPr>
          </a:p>
          <a:p>
            <a:pPr algn="l"/>
            <a:endParaRPr lang="en-US" sz="2400">
              <a:latin typeface="Arial"/>
              <a:cs typeface="Arial"/>
            </a:endParaRPr>
          </a:p>
        </p:txBody>
      </p:sp>
      <p:sp>
        <p:nvSpPr>
          <p:cNvPr id="6" name="TextBox 5">
            <a:extLst>
              <a:ext uri="{FF2B5EF4-FFF2-40B4-BE49-F238E27FC236}">
                <a16:creationId xmlns:a16="http://schemas.microsoft.com/office/drawing/2014/main" id="{1F6170F6-870C-5FDB-B493-770CC619C8B5}"/>
              </a:ext>
            </a:extLst>
          </p:cNvPr>
          <p:cNvSpPr txBox="1"/>
          <p:nvPr/>
        </p:nvSpPr>
        <p:spPr>
          <a:xfrm>
            <a:off x="6367398" y="1894562"/>
            <a:ext cx="6096000"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2400" b="0" i="0" u="none" strike="noStrike" baseline="0">
                <a:solidFill>
                  <a:srgbClr val="000000"/>
                </a:solidFill>
                <a:latin typeface="Arial"/>
              </a:rPr>
              <a:t>3. Map Integration</a:t>
            </a:r>
            <a:r>
              <a:rPr lang="en-US" sz="2400" b="0" i="0">
                <a:latin typeface="Arial"/>
              </a:rPr>
              <a:t>​</a:t>
            </a:r>
          </a:p>
          <a:p>
            <a:pPr marL="742950" lvl="1" indent="-285750" algn="l" rtl="0">
              <a:buFont typeface="Courier New,monospace"/>
              <a:buChar char="o"/>
            </a:pPr>
            <a:r>
              <a:rPr lang="en-US" sz="2400" b="0" i="0" u="none" strike="noStrike" baseline="0">
                <a:solidFill>
                  <a:srgbClr val="000000"/>
                </a:solidFill>
                <a:latin typeface="Arial"/>
                <a:ea typeface="Arial"/>
                <a:cs typeface="Arial"/>
              </a:rPr>
              <a:t>Display routes and locations</a:t>
            </a:r>
            <a:r>
              <a:rPr lang="en-US" sz="2400" b="0" i="0">
                <a:latin typeface="Arial"/>
                <a:ea typeface="Arial"/>
                <a:cs typeface="Arial"/>
              </a:rPr>
              <a:t>​</a:t>
            </a:r>
          </a:p>
          <a:p>
            <a:pPr marL="742950" lvl="1" indent="-285750" algn="l" rtl="0">
              <a:buFont typeface="Courier New,monospace"/>
              <a:buChar char="o"/>
            </a:pPr>
            <a:r>
              <a:rPr lang="en-US" sz="2400" b="0" i="0" u="none" strike="noStrike" baseline="0">
                <a:solidFill>
                  <a:srgbClr val="000000"/>
                </a:solidFill>
                <a:latin typeface="Arial"/>
                <a:ea typeface="Arial"/>
                <a:cs typeface="Arial"/>
              </a:rPr>
              <a:t>Highlight barriers (stairs, narrow paths)</a:t>
            </a:r>
            <a:r>
              <a:rPr lang="en-US" sz="2400" b="0" i="0">
                <a:latin typeface="Arial"/>
                <a:ea typeface="Arial"/>
                <a:cs typeface="Arial"/>
              </a:rPr>
              <a:t>​</a:t>
            </a:r>
          </a:p>
          <a:p>
            <a:pPr marL="742950" lvl="1" indent="-285750" algn="l" rtl="0">
              <a:buFont typeface="Courier New,monospace"/>
              <a:buChar char="o"/>
            </a:pPr>
            <a:r>
              <a:rPr lang="en-US" sz="2400" b="0" i="0" u="none" strike="noStrike" baseline="0">
                <a:solidFill>
                  <a:srgbClr val="000000"/>
                </a:solidFill>
                <a:latin typeface="Arial"/>
                <a:ea typeface="Arial"/>
                <a:cs typeface="Arial"/>
              </a:rPr>
              <a:t>Real-time updates from community</a:t>
            </a:r>
          </a:p>
          <a:p>
            <a:endParaRPr/>
          </a:p>
          <a:p>
            <a:pPr algn="ctr"/>
            <a:endParaRPr lang="en-US"/>
          </a:p>
        </p:txBody>
      </p:sp>
    </p:spTree>
    <p:extLst>
      <p:ext uri="{BB962C8B-B14F-4D97-AF65-F5344CB8AC3E}">
        <p14:creationId xmlns:p14="http://schemas.microsoft.com/office/powerpoint/2010/main" val="4205685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B6A4B-D260-EE62-181D-7B52034DAAF8}"/>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36BD4E3B-2828-0933-C39F-31F825E92B07}"/>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E49BA2D-E99A-9A76-7778-6A7121A58553}"/>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1C72C10-38E6-8812-6575-A1A950533F37}"/>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C4413B52-5F3B-D746-F55F-927A5EBE2431}"/>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8FE1C03-DA3A-D926-69CE-E827039263D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27B0311F-E120-2706-6D21-7FD2E914410D}"/>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2B776A9-57C4-FBDC-DFCF-1EA5B6292EE1}"/>
              </a:ext>
            </a:extLst>
          </p:cNvPr>
          <p:cNvSpPr txBox="1"/>
          <p:nvPr/>
        </p:nvSpPr>
        <p:spPr>
          <a:xfrm>
            <a:off x="1225588" y="243065"/>
            <a:ext cx="3570208"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Next Steps</a:t>
            </a:r>
            <a:endParaRPr lang="en-US"/>
          </a:p>
        </p:txBody>
      </p:sp>
      <p:grpSp>
        <p:nvGrpSpPr>
          <p:cNvPr id="69" name="Group 68">
            <a:extLst>
              <a:ext uri="{FF2B5EF4-FFF2-40B4-BE49-F238E27FC236}">
                <a16:creationId xmlns:a16="http://schemas.microsoft.com/office/drawing/2014/main" id="{2058B836-4751-5651-545B-90E3D30AF5AB}"/>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3BDE3017-B726-7C00-62FD-1711396A6C26}"/>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F4D2D07-4D1C-CBC1-4111-220705170431}"/>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B26C000-3073-D5D2-585D-44631F8E012C}"/>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9B15DD3-8705-D692-2821-E1FE012CBD52}"/>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9FCF5561-5FEA-1972-6B34-BC9868CB08F3}"/>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1896876-F5EE-3747-21AB-37392A32E4B0}"/>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0416D522-E070-D553-3CE4-C211D750087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AD665CCE-4808-98EE-9862-4CD5D37AF8F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F0F80393-BAF1-9430-344F-CFAE23EF8CF8}"/>
              </a:ext>
            </a:extLst>
          </p:cNvPr>
          <p:cNvSpPr txBox="1"/>
          <p:nvPr/>
        </p:nvSpPr>
        <p:spPr>
          <a:xfrm>
            <a:off x="290941" y="3252844"/>
            <a:ext cx="5590698" cy="94420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b="1"/>
              <a:t>Continue technical planning and development</a:t>
            </a:r>
          </a:p>
          <a:p>
            <a:r>
              <a:rPr lang="en-GB"/>
              <a:t>Refining the system architecture and looking at the routing approach in more detail</a:t>
            </a:r>
          </a:p>
        </p:txBody>
      </p:sp>
      <p:sp>
        <p:nvSpPr>
          <p:cNvPr id="3" name="TextBox 2">
            <a:extLst>
              <a:ext uri="{FF2B5EF4-FFF2-40B4-BE49-F238E27FC236}">
                <a16:creationId xmlns:a16="http://schemas.microsoft.com/office/drawing/2014/main" id="{3C1ED135-4981-DE6D-063B-2D5F51AB38BD}"/>
              </a:ext>
            </a:extLst>
          </p:cNvPr>
          <p:cNvSpPr txBox="1"/>
          <p:nvPr/>
        </p:nvSpPr>
        <p:spPr>
          <a:xfrm>
            <a:off x="172590" y="1880503"/>
            <a:ext cx="5703921" cy="830997"/>
          </a:xfrm>
          <a:prstGeom prst="rect">
            <a:avLst/>
          </a:prstGeom>
          <a:noFill/>
        </p:spPr>
        <p:txBody>
          <a:bodyPr wrap="square" lIns="91440" tIns="45720" rIns="91440" bIns="45720" rtlCol="0" anchor="t">
            <a:spAutoFit/>
          </a:bodyPr>
          <a:lstStyle/>
          <a:p>
            <a:r>
              <a:rPr lang="en-GB" sz="2400"/>
              <a:t>Going forward, we will be looking at elements which include:</a:t>
            </a:r>
          </a:p>
        </p:txBody>
      </p:sp>
      <p:sp>
        <p:nvSpPr>
          <p:cNvPr id="7" name="TextBox 6">
            <a:extLst>
              <a:ext uri="{FF2B5EF4-FFF2-40B4-BE49-F238E27FC236}">
                <a16:creationId xmlns:a16="http://schemas.microsoft.com/office/drawing/2014/main" id="{805731D2-C801-C9FF-A502-6798FE3C9801}"/>
              </a:ext>
            </a:extLst>
          </p:cNvPr>
          <p:cNvSpPr txBox="1"/>
          <p:nvPr/>
        </p:nvSpPr>
        <p:spPr>
          <a:xfrm>
            <a:off x="5881969" y="2716100"/>
            <a:ext cx="633247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t>Convert wireframes into storyboards, showing how users would navigate through the app</a:t>
            </a:r>
          </a:p>
          <a:p>
            <a:r>
              <a:rPr lang="en-GB"/>
              <a:t>Mapping user journeys and key interactions that users will find in the UI</a:t>
            </a:r>
          </a:p>
          <a:p>
            <a:endParaRPr lang="en-GB"/>
          </a:p>
        </p:txBody>
      </p:sp>
      <p:sp>
        <p:nvSpPr>
          <p:cNvPr id="8" name="TextBox 7">
            <a:extLst>
              <a:ext uri="{FF2B5EF4-FFF2-40B4-BE49-F238E27FC236}">
                <a16:creationId xmlns:a16="http://schemas.microsoft.com/office/drawing/2014/main" id="{E673F07C-A138-D189-9655-20405B8940A9}"/>
              </a:ext>
            </a:extLst>
          </p:cNvPr>
          <p:cNvSpPr txBox="1"/>
          <p:nvPr/>
        </p:nvSpPr>
        <p:spPr>
          <a:xfrm>
            <a:off x="7608113" y="5004302"/>
            <a:ext cx="419988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t>Enhance accessibility features</a:t>
            </a:r>
            <a:endParaRPr lang="en-US"/>
          </a:p>
          <a:p>
            <a:r>
              <a:rPr lang="en-GB"/>
              <a:t>Explore options which appeal to a larger user base</a:t>
            </a:r>
          </a:p>
          <a:p>
            <a:endParaRPr lang="en-GB"/>
          </a:p>
        </p:txBody>
      </p:sp>
      <p:sp>
        <p:nvSpPr>
          <p:cNvPr id="9" name="TextBox 8">
            <a:extLst>
              <a:ext uri="{FF2B5EF4-FFF2-40B4-BE49-F238E27FC236}">
                <a16:creationId xmlns:a16="http://schemas.microsoft.com/office/drawing/2014/main" id="{5EAFC088-815E-DC97-D46D-FDBBA4DB022B}"/>
              </a:ext>
            </a:extLst>
          </p:cNvPr>
          <p:cNvSpPr txBox="1"/>
          <p:nvPr/>
        </p:nvSpPr>
        <p:spPr>
          <a:xfrm>
            <a:off x="665939" y="4860906"/>
            <a:ext cx="617440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t>Continuing community relationships, to garner more advice on refined designs </a:t>
            </a:r>
          </a:p>
          <a:p>
            <a:r>
              <a:rPr lang="en-GB"/>
              <a:t>Look at more organisations outside of Swansea, to see accessibility challenges in different urban areas</a:t>
            </a:r>
          </a:p>
        </p:txBody>
      </p:sp>
    </p:spTree>
    <p:extLst>
      <p:ext uri="{BB962C8B-B14F-4D97-AF65-F5344CB8AC3E}">
        <p14:creationId xmlns:p14="http://schemas.microsoft.com/office/powerpoint/2010/main" val="3966572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0D53B-AA9A-0E60-B9C9-788C2E57E661}"/>
            </a:ext>
          </a:extLst>
        </p:cNvPr>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B99AED67-5598-AF65-9F86-BB817F324C66}"/>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ECFCA372-6258-2620-090F-348DB4813AB2}"/>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F11BDBB8-0AB6-EED4-38C8-C594A39CC1E5}"/>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700876E9-1581-EFC7-885F-0D9AD1F6A074}"/>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EE8589D0-CE4F-A275-F590-9AD13672A957}"/>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5B4F405E-72BB-3983-0385-24D7E52D00D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6065F0A3-4A75-EBFB-4F77-6ED12E7F951E}"/>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91F24FB5-64DF-8D77-DD59-87134AE34718}"/>
              </a:ext>
            </a:extLst>
          </p:cNvPr>
          <p:cNvSpPr txBox="1"/>
          <p:nvPr/>
        </p:nvSpPr>
        <p:spPr>
          <a:xfrm>
            <a:off x="3044965" y="2234911"/>
            <a:ext cx="6256157" cy="1569660"/>
          </a:xfrm>
          <a:prstGeom prst="rect">
            <a:avLst/>
          </a:prstGeom>
          <a:noFill/>
        </p:spPr>
        <p:txBody>
          <a:bodyPr wrap="square" rtlCol="0">
            <a:spAutoFit/>
          </a:bodyPr>
          <a:lstStyle/>
          <a:p>
            <a:pPr algn="ctr"/>
            <a:r>
              <a:rPr lang="en-GB" sz="4800" b="1">
                <a:latin typeface="Arial Rounded MT Bold" panose="020F0704030504030204" pitchFamily="34" charset="0"/>
              </a:rPr>
              <a:t>Thank you for listening!</a:t>
            </a:r>
          </a:p>
        </p:txBody>
      </p:sp>
      <p:sp>
        <p:nvSpPr>
          <p:cNvPr id="22" name="TextBox 21">
            <a:extLst>
              <a:ext uri="{FF2B5EF4-FFF2-40B4-BE49-F238E27FC236}">
                <a16:creationId xmlns:a16="http://schemas.microsoft.com/office/drawing/2014/main" id="{E63FEC88-48FD-A92E-9BFD-64B1259C168D}"/>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23" name="TextBox 22">
            <a:extLst>
              <a:ext uri="{FF2B5EF4-FFF2-40B4-BE49-F238E27FC236}">
                <a16:creationId xmlns:a16="http://schemas.microsoft.com/office/drawing/2014/main" id="{C04DC1C6-2EC0-64EC-8D88-D7C1951962D8}"/>
              </a:ext>
            </a:extLst>
          </p:cNvPr>
          <p:cNvSpPr txBox="1"/>
          <p:nvPr/>
        </p:nvSpPr>
        <p:spPr>
          <a:xfrm>
            <a:off x="2804330" y="3975136"/>
            <a:ext cx="6894240"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Any Questions?</a:t>
            </a:r>
          </a:p>
        </p:txBody>
      </p:sp>
      <p:cxnSp>
        <p:nvCxnSpPr>
          <p:cNvPr id="33" name="Connector: Elbow 32">
            <a:extLst>
              <a:ext uri="{FF2B5EF4-FFF2-40B4-BE49-F238E27FC236}">
                <a16:creationId xmlns:a16="http://schemas.microsoft.com/office/drawing/2014/main" id="{2128BCCA-4575-A9FA-DCFC-5F63BBFA53D8}"/>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44" name="Rectangle 43">
            <a:extLst>
              <a:ext uri="{FF2B5EF4-FFF2-40B4-BE49-F238E27FC236}">
                <a16:creationId xmlns:a16="http://schemas.microsoft.com/office/drawing/2014/main" id="{B74EA1D9-06F6-ACC9-868B-8EB2FF87187E}"/>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FE170319-5BAD-7EA6-CAF1-47591F5BB1F9}"/>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F2507780-B384-205E-617B-D2F976D8E155}"/>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3985C9F-8413-B177-3A59-0251984014EE}"/>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33591B02-61A2-8FBC-3980-5FC9CFAECFA6}"/>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E48019AA-69DF-0809-ADCC-0BE0AD527B3C}"/>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E0A14C8A-F21C-FCDA-5CC0-32B64619E049}"/>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AB69581A-2BD2-42FB-4F24-E6E792692171}"/>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50463199-49DE-F81D-1A46-EC8380EFB5D3}"/>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B79D3162-AD73-C7C2-CB93-8E15F88FBC9D}"/>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24788984-620E-C40E-A4D2-21737AD40455}"/>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2267D77A-8A44-50E5-74FB-EDBF38D5E811}"/>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9E08EA2E-4487-3012-8541-2C72E84C8836}"/>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1" name="TextBox 20">
            <a:extLst>
              <a:ext uri="{FF2B5EF4-FFF2-40B4-BE49-F238E27FC236}">
                <a16:creationId xmlns:a16="http://schemas.microsoft.com/office/drawing/2014/main" id="{EB807807-903E-30AA-A87D-905CE7DE9E24}"/>
              </a:ext>
            </a:extLst>
          </p:cNvPr>
          <p:cNvSpPr txBox="1"/>
          <p:nvPr/>
        </p:nvSpPr>
        <p:spPr>
          <a:xfrm>
            <a:off x="6239591" y="596071"/>
            <a:ext cx="3423974" cy="523220"/>
          </a:xfrm>
          <a:prstGeom prst="rect">
            <a:avLst/>
          </a:prstGeom>
          <a:noFill/>
        </p:spPr>
        <p:txBody>
          <a:bodyPr wrap="square">
            <a:spAutoFit/>
          </a:bodyPr>
          <a:lstStyle/>
          <a:p>
            <a:pPr algn="r" rtl="0" fontAlgn="base">
              <a:buNone/>
            </a:pPr>
            <a:r>
              <a:rPr lang="en-US" sz="1400" i="0" u="none" strike="noStrike">
                <a:solidFill>
                  <a:schemeClr val="accent2"/>
                </a:solidFill>
                <a:effectLst/>
                <a:latin typeface="Arial" panose="020B0604020202020204" pitchFamily="34" charset="0"/>
                <a:cs typeface="Arial" panose="020B0604020202020204" pitchFamily="34" charset="0"/>
              </a:rPr>
              <a:t>Aliu </a:t>
            </a:r>
            <a:r>
              <a:rPr lang="en-US" sz="1400" i="0" u="none" strike="noStrike" err="1">
                <a:solidFill>
                  <a:schemeClr val="accent2"/>
                </a:solidFill>
                <a:effectLst/>
                <a:latin typeface="Arial" panose="020B0604020202020204" pitchFamily="34" charset="0"/>
                <a:cs typeface="Arial" panose="020B0604020202020204" pitchFamily="34" charset="0"/>
              </a:rPr>
              <a:t>Djalo</a:t>
            </a:r>
            <a:r>
              <a:rPr lang="en-US" sz="1400" i="0" u="none" strike="noStrike">
                <a:solidFill>
                  <a:schemeClr val="accent2"/>
                </a:solidFill>
                <a:effectLst/>
                <a:latin typeface="Arial" panose="020B0604020202020204" pitchFamily="34" charset="0"/>
                <a:cs typeface="Arial" panose="020B0604020202020204" pitchFamily="34" charset="0"/>
              </a:rPr>
              <a:t>, Matthew Hatherly, </a:t>
            </a:r>
            <a:r>
              <a:rPr lang="en-US" sz="1400" i="0">
                <a:solidFill>
                  <a:schemeClr val="accent2"/>
                </a:solidFill>
                <a:effectLst/>
                <a:latin typeface="Arial" panose="020B0604020202020204" pitchFamily="34" charset="0"/>
                <a:cs typeface="Arial" panose="020B0604020202020204" pitchFamily="34" charset="0"/>
              </a:rPr>
              <a:t>​</a:t>
            </a:r>
            <a:r>
              <a:rPr lang="en-US" sz="1400" i="0" u="none" strike="noStrike">
                <a:solidFill>
                  <a:schemeClr val="accent2"/>
                </a:solidFill>
                <a:effectLst/>
                <a:latin typeface="Arial" panose="020B0604020202020204" pitchFamily="34" charset="0"/>
                <a:cs typeface="Arial" panose="020B0604020202020204" pitchFamily="34" charset="0"/>
              </a:rPr>
              <a:t>Cheng CHEN, </a:t>
            </a:r>
            <a:r>
              <a:rPr lang="en-US" sz="1400" i="0" u="none" strike="noStrike" err="1">
                <a:solidFill>
                  <a:schemeClr val="accent2"/>
                </a:solidFill>
                <a:effectLst/>
                <a:latin typeface="Arial" panose="020B0604020202020204" pitchFamily="34" charset="0"/>
                <a:cs typeface="Arial" panose="020B0604020202020204" pitchFamily="34" charset="0"/>
              </a:rPr>
              <a:t>Zeyu</a:t>
            </a:r>
            <a:r>
              <a:rPr lang="en-US" sz="1400" i="0" u="none" strike="noStrike">
                <a:solidFill>
                  <a:schemeClr val="accent2"/>
                </a:solidFill>
                <a:effectLst/>
                <a:latin typeface="Arial" panose="020B0604020202020204" pitchFamily="34" charset="0"/>
                <a:cs typeface="Arial" panose="020B0604020202020204" pitchFamily="34" charset="0"/>
              </a:rPr>
              <a:t> Xie, Cai Perry, Joshua Platt</a:t>
            </a:r>
            <a:r>
              <a:rPr lang="en-US" sz="1400" i="0">
                <a:solidFill>
                  <a:schemeClr val="accent2"/>
                </a:solidFill>
                <a:effectLst/>
                <a:latin typeface="Arial" panose="020B0604020202020204" pitchFamily="34" charset="0"/>
                <a:cs typeface="Arial" panose="020B0604020202020204" pitchFamily="34" charset="0"/>
              </a:rPr>
              <a:t>​​</a:t>
            </a:r>
          </a:p>
        </p:txBody>
      </p:sp>
      <p:sp>
        <p:nvSpPr>
          <p:cNvPr id="67" name="TextBox 66">
            <a:extLst>
              <a:ext uri="{FF2B5EF4-FFF2-40B4-BE49-F238E27FC236}">
                <a16:creationId xmlns:a16="http://schemas.microsoft.com/office/drawing/2014/main" id="{39074E11-D558-9B17-6BE1-805550D2BD15}"/>
              </a:ext>
            </a:extLst>
          </p:cNvPr>
          <p:cNvSpPr txBox="1"/>
          <p:nvPr/>
        </p:nvSpPr>
        <p:spPr>
          <a:xfrm>
            <a:off x="7489904" y="236240"/>
            <a:ext cx="2165317" cy="461665"/>
          </a:xfrm>
          <a:prstGeom prst="rect">
            <a:avLst/>
          </a:prstGeom>
          <a:noFill/>
        </p:spPr>
        <p:txBody>
          <a:bodyPr wrap="square">
            <a:spAutoFit/>
          </a:bodyPr>
          <a:lstStyle/>
          <a:p>
            <a:pPr algn="r" rtl="0" fontAlgn="base">
              <a:buNone/>
            </a:pPr>
            <a:r>
              <a:rPr lang="en-US" sz="2400" b="1" i="0" u="none" strike="noStrike">
                <a:solidFill>
                  <a:schemeClr val="accent2"/>
                </a:solidFill>
                <a:effectLst/>
                <a:latin typeface="Arial Rounded MT Bold" panose="020F0704030504030204" pitchFamily="34" charset="0"/>
                <a:cs typeface="Arial" panose="020B0604020202020204" pitchFamily="34" charset="0"/>
              </a:rPr>
              <a:t>Team NULL</a:t>
            </a:r>
            <a:endParaRPr lang="en-US" sz="2400" b="1" i="0">
              <a:solidFill>
                <a:schemeClr val="accent2"/>
              </a:solidFill>
              <a:effectLst/>
              <a:latin typeface="Arial Rounded MT Bold" panose="020F0704030504030204" pitchFamily="34" charset="0"/>
              <a:cs typeface="Arial" panose="020B0604020202020204" pitchFamily="34" charset="0"/>
            </a:endParaRPr>
          </a:p>
        </p:txBody>
      </p:sp>
      <p:cxnSp>
        <p:nvCxnSpPr>
          <p:cNvPr id="69" name="Straight Connector 68">
            <a:extLst>
              <a:ext uri="{FF2B5EF4-FFF2-40B4-BE49-F238E27FC236}">
                <a16:creationId xmlns:a16="http://schemas.microsoft.com/office/drawing/2014/main" id="{B1290185-5CFD-6DEC-F741-0B909BC17F63}"/>
              </a:ext>
            </a:extLst>
          </p:cNvPr>
          <p:cNvCxnSpPr/>
          <p:nvPr/>
        </p:nvCxnSpPr>
        <p:spPr>
          <a:xfrm>
            <a:off x="3167164" y="3889853"/>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21231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2</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Cai Perry</dc:creator>
  <cp:revision>4</cp:revision>
  <dcterms:created xsi:type="dcterms:W3CDTF">2026-03-04T13:08:49Z</dcterms:created>
  <dcterms:modified xsi:type="dcterms:W3CDTF">2026-03-27T08:33:07Z</dcterms:modified>
</cp:coreProperties>
</file>