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79" r:id="rId3"/>
    <p:sldId id="267" r:id="rId4"/>
    <p:sldId id="258" r:id="rId5"/>
    <p:sldId id="268" r:id="rId6"/>
    <p:sldId id="278" r:id="rId7"/>
    <p:sldId id="269" r:id="rId8"/>
    <p:sldId id="270" r:id="rId9"/>
    <p:sldId id="271" r:id="rId10"/>
    <p:sldId id="28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95" autoAdjust="0"/>
    <p:restoredTop sz="90036" autoAdjust="0"/>
  </p:normalViewPr>
  <p:slideViewPr>
    <p:cSldViewPr>
      <p:cViewPr varScale="1">
        <p:scale>
          <a:sx n="64" d="100"/>
          <a:sy n="64" d="100"/>
        </p:scale>
        <p:origin x="45" y="4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70132-D8C7-410F-91E3-92C8D217B16E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E4FB6-CBD1-44DF-BACC-94639B31F4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8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i="1" dirty="0" smtClean="0"/>
          </a:p>
          <a:p>
            <a:pPr marL="0" indent="0">
              <a:buNone/>
            </a:pPr>
            <a:endParaRPr lang="en-GB" sz="1200" i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01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927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35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732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612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093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281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48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11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24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528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05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DD071C45-1752-4A24-A149-121BD38440D9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454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2.le.ac.uk/offices/ld/resources/presentations/structuring-presenta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le.ac.uk/offices/ld/resources/presentations/structuring-presenta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9416" y="1196752"/>
            <a:ext cx="7992888" cy="1728192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 smtClean="0"/>
              <a:t>Research </a:t>
            </a:r>
            <a:r>
              <a:rPr lang="en-GB" sz="4000" b="1" dirty="0" smtClean="0"/>
              <a:t>Methods </a:t>
            </a:r>
            <a:r>
              <a:rPr lang="en-GB" sz="4000" b="1" dirty="0" smtClean="0"/>
              <a:t>in Counselling </a:t>
            </a:r>
            <a:r>
              <a:rPr lang="en-GB" sz="4000" b="1" dirty="0" smtClean="0"/>
              <a:t> - </a:t>
            </a:r>
            <a:r>
              <a:rPr lang="en-GB" b="1" dirty="0" smtClean="0"/>
              <a:t> </a:t>
            </a:r>
            <a:r>
              <a:rPr lang="en-GB" sz="3600" b="1" dirty="0" smtClean="0"/>
              <a:t>Project Proposal  </a:t>
            </a:r>
            <a:r>
              <a:rPr lang="en-GB" sz="3600" b="1" dirty="0" smtClean="0"/>
              <a:t> - Guidance </a:t>
            </a:r>
            <a:endParaRPr lang="en-GB" sz="36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4509120"/>
            <a:ext cx="6400800" cy="1440160"/>
          </a:xfrm>
        </p:spPr>
        <p:txBody>
          <a:bodyPr>
            <a:normAutofit/>
          </a:bodyPr>
          <a:lstStyle/>
          <a:p>
            <a:r>
              <a:rPr lang="en-GB" sz="4000" dirty="0"/>
              <a:t/>
            </a:r>
            <a:br>
              <a:rPr lang="en-GB" sz="4000" dirty="0"/>
            </a:br>
            <a:endParaRPr lang="en-GB" sz="4000" dirty="0" smtClean="0"/>
          </a:p>
          <a:p>
            <a:endParaRPr lang="en-GB" sz="4000" dirty="0"/>
          </a:p>
        </p:txBody>
      </p:sp>
      <p:sp>
        <p:nvSpPr>
          <p:cNvPr id="4" name="AutoShape 2" descr="Image result for images Literature Review"/>
          <p:cNvSpPr>
            <a:spLocks noChangeAspect="1" noChangeArrowheads="1"/>
          </p:cNvSpPr>
          <p:nvPr/>
        </p:nvSpPr>
        <p:spPr bwMode="auto">
          <a:xfrm>
            <a:off x="63500" y="-952500"/>
            <a:ext cx="2657475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611" y="42862"/>
            <a:ext cx="302666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004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Aims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4000" b="1" dirty="0" smtClean="0"/>
              <a:t>UKES Survey</a:t>
            </a:r>
          </a:p>
          <a:p>
            <a:r>
              <a:rPr lang="en-GB" sz="4000" b="1" dirty="0" smtClean="0"/>
              <a:t>IP Project – Activity – SPEED ENGAGMENT</a:t>
            </a:r>
          </a:p>
          <a:p>
            <a:r>
              <a:rPr lang="en-GB" sz="4000" b="1" dirty="0" smtClean="0"/>
              <a:t>Assessment 2 - Guidance </a:t>
            </a:r>
          </a:p>
          <a:p>
            <a:r>
              <a:rPr lang="en-GB" sz="4000" b="1" dirty="0" smtClean="0"/>
              <a:t>Module Feedback  - Online</a:t>
            </a:r>
          </a:p>
          <a:p>
            <a:r>
              <a:rPr lang="en-GB" sz="4000" b="1" dirty="0" smtClean="0"/>
              <a:t>Individual Tutorials </a:t>
            </a:r>
          </a:p>
          <a:p>
            <a:endParaRPr lang="en-GB" sz="4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062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Oral presentation Guidance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dirty="0" smtClean="0">
                <a:solidFill>
                  <a:srgbClr val="FF0000"/>
                </a:solidFill>
              </a:rPr>
              <a:t>Points </a:t>
            </a:r>
            <a:r>
              <a:rPr lang="en-GB" b="1" dirty="0" smtClean="0">
                <a:solidFill>
                  <a:srgbClr val="FF0000"/>
                </a:solidFill>
              </a:rPr>
              <a:t>to consider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773163"/>
            <a:ext cx="10615344" cy="4023360"/>
          </a:xfrm>
        </p:spPr>
        <p:txBody>
          <a:bodyPr>
            <a:noAutofit/>
          </a:bodyPr>
          <a:lstStyle/>
          <a:p>
            <a:r>
              <a:rPr lang="en-GB" sz="3200" b="1" dirty="0"/>
              <a:t>You will need to include a </a:t>
            </a:r>
            <a:r>
              <a:rPr lang="en-GB" sz="3200" b="1" i="1" dirty="0"/>
              <a:t>‘title’ </a:t>
            </a:r>
            <a:r>
              <a:rPr lang="en-GB" sz="3200" b="1" i="1" dirty="0" smtClean="0"/>
              <a:t>slide</a:t>
            </a:r>
            <a:r>
              <a:rPr lang="en-GB" sz="3200" b="1" dirty="0"/>
              <a:t> </a:t>
            </a:r>
            <a:r>
              <a:rPr lang="en-GB" sz="3200" b="1" dirty="0" smtClean="0"/>
              <a:t>– You can be creative with this title slide</a:t>
            </a:r>
            <a:endParaRPr lang="en-GB" sz="3200" b="1" dirty="0"/>
          </a:p>
          <a:p>
            <a:r>
              <a:rPr lang="en-GB" sz="3200" b="1" dirty="0" smtClean="0"/>
              <a:t>Approximately </a:t>
            </a:r>
            <a:r>
              <a:rPr lang="en-GB" sz="3200" b="1" dirty="0"/>
              <a:t>12-15 slides</a:t>
            </a:r>
          </a:p>
          <a:p>
            <a:r>
              <a:rPr lang="en-GB" sz="3200" b="1" dirty="0"/>
              <a:t>Three points per slide</a:t>
            </a:r>
          </a:p>
          <a:p>
            <a:r>
              <a:rPr lang="en-GB" sz="3200" b="1" dirty="0"/>
              <a:t>Images or pictures – provide that creative and original quality, but must be academic in nature and referenced accordingly. </a:t>
            </a:r>
          </a:p>
          <a:p>
            <a:r>
              <a:rPr lang="en-GB" sz="3200" b="1" dirty="0" smtClean="0"/>
              <a:t>Font size of 28-30 is good </a:t>
            </a:r>
            <a:endParaRPr lang="en-GB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2636912"/>
            <a:ext cx="1512168" cy="1147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319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Structure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600000">
            <a:off x="695400" y="1649456"/>
            <a:ext cx="11089232" cy="5019904"/>
          </a:xfrm>
        </p:spPr>
        <p:txBody>
          <a:bodyPr>
            <a:normAutofit/>
          </a:bodyPr>
          <a:lstStyle/>
          <a:p>
            <a:r>
              <a:rPr lang="en-GB" sz="4000" b="1" dirty="0"/>
              <a:t>Introduction (2-3 minutes)</a:t>
            </a:r>
          </a:p>
          <a:p>
            <a:pPr marL="0" indent="0">
              <a:buNone/>
            </a:pPr>
            <a:r>
              <a:rPr lang="en-GB" sz="2800" i="1" dirty="0"/>
              <a:t>The introduction is the point at which the presenter explains the content and purpose of the presentation. </a:t>
            </a:r>
          </a:p>
          <a:p>
            <a:pPr marL="457200" indent="-457200"/>
            <a:r>
              <a:rPr lang="en-GB" sz="2800" i="1" dirty="0"/>
              <a:t>This is your introduction to your process in addressing the </a:t>
            </a:r>
            <a:r>
              <a:rPr lang="en-GB" sz="2800" i="1" dirty="0" smtClean="0"/>
              <a:t>that various points that are being considered. </a:t>
            </a:r>
            <a:endParaRPr lang="en-GB" sz="2100" i="1" dirty="0"/>
          </a:p>
          <a:p>
            <a:pPr marL="0" indent="0">
              <a:buNone/>
            </a:pPr>
            <a:endParaRPr lang="en-GB" sz="2100" i="1" dirty="0"/>
          </a:p>
          <a:p>
            <a:pPr marL="457200" indent="-457200"/>
            <a:r>
              <a:rPr lang="en-GB" sz="1800" i="1" dirty="0" smtClean="0"/>
              <a:t>This </a:t>
            </a:r>
            <a:r>
              <a:rPr lang="en-GB" sz="1800" i="1" dirty="0"/>
              <a:t>is a vitally important part of your talk as you will need to gain the audience’s interest and confidence </a:t>
            </a:r>
            <a:r>
              <a:rPr lang="en-GB" sz="2400" b="1" dirty="0"/>
              <a:t>(please see below website - University Leicester) 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http://www2.le.ac.uk/offices/ld/resources/presentations/structuring-presentation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Image result for images of that reflect embedd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456" y="116632"/>
            <a:ext cx="18478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899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Main points 10-12 Minutes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5440" y="1772816"/>
            <a:ext cx="10058400" cy="402336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200" b="1" dirty="0" smtClean="0">
                <a:solidFill>
                  <a:srgbClr val="FF0000"/>
                </a:solidFill>
              </a:rPr>
              <a:t>Key Words </a:t>
            </a:r>
            <a:r>
              <a:rPr lang="en-GB" sz="3200" b="1" dirty="0" smtClean="0">
                <a:solidFill>
                  <a:schemeClr val="accent1"/>
                </a:solidFill>
              </a:rPr>
              <a:t>- </a:t>
            </a:r>
            <a:r>
              <a:rPr lang="en-GB" sz="32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that are being explored and considered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rgbClr val="FF0000"/>
                </a:solidFill>
              </a:rPr>
              <a:t>Background </a:t>
            </a:r>
            <a:r>
              <a:rPr lang="en-GB" sz="3200" dirty="0"/>
              <a:t>-  providing </a:t>
            </a:r>
            <a:r>
              <a:rPr lang="en-GB" sz="3200" dirty="0" smtClean="0"/>
              <a:t>context for your chosen research  the WHY?  Linking theory to your exploration. 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rgbClr val="FF0000"/>
                </a:solidFill>
              </a:rPr>
              <a:t>Research Question(s)</a:t>
            </a:r>
            <a:r>
              <a:rPr lang="en-GB" sz="3200" dirty="0" smtClean="0">
                <a:solidFill>
                  <a:schemeClr val="accent1"/>
                </a:solidFill>
              </a:rPr>
              <a:t> </a:t>
            </a:r>
            <a:r>
              <a:rPr lang="en-GB" sz="3200" dirty="0" smtClean="0"/>
              <a:t>– What questions are emerging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rgbClr val="FF0000"/>
                </a:solidFill>
              </a:rPr>
              <a:t>Discussion</a:t>
            </a:r>
            <a:r>
              <a:rPr lang="en-GB" sz="3200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schemeClr val="accent1"/>
                </a:solidFill>
              </a:rPr>
              <a:t>- </a:t>
            </a:r>
            <a:r>
              <a:rPr lang="en-GB" sz="3200" dirty="0"/>
              <a:t>3-4 points you wish to share with the group </a:t>
            </a:r>
            <a:r>
              <a:rPr lang="en-GB" sz="3200" dirty="0" smtClean="0"/>
              <a:t>about your research </a:t>
            </a:r>
            <a:r>
              <a:rPr lang="en-GB" sz="3200" b="1" dirty="0" smtClean="0">
                <a:solidFill>
                  <a:schemeClr val="accent1"/>
                </a:solidFill>
              </a:rPr>
              <a:t>(references will be required)</a:t>
            </a:r>
          </a:p>
          <a:p>
            <a:pPr marL="0" indent="0">
              <a:buNone/>
            </a:pPr>
            <a:r>
              <a:rPr lang="en-GB" sz="3200" b="1" dirty="0" smtClean="0">
                <a:solidFill>
                  <a:srgbClr val="FF0000"/>
                </a:solidFill>
              </a:rPr>
              <a:t>Methods</a:t>
            </a:r>
            <a:r>
              <a:rPr lang="en-GB" sz="3200" dirty="0" smtClean="0">
                <a:solidFill>
                  <a:schemeClr val="accent1"/>
                </a:solidFill>
              </a:rPr>
              <a:t> </a:t>
            </a:r>
            <a:r>
              <a:rPr lang="en-GB" sz="3200" dirty="0" smtClean="0"/>
              <a:t>– How you will continue to explore your topic area.</a:t>
            </a:r>
          </a:p>
          <a:p>
            <a:pPr marL="0" indent="0">
              <a:buNone/>
            </a:pPr>
            <a:endParaRPr lang="en-GB" sz="32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66783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83432" y="188640"/>
            <a:ext cx="10058400" cy="1450757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Main points cont.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tx1"/>
                </a:solidFill>
              </a:rPr>
              <a:t>References and authors under consideration</a:t>
            </a:r>
          </a:p>
          <a:p>
            <a:pPr marL="45720" indent="0">
              <a:buNone/>
            </a:pPr>
            <a:endParaRPr lang="en-GB" sz="3200" b="1" dirty="0" smtClean="0">
              <a:solidFill>
                <a:schemeClr val="tx1"/>
              </a:solidFill>
            </a:endParaRPr>
          </a:p>
          <a:p>
            <a:r>
              <a:rPr lang="en-GB" sz="3200" b="1" dirty="0" smtClean="0">
                <a:solidFill>
                  <a:schemeClr val="tx1"/>
                </a:solidFill>
              </a:rPr>
              <a:t>Ethical Consideration</a:t>
            </a:r>
          </a:p>
          <a:p>
            <a:pPr marL="45720" indent="0">
              <a:buNone/>
            </a:pPr>
            <a:endParaRPr lang="en-GB" sz="3200" b="1" dirty="0" smtClean="0">
              <a:solidFill>
                <a:schemeClr val="tx1"/>
              </a:solidFill>
            </a:endParaRPr>
          </a:p>
          <a:p>
            <a:r>
              <a:rPr lang="en-GB" sz="3200" b="1" dirty="0" smtClean="0">
                <a:solidFill>
                  <a:schemeClr val="tx1"/>
                </a:solidFill>
              </a:rPr>
              <a:t>Potential implications with respect to your research</a:t>
            </a:r>
            <a:r>
              <a:rPr lang="en-GB" sz="3200" dirty="0" smtClean="0">
                <a:solidFill>
                  <a:schemeClr val="tx1"/>
                </a:solidFill>
              </a:rPr>
              <a:t>. 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43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C00000"/>
                </a:solidFill>
              </a:rPr>
              <a:t>Conclusion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Conclusion</a:t>
            </a:r>
            <a:r>
              <a:rPr lang="en-GB" sz="2400" b="1" dirty="0" smtClean="0">
                <a:solidFill>
                  <a:schemeClr val="accent1"/>
                </a:solidFill>
              </a:rPr>
              <a:t> </a:t>
            </a:r>
            <a:r>
              <a:rPr lang="en-GB" sz="2400" b="1" dirty="0" smtClean="0"/>
              <a:t>(3-5 minutes) Leaving room for questions and comments.</a:t>
            </a:r>
            <a:endParaRPr lang="en-GB" sz="2400" b="1" dirty="0"/>
          </a:p>
          <a:p>
            <a:pPr marL="0" indent="0">
              <a:buNone/>
            </a:pPr>
            <a:r>
              <a:rPr lang="en-GB" sz="2800" b="1" i="1" dirty="0"/>
              <a:t>This is the stage at which you can summarise the content and purpose of your </a:t>
            </a:r>
            <a:r>
              <a:rPr lang="en-GB" sz="2800" b="1" i="1" dirty="0" smtClean="0"/>
              <a:t>talk, </a:t>
            </a:r>
            <a:r>
              <a:rPr lang="en-GB" sz="2800" b="1" i="1" dirty="0"/>
              <a:t>offer an overview of what has been achieved and make a lasting </a:t>
            </a:r>
            <a:r>
              <a:rPr lang="en-GB" sz="2800" b="1" i="1" dirty="0" smtClean="0"/>
              <a:t>impact</a:t>
            </a:r>
            <a:r>
              <a:rPr lang="en-GB" sz="2800" b="1" i="1" dirty="0"/>
              <a:t> </a:t>
            </a:r>
            <a:r>
              <a:rPr lang="en-GB" sz="2800" b="1" i="1" dirty="0" smtClean="0"/>
              <a:t>with in the group…. Go back to title or questions, title</a:t>
            </a:r>
            <a:r>
              <a:rPr lang="en-GB" sz="2400" i="1" dirty="0" smtClean="0"/>
              <a:t>,</a:t>
            </a:r>
          </a:p>
          <a:p>
            <a:pPr marL="0" indent="0">
              <a:buNone/>
            </a:pPr>
            <a:r>
              <a:rPr lang="en-GB" sz="2400" i="1" dirty="0" smtClean="0"/>
              <a:t> </a:t>
            </a:r>
            <a:endParaRPr lang="en-GB" sz="2400" i="1" dirty="0" smtClean="0"/>
          </a:p>
          <a:p>
            <a:r>
              <a:rPr lang="en-GB" sz="2400" b="1" dirty="0" smtClean="0">
                <a:solidFill>
                  <a:srgbClr val="C00000"/>
                </a:solidFill>
              </a:rPr>
              <a:t>Reference List </a:t>
            </a:r>
          </a:p>
          <a:p>
            <a:pPr marL="0" indent="0">
              <a:buNone/>
            </a:pPr>
            <a:r>
              <a:rPr lang="en-GB" sz="2400" b="1" dirty="0" smtClean="0"/>
              <a:t>Reference list at the end and also using references within the text of your presentation. 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4946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632"/>
            <a:ext cx="8229600" cy="936104"/>
          </a:xfrm>
        </p:spPr>
        <p:txBody>
          <a:bodyPr/>
          <a:lstStyle/>
          <a:p>
            <a:r>
              <a:rPr lang="en-GB" b="1" dirty="0" smtClean="0">
                <a:solidFill>
                  <a:srgbClr val="C00000"/>
                </a:solidFill>
              </a:rPr>
              <a:t>Further Points </a:t>
            </a:r>
            <a:r>
              <a:rPr lang="en-GB" b="1" dirty="0" smtClean="0">
                <a:solidFill>
                  <a:srgbClr val="C00000"/>
                </a:solidFill>
              </a:rPr>
              <a:t>to consider: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384" y="1556792"/>
            <a:ext cx="11161240" cy="511256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H</a:t>
            </a:r>
            <a:r>
              <a:rPr lang="en-GB" b="1" dirty="0" smtClean="0">
                <a:solidFill>
                  <a:srgbClr val="C00000"/>
                </a:solidFill>
              </a:rPr>
              <a:t>ave a clear thread throughout  your presentation.</a:t>
            </a:r>
          </a:p>
          <a:p>
            <a:pPr marL="0" indent="0">
              <a:buNone/>
            </a:pPr>
            <a:r>
              <a:rPr lang="en-GB" sz="2800" b="1" i="1" dirty="0"/>
              <a:t>Transitions</a:t>
            </a:r>
            <a:r>
              <a:rPr lang="en-GB" sz="2800" i="1" dirty="0"/>
              <a:t> are the signposts that help the audience navigate their way through your presentation. They can help divide information up into sub-sections, link different aspects of your talk and show progression through your topic. Importantly, transitions draw the audience’s attention to the process of the presentation as well as its content.</a:t>
            </a:r>
          </a:p>
          <a:p>
            <a:r>
              <a:rPr lang="en-GB" sz="3500" b="1" dirty="0"/>
              <a:t>Use of Images</a:t>
            </a:r>
          </a:p>
          <a:p>
            <a:pPr marL="0" indent="0">
              <a:buNone/>
            </a:pPr>
            <a:r>
              <a:rPr lang="en-GB" sz="2800" dirty="0"/>
              <a:t>Please use images or pictures that might be appropriate for your presentation. They can help with the transitions and create an impact within your presentation.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944" y="116632"/>
            <a:ext cx="1981200" cy="1728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918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C00000"/>
                </a:solidFill>
              </a:rPr>
              <a:t>Resources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University of Leicester</a:t>
            </a:r>
          </a:p>
          <a:p>
            <a:pPr marL="0" indent="0">
              <a:buNone/>
            </a:pPr>
            <a:r>
              <a:rPr lang="en-GB" sz="3600" dirty="0">
                <a:hlinkClick r:id="rId2"/>
              </a:rPr>
              <a:t>http://</a:t>
            </a:r>
            <a:r>
              <a:rPr lang="en-GB" sz="3600" dirty="0" smtClean="0">
                <a:hlinkClick r:id="rId2"/>
              </a:rPr>
              <a:t>www2.le.ac.uk/offices/ld/resources/presentations/structuring-presentation</a:t>
            </a:r>
            <a:endParaRPr lang="en-GB" sz="3600" dirty="0" smtClean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b="1" dirty="0" smtClean="0"/>
              <a:t>Next Class – Monday, 29</a:t>
            </a:r>
            <a:r>
              <a:rPr lang="en-GB" sz="3600" b="1" baseline="30000" dirty="0" smtClean="0"/>
              <a:t>th</a:t>
            </a:r>
            <a:r>
              <a:rPr lang="en-GB" sz="3600" b="1" dirty="0" smtClean="0"/>
              <a:t> April – Presentation Practice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83360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questionnaire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Please complete the Module Questionnaire at the top of the Module Page.  </a:t>
            </a:r>
          </a:p>
          <a:p>
            <a:endParaRPr lang="en-GB" sz="3200" dirty="0"/>
          </a:p>
          <a:p>
            <a:pPr marL="45720" indent="0" algn="just">
              <a:buNone/>
            </a:pPr>
            <a:r>
              <a:rPr lang="en-GB" sz="3200" dirty="0" smtClean="0"/>
              <a:t>             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2843" y="2996952"/>
            <a:ext cx="4505325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2473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1077</TotalTime>
  <Words>457</Words>
  <Application>Microsoft Office PowerPoint</Application>
  <PresentationFormat>Widescreen</PresentationFormat>
  <Paragraphs>56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Calibri</vt:lpstr>
      <vt:lpstr>Calibri Light</vt:lpstr>
      <vt:lpstr>Retrospect</vt:lpstr>
      <vt:lpstr>Research Methods in Counselling  -  Project Proposal   - Guidance </vt:lpstr>
      <vt:lpstr>Aims</vt:lpstr>
      <vt:lpstr>Oral presentation Guidance Points to consider</vt:lpstr>
      <vt:lpstr>Structure</vt:lpstr>
      <vt:lpstr>Main points 10-12 Minutes</vt:lpstr>
      <vt:lpstr>Main points cont.</vt:lpstr>
      <vt:lpstr>Conclusion</vt:lpstr>
      <vt:lpstr>Further Points to consider:</vt:lpstr>
      <vt:lpstr>Resources </vt:lpstr>
      <vt:lpstr>Module questionnaire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Administrator</dc:creator>
  <cp:lastModifiedBy>Ruth Groff</cp:lastModifiedBy>
  <cp:revision>71</cp:revision>
  <dcterms:created xsi:type="dcterms:W3CDTF">2016-02-08T13:14:51Z</dcterms:created>
  <dcterms:modified xsi:type="dcterms:W3CDTF">2019-03-31T14:16:32Z</dcterms:modified>
</cp:coreProperties>
</file>