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7" r:id="rId5"/>
    <p:sldId id="261" r:id="rId6"/>
    <p:sldId id="266" r:id="rId7"/>
    <p:sldId id="259" r:id="rId8"/>
    <p:sldId id="262" r:id="rId9"/>
    <p:sldId id="263" r:id="rId10"/>
    <p:sldId id="264" r:id="rId11"/>
    <p:sldId id="750" r:id="rId12"/>
    <p:sldId id="652" r:id="rId13"/>
    <p:sldId id="651" r:id="rId14"/>
    <p:sldId id="753" r:id="rId15"/>
    <p:sldId id="258" r:id="rId16"/>
    <p:sldId id="754" r:id="rId17"/>
    <p:sldId id="265" r:id="rId18"/>
    <p:sldId id="751" r:id="rId19"/>
    <p:sldId id="746" r:id="rId20"/>
    <p:sldId id="756" r:id="rId21"/>
    <p:sldId id="757" r:id="rId22"/>
    <p:sldId id="758" r:id="rId23"/>
    <p:sldId id="752" r:id="rId24"/>
    <p:sldId id="759" r:id="rId25"/>
    <p:sldId id="75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3792" autoAdjust="0"/>
  </p:normalViewPr>
  <p:slideViewPr>
    <p:cSldViewPr snapToGrid="0">
      <p:cViewPr varScale="1">
        <p:scale>
          <a:sx n="67" d="100"/>
          <a:sy n="67" d="100"/>
        </p:scale>
        <p:origin x="6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FE3B03-BD71-4226-B318-080A1887C47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67E4A93-FE42-4D8D-9D2B-FA262DDE79F9}">
      <dgm:prSet phldrT="[Text]"/>
      <dgm:spPr>
        <a:solidFill>
          <a:srgbClr val="FF0000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100k+ </a:t>
          </a:r>
        </a:p>
        <a:p>
          <a:r>
            <a:rPr lang="en-GB" b="1" dirty="0">
              <a:solidFill>
                <a:schemeClr val="tx1"/>
              </a:solidFill>
            </a:rPr>
            <a:t>Crisis episodes a year</a:t>
          </a:r>
        </a:p>
      </dgm:t>
    </dgm:pt>
    <dgm:pt modelId="{322FA6D7-CD02-4952-9100-1F441D32493C}" type="parTrans" cxnId="{E5160772-988D-4055-844D-67749E2AD9B1}">
      <dgm:prSet/>
      <dgm:spPr/>
      <dgm:t>
        <a:bodyPr/>
        <a:lstStyle/>
        <a:p>
          <a:endParaRPr lang="en-GB"/>
        </a:p>
      </dgm:t>
    </dgm:pt>
    <dgm:pt modelId="{00640365-3FFB-4627-825F-7168100B07EE}" type="sibTrans" cxnId="{E5160772-988D-4055-844D-67749E2AD9B1}">
      <dgm:prSet/>
      <dgm:spPr/>
      <dgm:t>
        <a:bodyPr/>
        <a:lstStyle/>
        <a:p>
          <a:endParaRPr lang="en-GB"/>
        </a:p>
      </dgm:t>
    </dgm:pt>
    <dgm:pt modelId="{E31CF221-B8A2-4DED-B92E-C6BCBD504389}">
      <dgm:prSet phldrT="[Text]" custT="1"/>
      <dgm:spPr/>
      <dgm:t>
        <a:bodyPr/>
        <a:lstStyle/>
        <a:p>
          <a:pPr>
            <a:buNone/>
          </a:pPr>
          <a:r>
            <a:rPr lang="en-GB" sz="1600" dirty="0"/>
            <a:t>2020 - 300+ people a day (NCCU Beyond the Call)</a:t>
          </a:r>
        </a:p>
      </dgm:t>
    </dgm:pt>
    <dgm:pt modelId="{CE438D76-AC9B-48D3-8A4F-E54D6979965B}" type="parTrans" cxnId="{FFF9E849-94CF-42CB-A0F8-8B15833CC436}">
      <dgm:prSet/>
      <dgm:spPr/>
      <dgm:t>
        <a:bodyPr/>
        <a:lstStyle/>
        <a:p>
          <a:endParaRPr lang="en-GB"/>
        </a:p>
      </dgm:t>
    </dgm:pt>
    <dgm:pt modelId="{9E671EF2-9C9D-434B-9D40-E2B2B9FCAE26}" type="sibTrans" cxnId="{FFF9E849-94CF-42CB-A0F8-8B15833CC436}">
      <dgm:prSet/>
      <dgm:spPr/>
      <dgm:t>
        <a:bodyPr/>
        <a:lstStyle/>
        <a:p>
          <a:endParaRPr lang="en-GB"/>
        </a:p>
      </dgm:t>
    </dgm:pt>
    <dgm:pt modelId="{572437F1-80F2-47D5-B8E8-7C8D7A3D5896}">
      <dgm:prSet phldrT="[Text]"/>
      <dgm:spPr>
        <a:solidFill>
          <a:srgbClr val="FFC000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20k </a:t>
          </a:r>
        </a:p>
        <a:p>
          <a:r>
            <a:rPr lang="en-GB" b="1" dirty="0">
              <a:solidFill>
                <a:schemeClr val="tx1"/>
              </a:solidFill>
            </a:rPr>
            <a:t>Assessed by crisis teams</a:t>
          </a:r>
        </a:p>
      </dgm:t>
    </dgm:pt>
    <dgm:pt modelId="{806E19ED-C555-41CC-B22C-00E8BEF5BB30}" type="parTrans" cxnId="{5A1B98AF-0A45-4BBF-BA89-A5EDA44A472F}">
      <dgm:prSet/>
      <dgm:spPr/>
      <dgm:t>
        <a:bodyPr/>
        <a:lstStyle/>
        <a:p>
          <a:endParaRPr lang="en-GB"/>
        </a:p>
      </dgm:t>
    </dgm:pt>
    <dgm:pt modelId="{D193341A-F570-4945-A7BD-7ABAFECEE049}" type="sibTrans" cxnId="{5A1B98AF-0A45-4BBF-BA89-A5EDA44A472F}">
      <dgm:prSet/>
      <dgm:spPr/>
      <dgm:t>
        <a:bodyPr/>
        <a:lstStyle/>
        <a:p>
          <a:endParaRPr lang="en-GB"/>
        </a:p>
      </dgm:t>
    </dgm:pt>
    <dgm:pt modelId="{FB71818D-9F62-41E3-AFA4-307C2793376C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dirty="0"/>
            <a:t>2018/19 – on average but – wide variation (DU 2020)</a:t>
          </a:r>
        </a:p>
      </dgm:t>
    </dgm:pt>
    <dgm:pt modelId="{970BE148-40A5-4573-94BB-AD549DFBA0C8}" type="parTrans" cxnId="{422A31DA-51FC-451A-A286-FF5D26A4E946}">
      <dgm:prSet/>
      <dgm:spPr/>
      <dgm:t>
        <a:bodyPr/>
        <a:lstStyle/>
        <a:p>
          <a:endParaRPr lang="en-GB"/>
        </a:p>
      </dgm:t>
    </dgm:pt>
    <dgm:pt modelId="{192E6CA9-DA1D-446C-92A4-C3796D9E6789}" type="sibTrans" cxnId="{422A31DA-51FC-451A-A286-FF5D26A4E946}">
      <dgm:prSet/>
      <dgm:spPr/>
      <dgm:t>
        <a:bodyPr/>
        <a:lstStyle/>
        <a:p>
          <a:endParaRPr lang="en-GB"/>
        </a:p>
      </dgm:t>
    </dgm:pt>
    <dgm:pt modelId="{9EBC6E6C-2E78-4D73-B739-E8DE2BD82B00}">
      <dgm:prSet phldrT="[Text]"/>
      <dgm:spPr>
        <a:solidFill>
          <a:srgbClr val="92D050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30-40k </a:t>
          </a:r>
        </a:p>
        <a:p>
          <a:r>
            <a:rPr lang="en-GB" b="1" dirty="0">
              <a:solidFill>
                <a:schemeClr val="tx1"/>
              </a:solidFill>
            </a:rPr>
            <a:t>999 Ambulance Service</a:t>
          </a:r>
        </a:p>
      </dgm:t>
    </dgm:pt>
    <dgm:pt modelId="{78B75329-3488-4B24-A7E5-6B9417961308}" type="parTrans" cxnId="{15148FD9-C4D4-43C5-8121-CC957A2AC3AA}">
      <dgm:prSet/>
      <dgm:spPr/>
      <dgm:t>
        <a:bodyPr/>
        <a:lstStyle/>
        <a:p>
          <a:endParaRPr lang="en-GB"/>
        </a:p>
      </dgm:t>
    </dgm:pt>
    <dgm:pt modelId="{A334F654-8408-4FD4-A481-C3A41C582441}" type="sibTrans" cxnId="{15148FD9-C4D4-43C5-8121-CC957A2AC3AA}">
      <dgm:prSet/>
      <dgm:spPr/>
      <dgm:t>
        <a:bodyPr/>
        <a:lstStyle/>
        <a:p>
          <a:endParaRPr lang="en-GB"/>
        </a:p>
      </dgm:t>
    </dgm:pt>
    <dgm:pt modelId="{53C3C789-D00A-48D9-AC28-F46C1C8FB9B5}">
      <dgm:prSet phldrT="[Text]" custT="1"/>
      <dgm:spPr/>
      <dgm:t>
        <a:bodyPr/>
        <a:lstStyle/>
        <a:p>
          <a:pPr>
            <a:buNone/>
          </a:pPr>
          <a:r>
            <a:rPr lang="en-GB" sz="1600" b="0" dirty="0"/>
            <a:t>Majority not open to MH services, suicide/self harm</a:t>
          </a:r>
        </a:p>
      </dgm:t>
    </dgm:pt>
    <dgm:pt modelId="{0585B3E6-C187-45B6-93C4-334A3CCE0A7C}" type="parTrans" cxnId="{18DBDCED-E663-48C5-A5FF-B142736699C1}">
      <dgm:prSet/>
      <dgm:spPr/>
      <dgm:t>
        <a:bodyPr/>
        <a:lstStyle/>
        <a:p>
          <a:endParaRPr lang="en-GB"/>
        </a:p>
      </dgm:t>
    </dgm:pt>
    <dgm:pt modelId="{62FC45FA-6E8C-4452-8586-A4E6037BF21C}" type="sibTrans" cxnId="{18DBDCED-E663-48C5-A5FF-B142736699C1}">
      <dgm:prSet/>
      <dgm:spPr/>
      <dgm:t>
        <a:bodyPr/>
        <a:lstStyle/>
        <a:p>
          <a:endParaRPr lang="en-GB"/>
        </a:p>
      </dgm:t>
    </dgm:pt>
    <dgm:pt modelId="{7504CE4C-549A-4B7F-AB29-20645B96901E}">
      <dgm:prSet phldrT="[Text]"/>
      <dgm:spPr>
        <a:solidFill>
          <a:srgbClr val="92D050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25k </a:t>
          </a:r>
        </a:p>
        <a:p>
          <a:r>
            <a:rPr lang="en-GB" b="1" dirty="0">
              <a:solidFill>
                <a:schemeClr val="tx1"/>
              </a:solidFill>
            </a:rPr>
            <a:t>111 service in WAST</a:t>
          </a:r>
        </a:p>
      </dgm:t>
    </dgm:pt>
    <dgm:pt modelId="{0968CB48-8C0A-4E34-823F-7D7164A5EF25}" type="parTrans" cxnId="{9A309865-F3C1-4738-9F21-776AFB8FC528}">
      <dgm:prSet/>
      <dgm:spPr/>
      <dgm:t>
        <a:bodyPr/>
        <a:lstStyle/>
        <a:p>
          <a:endParaRPr lang="en-GB"/>
        </a:p>
      </dgm:t>
    </dgm:pt>
    <dgm:pt modelId="{221924A9-8915-49EC-AAF3-E55AFC50F1A0}" type="sibTrans" cxnId="{9A309865-F3C1-4738-9F21-776AFB8FC528}">
      <dgm:prSet/>
      <dgm:spPr/>
      <dgm:t>
        <a:bodyPr/>
        <a:lstStyle/>
        <a:p>
          <a:endParaRPr lang="en-GB"/>
        </a:p>
      </dgm:t>
    </dgm:pt>
    <dgm:pt modelId="{E9F9F326-3851-43D8-8590-B7A7291AACA4}">
      <dgm:prSet phldrT="[Text]" custT="1"/>
      <dgm:spPr/>
      <dgm:t>
        <a:bodyPr/>
        <a:lstStyle/>
        <a:p>
          <a:pPr>
            <a:buNone/>
          </a:pPr>
          <a:r>
            <a:rPr lang="en-GB" sz="1600" dirty="0"/>
            <a:t>Likely to be an underestimate </a:t>
          </a:r>
        </a:p>
      </dgm:t>
    </dgm:pt>
    <dgm:pt modelId="{C83FC188-C3FD-4A78-8E86-8B009A88697A}" type="parTrans" cxnId="{AFAC4178-6CE7-4FF0-8950-FEAD080BD72E}">
      <dgm:prSet/>
      <dgm:spPr/>
      <dgm:t>
        <a:bodyPr/>
        <a:lstStyle/>
        <a:p>
          <a:endParaRPr lang="en-GB"/>
        </a:p>
      </dgm:t>
    </dgm:pt>
    <dgm:pt modelId="{FAF0F22A-6942-4A15-AA62-08C8F19006BD}" type="sibTrans" cxnId="{AFAC4178-6CE7-4FF0-8950-FEAD080BD72E}">
      <dgm:prSet/>
      <dgm:spPr/>
      <dgm:t>
        <a:bodyPr/>
        <a:lstStyle/>
        <a:p>
          <a:endParaRPr lang="en-GB"/>
        </a:p>
      </dgm:t>
    </dgm:pt>
    <dgm:pt modelId="{711E8EDF-F0B2-4B60-9FDA-D59ECB6D67D4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dirty="0"/>
            <a:t>Average 40% or 8,200 not taken on by crisis teams </a:t>
          </a:r>
        </a:p>
      </dgm:t>
    </dgm:pt>
    <dgm:pt modelId="{12A37FBE-D620-4D50-906C-F62529B2DD39}" type="sibTrans" cxnId="{689313CB-0655-4BD5-BC2A-5E400337B5AB}">
      <dgm:prSet/>
      <dgm:spPr/>
      <dgm:t>
        <a:bodyPr/>
        <a:lstStyle/>
        <a:p>
          <a:endParaRPr lang="en-GB"/>
        </a:p>
      </dgm:t>
    </dgm:pt>
    <dgm:pt modelId="{602694B8-57FA-43EE-A11E-D5435982EBCA}" type="parTrans" cxnId="{689313CB-0655-4BD5-BC2A-5E400337B5AB}">
      <dgm:prSet/>
      <dgm:spPr/>
      <dgm:t>
        <a:bodyPr/>
        <a:lstStyle/>
        <a:p>
          <a:endParaRPr lang="en-GB"/>
        </a:p>
      </dgm:t>
    </dgm:pt>
    <dgm:pt modelId="{EBC53B22-F535-4B1A-8F5F-2458F84CF993}">
      <dgm:prSet phldrT="[Text]" custT="1"/>
      <dgm:spPr/>
      <dgm:t>
        <a:bodyPr/>
        <a:lstStyle/>
        <a:p>
          <a:pPr>
            <a:buNone/>
          </a:pPr>
          <a:r>
            <a:rPr lang="en-GB" sz="1600" u="sng" dirty="0"/>
            <a:t>High degree of uncertainty </a:t>
          </a:r>
          <a:r>
            <a:rPr lang="en-GB" sz="1600" dirty="0"/>
            <a:t>– system for recording will change in Sept. 2021, unclear how much is crisis demand</a:t>
          </a:r>
        </a:p>
      </dgm:t>
    </dgm:pt>
    <dgm:pt modelId="{7CF39847-2DB1-4CF6-983E-251F702BCFA0}" type="parTrans" cxnId="{26D64DF6-35C3-465E-8094-D9AA495A7F99}">
      <dgm:prSet/>
      <dgm:spPr/>
      <dgm:t>
        <a:bodyPr/>
        <a:lstStyle/>
        <a:p>
          <a:endParaRPr lang="en-GB"/>
        </a:p>
      </dgm:t>
    </dgm:pt>
    <dgm:pt modelId="{CD2E7476-1869-4ABB-87D0-6DF836BC3025}" type="sibTrans" cxnId="{26D64DF6-35C3-465E-8094-D9AA495A7F99}">
      <dgm:prSet/>
      <dgm:spPr/>
      <dgm:t>
        <a:bodyPr/>
        <a:lstStyle/>
        <a:p>
          <a:endParaRPr lang="en-GB"/>
        </a:p>
      </dgm:t>
    </dgm:pt>
    <dgm:pt modelId="{AFFE9313-4A04-4675-94D5-0FC8346C7F88}">
      <dgm:prSet phldrT="[Text]" custT="1"/>
      <dgm:spPr/>
      <dgm:t>
        <a:bodyPr/>
        <a:lstStyle/>
        <a:p>
          <a:pPr>
            <a:buNone/>
          </a:pPr>
          <a:r>
            <a:rPr lang="en-GB" sz="1600" b="0" dirty="0"/>
            <a:t>Most get amb response and conveyance, Big impact on A&amp;E demand</a:t>
          </a:r>
        </a:p>
      </dgm:t>
    </dgm:pt>
    <dgm:pt modelId="{5A20FAC8-600D-487B-A9BF-1CCE5898624B}" type="parTrans" cxnId="{D9FFB9A1-F3E7-4835-9903-853C6028A63E}">
      <dgm:prSet/>
      <dgm:spPr/>
      <dgm:t>
        <a:bodyPr/>
        <a:lstStyle/>
        <a:p>
          <a:endParaRPr lang="en-GB"/>
        </a:p>
      </dgm:t>
    </dgm:pt>
    <dgm:pt modelId="{CB68D193-C389-4A35-BABF-417A975006DA}" type="sibTrans" cxnId="{D9FFB9A1-F3E7-4835-9903-853C6028A63E}">
      <dgm:prSet/>
      <dgm:spPr/>
      <dgm:t>
        <a:bodyPr/>
        <a:lstStyle/>
        <a:p>
          <a:endParaRPr lang="en-GB"/>
        </a:p>
      </dgm:t>
    </dgm:pt>
    <dgm:pt modelId="{3B39E4C6-3886-4E5A-823B-7CF04981846C}">
      <dgm:prSet/>
      <dgm:spPr>
        <a:solidFill>
          <a:srgbClr val="00B0F0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Post-pandemic period</a:t>
          </a:r>
        </a:p>
      </dgm:t>
    </dgm:pt>
    <dgm:pt modelId="{42D2CB7B-AB31-4C80-9995-ABCB846814FA}" type="parTrans" cxnId="{F0937402-47CA-4EAE-8ED6-435B2CFC6078}">
      <dgm:prSet/>
      <dgm:spPr/>
      <dgm:t>
        <a:bodyPr/>
        <a:lstStyle/>
        <a:p>
          <a:endParaRPr lang="en-GB"/>
        </a:p>
      </dgm:t>
    </dgm:pt>
    <dgm:pt modelId="{6BF371EB-1EBB-4B7E-8F22-3ECDD10C5782}" type="sibTrans" cxnId="{F0937402-47CA-4EAE-8ED6-435B2CFC6078}">
      <dgm:prSet/>
      <dgm:spPr/>
      <dgm:t>
        <a:bodyPr/>
        <a:lstStyle/>
        <a:p>
          <a:endParaRPr lang="en-GB"/>
        </a:p>
      </dgm:t>
    </dgm:pt>
    <dgm:pt modelId="{AC18EEF4-8E33-4D2E-A011-EECF6E048CC0}" type="pres">
      <dgm:prSet presAssocID="{8BFE3B03-BD71-4226-B318-080A1887C476}" presName="Name0" presStyleCnt="0">
        <dgm:presLayoutVars>
          <dgm:dir/>
          <dgm:animLvl val="lvl"/>
          <dgm:resizeHandles val="exact"/>
        </dgm:presLayoutVars>
      </dgm:prSet>
      <dgm:spPr/>
    </dgm:pt>
    <dgm:pt modelId="{C74730D0-68B2-4470-B1ED-96BB7A455C5A}" type="pres">
      <dgm:prSet presAssocID="{A67E4A93-FE42-4D8D-9D2B-FA262DDE79F9}" presName="linNode" presStyleCnt="0"/>
      <dgm:spPr/>
    </dgm:pt>
    <dgm:pt modelId="{6DECDA25-4C5D-472B-9410-E9642A7D87AA}" type="pres">
      <dgm:prSet presAssocID="{A67E4A93-FE42-4D8D-9D2B-FA262DDE79F9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71B87DA1-6E70-40DF-9A46-904C37FCE041}" type="pres">
      <dgm:prSet presAssocID="{A67E4A93-FE42-4D8D-9D2B-FA262DDE79F9}" presName="descendantText" presStyleLbl="alignAccFollowNode1" presStyleIdx="0" presStyleCnt="4">
        <dgm:presLayoutVars>
          <dgm:bulletEnabled val="1"/>
        </dgm:presLayoutVars>
      </dgm:prSet>
      <dgm:spPr/>
    </dgm:pt>
    <dgm:pt modelId="{4C35E871-B2AB-41D8-8EC1-B0CCCA457BFC}" type="pres">
      <dgm:prSet presAssocID="{00640365-3FFB-4627-825F-7168100B07EE}" presName="sp" presStyleCnt="0"/>
      <dgm:spPr/>
    </dgm:pt>
    <dgm:pt modelId="{DA9A162D-40E9-4E61-9073-FDCB7D9F9F6C}" type="pres">
      <dgm:prSet presAssocID="{572437F1-80F2-47D5-B8E8-7C8D7A3D5896}" presName="linNode" presStyleCnt="0"/>
      <dgm:spPr/>
    </dgm:pt>
    <dgm:pt modelId="{EECB8FFA-2365-45FB-A3B9-0285E0F2CDE4}" type="pres">
      <dgm:prSet presAssocID="{572437F1-80F2-47D5-B8E8-7C8D7A3D5896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2E82FA46-BADF-43CB-98AA-F7847B3BE8E0}" type="pres">
      <dgm:prSet presAssocID="{572437F1-80F2-47D5-B8E8-7C8D7A3D5896}" presName="descendantText" presStyleLbl="alignAccFollowNode1" presStyleIdx="1" presStyleCnt="4">
        <dgm:presLayoutVars>
          <dgm:bulletEnabled val="1"/>
        </dgm:presLayoutVars>
      </dgm:prSet>
      <dgm:spPr/>
    </dgm:pt>
    <dgm:pt modelId="{6A3C7682-0836-4B62-8FB3-431ECD7E9E80}" type="pres">
      <dgm:prSet presAssocID="{D193341A-F570-4945-A7BD-7ABAFECEE049}" presName="sp" presStyleCnt="0"/>
      <dgm:spPr/>
    </dgm:pt>
    <dgm:pt modelId="{D1A1587F-9DB0-420E-9ED0-918F0B39E48A}" type="pres">
      <dgm:prSet presAssocID="{9EBC6E6C-2E78-4D73-B739-E8DE2BD82B00}" presName="linNode" presStyleCnt="0"/>
      <dgm:spPr/>
    </dgm:pt>
    <dgm:pt modelId="{C7559046-EC5C-4251-9DFA-3B7D42C3211F}" type="pres">
      <dgm:prSet presAssocID="{9EBC6E6C-2E78-4D73-B739-E8DE2BD82B00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B3723B06-F720-4A68-AB05-AB209CE38442}" type="pres">
      <dgm:prSet presAssocID="{9EBC6E6C-2E78-4D73-B739-E8DE2BD82B00}" presName="descendantText" presStyleLbl="alignAccFollowNode1" presStyleIdx="2" presStyleCnt="4">
        <dgm:presLayoutVars>
          <dgm:bulletEnabled val="1"/>
        </dgm:presLayoutVars>
      </dgm:prSet>
      <dgm:spPr/>
    </dgm:pt>
    <dgm:pt modelId="{B1D4FBE0-1A81-4DA5-B0EF-4FB49699EF60}" type="pres">
      <dgm:prSet presAssocID="{A334F654-8408-4FD4-A481-C3A41C582441}" presName="sp" presStyleCnt="0"/>
      <dgm:spPr/>
    </dgm:pt>
    <dgm:pt modelId="{50DDB179-DE95-47AA-8891-1B33BBB6C3C5}" type="pres">
      <dgm:prSet presAssocID="{7504CE4C-549A-4B7F-AB29-20645B96901E}" presName="linNode" presStyleCnt="0"/>
      <dgm:spPr/>
    </dgm:pt>
    <dgm:pt modelId="{674B99B6-420F-4FFC-9C16-A93428779D1B}" type="pres">
      <dgm:prSet presAssocID="{7504CE4C-549A-4B7F-AB29-20645B96901E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31C1A8A-4B8D-4365-90C1-746155DEE359}" type="pres">
      <dgm:prSet presAssocID="{7504CE4C-549A-4B7F-AB29-20645B96901E}" presName="descendantText" presStyleLbl="alignAccFollowNode1" presStyleIdx="3" presStyleCnt="4" custLinFactNeighborY="0">
        <dgm:presLayoutVars>
          <dgm:bulletEnabled val="1"/>
        </dgm:presLayoutVars>
      </dgm:prSet>
      <dgm:spPr/>
    </dgm:pt>
    <dgm:pt modelId="{6B5A868C-77A3-414E-8B54-4BFEAA6EA162}" type="pres">
      <dgm:prSet presAssocID="{221924A9-8915-49EC-AAF3-E55AFC50F1A0}" presName="sp" presStyleCnt="0"/>
      <dgm:spPr/>
    </dgm:pt>
    <dgm:pt modelId="{B7FDE71F-C40B-4035-A548-6BCB4C6E7FFD}" type="pres">
      <dgm:prSet presAssocID="{3B39E4C6-3886-4E5A-823B-7CF04981846C}" presName="linNode" presStyleCnt="0"/>
      <dgm:spPr/>
    </dgm:pt>
    <dgm:pt modelId="{8A6F03CA-3975-4F6F-9BF9-36B9D9AC211B}" type="pres">
      <dgm:prSet presAssocID="{3B39E4C6-3886-4E5A-823B-7CF04981846C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F0937402-47CA-4EAE-8ED6-435B2CFC6078}" srcId="{8BFE3B03-BD71-4226-B318-080A1887C476}" destId="{3B39E4C6-3886-4E5A-823B-7CF04981846C}" srcOrd="4" destOrd="0" parTransId="{42D2CB7B-AB31-4C80-9995-ABCB846814FA}" sibTransId="{6BF371EB-1EBB-4B7E-8F22-3ECDD10C5782}"/>
    <dgm:cxn modelId="{BFC84503-CB87-420F-B98C-6DFE5A288427}" type="presOf" srcId="{AFFE9313-4A04-4675-94D5-0FC8346C7F88}" destId="{B3723B06-F720-4A68-AB05-AB209CE38442}" srcOrd="0" destOrd="1" presId="urn:microsoft.com/office/officeart/2005/8/layout/vList5"/>
    <dgm:cxn modelId="{33FD850A-F4DF-436E-A849-B7CB4CA3FC84}" type="presOf" srcId="{711E8EDF-F0B2-4B60-9FDA-D59ECB6D67D4}" destId="{2E82FA46-BADF-43CB-98AA-F7847B3BE8E0}" srcOrd="0" destOrd="1" presId="urn:microsoft.com/office/officeart/2005/8/layout/vList5"/>
    <dgm:cxn modelId="{74CA7937-1C8E-47A1-B354-B417303F46F9}" type="presOf" srcId="{A67E4A93-FE42-4D8D-9D2B-FA262DDE79F9}" destId="{6DECDA25-4C5D-472B-9410-E9642A7D87AA}" srcOrd="0" destOrd="0" presId="urn:microsoft.com/office/officeart/2005/8/layout/vList5"/>
    <dgm:cxn modelId="{315CB73C-0AAB-4819-9351-E6EF45A612D8}" type="presOf" srcId="{53C3C789-D00A-48D9-AC28-F46C1C8FB9B5}" destId="{B3723B06-F720-4A68-AB05-AB209CE38442}" srcOrd="0" destOrd="0" presId="urn:microsoft.com/office/officeart/2005/8/layout/vList5"/>
    <dgm:cxn modelId="{9A309865-F3C1-4738-9F21-776AFB8FC528}" srcId="{8BFE3B03-BD71-4226-B318-080A1887C476}" destId="{7504CE4C-549A-4B7F-AB29-20645B96901E}" srcOrd="3" destOrd="0" parTransId="{0968CB48-8C0A-4E34-823F-7D7164A5EF25}" sibTransId="{221924A9-8915-49EC-AAF3-E55AFC50F1A0}"/>
    <dgm:cxn modelId="{FFF9E849-94CF-42CB-A0F8-8B15833CC436}" srcId="{A67E4A93-FE42-4D8D-9D2B-FA262DDE79F9}" destId="{E31CF221-B8A2-4DED-B92E-C6BCBD504389}" srcOrd="0" destOrd="0" parTransId="{CE438D76-AC9B-48D3-8A4F-E54D6979965B}" sibTransId="{9E671EF2-9C9D-434B-9D40-E2B2B9FCAE26}"/>
    <dgm:cxn modelId="{F5ED056A-8E4C-4226-9291-98A2C66037AA}" type="presOf" srcId="{FB71818D-9F62-41E3-AFA4-307C2793376C}" destId="{2E82FA46-BADF-43CB-98AA-F7847B3BE8E0}" srcOrd="0" destOrd="0" presId="urn:microsoft.com/office/officeart/2005/8/layout/vList5"/>
    <dgm:cxn modelId="{E5160772-988D-4055-844D-67749E2AD9B1}" srcId="{8BFE3B03-BD71-4226-B318-080A1887C476}" destId="{A67E4A93-FE42-4D8D-9D2B-FA262DDE79F9}" srcOrd="0" destOrd="0" parTransId="{322FA6D7-CD02-4952-9100-1F441D32493C}" sibTransId="{00640365-3FFB-4627-825F-7168100B07EE}"/>
    <dgm:cxn modelId="{AFAC4178-6CE7-4FF0-8950-FEAD080BD72E}" srcId="{A67E4A93-FE42-4D8D-9D2B-FA262DDE79F9}" destId="{E9F9F326-3851-43D8-8590-B7A7291AACA4}" srcOrd="1" destOrd="0" parTransId="{C83FC188-C3FD-4A78-8E86-8B009A88697A}" sibTransId="{FAF0F22A-6942-4A15-AA62-08C8F19006BD}"/>
    <dgm:cxn modelId="{F45D6886-C3CC-4D36-8E9F-6DA304086F12}" type="presOf" srcId="{7504CE4C-549A-4B7F-AB29-20645B96901E}" destId="{674B99B6-420F-4FFC-9C16-A93428779D1B}" srcOrd="0" destOrd="0" presId="urn:microsoft.com/office/officeart/2005/8/layout/vList5"/>
    <dgm:cxn modelId="{187EAF95-7CC7-4BDA-94DC-AA343BAA94ED}" type="presOf" srcId="{572437F1-80F2-47D5-B8E8-7C8D7A3D5896}" destId="{EECB8FFA-2365-45FB-A3B9-0285E0F2CDE4}" srcOrd="0" destOrd="0" presId="urn:microsoft.com/office/officeart/2005/8/layout/vList5"/>
    <dgm:cxn modelId="{372EE498-3BDA-420E-ACEB-4CB20CA524C4}" type="presOf" srcId="{EBC53B22-F535-4B1A-8F5F-2458F84CF993}" destId="{631C1A8A-4B8D-4365-90C1-746155DEE359}" srcOrd="0" destOrd="0" presId="urn:microsoft.com/office/officeart/2005/8/layout/vList5"/>
    <dgm:cxn modelId="{D9FFB9A1-F3E7-4835-9903-853C6028A63E}" srcId="{9EBC6E6C-2E78-4D73-B739-E8DE2BD82B00}" destId="{AFFE9313-4A04-4675-94D5-0FC8346C7F88}" srcOrd="1" destOrd="0" parTransId="{5A20FAC8-600D-487B-A9BF-1CCE5898624B}" sibTransId="{CB68D193-C389-4A35-BABF-417A975006DA}"/>
    <dgm:cxn modelId="{2E4859A2-0A52-49F9-9AF5-8E32351510AF}" type="presOf" srcId="{8BFE3B03-BD71-4226-B318-080A1887C476}" destId="{AC18EEF4-8E33-4D2E-A011-EECF6E048CC0}" srcOrd="0" destOrd="0" presId="urn:microsoft.com/office/officeart/2005/8/layout/vList5"/>
    <dgm:cxn modelId="{186355AF-B13E-483A-BFF1-CDF558E68AB9}" type="presOf" srcId="{E9F9F326-3851-43D8-8590-B7A7291AACA4}" destId="{71B87DA1-6E70-40DF-9A46-904C37FCE041}" srcOrd="0" destOrd="1" presId="urn:microsoft.com/office/officeart/2005/8/layout/vList5"/>
    <dgm:cxn modelId="{5A1B98AF-0A45-4BBF-BA89-A5EDA44A472F}" srcId="{8BFE3B03-BD71-4226-B318-080A1887C476}" destId="{572437F1-80F2-47D5-B8E8-7C8D7A3D5896}" srcOrd="1" destOrd="0" parTransId="{806E19ED-C555-41CC-B22C-00E8BEF5BB30}" sibTransId="{D193341A-F570-4945-A7BD-7ABAFECEE049}"/>
    <dgm:cxn modelId="{E99820C4-B2C7-411A-B24A-7DF023DE1D2D}" type="presOf" srcId="{E31CF221-B8A2-4DED-B92E-C6BCBD504389}" destId="{71B87DA1-6E70-40DF-9A46-904C37FCE041}" srcOrd="0" destOrd="0" presId="urn:microsoft.com/office/officeart/2005/8/layout/vList5"/>
    <dgm:cxn modelId="{689313CB-0655-4BD5-BC2A-5E400337B5AB}" srcId="{572437F1-80F2-47D5-B8E8-7C8D7A3D5896}" destId="{711E8EDF-F0B2-4B60-9FDA-D59ECB6D67D4}" srcOrd="1" destOrd="0" parTransId="{602694B8-57FA-43EE-A11E-D5435982EBCA}" sibTransId="{12A37FBE-D620-4D50-906C-F62529B2DD39}"/>
    <dgm:cxn modelId="{15148FD9-C4D4-43C5-8121-CC957A2AC3AA}" srcId="{8BFE3B03-BD71-4226-B318-080A1887C476}" destId="{9EBC6E6C-2E78-4D73-B739-E8DE2BD82B00}" srcOrd="2" destOrd="0" parTransId="{78B75329-3488-4B24-A7E5-6B9417961308}" sibTransId="{A334F654-8408-4FD4-A481-C3A41C582441}"/>
    <dgm:cxn modelId="{422A31DA-51FC-451A-A286-FF5D26A4E946}" srcId="{572437F1-80F2-47D5-B8E8-7C8D7A3D5896}" destId="{FB71818D-9F62-41E3-AFA4-307C2793376C}" srcOrd="0" destOrd="0" parTransId="{970BE148-40A5-4573-94BB-AD549DFBA0C8}" sibTransId="{192E6CA9-DA1D-446C-92A4-C3796D9E6789}"/>
    <dgm:cxn modelId="{18DBDCED-E663-48C5-A5FF-B142736699C1}" srcId="{9EBC6E6C-2E78-4D73-B739-E8DE2BD82B00}" destId="{53C3C789-D00A-48D9-AC28-F46C1C8FB9B5}" srcOrd="0" destOrd="0" parTransId="{0585B3E6-C187-45B6-93C4-334A3CCE0A7C}" sibTransId="{62FC45FA-6E8C-4452-8586-A4E6037BF21C}"/>
    <dgm:cxn modelId="{26D64DF6-35C3-465E-8094-D9AA495A7F99}" srcId="{7504CE4C-549A-4B7F-AB29-20645B96901E}" destId="{EBC53B22-F535-4B1A-8F5F-2458F84CF993}" srcOrd="0" destOrd="0" parTransId="{7CF39847-2DB1-4CF6-983E-251F702BCFA0}" sibTransId="{CD2E7476-1869-4ABB-87D0-6DF836BC3025}"/>
    <dgm:cxn modelId="{598748F8-225E-46B9-98AB-C678F778EBAB}" type="presOf" srcId="{9EBC6E6C-2E78-4D73-B739-E8DE2BD82B00}" destId="{C7559046-EC5C-4251-9DFA-3B7D42C3211F}" srcOrd="0" destOrd="0" presId="urn:microsoft.com/office/officeart/2005/8/layout/vList5"/>
    <dgm:cxn modelId="{60CBC1FD-B9C3-4DDC-8495-9C898F57350A}" type="presOf" srcId="{3B39E4C6-3886-4E5A-823B-7CF04981846C}" destId="{8A6F03CA-3975-4F6F-9BF9-36B9D9AC211B}" srcOrd="0" destOrd="0" presId="urn:microsoft.com/office/officeart/2005/8/layout/vList5"/>
    <dgm:cxn modelId="{550DEE60-53E6-4132-AD9C-365BF7CEE86E}" type="presParOf" srcId="{AC18EEF4-8E33-4D2E-A011-EECF6E048CC0}" destId="{C74730D0-68B2-4470-B1ED-96BB7A455C5A}" srcOrd="0" destOrd="0" presId="urn:microsoft.com/office/officeart/2005/8/layout/vList5"/>
    <dgm:cxn modelId="{350909F7-49FB-4F6A-A5EE-73B3BA196336}" type="presParOf" srcId="{C74730D0-68B2-4470-B1ED-96BB7A455C5A}" destId="{6DECDA25-4C5D-472B-9410-E9642A7D87AA}" srcOrd="0" destOrd="0" presId="urn:microsoft.com/office/officeart/2005/8/layout/vList5"/>
    <dgm:cxn modelId="{303B9A06-5EB2-4AD6-B748-9DE5682EBC05}" type="presParOf" srcId="{C74730D0-68B2-4470-B1ED-96BB7A455C5A}" destId="{71B87DA1-6E70-40DF-9A46-904C37FCE041}" srcOrd="1" destOrd="0" presId="urn:microsoft.com/office/officeart/2005/8/layout/vList5"/>
    <dgm:cxn modelId="{C09A0269-406C-4F40-88DF-BF7AF1F92151}" type="presParOf" srcId="{AC18EEF4-8E33-4D2E-A011-EECF6E048CC0}" destId="{4C35E871-B2AB-41D8-8EC1-B0CCCA457BFC}" srcOrd="1" destOrd="0" presId="urn:microsoft.com/office/officeart/2005/8/layout/vList5"/>
    <dgm:cxn modelId="{E8254DEB-D710-40E3-98E0-769E2941B164}" type="presParOf" srcId="{AC18EEF4-8E33-4D2E-A011-EECF6E048CC0}" destId="{DA9A162D-40E9-4E61-9073-FDCB7D9F9F6C}" srcOrd="2" destOrd="0" presId="urn:microsoft.com/office/officeart/2005/8/layout/vList5"/>
    <dgm:cxn modelId="{44AA6D09-3BCE-4F7D-A9BE-80648B85417A}" type="presParOf" srcId="{DA9A162D-40E9-4E61-9073-FDCB7D9F9F6C}" destId="{EECB8FFA-2365-45FB-A3B9-0285E0F2CDE4}" srcOrd="0" destOrd="0" presId="urn:microsoft.com/office/officeart/2005/8/layout/vList5"/>
    <dgm:cxn modelId="{490829AF-7794-4711-8E40-8E936E12B8A5}" type="presParOf" srcId="{DA9A162D-40E9-4E61-9073-FDCB7D9F9F6C}" destId="{2E82FA46-BADF-43CB-98AA-F7847B3BE8E0}" srcOrd="1" destOrd="0" presId="urn:microsoft.com/office/officeart/2005/8/layout/vList5"/>
    <dgm:cxn modelId="{207E0220-D93A-4CD4-9B7D-6F21E81DD5D1}" type="presParOf" srcId="{AC18EEF4-8E33-4D2E-A011-EECF6E048CC0}" destId="{6A3C7682-0836-4B62-8FB3-431ECD7E9E80}" srcOrd="3" destOrd="0" presId="urn:microsoft.com/office/officeart/2005/8/layout/vList5"/>
    <dgm:cxn modelId="{34BB445E-A5F8-4A9A-9711-AB274BEBC261}" type="presParOf" srcId="{AC18EEF4-8E33-4D2E-A011-EECF6E048CC0}" destId="{D1A1587F-9DB0-420E-9ED0-918F0B39E48A}" srcOrd="4" destOrd="0" presId="urn:microsoft.com/office/officeart/2005/8/layout/vList5"/>
    <dgm:cxn modelId="{09018898-C992-47DB-B191-E0FCCF21D4DF}" type="presParOf" srcId="{D1A1587F-9DB0-420E-9ED0-918F0B39E48A}" destId="{C7559046-EC5C-4251-9DFA-3B7D42C3211F}" srcOrd="0" destOrd="0" presId="urn:microsoft.com/office/officeart/2005/8/layout/vList5"/>
    <dgm:cxn modelId="{3601005D-61C4-4FC0-B738-C8A79AD2C9CC}" type="presParOf" srcId="{D1A1587F-9DB0-420E-9ED0-918F0B39E48A}" destId="{B3723B06-F720-4A68-AB05-AB209CE38442}" srcOrd="1" destOrd="0" presId="urn:microsoft.com/office/officeart/2005/8/layout/vList5"/>
    <dgm:cxn modelId="{B84421BA-89E9-415A-A520-2D9F19DE89FF}" type="presParOf" srcId="{AC18EEF4-8E33-4D2E-A011-EECF6E048CC0}" destId="{B1D4FBE0-1A81-4DA5-B0EF-4FB49699EF60}" srcOrd="5" destOrd="0" presId="urn:microsoft.com/office/officeart/2005/8/layout/vList5"/>
    <dgm:cxn modelId="{93BFA76B-F421-4031-AC55-0BE4EF56D13D}" type="presParOf" srcId="{AC18EEF4-8E33-4D2E-A011-EECF6E048CC0}" destId="{50DDB179-DE95-47AA-8891-1B33BBB6C3C5}" srcOrd="6" destOrd="0" presId="urn:microsoft.com/office/officeart/2005/8/layout/vList5"/>
    <dgm:cxn modelId="{B8CB33BC-A0CB-46BB-B5BA-9C811C529D16}" type="presParOf" srcId="{50DDB179-DE95-47AA-8891-1B33BBB6C3C5}" destId="{674B99B6-420F-4FFC-9C16-A93428779D1B}" srcOrd="0" destOrd="0" presId="urn:microsoft.com/office/officeart/2005/8/layout/vList5"/>
    <dgm:cxn modelId="{D1311D15-4DEA-44D9-8313-24019C747533}" type="presParOf" srcId="{50DDB179-DE95-47AA-8891-1B33BBB6C3C5}" destId="{631C1A8A-4B8D-4365-90C1-746155DEE359}" srcOrd="1" destOrd="0" presId="urn:microsoft.com/office/officeart/2005/8/layout/vList5"/>
    <dgm:cxn modelId="{0F66A1A0-61CE-4DF7-8679-C9FBE8D84074}" type="presParOf" srcId="{AC18EEF4-8E33-4D2E-A011-EECF6E048CC0}" destId="{6B5A868C-77A3-414E-8B54-4BFEAA6EA162}" srcOrd="7" destOrd="0" presId="urn:microsoft.com/office/officeart/2005/8/layout/vList5"/>
    <dgm:cxn modelId="{37255390-E4CD-4C30-AD90-DDCEF608318E}" type="presParOf" srcId="{AC18EEF4-8E33-4D2E-A011-EECF6E048CC0}" destId="{B7FDE71F-C40B-4035-A548-6BCB4C6E7FFD}" srcOrd="8" destOrd="0" presId="urn:microsoft.com/office/officeart/2005/8/layout/vList5"/>
    <dgm:cxn modelId="{B853944D-15E8-4F40-9463-7EBC6CB305F5}" type="presParOf" srcId="{B7FDE71F-C40B-4035-A548-6BCB4C6E7FFD}" destId="{8A6F03CA-3975-4F6F-9BF9-36B9D9AC211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87DA1-6E70-40DF-9A46-904C37FCE041}">
      <dsp:nvSpPr>
        <dsp:cNvPr id="0" name=""/>
        <dsp:cNvSpPr/>
      </dsp:nvSpPr>
      <dsp:spPr>
        <a:xfrm rot="5400000">
          <a:off x="5566343" y="-2329162"/>
          <a:ext cx="739478" cy="558690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/>
            <a:t>2020 - 300+ people a day (NCCU Beyond the Call)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/>
            <a:t>Likely to be an underestimate </a:t>
          </a:r>
        </a:p>
      </dsp:txBody>
      <dsp:txXfrm rot="-5400000">
        <a:off x="3142632" y="130647"/>
        <a:ext cx="5550803" cy="667282"/>
      </dsp:txXfrm>
    </dsp:sp>
    <dsp:sp modelId="{6DECDA25-4C5D-472B-9410-E9642A7D87AA}">
      <dsp:nvSpPr>
        <dsp:cNvPr id="0" name=""/>
        <dsp:cNvSpPr/>
      </dsp:nvSpPr>
      <dsp:spPr>
        <a:xfrm>
          <a:off x="0" y="2114"/>
          <a:ext cx="3142632" cy="924348"/>
        </a:xfrm>
        <a:prstGeom prst="roundRect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100k+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Crisis episodes a year</a:t>
          </a:r>
        </a:p>
      </dsp:txBody>
      <dsp:txXfrm>
        <a:off x="45123" y="47237"/>
        <a:ext cx="3052386" cy="834102"/>
      </dsp:txXfrm>
    </dsp:sp>
    <dsp:sp modelId="{2E82FA46-BADF-43CB-98AA-F7847B3BE8E0}">
      <dsp:nvSpPr>
        <dsp:cNvPr id="0" name=""/>
        <dsp:cNvSpPr/>
      </dsp:nvSpPr>
      <dsp:spPr>
        <a:xfrm rot="5400000">
          <a:off x="5566343" y="-1358596"/>
          <a:ext cx="739478" cy="558690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2018/19 – on average but – wide variation (DU 2020)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Average 40% or 8,200 not taken on by crisis teams </a:t>
          </a:r>
        </a:p>
      </dsp:txBody>
      <dsp:txXfrm rot="-5400000">
        <a:off x="3142632" y="1101213"/>
        <a:ext cx="5550803" cy="667282"/>
      </dsp:txXfrm>
    </dsp:sp>
    <dsp:sp modelId="{EECB8FFA-2365-45FB-A3B9-0285E0F2CDE4}">
      <dsp:nvSpPr>
        <dsp:cNvPr id="0" name=""/>
        <dsp:cNvSpPr/>
      </dsp:nvSpPr>
      <dsp:spPr>
        <a:xfrm>
          <a:off x="0" y="972679"/>
          <a:ext cx="3142632" cy="924348"/>
        </a:xfrm>
        <a:prstGeom prst="round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20k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Assessed by crisis teams</a:t>
          </a:r>
        </a:p>
      </dsp:txBody>
      <dsp:txXfrm>
        <a:off x="45123" y="1017802"/>
        <a:ext cx="3052386" cy="834102"/>
      </dsp:txXfrm>
    </dsp:sp>
    <dsp:sp modelId="{B3723B06-F720-4A68-AB05-AB209CE38442}">
      <dsp:nvSpPr>
        <dsp:cNvPr id="0" name=""/>
        <dsp:cNvSpPr/>
      </dsp:nvSpPr>
      <dsp:spPr>
        <a:xfrm rot="5400000">
          <a:off x="5566343" y="-388030"/>
          <a:ext cx="739478" cy="558690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0" kern="1200" dirty="0"/>
            <a:t>Majority not open to MH services, suicide/self harm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b="0" kern="1200" dirty="0"/>
            <a:t>Most get amb response and conveyance, Big impact on A&amp;E demand</a:t>
          </a:r>
        </a:p>
      </dsp:txBody>
      <dsp:txXfrm rot="-5400000">
        <a:off x="3142632" y="2071779"/>
        <a:ext cx="5550803" cy="667282"/>
      </dsp:txXfrm>
    </dsp:sp>
    <dsp:sp modelId="{C7559046-EC5C-4251-9DFA-3B7D42C3211F}">
      <dsp:nvSpPr>
        <dsp:cNvPr id="0" name=""/>
        <dsp:cNvSpPr/>
      </dsp:nvSpPr>
      <dsp:spPr>
        <a:xfrm>
          <a:off x="0" y="1943245"/>
          <a:ext cx="3142632" cy="924348"/>
        </a:xfrm>
        <a:prstGeom prst="round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30-40k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999 Ambulance Service</a:t>
          </a:r>
        </a:p>
      </dsp:txBody>
      <dsp:txXfrm>
        <a:off x="45123" y="1988368"/>
        <a:ext cx="3052386" cy="834102"/>
      </dsp:txXfrm>
    </dsp:sp>
    <dsp:sp modelId="{631C1A8A-4B8D-4365-90C1-746155DEE359}">
      <dsp:nvSpPr>
        <dsp:cNvPr id="0" name=""/>
        <dsp:cNvSpPr/>
      </dsp:nvSpPr>
      <dsp:spPr>
        <a:xfrm rot="5400000">
          <a:off x="5566343" y="582534"/>
          <a:ext cx="739478" cy="558690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u="sng" kern="1200" dirty="0"/>
            <a:t>High degree of uncertainty </a:t>
          </a:r>
          <a:r>
            <a:rPr lang="en-GB" sz="1600" kern="1200" dirty="0"/>
            <a:t>– system for recording will change in Sept. 2021, unclear how much is crisis demand</a:t>
          </a:r>
        </a:p>
      </dsp:txBody>
      <dsp:txXfrm rot="-5400000">
        <a:off x="3142632" y="3042343"/>
        <a:ext cx="5550803" cy="667282"/>
      </dsp:txXfrm>
    </dsp:sp>
    <dsp:sp modelId="{674B99B6-420F-4FFC-9C16-A93428779D1B}">
      <dsp:nvSpPr>
        <dsp:cNvPr id="0" name=""/>
        <dsp:cNvSpPr/>
      </dsp:nvSpPr>
      <dsp:spPr>
        <a:xfrm>
          <a:off x="0" y="2913811"/>
          <a:ext cx="3142632" cy="924348"/>
        </a:xfrm>
        <a:prstGeom prst="round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25k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111 service in WAST</a:t>
          </a:r>
        </a:p>
      </dsp:txBody>
      <dsp:txXfrm>
        <a:off x="45123" y="2958934"/>
        <a:ext cx="3052386" cy="834102"/>
      </dsp:txXfrm>
    </dsp:sp>
    <dsp:sp modelId="{8A6F03CA-3975-4F6F-9BF9-36B9D9AC211B}">
      <dsp:nvSpPr>
        <dsp:cNvPr id="0" name=""/>
        <dsp:cNvSpPr/>
      </dsp:nvSpPr>
      <dsp:spPr>
        <a:xfrm>
          <a:off x="0" y="3884377"/>
          <a:ext cx="3142632" cy="924348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Post-pandemic period</a:t>
          </a:r>
        </a:p>
      </dsp:txBody>
      <dsp:txXfrm>
        <a:off x="45123" y="3929500"/>
        <a:ext cx="3052386" cy="834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EDCB4-3D16-4B39-8852-5FA274CCCD36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638F6-C3BB-4139-86BA-B96EF529A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3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490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Jump in at any time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Raise hand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Drop comments into the box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120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78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Around 11 million people in the UK – one in 6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500k in Wales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0810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 in 4,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- about a fifth of the disease burden in the UK (but receives on average about 11% of health spending)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84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114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Jump in at any time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Raise hand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Drop comments into the box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13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632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3191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234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990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1635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013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Jump in at any time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Raise hand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Drop comments into the box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9731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2451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2003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0838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887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Jump in at any time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Raise hand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Drop comments into the box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554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Jump in at any time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Raise hand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Drop comments into the box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470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Talk about Estelle’s Directorate,</a:t>
            </a:r>
            <a:r>
              <a:rPr lang="en-GB" baseline="0" dirty="0"/>
              <a:t> maybe also mention here that the Patient Engagement teams sits in the Quality and Nursing Directorate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Introduce the team and what their main focus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How to contact us, both in and out of hours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00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08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8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1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3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6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6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9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F2DE1-AF1A-4C4C-9A2C-8AAFB4CC1784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tiff"/><Relationship Id="rId9" Type="http://schemas.openxmlformats.org/officeDocument/2006/relationships/hyperlink" Target="https://www.instagram.com/welshambulanceservice/?hl=en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1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diagramQuickStyle" Target="../diagrams/quickStyle1.xml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12" Type="http://schemas.openxmlformats.org/officeDocument/2006/relationships/diagramLayout" Target="../diagrams/layou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diagramData" Target="../diagrams/data1.xml"/><Relationship Id="rId5" Type="http://schemas.openxmlformats.org/officeDocument/2006/relationships/hyperlink" Target="https://twitter.com/WelshAmbulance" TargetMode="External"/><Relationship Id="rId15" Type="http://schemas.microsoft.com/office/2007/relationships/diagramDrawing" Target="../diagrams/drawing1.xm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Relationship Id="rId14" Type="http://schemas.openxmlformats.org/officeDocument/2006/relationships/diagramColors" Target="../diagrams/colors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1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4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12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15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16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1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1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tiff"/><Relationship Id="rId7" Type="http://schemas.openxmlformats.org/officeDocument/2006/relationships/hyperlink" Target="https://www.facebook.com/welshambulanceservice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witter.com/WelshAmbulance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openxmlformats.org/officeDocument/2006/relationships/hyperlink" Target="https://www.instagram.com/welshambulanceservice/?hl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259" y="-1087404"/>
            <a:ext cx="8132460" cy="80401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849" y="230660"/>
            <a:ext cx="1065579" cy="14498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342" y="571307"/>
            <a:ext cx="5198076" cy="961633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3" name="Picture 12">
            <a:hlinkClick r:id="rId9"/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540904-7097-4020-8ED5-1698FE81F573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B4FEF0-6333-4BB3-B6FD-4C6C586B7E09}"/>
              </a:ext>
            </a:extLst>
          </p:cNvPr>
          <p:cNvSpPr txBox="1"/>
          <p:nvPr/>
        </p:nvSpPr>
        <p:spPr>
          <a:xfrm>
            <a:off x="275134" y="2255196"/>
            <a:ext cx="740201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and crisis care in an ambulance context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488D3F-205D-4023-B0D8-391B85815B8A}"/>
              </a:ext>
            </a:extLst>
          </p:cNvPr>
          <p:cNvSpPr txBox="1"/>
          <p:nvPr/>
        </p:nvSpPr>
        <p:spPr>
          <a:xfrm>
            <a:off x="275134" y="3759730"/>
            <a:ext cx="47159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Steve Clarke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Consultant Mental Health Nurse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Ambulance Services NHS Trust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Nursing Officer for Mental Health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35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6330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we will cover this evening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737261" y="1869100"/>
            <a:ext cx="101324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Background on mental health – some data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What is a mental health crisis?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What do we do with them?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What options do we have?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142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-1421622" y="3816743"/>
            <a:ext cx="4847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/>
          </a:p>
          <a:p>
            <a:endParaRPr lang="en-GB" dirty="0"/>
          </a:p>
        </p:txBody>
      </p:sp>
      <p:pic>
        <p:nvPicPr>
          <p:cNvPr id="1026" name="Picture 2" descr="Little boy jumping on trampoline. Happy dark skin sportive child having fun, playing.">
            <a:extLst>
              <a:ext uri="{FF2B5EF4-FFF2-40B4-BE49-F238E27FC236}">
                <a16:creationId xmlns:a16="http://schemas.microsoft.com/office/drawing/2014/main" id="{E59FD64B-9E0A-48C7-8C47-5AA7BB31A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0" y="1947643"/>
            <a:ext cx="3474258" cy="366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087D3C-F362-461E-838D-5DCB97934356}"/>
              </a:ext>
            </a:extLst>
          </p:cNvPr>
          <p:cNvSpPr txBox="1"/>
          <p:nvPr/>
        </p:nvSpPr>
        <p:spPr>
          <a:xfrm>
            <a:off x="457200" y="5209674"/>
            <a:ext cx="4114800" cy="550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91870A-2047-4CD5-ACC0-F83FC87B38E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46458" y="2476500"/>
            <a:ext cx="1905000" cy="1905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276029-C69E-4122-898B-E5A3759E78F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48172" y="1546665"/>
            <a:ext cx="3245733" cy="32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786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943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-175667"/>
            <a:ext cx="12192000" cy="7166014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70873" y="2907486"/>
            <a:ext cx="106305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Background on Mental health – some data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244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-1421622" y="3816743"/>
            <a:ext cx="4847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087D3C-F362-461E-838D-5DCB97934356}"/>
              </a:ext>
            </a:extLst>
          </p:cNvPr>
          <p:cNvSpPr txBox="1"/>
          <p:nvPr/>
        </p:nvSpPr>
        <p:spPr>
          <a:xfrm>
            <a:off x="457200" y="5209674"/>
            <a:ext cx="4114800" cy="550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9B8021-395A-43D5-801A-C4DA890401A9}"/>
              </a:ext>
            </a:extLst>
          </p:cNvPr>
          <p:cNvSpPr txBox="1"/>
          <p:nvPr/>
        </p:nvSpPr>
        <p:spPr>
          <a:xfrm>
            <a:off x="1022684" y="2201779"/>
            <a:ext cx="839804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How many people in Wales have a mental health condition right now? (the population of Wales is around 3m)</a:t>
            </a:r>
          </a:p>
          <a:p>
            <a:endParaRPr lang="en-GB" sz="3200" b="1" dirty="0"/>
          </a:p>
          <a:p>
            <a:r>
              <a:rPr lang="en-GB" sz="3200" dirty="0"/>
              <a:t>Type your guess into the chat box</a:t>
            </a:r>
          </a:p>
        </p:txBody>
      </p:sp>
    </p:spTree>
    <p:extLst>
      <p:ext uri="{BB962C8B-B14F-4D97-AF65-F5344CB8AC3E}">
        <p14:creationId xmlns:p14="http://schemas.microsoft.com/office/powerpoint/2010/main" val="2208636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4760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Mental health – some data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3147" y="1461195"/>
            <a:ext cx="1063053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Mental health conditions are the largest cause of disability in the UK – one fifth of the disease burden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But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…disease burden v spending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Self harm is one of the top five causes of medical admission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Self-harm is endemic in young women and girls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Rates of depression doubled during the pandemic, referrals to MH services dropped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Big increase in psychological distress, particularly in people who were already struggling, and women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Service availability reduced, pathways were disrupted, chronic issues with crisis care were exacerbated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272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6562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Mental health crisis demand in Wales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FE759B5A-7E9C-4621-84D2-CF1C005B02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8908769"/>
              </p:ext>
            </p:extLst>
          </p:nvPr>
        </p:nvGraphicFramePr>
        <p:xfrm>
          <a:off x="1314381" y="1179172"/>
          <a:ext cx="8729534" cy="4810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0E0465E-8FEC-41A0-9F24-275C41A2B753}"/>
              </a:ext>
            </a:extLst>
          </p:cNvPr>
          <p:cNvSpPr/>
          <p:nvPr/>
        </p:nvSpPr>
        <p:spPr>
          <a:xfrm>
            <a:off x="4386247" y="5211779"/>
            <a:ext cx="5657668" cy="69004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>
              <a:solidFill>
                <a:schemeClr val="tx1"/>
              </a:solidFill>
            </a:endParaRPr>
          </a:p>
          <a:p>
            <a:pPr algn="ctr"/>
            <a:r>
              <a:rPr lang="en-GB" u="sng" dirty="0">
                <a:solidFill>
                  <a:schemeClr val="tx1"/>
                </a:solidFill>
              </a:rPr>
              <a:t>High degree of uncertainty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32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-1421622" y="3816743"/>
            <a:ext cx="4847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/>
          </a:p>
          <a:p>
            <a:endParaRPr lang="en-GB" dirty="0"/>
          </a:p>
        </p:txBody>
      </p:sp>
      <p:pic>
        <p:nvPicPr>
          <p:cNvPr id="1026" name="Picture 2" descr="Little boy jumping on trampoline. Happy dark skin sportive child having fun, playing.">
            <a:extLst>
              <a:ext uri="{FF2B5EF4-FFF2-40B4-BE49-F238E27FC236}">
                <a16:creationId xmlns:a16="http://schemas.microsoft.com/office/drawing/2014/main" id="{E59FD64B-9E0A-48C7-8C47-5AA7BB31A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0" y="1947643"/>
            <a:ext cx="3474258" cy="366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087D3C-F362-461E-838D-5DCB97934356}"/>
              </a:ext>
            </a:extLst>
          </p:cNvPr>
          <p:cNvSpPr txBox="1"/>
          <p:nvPr/>
        </p:nvSpPr>
        <p:spPr>
          <a:xfrm>
            <a:off x="457200" y="5209674"/>
            <a:ext cx="4114800" cy="550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91870A-2047-4CD5-ACC0-F83FC87B38E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46458" y="2476500"/>
            <a:ext cx="1905000" cy="1905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276029-C69E-4122-898B-E5A3759E78F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48172" y="1546665"/>
            <a:ext cx="3245733" cy="32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27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943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-154007"/>
            <a:ext cx="12192000" cy="7166014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70873" y="2907486"/>
            <a:ext cx="1063053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What is a mental health crisis and when do they occur?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859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3849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Stress and coping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EE661E-C625-45ED-93F2-8B8370F6B37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9315" t="17634" r="42664" b="2018"/>
          <a:stretch/>
        </p:blipFill>
        <p:spPr>
          <a:xfrm>
            <a:off x="0" y="1588991"/>
            <a:ext cx="3948085" cy="36800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5C4E68-C8EF-4582-B72F-6BF5A41185F1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9314" t="17634" r="43059" b="3243"/>
          <a:stretch/>
        </p:blipFill>
        <p:spPr>
          <a:xfrm>
            <a:off x="4107883" y="1588991"/>
            <a:ext cx="3976234" cy="368001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6BA82E-BBAB-4252-8FFE-884E6B639DE9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9314" t="17634" r="42862" b="3411"/>
          <a:stretch/>
        </p:blipFill>
        <p:spPr>
          <a:xfrm>
            <a:off x="8233858" y="1588989"/>
            <a:ext cx="4019356" cy="3680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623290-291C-401F-A4AD-5C7C080254AD}"/>
              </a:ext>
            </a:extLst>
          </p:cNvPr>
          <p:cNvSpPr txBox="1"/>
          <p:nvPr/>
        </p:nvSpPr>
        <p:spPr>
          <a:xfrm>
            <a:off x="3238946" y="5269008"/>
            <a:ext cx="53244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Why is this important?</a:t>
            </a:r>
          </a:p>
        </p:txBody>
      </p:sp>
    </p:spTree>
    <p:extLst>
      <p:ext uri="{BB962C8B-B14F-4D97-AF65-F5344CB8AC3E}">
        <p14:creationId xmlns:p14="http://schemas.microsoft.com/office/powerpoint/2010/main" val="366692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7949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(ACEs)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F6C49F-319A-4DC4-BF44-6D355651B6A6}"/>
              </a:ext>
            </a:extLst>
          </p:cNvPr>
          <p:cNvSpPr/>
          <p:nvPr/>
        </p:nvSpPr>
        <p:spPr>
          <a:xfrm>
            <a:off x="1420428" y="1273228"/>
            <a:ext cx="8538411" cy="4611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Parental incarceration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Sexual abuse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Parental mental illness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Parental alcohol abuse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Parental drug abuse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Intimate partner violence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Physical abuse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Parental separation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Verbal abuse                          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699A4F-804B-426E-8596-C0BB8E59B4C4}"/>
              </a:ext>
            </a:extLst>
          </p:cNvPr>
          <p:cNvSpPr/>
          <p:nvPr/>
        </p:nvSpPr>
        <p:spPr>
          <a:xfrm>
            <a:off x="7174670" y="909734"/>
            <a:ext cx="3096344" cy="49011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Majority of people don’t experience any or few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Cumulative effect of several experiences in early childhood can have consequences later in life</a:t>
            </a:r>
          </a:p>
        </p:txBody>
      </p:sp>
    </p:spTree>
    <p:extLst>
      <p:ext uri="{BB962C8B-B14F-4D97-AF65-F5344CB8AC3E}">
        <p14:creationId xmlns:p14="http://schemas.microsoft.com/office/powerpoint/2010/main" val="320985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7568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of multiple, unmitigated ACEs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B6F6BE5-67C9-482F-8FF9-A39D205B307E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0075" t="20352" r="19288" b="29038"/>
          <a:stretch/>
        </p:blipFill>
        <p:spPr>
          <a:xfrm>
            <a:off x="690680" y="1448853"/>
            <a:ext cx="10383720" cy="4604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134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7568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of multiple, unmitigated ACEs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DAA942F-793C-4F33-A1AD-201E0F1F5314}"/>
              </a:ext>
            </a:extLst>
          </p:cNvPr>
          <p:cNvSpPr txBox="1"/>
          <p:nvPr/>
        </p:nvSpPr>
        <p:spPr>
          <a:xfrm>
            <a:off x="1135614" y="2602464"/>
            <a:ext cx="1043522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https://aceawarewales.com/e-learning/</a:t>
            </a:r>
          </a:p>
        </p:txBody>
      </p:sp>
    </p:spTree>
    <p:extLst>
      <p:ext uri="{BB962C8B-B14F-4D97-AF65-F5344CB8AC3E}">
        <p14:creationId xmlns:p14="http://schemas.microsoft.com/office/powerpoint/2010/main" val="214565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5467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 What is a mental health crisis?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13147" y="1461195"/>
            <a:ext cx="10630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DBBBD1-8C50-4F7F-BE25-B907C29BC89B}"/>
              </a:ext>
            </a:extLst>
          </p:cNvPr>
          <p:cNvSpPr txBox="1"/>
          <p:nvPr/>
        </p:nvSpPr>
        <p:spPr>
          <a:xfrm>
            <a:off x="1203649" y="1732547"/>
            <a:ext cx="8361456" cy="2815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786C9B-826D-40D2-B866-6D127AFD9C5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-35719"/>
            <a:ext cx="12192000" cy="692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731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-1421622" y="3816743"/>
            <a:ext cx="4847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/>
          </a:p>
          <a:p>
            <a:endParaRPr lang="en-GB" dirty="0"/>
          </a:p>
        </p:txBody>
      </p:sp>
      <p:pic>
        <p:nvPicPr>
          <p:cNvPr id="1026" name="Picture 2" descr="Little boy jumping on trampoline. Happy dark skin sportive child having fun, playing.">
            <a:extLst>
              <a:ext uri="{FF2B5EF4-FFF2-40B4-BE49-F238E27FC236}">
                <a16:creationId xmlns:a16="http://schemas.microsoft.com/office/drawing/2014/main" id="{E59FD64B-9E0A-48C7-8C47-5AA7BB31A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0" y="1947643"/>
            <a:ext cx="3474258" cy="366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087D3C-F362-461E-838D-5DCB97934356}"/>
              </a:ext>
            </a:extLst>
          </p:cNvPr>
          <p:cNvSpPr txBox="1"/>
          <p:nvPr/>
        </p:nvSpPr>
        <p:spPr>
          <a:xfrm>
            <a:off x="457200" y="5209674"/>
            <a:ext cx="4114800" cy="550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91870A-2047-4CD5-ACC0-F83FC87B38E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46458" y="2476500"/>
            <a:ext cx="1905000" cy="1905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276029-C69E-4122-898B-E5A3759E78F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48172" y="1546665"/>
            <a:ext cx="3245733" cy="32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026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943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-154007"/>
            <a:ext cx="12192000" cy="7166014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70873" y="2907486"/>
            <a:ext cx="1063053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What can you do with someone in a mental health crisis?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951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57735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Service Models – NHS Wales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896794-05E3-4D03-A853-19D67AE5DD56}"/>
              </a:ext>
            </a:extLst>
          </p:cNvPr>
          <p:cNvSpPr txBox="1"/>
          <p:nvPr/>
        </p:nvSpPr>
        <p:spPr>
          <a:xfrm>
            <a:off x="1054936" y="1342553"/>
            <a:ext cx="9852248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Primary Care is always an option – but access can be an 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Policing pathways into services usually focused on referral to Crisis Teams (which were not established for this purpose)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North Wales – focus on ED as access point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Significant variation/no standardisation in service models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Innovation does happen, can be piecemeal and is often not scaled/spread even within an area/Health Board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805429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4461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Change is happening!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896794-05E3-4D03-A853-19D67AE5DD56}"/>
              </a:ext>
            </a:extLst>
          </p:cNvPr>
          <p:cNvSpPr txBox="1"/>
          <p:nvPr/>
        </p:nvSpPr>
        <p:spPr>
          <a:xfrm>
            <a:off x="1054936" y="1342553"/>
            <a:ext cx="9852248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Mental health triage in most police force areas – support for front-line officers in decision-making, but also assessment and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111 Option 2 – will be scaled across Wales this financial year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Access to mental health assessment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Follow up appointment with relevant team if needed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Referral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WAST mental health team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877874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2255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896794-05E3-4D03-A853-19D67AE5DD56}"/>
              </a:ext>
            </a:extLst>
          </p:cNvPr>
          <p:cNvSpPr txBox="1"/>
          <p:nvPr/>
        </p:nvSpPr>
        <p:spPr>
          <a:xfrm>
            <a:off x="1054936" y="1209203"/>
            <a:ext cx="9852248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WAST proposal for Mental Health Response Vehicles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For people where remote assessment/intervention does not have an impact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High degree of impulsivity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Risk of suicide/severe self harm – unable to mitigate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Multi-morbidity – physical injuries, LTCs + MH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Low engagement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Could manage demand from multiple routes – WAST, police, primary care, but clearly a lot to work out 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Workforce model, costs, impact and benefits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22191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-1421622" y="3816743"/>
            <a:ext cx="4847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087D3C-F362-461E-838D-5DCB97934356}"/>
              </a:ext>
            </a:extLst>
          </p:cNvPr>
          <p:cNvSpPr txBox="1"/>
          <p:nvPr/>
        </p:nvSpPr>
        <p:spPr>
          <a:xfrm>
            <a:off x="457200" y="5209674"/>
            <a:ext cx="4114800" cy="550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31F7AF-F3CC-4BBB-9343-E28BD8419759}"/>
              </a:ext>
            </a:extLst>
          </p:cNvPr>
          <p:cNvSpPr txBox="1"/>
          <p:nvPr/>
        </p:nvSpPr>
        <p:spPr>
          <a:xfrm>
            <a:off x="1497057" y="2735073"/>
            <a:ext cx="90011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Over to you for questions and discussion</a:t>
            </a:r>
          </a:p>
        </p:txBody>
      </p:sp>
    </p:spTree>
    <p:extLst>
      <p:ext uri="{BB962C8B-B14F-4D97-AF65-F5344CB8AC3E}">
        <p14:creationId xmlns:p14="http://schemas.microsoft.com/office/powerpoint/2010/main" val="3427669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6298163"/>
            <a:ext cx="12192000" cy="559837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FE02E0-63CD-4667-8781-E6C491C0BB0A}"/>
              </a:ext>
            </a:extLst>
          </p:cNvPr>
          <p:cNvSpPr txBox="1"/>
          <p:nvPr/>
        </p:nvSpPr>
        <p:spPr>
          <a:xfrm>
            <a:off x="-1421622" y="3816743"/>
            <a:ext cx="48471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/>
          </a:p>
          <a:p>
            <a:endParaRPr lang="en-GB" dirty="0"/>
          </a:p>
        </p:txBody>
      </p:sp>
      <p:pic>
        <p:nvPicPr>
          <p:cNvPr id="1026" name="Picture 2" descr="Little boy jumping on trampoline. Happy dark skin sportive child having fun, playing.">
            <a:extLst>
              <a:ext uri="{FF2B5EF4-FFF2-40B4-BE49-F238E27FC236}">
                <a16:creationId xmlns:a16="http://schemas.microsoft.com/office/drawing/2014/main" id="{E59FD64B-9E0A-48C7-8C47-5AA7BB31A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0" y="1947643"/>
            <a:ext cx="3474258" cy="366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087D3C-F362-461E-838D-5DCB97934356}"/>
              </a:ext>
            </a:extLst>
          </p:cNvPr>
          <p:cNvSpPr txBox="1"/>
          <p:nvPr/>
        </p:nvSpPr>
        <p:spPr>
          <a:xfrm>
            <a:off x="457200" y="5209674"/>
            <a:ext cx="4114800" cy="5503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91870A-2047-4CD5-ACC0-F83FC87B38E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46458" y="2476500"/>
            <a:ext cx="1905000" cy="1905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276029-C69E-4122-898B-E5A3759E78F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48172" y="1546665"/>
            <a:ext cx="3245733" cy="32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2673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73" y="170087"/>
            <a:ext cx="932776" cy="12691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14381" y="543293"/>
            <a:ext cx="943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0" y="-154007"/>
            <a:ext cx="12192000" cy="7166014"/>
          </a:xfrm>
          <a:prstGeom prst="rect">
            <a:avLst/>
          </a:prstGeom>
          <a:solidFill>
            <a:srgbClr val="10A0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0" y="6195527"/>
            <a:ext cx="12192000" cy="102636"/>
          </a:xfrm>
          <a:prstGeom prst="rect">
            <a:avLst/>
          </a:prstGeom>
          <a:solidFill>
            <a:srgbClr val="A2D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202" y="-108300"/>
            <a:ext cx="1853188" cy="20360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70873" y="2907486"/>
            <a:ext cx="106305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Thanks for your time today!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F17405-0CCD-427E-8DC1-67BB508A6295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9F4E6EA8-FE61-4C31-B92D-D0B67B13874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34" y="6440957"/>
            <a:ext cx="271224" cy="271224"/>
          </a:xfrm>
          <a:prstGeom prst="rect">
            <a:avLst/>
          </a:prstGeom>
        </p:spPr>
      </p:pic>
      <p:pic>
        <p:nvPicPr>
          <p:cNvPr id="13" name="Picture 12">
            <a:hlinkClick r:id="rId7"/>
            <a:extLst>
              <a:ext uri="{FF2B5EF4-FFF2-40B4-BE49-F238E27FC236}">
                <a16:creationId xmlns:a16="http://schemas.microsoft.com/office/drawing/2014/main" id="{8B00DA9A-76A5-4B84-BB25-5D0C4EB3F9A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80" y="6422354"/>
            <a:ext cx="444934" cy="311454"/>
          </a:xfrm>
          <a:prstGeom prst="rect">
            <a:avLst/>
          </a:prstGeom>
        </p:spPr>
      </p:pic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FE06037E-7EC3-4FD2-BD0E-408689441007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816" y="6440957"/>
            <a:ext cx="271224" cy="27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616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C1702F2CCFDC46B065C957FEF75E43" ma:contentTypeVersion="2" ma:contentTypeDescription="Create a new document." ma:contentTypeScope="" ma:versionID="24ba5e2b408badd55d25061354b8dd81">
  <xsd:schema xmlns:xsd="http://www.w3.org/2001/XMLSchema" xmlns:xs="http://www.w3.org/2001/XMLSchema" xmlns:p="http://schemas.microsoft.com/office/2006/metadata/properties" xmlns:ns2="5ea7ef88-140e-4c0a-bc63-5d52712c3d66" targetNamespace="http://schemas.microsoft.com/office/2006/metadata/properties" ma:root="true" ma:fieldsID="606bf872cff9be99a338017e4edd32d2" ns2:_="">
    <xsd:import namespace="5ea7ef88-140e-4c0a-bc63-5d52712c3d6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a7ef88-140e-4c0a-bc63-5d52712c3d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F00543D-6602-4738-B573-04C00AA9031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ACFD0B9-7BC0-4544-97CF-DC6354A944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730969-1EDC-44A9-94F4-1AB9991067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a7ef88-140e-4c0a-bc63-5d52712c3d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1403</TotalTime>
  <Words>1249</Words>
  <Application>Microsoft Office PowerPoint</Application>
  <PresentationFormat>Widescreen</PresentationFormat>
  <Paragraphs>189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Bahnschrift Light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Watling (Welsh Ambulance Service NHS Trust - Head of Communications- 020)</dc:creator>
  <cp:lastModifiedBy>Stephen Clarke</cp:lastModifiedBy>
  <cp:revision>25</cp:revision>
  <dcterms:created xsi:type="dcterms:W3CDTF">2021-04-16T07:42:33Z</dcterms:created>
  <dcterms:modified xsi:type="dcterms:W3CDTF">2022-06-07T16:07:56Z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0x01010023C1702F2CCFDC46B065C957FEF75E43</vt:lpwstr>
  </property>
</Properties>
</file>