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852" r:id="rId1"/>
  </p:sldMasterIdLst>
  <p:sldIdLst>
    <p:sldId id="256" r:id="rId2"/>
    <p:sldId id="257" r:id="rId3"/>
    <p:sldId id="258" r:id="rId4"/>
    <p:sldId id="259" r:id="rId5"/>
    <p:sldId id="272" r:id="rId6"/>
    <p:sldId id="260" r:id="rId7"/>
    <p:sldId id="261" r:id="rId8"/>
    <p:sldId id="268" r:id="rId9"/>
    <p:sldId id="263" r:id="rId10"/>
    <p:sldId id="265" r:id="rId11"/>
    <p:sldId id="267" r:id="rId12"/>
    <p:sldId id="273" r:id="rId13"/>
    <p:sldId id="270" r:id="rId14"/>
    <p:sldId id="274" r:id="rId1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116" d="100"/>
          <a:sy n="116" d="100"/>
        </p:scale>
        <p:origin x="336" y="108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overOverlay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5586B75A-687E-405C-8A0B-8D00578BA2C3}" type="datetimeFigureOut">
              <a:rPr lang="en-US" smtClean="0"/>
              <a:pPr/>
              <a:t>11/14/2017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  <p:grpSp>
        <p:nvGrpSpPr>
          <p:cNvPr id="8" name="Group 7"/>
          <p:cNvGrpSpPr/>
          <p:nvPr/>
        </p:nvGrpSpPr>
        <p:grpSpPr>
          <a:xfrm>
            <a:off x="1592135" y="2887530"/>
            <a:ext cx="9038813" cy="923330"/>
            <a:chOff x="1172584" y="1381459"/>
            <a:chExt cx="6779110" cy="923330"/>
          </a:xfrm>
          <a:effectLst>
            <a:outerShdw blurRad="38100" dist="12700" dir="16200000" rotWithShape="0">
              <a:prstClr val="black">
                <a:alpha val="30000"/>
              </a:prstClr>
            </a:outerShdw>
          </a:effectLst>
        </p:grpSpPr>
        <p:sp>
          <p:nvSpPr>
            <p:cNvPr id="9" name="TextBox 8"/>
            <p:cNvSpPr txBox="1"/>
            <p:nvPr/>
          </p:nvSpPr>
          <p:spPr>
            <a:xfrm>
              <a:off x="4147073" y="1381459"/>
              <a:ext cx="657872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ln w="3175">
                    <a:solidFill>
                      <a:schemeClr val="tx2">
                        <a:alpha val="60000"/>
                      </a:schemeClr>
                    </a:solidFill>
                  </a:ln>
                  <a:solidFill>
                    <a:schemeClr val="tx2">
                      <a:lumMod val="90000"/>
                    </a:schemeClr>
                  </a:solidFill>
                  <a:effectLst>
                    <a:outerShdw blurRad="34925" dist="12700" dir="14400000" algn="ctr" rotWithShape="0">
                      <a:srgbClr val="000000">
                        <a:alpha val="21000"/>
                      </a:srgbClr>
                    </a:outerShdw>
                  </a:effectLst>
                  <a:latin typeface="Wingdings" pitchFamily="2" charset="2"/>
                </a:rPr>
                <a:t></a:t>
              </a:r>
              <a:endParaRPr lang="en-US" sz="5400" dirty="0">
                <a:ln w="3175">
                  <a:solidFill>
                    <a:schemeClr val="tx2">
                      <a:alpha val="60000"/>
                    </a:schemeClr>
                  </a:solidFill>
                </a:ln>
                <a:solidFill>
                  <a:schemeClr val="tx2">
                    <a:lumMod val="90000"/>
                  </a:schemeClr>
                </a:solidFill>
                <a:effectLst>
                  <a:outerShdw blurRad="34925" dist="12700" dir="14400000" algn="ctr" rotWithShape="0">
                    <a:srgbClr val="000000">
                      <a:alpha val="21000"/>
                    </a:srgbClr>
                  </a:outerShdw>
                </a:effectLst>
                <a:latin typeface="Wingdings" pitchFamily="2" charset="2"/>
              </a:endParaRPr>
            </a:p>
          </p:txBody>
        </p:sp>
        <p:cxnSp>
          <p:nvCxnSpPr>
            <p:cNvPr id="10" name="Straight Connector 9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9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10800000">
              <a:off x="4831976" y="192293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9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77788" y="1387737"/>
            <a:ext cx="9036424" cy="1731982"/>
          </a:xfrm>
        </p:spPr>
        <p:txBody>
          <a:bodyPr anchor="b"/>
          <a:lstStyle>
            <a:lvl1pPr>
              <a:defRPr>
                <a:ln w="3175">
                  <a:solidFill>
                    <a:schemeClr val="tx1">
                      <a:alpha val="65000"/>
                    </a:schemeClr>
                  </a:solidFill>
                </a:ln>
                <a:solidFill>
                  <a:schemeClr val="tx1"/>
                </a:solidFill>
                <a:effectLst>
                  <a:outerShdw blurRad="25400" dist="12700" dir="14220000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8800" y="3767862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  <a:effectLst>
                  <a:outerShdw blurRad="34925" dist="12700" dir="14400000" rotWithShape="0">
                    <a:prstClr val="black">
                      <a:alpha val="21000"/>
                    </a:prstClr>
                  </a:outerShdw>
                </a:effectLst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smtClean="0"/>
              <a:pPr/>
              <a:t>11/14/2017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grpSp>
        <p:nvGrpSpPr>
          <p:cNvPr id="12" name="Group 11"/>
          <p:cNvGrpSpPr/>
          <p:nvPr/>
        </p:nvGrpSpPr>
        <p:grpSpPr>
          <a:xfrm>
            <a:off x="1563446" y="1392217"/>
            <a:ext cx="9038813" cy="923330"/>
            <a:chOff x="1172584" y="1381459"/>
            <a:chExt cx="6779110" cy="923330"/>
          </a:xfrm>
        </p:grpSpPr>
        <p:sp>
          <p:nvSpPr>
            <p:cNvPr id="13" name="TextBox 12"/>
            <p:cNvSpPr txBox="1"/>
            <p:nvPr/>
          </p:nvSpPr>
          <p:spPr>
            <a:xfrm>
              <a:off x="4147073" y="1381459"/>
              <a:ext cx="657872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4" name="Straight Connector 13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CoverOverlay.png"/>
          <p:cNvPicPr>
            <a:picLocks noChangeAspect="1"/>
          </p:cNvPicPr>
          <p:nvPr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1563446" y="2887579"/>
            <a:ext cx="9038813" cy="923330"/>
            <a:chOff x="1172584" y="1381459"/>
            <a:chExt cx="6779110" cy="923330"/>
          </a:xfrm>
        </p:grpSpPr>
        <p:sp>
          <p:nvSpPr>
            <p:cNvPr id="9" name="TextBox 8"/>
            <p:cNvSpPr txBox="1"/>
            <p:nvPr/>
          </p:nvSpPr>
          <p:spPr>
            <a:xfrm>
              <a:off x="4147073" y="1381459"/>
              <a:ext cx="657872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0" name="Straight Connector 9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10800000">
              <a:off x="4831976" y="1927412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20054" y="1204857"/>
            <a:ext cx="10339617" cy="1910716"/>
          </a:xfrm>
        </p:spPr>
        <p:txBody>
          <a:bodyPr anchor="b"/>
          <a:lstStyle>
            <a:lvl1pPr algn="ctr">
              <a:defRPr sz="5400" b="0" cap="none" baseline="0">
                <a:solidFill>
                  <a:schemeClr val="tx2"/>
                </a:solidFill>
              </a:defRPr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32331" y="3767317"/>
            <a:ext cx="10312996" cy="15001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smtClean="0"/>
              <a:pPr/>
              <a:t>11/14/2017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smtClean="0"/>
              <a:pPr/>
              <a:t>11/14/2017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grpSp>
        <p:nvGrpSpPr>
          <p:cNvPr id="13" name="Group 12"/>
          <p:cNvGrpSpPr/>
          <p:nvPr/>
        </p:nvGrpSpPr>
        <p:grpSpPr>
          <a:xfrm>
            <a:off x="1563446" y="1392217"/>
            <a:ext cx="9038813" cy="923330"/>
            <a:chOff x="1172584" y="1381459"/>
            <a:chExt cx="6779110" cy="923330"/>
          </a:xfrm>
        </p:grpSpPr>
        <p:sp>
          <p:nvSpPr>
            <p:cNvPr id="14" name="TextBox 13"/>
            <p:cNvSpPr txBox="1"/>
            <p:nvPr/>
          </p:nvSpPr>
          <p:spPr>
            <a:xfrm>
              <a:off x="4147073" y="1381459"/>
              <a:ext cx="657872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5" name="Straight Connector 14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914400" y="2240280"/>
            <a:ext cx="5071872" cy="3877056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4"/>
          </p:nvPr>
        </p:nvSpPr>
        <p:spPr>
          <a:xfrm>
            <a:off x="6193535" y="2240280"/>
            <a:ext cx="5071872" cy="3877056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02080" y="2240280"/>
            <a:ext cx="4589928" cy="658368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917984" y="2947595"/>
            <a:ext cx="5071872" cy="317296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669741" y="2240280"/>
            <a:ext cx="4596384" cy="658368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944368"/>
            <a:ext cx="5066304" cy="317296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smtClean="0"/>
              <a:pPr/>
              <a:t>11/14/2017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  <p:grpSp>
        <p:nvGrpSpPr>
          <p:cNvPr id="14" name="Group 13"/>
          <p:cNvGrpSpPr/>
          <p:nvPr/>
        </p:nvGrpSpPr>
        <p:grpSpPr>
          <a:xfrm>
            <a:off x="1563446" y="1392217"/>
            <a:ext cx="9038813" cy="923330"/>
            <a:chOff x="1172584" y="1381459"/>
            <a:chExt cx="6779110" cy="923330"/>
          </a:xfrm>
        </p:grpSpPr>
        <p:sp>
          <p:nvSpPr>
            <p:cNvPr id="16" name="TextBox 15"/>
            <p:cNvSpPr txBox="1"/>
            <p:nvPr/>
          </p:nvSpPr>
          <p:spPr>
            <a:xfrm>
              <a:off x="4147073" y="1381459"/>
              <a:ext cx="657872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7" name="Straight Connector 16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smtClean="0"/>
              <a:pPr/>
              <a:t>11/14/2017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  <p:grpSp>
        <p:nvGrpSpPr>
          <p:cNvPr id="10" name="Group 9"/>
          <p:cNvGrpSpPr/>
          <p:nvPr/>
        </p:nvGrpSpPr>
        <p:grpSpPr>
          <a:xfrm>
            <a:off x="1563446" y="1392217"/>
            <a:ext cx="9038813" cy="923330"/>
            <a:chOff x="1172584" y="1381459"/>
            <a:chExt cx="6779110" cy="923330"/>
          </a:xfrm>
        </p:grpSpPr>
        <p:sp>
          <p:nvSpPr>
            <p:cNvPr id="14" name="TextBox 13"/>
            <p:cNvSpPr txBox="1"/>
            <p:nvPr/>
          </p:nvSpPr>
          <p:spPr>
            <a:xfrm>
              <a:off x="4147073" y="1381459"/>
              <a:ext cx="657872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5" name="Straight Connector 14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smtClean="0"/>
              <a:pPr/>
              <a:t>11/14/2017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12773" y="1678196"/>
            <a:ext cx="4563311" cy="1886921"/>
          </a:xfrm>
        </p:spPr>
        <p:txBody>
          <a:bodyPr anchor="b"/>
          <a:lstStyle>
            <a:lvl1pPr algn="l">
              <a:defRPr sz="2800" b="0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22669" y="559399"/>
            <a:ext cx="5488889" cy="5566765"/>
          </a:xfrm>
        </p:spPr>
        <p:txBody>
          <a:bodyPr anchor="ctr"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12773" y="3603813"/>
            <a:ext cx="4548967" cy="2517289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smtClean="0"/>
              <a:pPr/>
              <a:t>11/14/2017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03642" y="4668819"/>
            <a:ext cx="10356028" cy="644729"/>
          </a:xfrm>
        </p:spPr>
        <p:txBody>
          <a:bodyPr anchor="b"/>
          <a:lstStyle>
            <a:lvl1pPr algn="ctr">
              <a:defRPr sz="2800" b="0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240000">
            <a:off x="2911723" y="666965"/>
            <a:ext cx="6362875" cy="3598016"/>
          </a:xfr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24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7986" y="5324306"/>
            <a:ext cx="10341685" cy="80486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smtClean="0"/>
              <a:pPr/>
              <a:t>11/14/2017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smtClean="0"/>
              <a:pPr/>
              <a:t>11/14/2017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  <p:grpSp>
        <p:nvGrpSpPr>
          <p:cNvPr id="11" name="Group 10"/>
          <p:cNvGrpSpPr/>
          <p:nvPr/>
        </p:nvGrpSpPr>
        <p:grpSpPr>
          <a:xfrm>
            <a:off x="1563446" y="1392217"/>
            <a:ext cx="9038813" cy="923330"/>
            <a:chOff x="1172584" y="1381459"/>
            <a:chExt cx="6779110" cy="923330"/>
          </a:xfrm>
        </p:grpSpPr>
        <p:sp>
          <p:nvSpPr>
            <p:cNvPr id="15" name="TextBox 14"/>
            <p:cNvSpPr txBox="1"/>
            <p:nvPr/>
          </p:nvSpPr>
          <p:spPr>
            <a:xfrm>
              <a:off x="4147073" y="1381459"/>
              <a:ext cx="657872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6" name="Straight Connector 15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022081" y="559399"/>
            <a:ext cx="2237591" cy="5566765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17985" y="849855"/>
            <a:ext cx="7343889" cy="5023821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smtClean="0"/>
              <a:pPr/>
              <a:t>11/14/2017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  <p:grpSp>
        <p:nvGrpSpPr>
          <p:cNvPr id="11" name="Group 10"/>
          <p:cNvGrpSpPr/>
          <p:nvPr/>
        </p:nvGrpSpPr>
        <p:grpSpPr>
          <a:xfrm rot="5400000">
            <a:off x="6125426" y="2880824"/>
            <a:ext cx="5480154" cy="923330"/>
            <a:chOff x="1815339" y="1496875"/>
            <a:chExt cx="5480154" cy="692497"/>
          </a:xfrm>
        </p:grpSpPr>
        <p:sp>
          <p:nvSpPr>
            <p:cNvPr id="12" name="TextBox 11"/>
            <p:cNvSpPr txBox="1"/>
            <p:nvPr/>
          </p:nvSpPr>
          <p:spPr>
            <a:xfrm>
              <a:off x="4147073" y="1496875"/>
              <a:ext cx="877163" cy="69249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3" name="Straight Connector 12"/>
            <p:cNvCxnSpPr/>
            <p:nvPr/>
          </p:nvCxnSpPr>
          <p:spPr>
            <a:xfrm flipH="1" flipV="1">
              <a:off x="1815339" y="1924709"/>
              <a:ext cx="2468880" cy="2505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0800000">
              <a:off x="4826613" y="1927417"/>
              <a:ext cx="2468880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83000">
                <a:schemeClr val="bg1">
                  <a:alpha val="11000"/>
                </a:schemeClr>
              </a:gs>
              <a:gs pos="100000">
                <a:schemeClr val="bg2">
                  <a:lumMod val="75000"/>
                  <a:alpha val="23000"/>
                </a:schemeClr>
              </a:gs>
            </a:gsLst>
            <a:path path="rect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7987" y="570156"/>
            <a:ext cx="10341684" cy="105425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32330" y="2248348"/>
            <a:ext cx="10327340" cy="387781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80504" y="6161443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5586B75A-687E-405C-8A0B-8D00578BA2C3}" type="datetimeFigureOut">
              <a:rPr lang="en-US" smtClean="0"/>
              <a:pPr/>
              <a:t>11/14/2017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165600" y="6161443"/>
            <a:ext cx="3860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852352" y="6161443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53" r:id="rId1"/>
    <p:sldLayoutId id="2147483854" r:id="rId2"/>
    <p:sldLayoutId id="2147483855" r:id="rId3"/>
    <p:sldLayoutId id="2147483856" r:id="rId4"/>
    <p:sldLayoutId id="2147483857" r:id="rId5"/>
    <p:sldLayoutId id="2147483858" r:id="rId6"/>
    <p:sldLayoutId id="2147483859" r:id="rId7"/>
    <p:sldLayoutId id="2147483860" r:id="rId8"/>
    <p:sldLayoutId id="2147483861" r:id="rId9"/>
    <p:sldLayoutId id="2147483862" r:id="rId10"/>
    <p:sldLayoutId id="2147483863" r:id="rId1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540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6576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2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77724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"/>
        <a:defRPr sz="22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114300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20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1508760" indent="-32004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828800" indent="-32004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214884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46888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78892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10896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Communication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6524394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sz="2800" dirty="0"/>
              <a:t>Communication involves the imparting or interchanging thoughts, opinions, or information among people by speech, writing, or signs. </a:t>
            </a:r>
            <a:endParaRPr lang="en-GB" sz="2800" dirty="0" smtClean="0"/>
          </a:p>
          <a:p>
            <a:endParaRPr lang="en-GB" sz="2800" dirty="0" smtClean="0"/>
          </a:p>
          <a:p>
            <a:r>
              <a:rPr lang="en-GB" sz="2800" dirty="0" smtClean="0"/>
              <a:t>People </a:t>
            </a:r>
            <a:r>
              <a:rPr lang="en-GB" sz="2800" dirty="0"/>
              <a:t>communicate in different ways. </a:t>
            </a:r>
            <a:endParaRPr lang="en-GB" sz="2800" dirty="0" smtClean="0"/>
          </a:p>
          <a:p>
            <a:endParaRPr lang="en-GB" sz="2800" dirty="0" smtClean="0"/>
          </a:p>
          <a:p>
            <a:r>
              <a:rPr lang="en-GB" sz="2800" dirty="0" smtClean="0"/>
              <a:t>How </a:t>
            </a:r>
            <a:r>
              <a:rPr lang="en-GB" sz="2800" dirty="0"/>
              <a:t>effective is your communication style? </a:t>
            </a:r>
            <a:r>
              <a:rPr lang="en-GB" sz="2800" dirty="0" smtClean="0"/>
              <a:t> </a:t>
            </a:r>
            <a:endParaRPr lang="en-GB" sz="2800" dirty="0"/>
          </a:p>
          <a:p>
            <a:pPr marL="0" indent="0">
              <a:buNone/>
            </a:pPr>
            <a:r>
              <a:rPr lang="en-GB" sz="2800" dirty="0"/>
              <a:t/>
            </a:r>
            <a:br>
              <a:rPr lang="en-GB" sz="2800" dirty="0"/>
            </a:br>
            <a:endParaRPr lang="en-GB" sz="2800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 smtClean="0"/>
              <a:t>Communication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303034204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/>
              <a:t>C</a:t>
            </a:r>
            <a:r>
              <a:rPr lang="en-GB" sz="3200" dirty="0" smtClean="0"/>
              <a:t>ommunication</a:t>
            </a:r>
            <a:endParaRPr lang="en-GB" sz="3200" dirty="0"/>
          </a:p>
        </p:txBody>
      </p:sp>
      <p:sp>
        <p:nvSpPr>
          <p:cNvPr id="6" name="Rectangle 5"/>
          <p:cNvSpPr/>
          <p:nvPr/>
        </p:nvSpPr>
        <p:spPr>
          <a:xfrm>
            <a:off x="1270039" y="2824263"/>
            <a:ext cx="9274393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400" dirty="0">
                <a:solidFill>
                  <a:srgbClr val="000000"/>
                </a:solidFill>
                <a:latin typeface="Arial" panose="020B0604020202020204" pitchFamily="34" charset="0"/>
              </a:rPr>
              <a:t>Verbal </a:t>
            </a:r>
            <a:r>
              <a:rPr lang="en-GB" sz="2400" dirty="0" smtClean="0">
                <a:solidFill>
                  <a:srgbClr val="000000"/>
                </a:solidFill>
                <a:latin typeface="Arial" panose="020B0604020202020204" pitchFamily="34" charset="0"/>
              </a:rPr>
              <a:t>and Nonverbal communication entail </a:t>
            </a:r>
            <a:r>
              <a:rPr lang="en-GB" sz="2400" dirty="0">
                <a:solidFill>
                  <a:srgbClr val="000000"/>
                </a:solidFill>
                <a:latin typeface="Arial" panose="020B0604020202020204" pitchFamily="34" charset="0"/>
              </a:rPr>
              <a:t>the use of words in delivering the intended message</a:t>
            </a:r>
            <a:r>
              <a:rPr lang="en-GB" sz="2400" dirty="0" smtClean="0">
                <a:solidFill>
                  <a:srgbClr val="000000"/>
                </a:solidFill>
                <a:latin typeface="Arial" panose="020B0604020202020204" pitchFamily="34" charset="0"/>
              </a:rPr>
              <a:t>.</a:t>
            </a:r>
          </a:p>
          <a:p>
            <a:endParaRPr lang="en-GB" sz="2400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r>
              <a:rPr lang="en-GB" sz="2400" dirty="0" smtClean="0">
                <a:solidFill>
                  <a:srgbClr val="000000"/>
                </a:solidFill>
                <a:latin typeface="Arial" panose="020B0604020202020204" pitchFamily="34" charset="0"/>
              </a:rPr>
              <a:t>The </a:t>
            </a:r>
            <a:r>
              <a:rPr lang="en-GB" sz="2400" dirty="0">
                <a:solidFill>
                  <a:srgbClr val="000000"/>
                </a:solidFill>
                <a:latin typeface="Arial" panose="020B0604020202020204" pitchFamily="34" charset="0"/>
              </a:rPr>
              <a:t>two major forms </a:t>
            </a:r>
            <a:r>
              <a:rPr lang="en-GB" sz="2400" dirty="0" smtClean="0">
                <a:solidFill>
                  <a:srgbClr val="000000"/>
                </a:solidFill>
                <a:latin typeface="Arial" panose="020B0604020202020204" pitchFamily="34" charset="0"/>
              </a:rPr>
              <a:t>include </a:t>
            </a:r>
            <a:r>
              <a:rPr lang="en-GB" sz="2400" dirty="0">
                <a:solidFill>
                  <a:srgbClr val="000000"/>
                </a:solidFill>
                <a:latin typeface="Arial" panose="020B0604020202020204" pitchFamily="34" charset="0"/>
              </a:rPr>
              <a:t>written and oral communication.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70776856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b="1" dirty="0"/>
              <a:t>Written communication </a:t>
            </a:r>
            <a:r>
              <a:rPr lang="en-GB" sz="2800" dirty="0"/>
              <a:t>includes traditional pen and paper letters and documents, typed electronic documents, e-mails, text chats, SMS and anything else conveyed through written symbols such as language. </a:t>
            </a:r>
            <a:endParaRPr lang="en-GB" sz="2800" dirty="0" smtClean="0"/>
          </a:p>
          <a:p>
            <a:endParaRPr lang="en-GB" sz="2800" dirty="0"/>
          </a:p>
          <a:p>
            <a:r>
              <a:rPr lang="en-GB" sz="2800" dirty="0" smtClean="0"/>
              <a:t>This </a:t>
            </a:r>
            <a:r>
              <a:rPr lang="en-GB" sz="2800" dirty="0"/>
              <a:t>type of communication is indispensable for formal business communications and issuing legal instructions</a:t>
            </a:r>
            <a:r>
              <a:rPr lang="en-GB" sz="2800" dirty="0" smtClean="0"/>
              <a:t>.</a:t>
            </a:r>
            <a:endParaRPr lang="en-GB" sz="2800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400" dirty="0" smtClean="0"/>
              <a:t>Written Communication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18767198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3200" dirty="0"/>
              <a:t>Communication forms that predominantly use written communication include handbooks, brochures, contracts, memos, press releases, formal business proposals, and the like. </a:t>
            </a:r>
            <a:endParaRPr lang="en-GB" sz="3200" dirty="0" smtClean="0"/>
          </a:p>
          <a:p>
            <a:r>
              <a:rPr lang="en-GB" sz="3200" dirty="0" smtClean="0"/>
              <a:t>The </a:t>
            </a:r>
            <a:r>
              <a:rPr lang="en-GB" sz="3200" dirty="0"/>
              <a:t>effectiveness of written communication depends on the writing style, grammar, vocabulary, and </a:t>
            </a:r>
            <a:r>
              <a:rPr lang="en-GB" sz="3200" dirty="0" smtClean="0"/>
              <a:t>clarity.</a:t>
            </a:r>
            <a:endParaRPr lang="en-GB" sz="3200" dirty="0"/>
          </a:p>
          <a:p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/>
              <a:t>Written Communication</a:t>
            </a:r>
          </a:p>
        </p:txBody>
      </p:sp>
    </p:spTree>
    <p:extLst>
      <p:ext uri="{BB962C8B-B14F-4D97-AF65-F5344CB8AC3E}">
        <p14:creationId xmlns:p14="http://schemas.microsoft.com/office/powerpoint/2010/main" val="188003465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Verbal communication </a:t>
            </a:r>
            <a:r>
              <a:rPr lang="en-GB" dirty="0"/>
              <a:t>is the spoken word, either face-to-face or through phone, voice chat, video conferencing or any other medium. </a:t>
            </a:r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Various </a:t>
            </a:r>
            <a:r>
              <a:rPr lang="en-GB" dirty="0"/>
              <a:t>forms of informal communications such as the grapevine or informal </a:t>
            </a:r>
            <a:r>
              <a:rPr lang="en-GB" dirty="0" smtClean="0"/>
              <a:t>rumour </a:t>
            </a:r>
            <a:r>
              <a:rPr lang="en-GB" dirty="0"/>
              <a:t>mill, and formal communications such as lectures, conferences are forms of oral communication. Oral communication finds use in discussions and causal and informal conversations. </a:t>
            </a:r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The </a:t>
            </a:r>
            <a:r>
              <a:rPr lang="en-GB" dirty="0"/>
              <a:t>effectiveness of oral conversations depends on the clarity of speech, voice modulation, pitch, volume, speed, and even non-verbal communications such as body language and visual cues.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2800" dirty="0" smtClean="0"/>
              <a:t>Verbal communication: </a:t>
            </a:r>
            <a:br>
              <a:rPr lang="en-GB" sz="2800" dirty="0" smtClean="0"/>
            </a:br>
            <a:r>
              <a:rPr lang="en-GB" sz="2800" dirty="0"/>
              <a:t/>
            </a:r>
            <a:br>
              <a:rPr lang="en-GB" sz="2800" dirty="0"/>
            </a:br>
            <a:r>
              <a:rPr lang="en-GB" sz="2800" dirty="0" smtClean="0"/>
              <a:t>The spoken word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163271513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Nonverbal </a:t>
            </a:r>
            <a:r>
              <a:rPr lang="en-GB" dirty="0"/>
              <a:t>communication entails communicating by sending and receiving wordless messages. </a:t>
            </a:r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These </a:t>
            </a:r>
            <a:r>
              <a:rPr lang="en-GB" dirty="0"/>
              <a:t>messages usually reinforce verbal communication, but they can also convey thoughts and feelings on their own.</a:t>
            </a:r>
          </a:p>
          <a:p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dirty="0" smtClean="0"/>
              <a:t>Nonverbal communication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33882103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>
                <a:solidFill>
                  <a:srgbClr val="000000"/>
                </a:solidFill>
                <a:latin typeface="inherit"/>
              </a:rPr>
              <a:t>Physical nonverbal communication,</a:t>
            </a:r>
            <a:r>
              <a:rPr lang="en-GB" dirty="0">
                <a:solidFill>
                  <a:srgbClr val="000000"/>
                </a:solidFill>
                <a:latin typeface="Arial" panose="020B0604020202020204" pitchFamily="34" charset="0"/>
              </a:rPr>
              <a:t> or body language, includes facial expressions, eye contact, body posture, gestures such as a wave, pointed finger and the like, overall body movements, tone of voice, touch, and others.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 smtClean="0"/>
              <a:t>Physical nonverbal communication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31995292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 smtClean="0"/>
              <a:t>When meeting a person for the first time, or during the period of relationship building, our body language can reveal a lot about how we feel about a situation</a:t>
            </a:r>
            <a:endParaRPr lang="en-GB" sz="2800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Body language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319735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It </a:t>
            </a:r>
            <a:r>
              <a:rPr lang="en-GB" dirty="0"/>
              <a:t>is now generally accepted that certain basic facial expressions of human emotion are recognized around the world - and that the use and recognition of these expressions is genetically inherited rather than socially conditioned or learned</a:t>
            </a:r>
            <a:r>
              <a:rPr lang="en-GB" dirty="0" smtClean="0"/>
              <a:t>.</a:t>
            </a:r>
          </a:p>
          <a:p>
            <a:endParaRPr lang="en-GB" dirty="0"/>
          </a:p>
          <a:p>
            <a:r>
              <a:rPr lang="en-GB" dirty="0"/>
              <a:t>While there have been found to be minor variations and differences among obscurely isolated tribes-people, the following basic human emotions are generally used, recognized, and part of humankind's genetic character:</a:t>
            </a:r>
          </a:p>
          <a:p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The </a:t>
            </a:r>
            <a:r>
              <a:rPr lang="en-GB" dirty="0"/>
              <a:t>six universal facial expressions - recognized around the world</a:t>
            </a:r>
            <a:br>
              <a:rPr lang="en-GB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193207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Happiness</a:t>
            </a:r>
            <a:endParaRPr lang="en-GB" dirty="0"/>
          </a:p>
          <a:p>
            <a:r>
              <a:rPr lang="en-GB" dirty="0"/>
              <a:t>Sadness</a:t>
            </a:r>
          </a:p>
          <a:p>
            <a:r>
              <a:rPr lang="en-GB" dirty="0"/>
              <a:t>Fear</a:t>
            </a:r>
          </a:p>
          <a:p>
            <a:r>
              <a:rPr lang="en-GB" dirty="0"/>
              <a:t>Disgust</a:t>
            </a:r>
          </a:p>
          <a:p>
            <a:r>
              <a:rPr lang="en-GB" dirty="0"/>
              <a:t>Surprise</a:t>
            </a:r>
          </a:p>
          <a:p>
            <a:r>
              <a:rPr lang="en-GB" dirty="0"/>
              <a:t>Anger</a:t>
            </a:r>
          </a:p>
          <a:p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These </a:t>
            </a:r>
            <a:r>
              <a:rPr lang="en-GB" dirty="0"/>
              <a:t>emotional face expressions are:</a:t>
            </a:r>
            <a:br>
              <a:rPr lang="en-GB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264265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solidFill>
                  <a:srgbClr val="000000"/>
                </a:solidFill>
                <a:latin typeface="Arial" panose="020B0604020202020204" pitchFamily="34" charset="0"/>
              </a:rPr>
              <a:t>Facial expressions are the most common among all nonverbal communication. </a:t>
            </a:r>
          </a:p>
          <a:p>
            <a:endParaRPr lang="en-GB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r>
              <a:rPr lang="en-GB" dirty="0">
                <a:solidFill>
                  <a:srgbClr val="000000"/>
                </a:solidFill>
                <a:latin typeface="Arial" panose="020B0604020202020204" pitchFamily="34" charset="0"/>
              </a:rPr>
              <a:t>For instance, a smile or a frown conveys distinct emotions hard to express through verbal communication. </a:t>
            </a:r>
          </a:p>
          <a:p>
            <a:endParaRPr lang="en-GB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r>
              <a:rPr lang="en-GB" dirty="0">
                <a:solidFill>
                  <a:srgbClr val="000000"/>
                </a:solidFill>
                <a:latin typeface="Arial" panose="020B0604020202020204" pitchFamily="34" charset="0"/>
              </a:rPr>
              <a:t>Research estimates that body language, including facial expressions, account for 55 percent of all communication.</a:t>
            </a:r>
          </a:p>
          <a:p>
            <a:endParaRPr lang="en-US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Facial expressions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9688957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</a:t>
            </a:r>
            <a:r>
              <a:rPr lang="en-GB" dirty="0"/>
              <a:t>way something is said, rather than what is actually said, is an important component of </a:t>
            </a:r>
            <a:r>
              <a:rPr lang="en-GB" dirty="0" smtClean="0"/>
              <a:t>communication</a:t>
            </a:r>
            <a:r>
              <a:rPr lang="en-GB" dirty="0"/>
              <a:t>. </a:t>
            </a:r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This </a:t>
            </a:r>
            <a:r>
              <a:rPr lang="en-GB" dirty="0"/>
              <a:t>includes voice quality, intonation, pitch, stress, emotion, tone, and style of speaking, and communicates approval, interest or the lack of it. </a:t>
            </a:r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Research </a:t>
            </a:r>
            <a:r>
              <a:rPr lang="en-GB" dirty="0"/>
              <a:t>estimates that tone of the voice accounts for 38 percent of all communications.</a:t>
            </a:r>
          </a:p>
          <a:p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Paralanguage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5159955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Activity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/>
            <a:r>
              <a:rPr lang="en-GB" dirty="0"/>
              <a:t>Create a table which</a:t>
            </a:r>
            <a:r>
              <a:rPr lang="en-GB" dirty="0" smtClean="0"/>
              <a:t>: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Lists different communication methods</a:t>
            </a:r>
          </a:p>
          <a:p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pPr algn="l"/>
            <a:r>
              <a:rPr lang="en-GB" dirty="0"/>
              <a:t>Include in the table</a:t>
            </a:r>
            <a:r>
              <a:rPr lang="en-GB" dirty="0" smtClean="0"/>
              <a:t>: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en-GB" dirty="0"/>
              <a:t>The situations where these methods would be used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2570120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Hardcover">
  <a:themeElements>
    <a:clrScheme name="Hardcover">
      <a:dk1>
        <a:sysClr val="windowText" lastClr="000000"/>
      </a:dk1>
      <a:lt1>
        <a:sysClr val="window" lastClr="FFFFFF"/>
      </a:lt1>
      <a:dk2>
        <a:srgbClr val="895D1D"/>
      </a:dk2>
      <a:lt2>
        <a:srgbClr val="ECE9C6"/>
      </a:lt2>
      <a:accent1>
        <a:srgbClr val="873624"/>
      </a:accent1>
      <a:accent2>
        <a:srgbClr val="D6862D"/>
      </a:accent2>
      <a:accent3>
        <a:srgbClr val="D0BE40"/>
      </a:accent3>
      <a:accent4>
        <a:srgbClr val="877F6C"/>
      </a:accent4>
      <a:accent5>
        <a:srgbClr val="972109"/>
      </a:accent5>
      <a:accent6>
        <a:srgbClr val="AEB795"/>
      </a:accent6>
      <a:hlink>
        <a:srgbClr val="CC9900"/>
      </a:hlink>
      <a:folHlink>
        <a:srgbClr val="B2B2B2"/>
      </a:folHlink>
    </a:clrScheme>
    <a:fontScheme name="Hardcover">
      <a:majorFont>
        <a:latin typeface="Book Antiqua"/>
        <a:ea typeface=""/>
        <a:cs typeface=""/>
        <a:font script="Grek" typeface="Times New Roman"/>
        <a:font script="Cyrl" typeface="Times New Roman"/>
        <a:font script="Jpan" typeface="HGS明朝E"/>
        <a:font script="Hang" typeface="궁서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S明朝E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Hardcover">
      <a:fillStyleLst>
        <a:solidFill>
          <a:schemeClr val="phClr"/>
        </a:solidFill>
        <a:solidFill>
          <a:schemeClr val="phClr">
            <a:tint val="68000"/>
            <a:shade val="94000"/>
            <a:satMod val="300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80000"/>
                <a:lumMod val="98000"/>
              </a:schemeClr>
            </a:gs>
            <a:gs pos="100000">
              <a:schemeClr val="phClr">
                <a:satMod val="130000"/>
              </a:schemeClr>
            </a:gs>
          </a:gsLst>
          <a:lin ang="5160000" scaled="0"/>
        </a:gradFill>
      </a:fillStyleLst>
      <a:lnStyleLst>
        <a:ln w="12700" cap="flat" cmpd="sng" algn="ctr">
          <a:solidFill>
            <a:schemeClr val="phClr">
              <a:shade val="90000"/>
              <a:lumMod val="90000"/>
            </a:schemeClr>
          </a:solidFill>
          <a:prstDash val="solid"/>
        </a:ln>
        <a:ln w="19050" cap="flat" cmpd="sng" algn="ctr">
          <a:solidFill>
            <a:schemeClr val="phClr">
              <a:shade val="75000"/>
              <a:lumMod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12700" dir="5400000" rotWithShape="0">
              <a:srgbClr val="000000">
                <a:alpha val="1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6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400000"/>
            </a:lightRig>
          </a:scene3d>
          <a:sp3d>
            <a:bevelT w="25400" h="25400"/>
          </a:sp3d>
        </a:effectStyle>
      </a:effectStyleLst>
      <a:bgFillStyleLst>
        <a:solidFill>
          <a:schemeClr val="phClr">
            <a:tint val="96000"/>
            <a:lumMod val="11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3000"/>
                <a:shade val="20000"/>
              </a:schemeClr>
              <a:schemeClr val="phClr">
                <a:tint val="90000"/>
                <a:shade val="85000"/>
                <a:satMod val="115000"/>
              </a:schemeClr>
            </a:duotone>
          </a:blip>
          <a:tile tx="0" ty="0" sx="60000" sy="60000" flip="none" algn="tl"/>
        </a:blipFill>
        <a:blipFill rotWithShape="1">
          <a:blip xmlns:r="http://schemas.openxmlformats.org/officeDocument/2006/relationships" r:embed="rId2">
            <a:duotone>
              <a:schemeClr val="phClr">
                <a:shade val="50000"/>
                <a:satMod val="340000"/>
                <a:lumMod val="40000"/>
              </a:schemeClr>
              <a:schemeClr val="phClr">
                <a:tint val="92000"/>
                <a:shade val="94000"/>
                <a:hueMod val="110000"/>
                <a:satMod val="236000"/>
                <a:lumMod val="12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Hardcover.thmx</Template>
  <TotalTime>36</TotalTime>
  <Words>502</Words>
  <Application>Microsoft Office PowerPoint</Application>
  <PresentationFormat>Widescreen</PresentationFormat>
  <Paragraphs>61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9" baseType="lpstr">
      <vt:lpstr>Arial</vt:lpstr>
      <vt:lpstr>Book Antiqua</vt:lpstr>
      <vt:lpstr>inherit</vt:lpstr>
      <vt:lpstr>Wingdings</vt:lpstr>
      <vt:lpstr>Hardcover</vt:lpstr>
      <vt:lpstr>Communication</vt:lpstr>
      <vt:lpstr>Communication</vt:lpstr>
      <vt:lpstr>Communication</vt:lpstr>
      <vt:lpstr>Written Communication</vt:lpstr>
      <vt:lpstr>Written Communication</vt:lpstr>
      <vt:lpstr>Verbal communication:   The spoken word</vt:lpstr>
      <vt:lpstr>Nonverbal communication</vt:lpstr>
      <vt:lpstr>Physical nonverbal communication</vt:lpstr>
      <vt:lpstr>Body language</vt:lpstr>
      <vt:lpstr> The six universal facial expressions - recognized around the world </vt:lpstr>
      <vt:lpstr> These emotional face expressions are: </vt:lpstr>
      <vt:lpstr>Facial expressions</vt:lpstr>
      <vt:lpstr>Paralanguage</vt:lpstr>
      <vt:lpstr>Activity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Communication</dc:title>
  <dc:creator>Marie Pitson</dc:creator>
  <cp:lastModifiedBy>Marie Pitson</cp:lastModifiedBy>
  <cp:revision>4</cp:revision>
  <dcterms:created xsi:type="dcterms:W3CDTF">2015-10-22T14:15:47Z</dcterms:created>
  <dcterms:modified xsi:type="dcterms:W3CDTF">2017-11-14T08:02:33Z</dcterms:modified>
</cp:coreProperties>
</file>