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8288000" cy="10287000"/>
  <p:notesSz cx="6858000" cy="9144000"/>
  <p:embeddedFontLst>
    <p:embeddedFont>
      <p:font typeface="Bernoru" pitchFamily="2" charset="77"/>
      <p:regular r:id="rId13"/>
      <p:bold r:id="rId14"/>
    </p:embeddedFont>
    <p:embeddedFont>
      <p:font typeface="Noto Sans" panose="020B0502040504020204" pitchFamily="34" charset="0"/>
      <p:regular r:id="rId15"/>
      <p:bold r:id="rId16"/>
      <p:italic r:id="rId17"/>
      <p:boldItalic r:id="rId18"/>
    </p:embeddedFont>
    <p:embeddedFont>
      <p:font typeface="Noto Sans Bold" panose="020B0802040504020204" pitchFamily="34" charset="0"/>
      <p:regular r:id="rId19"/>
      <p:bold r:id="rId20"/>
    </p:embeddedFont>
    <p:embeddedFont>
      <p:font typeface="Noto Sans Bold Italics" panose="020B0802040504090204" pitchFamily="34" charset="0"/>
      <p:regular r:id="rId21"/>
      <p:bold r:id="rId22"/>
      <p:italic r:id="rId23"/>
      <p:boldItalic r:id="rId24"/>
    </p:embeddedFont>
    <p:embeddedFont>
      <p:font typeface="Noto Sans Italics" panose="020B0502040504090204" pitchFamily="34" charset="0"/>
      <p:regular r:id="rId25"/>
      <p:italic r:id="rId26"/>
    </p:embeddedFont>
    <p:embeddedFont>
      <p:font typeface="TT Bluescreens" panose="02000508040000020004" pitchFamily="2" charset="77"/>
      <p:regular r:id="rId27"/>
    </p:embeddedFont>
    <p:embeddedFont>
      <p:font typeface="TT Bluescreens Bold" panose="02000806040000020004" pitchFamily="2" charset="77"/>
      <p:regular r:id="rId28"/>
      <p:bold r:id="rId29"/>
    </p:embeddedFont>
    <p:embeddedFont>
      <p:font typeface="TT Bluescreens Bold Italics" panose="02000806040000090004" pitchFamily="2" charset="77"/>
      <p:regular r:id="rId30"/>
      <p:bold r:id="rId31"/>
      <p:italic r:id="rId32"/>
      <p:boldItalic r:id="rId3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8" autoAdjust="0"/>
    <p:restoredTop sz="94593" autoAdjust="0"/>
  </p:normalViewPr>
  <p:slideViewPr>
    <p:cSldViewPr>
      <p:cViewPr varScale="1">
        <p:scale>
          <a:sx n="60" d="100"/>
          <a:sy n="60" d="100"/>
        </p:scale>
        <p:origin x="416" y="8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font" Target="fonts/font14.fntdata"/><Relationship Id="rId21" Type="http://schemas.openxmlformats.org/officeDocument/2006/relationships/font" Target="fonts/font9.fntdata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5" Type="http://schemas.openxmlformats.org/officeDocument/2006/relationships/font" Target="fonts/font13.fntdata"/><Relationship Id="rId33" Type="http://schemas.openxmlformats.org/officeDocument/2006/relationships/font" Target="fonts/font21.fntdata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29" Type="http://schemas.openxmlformats.org/officeDocument/2006/relationships/font" Target="fonts/font1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32" Type="http://schemas.openxmlformats.org/officeDocument/2006/relationships/font" Target="fonts/font20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font" Target="fonts/font16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31" Type="http://schemas.openxmlformats.org/officeDocument/2006/relationships/font" Target="fonts/font1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font" Target="fonts/font15.fntdata"/><Relationship Id="rId30" Type="http://schemas.openxmlformats.org/officeDocument/2006/relationships/font" Target="fonts/font18.fntdata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lene Frederick (2113033)" userId="212a9d92-f28e-42c0-9fa9-6f22e7c1e050" providerId="ADAL" clId="{4FE7C5B0-A518-2A41-B021-7AB034EBEBDB}"/>
    <pc:docChg chg="undo custSel modSld">
      <pc:chgData name="Kelene Frederick (2113033)" userId="212a9d92-f28e-42c0-9fa9-6f22e7c1e050" providerId="ADAL" clId="{4FE7C5B0-A518-2A41-B021-7AB034EBEBDB}" dt="2025-05-13T02:08:21.247" v="482"/>
      <pc:docMkLst>
        <pc:docMk/>
      </pc:docMkLst>
      <pc:sldChg chg="modSp mod">
        <pc:chgData name="Kelene Frederick (2113033)" userId="212a9d92-f28e-42c0-9fa9-6f22e7c1e050" providerId="ADAL" clId="{4FE7C5B0-A518-2A41-B021-7AB034EBEBDB}" dt="2025-05-12T23:33:14.976" v="38" actId="790"/>
        <pc:sldMkLst>
          <pc:docMk/>
          <pc:sldMk cId="0" sldId="256"/>
        </pc:sldMkLst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6"/>
            <ac:spMk id="3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6"/>
            <ac:spMk id="6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6"/>
            <ac:spMk id="14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6"/>
            <ac:spMk id="15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6"/>
            <ac:spMk id="16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6"/>
            <ac:spMk id="17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6"/>
            <ac:spMk id="18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6"/>
            <ac:spMk id="19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6"/>
            <ac:spMk id="20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6"/>
            <ac:spMk id="21" creationId="{00000000-0000-0000-0000-000000000000}"/>
          </ac:spMkLst>
        </pc:spChg>
      </pc:sldChg>
      <pc:sldChg chg="modSp mod">
        <pc:chgData name="Kelene Frederick (2113033)" userId="212a9d92-f28e-42c0-9fa9-6f22e7c1e050" providerId="ADAL" clId="{4FE7C5B0-A518-2A41-B021-7AB034EBEBDB}" dt="2025-05-13T01:01:57.649" v="419" actId="20577"/>
        <pc:sldMkLst>
          <pc:docMk/>
          <pc:sldMk cId="0" sldId="257"/>
        </pc:sldMkLst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7"/>
            <ac:spMk id="4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7"/>
            <ac:spMk id="7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7"/>
            <ac:spMk id="12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7"/>
            <ac:spMk id="16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3T01:01:57.649" v="419" actId="20577"/>
          <ac:spMkLst>
            <pc:docMk/>
            <pc:sldMk cId="0" sldId="257"/>
            <ac:spMk id="21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7"/>
            <ac:spMk id="24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7"/>
            <ac:spMk id="25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7"/>
            <ac:spMk id="27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7"/>
            <ac:spMk id="30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7"/>
            <ac:spMk id="31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7"/>
            <ac:spMk id="33" creationId="{00000000-0000-0000-0000-000000000000}"/>
          </ac:spMkLst>
        </pc:spChg>
      </pc:sldChg>
      <pc:sldChg chg="modSp mod">
        <pc:chgData name="Kelene Frederick (2113033)" userId="212a9d92-f28e-42c0-9fa9-6f22e7c1e050" providerId="ADAL" clId="{4FE7C5B0-A518-2A41-B021-7AB034EBEBDB}" dt="2025-05-13T00:53:03.849" v="380" actId="20577"/>
        <pc:sldMkLst>
          <pc:docMk/>
          <pc:sldMk cId="0" sldId="258"/>
        </pc:sldMkLst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8"/>
            <ac:spMk id="3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8"/>
            <ac:spMk id="6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8"/>
            <ac:spMk id="7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8"/>
            <ac:spMk id="10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8"/>
            <ac:spMk id="12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8"/>
            <ac:spMk id="16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3T00:53:03.849" v="380" actId="20577"/>
          <ac:spMkLst>
            <pc:docMk/>
            <pc:sldMk cId="0" sldId="258"/>
            <ac:spMk id="17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8"/>
            <ac:spMk id="22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8"/>
            <ac:spMk id="24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8"/>
            <ac:spMk id="25" creationId="{00000000-0000-0000-0000-000000000000}"/>
          </ac:spMkLst>
        </pc:spChg>
      </pc:sldChg>
      <pc:sldChg chg="modSp mod">
        <pc:chgData name="Kelene Frederick (2113033)" userId="212a9d92-f28e-42c0-9fa9-6f22e7c1e050" providerId="ADAL" clId="{4FE7C5B0-A518-2A41-B021-7AB034EBEBDB}" dt="2025-05-12T23:33:14.976" v="38" actId="790"/>
        <pc:sldMkLst>
          <pc:docMk/>
          <pc:sldMk cId="0" sldId="259"/>
        </pc:sldMkLst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9"/>
            <ac:spMk id="4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9"/>
            <ac:spMk id="5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9"/>
            <ac:spMk id="10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9"/>
            <ac:spMk id="11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9"/>
            <ac:spMk id="19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9"/>
            <ac:spMk id="26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9"/>
            <ac:spMk id="28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9"/>
            <ac:spMk id="30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9"/>
            <ac:spMk id="33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59"/>
            <ac:spMk id="34" creationId="{00000000-0000-0000-0000-000000000000}"/>
          </ac:spMkLst>
        </pc:spChg>
      </pc:sldChg>
      <pc:sldChg chg="modSp mod">
        <pc:chgData name="Kelene Frederick (2113033)" userId="212a9d92-f28e-42c0-9fa9-6f22e7c1e050" providerId="ADAL" clId="{4FE7C5B0-A518-2A41-B021-7AB034EBEBDB}" dt="2025-05-13T00:01:08.217" v="98" actId="20577"/>
        <pc:sldMkLst>
          <pc:docMk/>
          <pc:sldMk cId="0" sldId="260"/>
        </pc:sldMkLst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0"/>
            <ac:spMk id="3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0"/>
            <ac:spMk id="7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0"/>
            <ac:spMk id="13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0"/>
            <ac:spMk id="18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0"/>
            <ac:spMk id="23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0"/>
            <ac:spMk id="26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0"/>
            <ac:spMk id="29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0"/>
            <ac:spMk id="31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0"/>
            <ac:spMk id="34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0"/>
            <ac:spMk id="37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3T00:01:08.217" v="98" actId="20577"/>
          <ac:spMkLst>
            <pc:docMk/>
            <pc:sldMk cId="0" sldId="260"/>
            <ac:spMk id="41" creationId="{00000000-0000-0000-0000-000000000000}"/>
          </ac:spMkLst>
        </pc:spChg>
      </pc:sldChg>
      <pc:sldChg chg="modSp mod">
        <pc:chgData name="Kelene Frederick (2113033)" userId="212a9d92-f28e-42c0-9fa9-6f22e7c1e050" providerId="ADAL" clId="{4FE7C5B0-A518-2A41-B021-7AB034EBEBDB}" dt="2025-05-13T01:19:58.955" v="429" actId="1076"/>
        <pc:sldMkLst>
          <pc:docMk/>
          <pc:sldMk cId="0" sldId="261"/>
        </pc:sldMkLst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1"/>
            <ac:spMk id="3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1"/>
            <ac:spMk id="4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1"/>
            <ac:spMk id="10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1"/>
            <ac:spMk id="13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1"/>
            <ac:spMk id="14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1"/>
            <ac:spMk id="16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1"/>
            <ac:spMk id="21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1"/>
            <ac:spMk id="25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3T01:19:58.955" v="429" actId="1076"/>
          <ac:spMkLst>
            <pc:docMk/>
            <pc:sldMk cId="0" sldId="261"/>
            <ac:spMk id="26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1"/>
            <ac:spMk id="27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3T01:19:43.971" v="428" actId="1076"/>
          <ac:spMkLst>
            <pc:docMk/>
            <pc:sldMk cId="0" sldId="261"/>
            <ac:spMk id="28" creationId="{00000000-0000-0000-0000-000000000000}"/>
          </ac:spMkLst>
        </pc:spChg>
      </pc:sldChg>
      <pc:sldChg chg="modSp mod">
        <pc:chgData name="Kelene Frederick (2113033)" userId="212a9d92-f28e-42c0-9fa9-6f22e7c1e050" providerId="ADAL" clId="{4FE7C5B0-A518-2A41-B021-7AB034EBEBDB}" dt="2025-05-13T00:47:00.280" v="365"/>
        <pc:sldMkLst>
          <pc:docMk/>
          <pc:sldMk cId="0" sldId="262"/>
        </pc:sldMkLst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2"/>
            <ac:spMk id="5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2"/>
            <ac:spMk id="8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2"/>
            <ac:spMk id="14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2"/>
            <ac:spMk id="17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2"/>
            <ac:spMk id="18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2"/>
            <ac:spMk id="21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2"/>
            <ac:spMk id="23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2"/>
            <ac:spMk id="24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3T00:47:00.280" v="365"/>
          <ac:spMkLst>
            <pc:docMk/>
            <pc:sldMk cId="0" sldId="262"/>
            <ac:spMk id="27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2"/>
            <ac:spMk id="28" creationId="{00000000-0000-0000-0000-000000000000}"/>
          </ac:spMkLst>
        </pc:spChg>
      </pc:sldChg>
      <pc:sldChg chg="modSp mod">
        <pc:chgData name="Kelene Frederick (2113033)" userId="212a9d92-f28e-42c0-9fa9-6f22e7c1e050" providerId="ADAL" clId="{4FE7C5B0-A518-2A41-B021-7AB034EBEBDB}" dt="2025-05-12T23:33:14.976" v="38" actId="790"/>
        <pc:sldMkLst>
          <pc:docMk/>
          <pc:sldMk cId="0" sldId="263"/>
        </pc:sldMkLst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3"/>
            <ac:spMk id="7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3"/>
            <ac:spMk id="8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3"/>
            <ac:spMk id="10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3"/>
            <ac:spMk id="12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3"/>
            <ac:spMk id="13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3"/>
            <ac:spMk id="15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3"/>
            <ac:spMk id="16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3"/>
            <ac:spMk id="17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3"/>
            <ac:spMk id="19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3"/>
            <ac:spMk id="22" creationId="{00000000-0000-0000-0000-000000000000}"/>
          </ac:spMkLst>
        </pc:spChg>
      </pc:sldChg>
      <pc:sldChg chg="modSp mod">
        <pc:chgData name="Kelene Frederick (2113033)" userId="212a9d92-f28e-42c0-9fa9-6f22e7c1e050" providerId="ADAL" clId="{4FE7C5B0-A518-2A41-B021-7AB034EBEBDB}" dt="2025-05-13T00:16:39.079" v="99" actId="1036"/>
        <pc:sldMkLst>
          <pc:docMk/>
          <pc:sldMk cId="0" sldId="264"/>
        </pc:sldMkLst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4"/>
            <ac:spMk id="3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4"/>
            <ac:spMk id="4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4"/>
            <ac:spMk id="5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4"/>
            <ac:spMk id="6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3T00:16:39.079" v="99" actId="1036"/>
          <ac:spMkLst>
            <pc:docMk/>
            <pc:sldMk cId="0" sldId="264"/>
            <ac:spMk id="7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4"/>
            <ac:spMk id="8" creationId="{00000000-0000-0000-0000-000000000000}"/>
          </ac:spMkLst>
        </pc:spChg>
      </pc:sldChg>
      <pc:sldChg chg="modSp mod">
        <pc:chgData name="Kelene Frederick (2113033)" userId="212a9d92-f28e-42c0-9fa9-6f22e7c1e050" providerId="ADAL" clId="{4FE7C5B0-A518-2A41-B021-7AB034EBEBDB}" dt="2025-05-12T23:33:14.976" v="38" actId="790"/>
        <pc:sldMkLst>
          <pc:docMk/>
          <pc:sldMk cId="0" sldId="265"/>
        </pc:sldMkLst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5"/>
            <ac:spMk id="4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5"/>
            <ac:spMk id="8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5"/>
            <ac:spMk id="11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5"/>
            <ac:spMk id="12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5"/>
            <ac:spMk id="15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5"/>
            <ac:spMk id="17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5"/>
            <ac:spMk id="19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5"/>
            <ac:spMk id="20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5"/>
            <ac:spMk id="21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5"/>
            <ac:spMk id="22" creationId="{00000000-0000-0000-0000-000000000000}"/>
          </ac:spMkLst>
        </pc:spChg>
      </pc:sldChg>
      <pc:sldChg chg="modSp mod">
        <pc:chgData name="Kelene Frederick (2113033)" userId="212a9d92-f28e-42c0-9fa9-6f22e7c1e050" providerId="ADAL" clId="{4FE7C5B0-A518-2A41-B021-7AB034EBEBDB}" dt="2025-05-13T02:08:21.247" v="482"/>
        <pc:sldMkLst>
          <pc:docMk/>
          <pc:sldMk cId="0" sldId="266"/>
        </pc:sldMkLst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6"/>
            <ac:spMk id="3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6"/>
            <ac:spMk id="4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3T02:08:21.247" v="482"/>
          <ac:spMkLst>
            <pc:docMk/>
            <pc:sldMk cId="0" sldId="266"/>
            <ac:spMk id="5" creationId="{00000000-0000-0000-0000-000000000000}"/>
          </ac:spMkLst>
        </pc:spChg>
        <pc:spChg chg="mod">
          <ac:chgData name="Kelene Frederick (2113033)" userId="212a9d92-f28e-42c0-9fa9-6f22e7c1e050" providerId="ADAL" clId="{4FE7C5B0-A518-2A41-B021-7AB034EBEBDB}" dt="2025-05-12T23:33:14.976" v="38" actId="790"/>
          <ac:spMkLst>
            <pc:docMk/>
            <pc:sldMk cId="0" sldId="266"/>
            <ac:spMk id="6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5/13/25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sv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svg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7" Type="http://schemas.openxmlformats.org/officeDocument/2006/relationships/image" Target="../media/image35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33.svg"/><Relationship Id="rId4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4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3122146" y="-2094815"/>
            <a:ext cx="6244293" cy="6247030"/>
          </a:xfrm>
          <a:custGeom>
            <a:avLst/>
            <a:gdLst/>
            <a:ahLst/>
            <a:cxnLst/>
            <a:rect l="l" t="t" r="r" b="b"/>
            <a:pathLst>
              <a:path w="6244293" h="6247030">
                <a:moveTo>
                  <a:pt x="0" y="0"/>
                </a:moveTo>
                <a:lnTo>
                  <a:pt x="6244292" y="0"/>
                </a:lnTo>
                <a:lnTo>
                  <a:pt x="6244292" y="6247030"/>
                </a:lnTo>
                <a:lnTo>
                  <a:pt x="0" y="62470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3" name="Freeform 3"/>
          <p:cNvSpPr/>
          <p:nvPr/>
        </p:nvSpPr>
        <p:spPr>
          <a:xfrm>
            <a:off x="16363528" y="506025"/>
            <a:ext cx="1511904" cy="1511904"/>
          </a:xfrm>
          <a:custGeom>
            <a:avLst/>
            <a:gdLst/>
            <a:ahLst/>
            <a:cxnLst/>
            <a:rect l="l" t="t" r="r" b="b"/>
            <a:pathLst>
              <a:path w="1511904" h="1511904">
                <a:moveTo>
                  <a:pt x="0" y="0"/>
                </a:moveTo>
                <a:lnTo>
                  <a:pt x="1511903" y="0"/>
                </a:lnTo>
                <a:lnTo>
                  <a:pt x="1511903" y="1511903"/>
                </a:lnTo>
                <a:lnTo>
                  <a:pt x="0" y="151190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grpSp>
        <p:nvGrpSpPr>
          <p:cNvPr id="4" name="Group 4"/>
          <p:cNvGrpSpPr/>
          <p:nvPr/>
        </p:nvGrpSpPr>
        <p:grpSpPr>
          <a:xfrm>
            <a:off x="-1801570" y="3485665"/>
            <a:ext cx="12748440" cy="8091166"/>
            <a:chOff x="0" y="0"/>
            <a:chExt cx="10005060" cy="6350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0005060" cy="6350000"/>
            </a:xfrm>
            <a:custGeom>
              <a:avLst/>
              <a:gdLst/>
              <a:ahLst/>
              <a:cxnLst/>
              <a:rect l="l" t="t" r="r" b="b"/>
              <a:pathLst>
                <a:path w="10005060" h="6350000">
                  <a:moveTo>
                    <a:pt x="7377430" y="80010"/>
                  </a:moveTo>
                  <a:cubicBezTo>
                    <a:pt x="7377430" y="80010"/>
                    <a:pt x="6350000" y="0"/>
                    <a:pt x="5002530" y="0"/>
                  </a:cubicBezTo>
                  <a:cubicBezTo>
                    <a:pt x="3655060" y="0"/>
                    <a:pt x="2627630" y="80010"/>
                    <a:pt x="2627630" y="80010"/>
                  </a:cubicBezTo>
                  <a:cubicBezTo>
                    <a:pt x="1176020" y="80010"/>
                    <a:pt x="0" y="1257300"/>
                    <a:pt x="0" y="2707640"/>
                  </a:cubicBezTo>
                  <a:lnTo>
                    <a:pt x="0" y="3134360"/>
                  </a:lnTo>
                  <a:lnTo>
                    <a:pt x="0" y="3214370"/>
                  </a:lnTo>
                  <a:lnTo>
                    <a:pt x="0" y="3641090"/>
                  </a:lnTo>
                  <a:cubicBezTo>
                    <a:pt x="0" y="5092700"/>
                    <a:pt x="1176020" y="6269990"/>
                    <a:pt x="2627630" y="6269990"/>
                  </a:cubicBezTo>
                  <a:cubicBezTo>
                    <a:pt x="2627630" y="6269990"/>
                    <a:pt x="3655060" y="6350000"/>
                    <a:pt x="5002530" y="6350000"/>
                  </a:cubicBezTo>
                  <a:cubicBezTo>
                    <a:pt x="6350000" y="6350000"/>
                    <a:pt x="7377430" y="6269990"/>
                    <a:pt x="7377430" y="6269990"/>
                  </a:cubicBezTo>
                  <a:cubicBezTo>
                    <a:pt x="8829040" y="6269990"/>
                    <a:pt x="10005060" y="5093970"/>
                    <a:pt x="10005060" y="3642360"/>
                  </a:cubicBezTo>
                  <a:lnTo>
                    <a:pt x="10005060" y="3215640"/>
                  </a:lnTo>
                  <a:lnTo>
                    <a:pt x="10005060" y="3135630"/>
                  </a:lnTo>
                  <a:lnTo>
                    <a:pt x="10005060" y="2708910"/>
                  </a:lnTo>
                  <a:cubicBezTo>
                    <a:pt x="10005060" y="1257300"/>
                    <a:pt x="8829040" y="80010"/>
                    <a:pt x="7377430" y="80010"/>
                  </a:cubicBezTo>
                  <a:close/>
                </a:path>
              </a:pathLst>
            </a:custGeom>
            <a:solidFill>
              <a:srgbClr val="262829"/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GB" noProof="0" dirty="0"/>
            </a:p>
          </p:txBody>
        </p:sp>
      </p:grpSp>
      <p:sp>
        <p:nvSpPr>
          <p:cNvPr id="6" name="Freeform 6"/>
          <p:cNvSpPr/>
          <p:nvPr/>
        </p:nvSpPr>
        <p:spPr>
          <a:xfrm rot="2814316">
            <a:off x="10877985" y="5800015"/>
            <a:ext cx="1995948" cy="2460337"/>
          </a:xfrm>
          <a:custGeom>
            <a:avLst/>
            <a:gdLst/>
            <a:ahLst/>
            <a:cxnLst/>
            <a:rect l="l" t="t" r="r" b="b"/>
            <a:pathLst>
              <a:path w="1995948" h="2460337">
                <a:moveTo>
                  <a:pt x="0" y="0"/>
                </a:moveTo>
                <a:lnTo>
                  <a:pt x="1995948" y="0"/>
                </a:lnTo>
                <a:lnTo>
                  <a:pt x="1995948" y="2460336"/>
                </a:lnTo>
                <a:lnTo>
                  <a:pt x="0" y="246033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grpSp>
        <p:nvGrpSpPr>
          <p:cNvPr id="7" name="Group 7"/>
          <p:cNvGrpSpPr/>
          <p:nvPr/>
        </p:nvGrpSpPr>
        <p:grpSpPr>
          <a:xfrm>
            <a:off x="-1771555" y="3514240"/>
            <a:ext cx="12688410" cy="8053066"/>
            <a:chOff x="0" y="0"/>
            <a:chExt cx="10005060" cy="63500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0005060" cy="6350000"/>
            </a:xfrm>
            <a:custGeom>
              <a:avLst/>
              <a:gdLst/>
              <a:ahLst/>
              <a:cxnLst/>
              <a:rect l="l" t="t" r="r" b="b"/>
              <a:pathLst>
                <a:path w="10005060" h="6350000">
                  <a:moveTo>
                    <a:pt x="7377430" y="80010"/>
                  </a:moveTo>
                  <a:cubicBezTo>
                    <a:pt x="7377430" y="80010"/>
                    <a:pt x="6350000" y="0"/>
                    <a:pt x="5002530" y="0"/>
                  </a:cubicBezTo>
                  <a:cubicBezTo>
                    <a:pt x="3655060" y="0"/>
                    <a:pt x="2627630" y="80010"/>
                    <a:pt x="2627630" y="80010"/>
                  </a:cubicBezTo>
                  <a:cubicBezTo>
                    <a:pt x="1176020" y="80010"/>
                    <a:pt x="0" y="1257300"/>
                    <a:pt x="0" y="2707640"/>
                  </a:cubicBezTo>
                  <a:lnTo>
                    <a:pt x="0" y="3134360"/>
                  </a:lnTo>
                  <a:lnTo>
                    <a:pt x="0" y="3214370"/>
                  </a:lnTo>
                  <a:lnTo>
                    <a:pt x="0" y="3641090"/>
                  </a:lnTo>
                  <a:cubicBezTo>
                    <a:pt x="0" y="5092700"/>
                    <a:pt x="1176020" y="6269990"/>
                    <a:pt x="2627630" y="6269990"/>
                  </a:cubicBezTo>
                  <a:cubicBezTo>
                    <a:pt x="2627630" y="6269990"/>
                    <a:pt x="3655060" y="6350000"/>
                    <a:pt x="5002530" y="6350000"/>
                  </a:cubicBezTo>
                  <a:cubicBezTo>
                    <a:pt x="6350000" y="6350000"/>
                    <a:pt x="7377430" y="6269990"/>
                    <a:pt x="7377430" y="6269990"/>
                  </a:cubicBezTo>
                  <a:cubicBezTo>
                    <a:pt x="8829040" y="6269990"/>
                    <a:pt x="10005060" y="5093970"/>
                    <a:pt x="10005060" y="3642360"/>
                  </a:cubicBezTo>
                  <a:lnTo>
                    <a:pt x="10005060" y="3215640"/>
                  </a:lnTo>
                  <a:lnTo>
                    <a:pt x="10005060" y="3135630"/>
                  </a:lnTo>
                  <a:lnTo>
                    <a:pt x="10005060" y="2708910"/>
                  </a:lnTo>
                  <a:cubicBezTo>
                    <a:pt x="10005060" y="1257300"/>
                    <a:pt x="8829040" y="80010"/>
                    <a:pt x="7377430" y="80010"/>
                  </a:cubicBezTo>
                  <a:close/>
                </a:path>
              </a:pathLst>
            </a:custGeom>
            <a:blipFill>
              <a:blip r:embed="rId8"/>
              <a:stretch>
                <a:fillRect t="-4270" b="-4270"/>
              </a:stretch>
            </a:blipFill>
          </p:spPr>
          <p:txBody>
            <a:bodyPr/>
            <a:lstStyle/>
            <a:p>
              <a:endParaRPr lang="en-GB" noProof="0" dirty="0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8491414" y="3027578"/>
            <a:ext cx="8767886" cy="1607039"/>
            <a:chOff x="0" y="0"/>
            <a:chExt cx="2309237" cy="42325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309237" cy="423253"/>
            </a:xfrm>
            <a:custGeom>
              <a:avLst/>
              <a:gdLst/>
              <a:ahLst/>
              <a:cxnLst/>
              <a:rect l="l" t="t" r="r" b="b"/>
              <a:pathLst>
                <a:path w="2309237" h="423253">
                  <a:moveTo>
                    <a:pt x="82118" y="0"/>
                  </a:moveTo>
                  <a:lnTo>
                    <a:pt x="2227120" y="0"/>
                  </a:lnTo>
                  <a:cubicBezTo>
                    <a:pt x="2272472" y="0"/>
                    <a:pt x="2309237" y="36765"/>
                    <a:pt x="2309237" y="82118"/>
                  </a:cubicBezTo>
                  <a:lnTo>
                    <a:pt x="2309237" y="341135"/>
                  </a:lnTo>
                  <a:cubicBezTo>
                    <a:pt x="2309237" y="386488"/>
                    <a:pt x="2272472" y="423253"/>
                    <a:pt x="2227120" y="423253"/>
                  </a:cubicBezTo>
                  <a:lnTo>
                    <a:pt x="82118" y="423253"/>
                  </a:lnTo>
                  <a:cubicBezTo>
                    <a:pt x="36765" y="423253"/>
                    <a:pt x="0" y="386488"/>
                    <a:pt x="0" y="341135"/>
                  </a:cubicBezTo>
                  <a:lnTo>
                    <a:pt x="0" y="82118"/>
                  </a:lnTo>
                  <a:cubicBezTo>
                    <a:pt x="0" y="36765"/>
                    <a:pt x="36765" y="0"/>
                    <a:pt x="82118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2309237" cy="4708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0430425" y="8359591"/>
            <a:ext cx="6828875" cy="1015988"/>
            <a:chOff x="0" y="0"/>
            <a:chExt cx="1798552" cy="26758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798552" cy="267585"/>
            </a:xfrm>
            <a:custGeom>
              <a:avLst/>
              <a:gdLst/>
              <a:ahLst/>
              <a:cxnLst/>
              <a:rect l="l" t="t" r="r" b="b"/>
              <a:pathLst>
                <a:path w="1798552" h="267585">
                  <a:moveTo>
                    <a:pt x="105434" y="0"/>
                  </a:moveTo>
                  <a:lnTo>
                    <a:pt x="1693117" y="0"/>
                  </a:lnTo>
                  <a:cubicBezTo>
                    <a:pt x="1751347" y="0"/>
                    <a:pt x="1798552" y="47205"/>
                    <a:pt x="1798552" y="105434"/>
                  </a:cubicBezTo>
                  <a:lnTo>
                    <a:pt x="1798552" y="162151"/>
                  </a:lnTo>
                  <a:cubicBezTo>
                    <a:pt x="1798552" y="220381"/>
                    <a:pt x="1751347" y="267585"/>
                    <a:pt x="1693117" y="267585"/>
                  </a:cubicBezTo>
                  <a:lnTo>
                    <a:pt x="105434" y="267585"/>
                  </a:lnTo>
                  <a:cubicBezTo>
                    <a:pt x="47205" y="267585"/>
                    <a:pt x="0" y="220381"/>
                    <a:pt x="0" y="162151"/>
                  </a:cubicBezTo>
                  <a:lnTo>
                    <a:pt x="0" y="105434"/>
                  </a:lnTo>
                  <a:cubicBezTo>
                    <a:pt x="0" y="47205"/>
                    <a:pt x="47205" y="0"/>
                    <a:pt x="105434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47625"/>
              <a:ext cx="1798552" cy="3152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3122146" y="128050"/>
            <a:ext cx="13025124" cy="25534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84"/>
              </a:lnSpc>
            </a:pPr>
            <a:r>
              <a:rPr lang="en-GB" sz="4845" b="1" noProof="0" dirty="0">
                <a:solidFill>
                  <a:srgbClr val="124B3D"/>
                </a:solidFill>
                <a:latin typeface="TT Bluescreens Bold"/>
                <a:ea typeface="TT Bluescreens Bold"/>
                <a:cs typeface="TT Bluescreens Bold"/>
                <a:sym typeface="TT Bluescreens Bold"/>
              </a:rPr>
              <a:t>ASSESSING WHICH SUSTAINABLE FERTILISATION TECHNIQUE OFFERS THE MOST EFFECTIVE BALANCE OF COST EFFICIENCY, SOIL HEALTH, AND CROP SAFETY IN THE CONTEXT OF SVG AGRICULTURAL INDUSTRY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80005" y="2798978"/>
            <a:ext cx="7973080" cy="1893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5324"/>
              </a:lnSpc>
            </a:pPr>
            <a:r>
              <a:rPr lang="en-GB" sz="10946" noProof="0" dirty="0">
                <a:solidFill>
                  <a:srgbClr val="262829"/>
                </a:solidFill>
                <a:latin typeface="TT Bluescreens"/>
                <a:ea typeface="TT Bluescreens"/>
                <a:cs typeface="TT Bluescreens"/>
                <a:sym typeface="TT Bluescreens"/>
              </a:rPr>
              <a:t>DISSERTATION PROPOSAL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875357" y="5851902"/>
            <a:ext cx="4399044" cy="1539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650"/>
              </a:lnSpc>
            </a:pPr>
            <a:r>
              <a:rPr lang="en-GB" sz="2607" i="1" noProof="0" dirty="0">
                <a:solidFill>
                  <a:srgbClr val="262829"/>
                </a:solidFill>
                <a:latin typeface="Noto Sans Italics"/>
                <a:ea typeface="Noto Sans Italics"/>
                <a:cs typeface="Noto Sans Italics"/>
                <a:sym typeface="Noto Sans Italics"/>
              </a:rPr>
              <a:t> MSc Environmental Management &amp; Conservation</a:t>
            </a:r>
          </a:p>
          <a:p>
            <a:pPr algn="r">
              <a:lnSpc>
                <a:spcPts val="5104"/>
              </a:lnSpc>
            </a:pPr>
            <a:endParaRPr lang="en-GB" sz="2607" i="1" noProof="0" dirty="0">
              <a:solidFill>
                <a:srgbClr val="262829"/>
              </a:solidFill>
              <a:latin typeface="Noto Sans Italics"/>
              <a:ea typeface="Noto Sans Italics"/>
              <a:cs typeface="Noto Sans Italics"/>
              <a:sym typeface="Noto Sans Italics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0718067" y="8344238"/>
            <a:ext cx="6253590" cy="9404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814"/>
              </a:lnSpc>
            </a:pPr>
            <a:r>
              <a:rPr lang="en-GB" sz="2724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Overview: Brief introduction to the research purpose and significance.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4495236" y="4955755"/>
            <a:ext cx="2703084" cy="5052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178"/>
              </a:lnSpc>
            </a:pPr>
            <a:r>
              <a:rPr lang="en-GB" sz="2984" noProof="0" dirty="0">
                <a:solidFill>
                  <a:srgbClr val="262829"/>
                </a:solidFill>
                <a:latin typeface="Noto Sans"/>
                <a:ea typeface="Noto Sans"/>
                <a:cs typeface="Noto Sans"/>
                <a:sym typeface="Noto Sans"/>
              </a:rPr>
              <a:t>Presented by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3687304" y="5403828"/>
            <a:ext cx="3571996" cy="5217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4318"/>
              </a:lnSpc>
            </a:pPr>
            <a:r>
              <a:rPr lang="en-GB" sz="3084" b="1" i="1" spc="-61" noProof="0" dirty="0">
                <a:solidFill>
                  <a:srgbClr val="262829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Kelene Frederick 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270" y="3871545"/>
            <a:ext cx="1906860" cy="280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80"/>
              </a:lnSpc>
              <a:spcBef>
                <a:spcPct val="0"/>
              </a:spcBef>
            </a:pPr>
            <a:r>
              <a:rPr lang="en-GB" sz="1700" b="1" noProof="0" dirty="0">
                <a:solidFill>
                  <a:srgbClr val="000000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(ANN News, 2024)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4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936136" y="2997571"/>
            <a:ext cx="6343115" cy="9084955"/>
            <a:chOff x="0" y="0"/>
            <a:chExt cx="4433570" cy="6350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433570" cy="6350000"/>
            </a:xfrm>
            <a:custGeom>
              <a:avLst/>
              <a:gdLst/>
              <a:ahLst/>
              <a:cxnLst/>
              <a:rect l="l" t="t" r="r" b="b"/>
              <a:pathLst>
                <a:path w="4433570" h="6350000">
                  <a:moveTo>
                    <a:pt x="2217420" y="0"/>
                  </a:moveTo>
                  <a:cubicBezTo>
                    <a:pt x="3441700" y="0"/>
                    <a:pt x="4433570" y="993140"/>
                    <a:pt x="4433570" y="2217420"/>
                  </a:cubicBezTo>
                  <a:lnTo>
                    <a:pt x="4433570" y="6350000"/>
                  </a:lnTo>
                  <a:lnTo>
                    <a:pt x="0" y="6350000"/>
                  </a:lnTo>
                  <a:lnTo>
                    <a:pt x="0" y="2217420"/>
                  </a:lnTo>
                  <a:cubicBezTo>
                    <a:pt x="0" y="993140"/>
                    <a:pt x="993140" y="0"/>
                    <a:pt x="2217420" y="0"/>
                  </a:cubicBezTo>
                  <a:close/>
                </a:path>
              </a:pathLst>
            </a:custGeom>
            <a:solidFill>
              <a:srgbClr val="262829"/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GB" noProof="0" dirty="0"/>
            </a:p>
          </p:txBody>
        </p:sp>
      </p:grpSp>
      <p:sp>
        <p:nvSpPr>
          <p:cNvPr id="4" name="Freeform 4"/>
          <p:cNvSpPr/>
          <p:nvPr/>
        </p:nvSpPr>
        <p:spPr>
          <a:xfrm>
            <a:off x="10336133" y="3248390"/>
            <a:ext cx="2038029" cy="2075733"/>
          </a:xfrm>
          <a:custGeom>
            <a:avLst/>
            <a:gdLst/>
            <a:ahLst/>
            <a:cxnLst/>
            <a:rect l="l" t="t" r="r" b="b"/>
            <a:pathLst>
              <a:path w="2038029" h="2075733">
                <a:moveTo>
                  <a:pt x="0" y="0"/>
                </a:moveTo>
                <a:lnTo>
                  <a:pt x="2038029" y="0"/>
                </a:lnTo>
                <a:lnTo>
                  <a:pt x="2038029" y="2075733"/>
                </a:lnTo>
                <a:lnTo>
                  <a:pt x="0" y="20757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5" name="Freeform 5"/>
          <p:cNvSpPr/>
          <p:nvPr/>
        </p:nvSpPr>
        <p:spPr>
          <a:xfrm>
            <a:off x="15753628" y="3189134"/>
            <a:ext cx="2038029" cy="2075733"/>
          </a:xfrm>
          <a:custGeom>
            <a:avLst/>
            <a:gdLst/>
            <a:ahLst/>
            <a:cxnLst/>
            <a:rect l="l" t="t" r="r" b="b"/>
            <a:pathLst>
              <a:path w="2038029" h="2075733">
                <a:moveTo>
                  <a:pt x="0" y="0"/>
                </a:moveTo>
                <a:lnTo>
                  <a:pt x="2038029" y="0"/>
                </a:lnTo>
                <a:lnTo>
                  <a:pt x="2038029" y="2075733"/>
                </a:lnTo>
                <a:lnTo>
                  <a:pt x="0" y="20757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grpSp>
        <p:nvGrpSpPr>
          <p:cNvPr id="6" name="Group 6"/>
          <p:cNvGrpSpPr/>
          <p:nvPr/>
        </p:nvGrpSpPr>
        <p:grpSpPr>
          <a:xfrm>
            <a:off x="10956087" y="3026146"/>
            <a:ext cx="6303213" cy="9027805"/>
            <a:chOff x="0" y="0"/>
            <a:chExt cx="4433570" cy="6350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433570" cy="6350000"/>
            </a:xfrm>
            <a:custGeom>
              <a:avLst/>
              <a:gdLst/>
              <a:ahLst/>
              <a:cxnLst/>
              <a:rect l="l" t="t" r="r" b="b"/>
              <a:pathLst>
                <a:path w="4433570" h="6350000">
                  <a:moveTo>
                    <a:pt x="2217420" y="0"/>
                  </a:moveTo>
                  <a:cubicBezTo>
                    <a:pt x="3441700" y="0"/>
                    <a:pt x="4433570" y="993140"/>
                    <a:pt x="4433570" y="2217420"/>
                  </a:cubicBezTo>
                  <a:lnTo>
                    <a:pt x="4433570" y="6350000"/>
                  </a:lnTo>
                  <a:lnTo>
                    <a:pt x="0" y="6350000"/>
                  </a:lnTo>
                  <a:lnTo>
                    <a:pt x="0" y="2217420"/>
                  </a:lnTo>
                  <a:cubicBezTo>
                    <a:pt x="0" y="993140"/>
                    <a:pt x="993140" y="0"/>
                    <a:pt x="2217420" y="0"/>
                  </a:cubicBezTo>
                  <a:close/>
                </a:path>
              </a:pathLst>
            </a:custGeom>
            <a:blipFill>
              <a:blip r:embed="rId4"/>
              <a:stretch>
                <a:fillRect l="-3709" r="-3709"/>
              </a:stretch>
            </a:blipFill>
          </p:spPr>
          <p:txBody>
            <a:bodyPr/>
            <a:lstStyle/>
            <a:p>
              <a:endParaRPr lang="en-GB" noProof="0" dirty="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-708327" y="-83504"/>
            <a:ext cx="19877457" cy="877432"/>
            <a:chOff x="0" y="0"/>
            <a:chExt cx="5235215" cy="23109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235215" cy="231093"/>
            </a:xfrm>
            <a:custGeom>
              <a:avLst/>
              <a:gdLst/>
              <a:ahLst/>
              <a:cxnLst/>
              <a:rect l="l" t="t" r="r" b="b"/>
              <a:pathLst>
                <a:path w="5235215" h="231093">
                  <a:moveTo>
                    <a:pt x="36222" y="0"/>
                  </a:moveTo>
                  <a:lnTo>
                    <a:pt x="5198993" y="0"/>
                  </a:lnTo>
                  <a:cubicBezTo>
                    <a:pt x="5208600" y="0"/>
                    <a:pt x="5217813" y="3816"/>
                    <a:pt x="5224606" y="10609"/>
                  </a:cubicBezTo>
                  <a:cubicBezTo>
                    <a:pt x="5231399" y="17402"/>
                    <a:pt x="5235215" y="26615"/>
                    <a:pt x="5235215" y="36222"/>
                  </a:cubicBezTo>
                  <a:lnTo>
                    <a:pt x="5235215" y="194871"/>
                  </a:lnTo>
                  <a:cubicBezTo>
                    <a:pt x="5235215" y="204478"/>
                    <a:pt x="5231399" y="213691"/>
                    <a:pt x="5224606" y="220484"/>
                  </a:cubicBezTo>
                  <a:cubicBezTo>
                    <a:pt x="5217813" y="227277"/>
                    <a:pt x="5208600" y="231093"/>
                    <a:pt x="5198993" y="231093"/>
                  </a:cubicBezTo>
                  <a:lnTo>
                    <a:pt x="36222" y="231093"/>
                  </a:lnTo>
                  <a:cubicBezTo>
                    <a:pt x="26615" y="231093"/>
                    <a:pt x="17402" y="227277"/>
                    <a:pt x="10609" y="220484"/>
                  </a:cubicBezTo>
                  <a:cubicBezTo>
                    <a:pt x="3816" y="213691"/>
                    <a:pt x="0" y="204478"/>
                    <a:pt x="0" y="194871"/>
                  </a:cubicBezTo>
                  <a:lnTo>
                    <a:pt x="0" y="36222"/>
                  </a:lnTo>
                  <a:cubicBezTo>
                    <a:pt x="0" y="26615"/>
                    <a:pt x="3816" y="17402"/>
                    <a:pt x="10609" y="10609"/>
                  </a:cubicBezTo>
                  <a:cubicBezTo>
                    <a:pt x="17402" y="3816"/>
                    <a:pt x="26615" y="0"/>
                    <a:pt x="36222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5235215" cy="2787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82963" y="1625290"/>
            <a:ext cx="9700758" cy="1015988"/>
            <a:chOff x="0" y="0"/>
            <a:chExt cx="2554932" cy="267585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554932" cy="267585"/>
            </a:xfrm>
            <a:custGeom>
              <a:avLst/>
              <a:gdLst/>
              <a:ahLst/>
              <a:cxnLst/>
              <a:rect l="l" t="t" r="r" b="b"/>
              <a:pathLst>
                <a:path w="2554932" h="267585">
                  <a:moveTo>
                    <a:pt x="74221" y="0"/>
                  </a:moveTo>
                  <a:lnTo>
                    <a:pt x="2480711" y="0"/>
                  </a:lnTo>
                  <a:cubicBezTo>
                    <a:pt x="2521702" y="0"/>
                    <a:pt x="2554932" y="33230"/>
                    <a:pt x="2554932" y="74221"/>
                  </a:cubicBezTo>
                  <a:lnTo>
                    <a:pt x="2554932" y="193364"/>
                  </a:lnTo>
                  <a:cubicBezTo>
                    <a:pt x="2554932" y="213049"/>
                    <a:pt x="2547113" y="231927"/>
                    <a:pt x="2533193" y="245847"/>
                  </a:cubicBezTo>
                  <a:cubicBezTo>
                    <a:pt x="2519274" y="259766"/>
                    <a:pt x="2500396" y="267585"/>
                    <a:pt x="2480711" y="267585"/>
                  </a:cubicBezTo>
                  <a:lnTo>
                    <a:pt x="74221" y="267585"/>
                  </a:lnTo>
                  <a:cubicBezTo>
                    <a:pt x="33230" y="267585"/>
                    <a:pt x="0" y="234356"/>
                    <a:pt x="0" y="193364"/>
                  </a:cubicBezTo>
                  <a:lnTo>
                    <a:pt x="0" y="74221"/>
                  </a:lnTo>
                  <a:cubicBezTo>
                    <a:pt x="0" y="33230"/>
                    <a:pt x="33230" y="0"/>
                    <a:pt x="74221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2554932" cy="3152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362421" y="2688903"/>
            <a:ext cx="8781579" cy="1597354"/>
            <a:chOff x="0" y="0"/>
            <a:chExt cx="2312844" cy="420702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312844" cy="420702"/>
            </a:xfrm>
            <a:custGeom>
              <a:avLst/>
              <a:gdLst/>
              <a:ahLst/>
              <a:cxnLst/>
              <a:rect l="l" t="t" r="r" b="b"/>
              <a:pathLst>
                <a:path w="2312844" h="420702">
                  <a:moveTo>
                    <a:pt x="81990" y="0"/>
                  </a:moveTo>
                  <a:lnTo>
                    <a:pt x="2230854" y="0"/>
                  </a:lnTo>
                  <a:cubicBezTo>
                    <a:pt x="2252599" y="0"/>
                    <a:pt x="2273453" y="8638"/>
                    <a:pt x="2288829" y="24014"/>
                  </a:cubicBezTo>
                  <a:cubicBezTo>
                    <a:pt x="2304205" y="39390"/>
                    <a:pt x="2312844" y="60245"/>
                    <a:pt x="2312844" y="81990"/>
                  </a:cubicBezTo>
                  <a:lnTo>
                    <a:pt x="2312844" y="338713"/>
                  </a:lnTo>
                  <a:cubicBezTo>
                    <a:pt x="2312844" y="360458"/>
                    <a:pt x="2304205" y="381312"/>
                    <a:pt x="2288829" y="396688"/>
                  </a:cubicBezTo>
                  <a:cubicBezTo>
                    <a:pt x="2273453" y="412064"/>
                    <a:pt x="2252599" y="420702"/>
                    <a:pt x="2230854" y="420702"/>
                  </a:cubicBezTo>
                  <a:lnTo>
                    <a:pt x="81990" y="420702"/>
                  </a:lnTo>
                  <a:cubicBezTo>
                    <a:pt x="60245" y="420702"/>
                    <a:pt x="39390" y="412064"/>
                    <a:pt x="24014" y="396688"/>
                  </a:cubicBezTo>
                  <a:cubicBezTo>
                    <a:pt x="8638" y="381312"/>
                    <a:pt x="0" y="360458"/>
                    <a:pt x="0" y="338713"/>
                  </a:cubicBezTo>
                  <a:lnTo>
                    <a:pt x="0" y="81990"/>
                  </a:lnTo>
                  <a:cubicBezTo>
                    <a:pt x="0" y="60245"/>
                    <a:pt x="8638" y="39390"/>
                    <a:pt x="24014" y="24014"/>
                  </a:cubicBezTo>
                  <a:cubicBezTo>
                    <a:pt x="39390" y="8638"/>
                    <a:pt x="60245" y="0"/>
                    <a:pt x="81990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47625"/>
              <a:ext cx="2312844" cy="4683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82963" y="5879742"/>
            <a:ext cx="8894135" cy="4174200"/>
            <a:chOff x="0" y="0"/>
            <a:chExt cx="2342488" cy="1099378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342488" cy="1099378"/>
            </a:xfrm>
            <a:custGeom>
              <a:avLst/>
              <a:gdLst/>
              <a:ahLst/>
              <a:cxnLst/>
              <a:rect l="l" t="t" r="r" b="b"/>
              <a:pathLst>
                <a:path w="2342488" h="1099378">
                  <a:moveTo>
                    <a:pt x="51357" y="0"/>
                  </a:moveTo>
                  <a:lnTo>
                    <a:pt x="2291131" y="0"/>
                  </a:lnTo>
                  <a:cubicBezTo>
                    <a:pt x="2304752" y="0"/>
                    <a:pt x="2317815" y="5411"/>
                    <a:pt x="2327446" y="15042"/>
                  </a:cubicBezTo>
                  <a:cubicBezTo>
                    <a:pt x="2337078" y="24673"/>
                    <a:pt x="2342488" y="37736"/>
                    <a:pt x="2342488" y="51357"/>
                  </a:cubicBezTo>
                  <a:lnTo>
                    <a:pt x="2342488" y="1048021"/>
                  </a:lnTo>
                  <a:cubicBezTo>
                    <a:pt x="2342488" y="1061642"/>
                    <a:pt x="2337078" y="1074705"/>
                    <a:pt x="2327446" y="1084336"/>
                  </a:cubicBezTo>
                  <a:cubicBezTo>
                    <a:pt x="2317815" y="1093967"/>
                    <a:pt x="2304752" y="1099378"/>
                    <a:pt x="2291131" y="1099378"/>
                  </a:cubicBezTo>
                  <a:lnTo>
                    <a:pt x="51357" y="1099378"/>
                  </a:lnTo>
                  <a:cubicBezTo>
                    <a:pt x="22993" y="1099378"/>
                    <a:pt x="0" y="1076385"/>
                    <a:pt x="0" y="1048021"/>
                  </a:cubicBezTo>
                  <a:lnTo>
                    <a:pt x="0" y="51357"/>
                  </a:lnTo>
                  <a:cubicBezTo>
                    <a:pt x="0" y="37736"/>
                    <a:pt x="5411" y="24673"/>
                    <a:pt x="15042" y="15042"/>
                  </a:cubicBezTo>
                  <a:cubicBezTo>
                    <a:pt x="24673" y="5411"/>
                    <a:pt x="37736" y="0"/>
                    <a:pt x="51357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2342488" cy="11470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sp>
        <p:nvSpPr>
          <p:cNvPr id="20" name="Freeform 20"/>
          <p:cNvSpPr/>
          <p:nvPr/>
        </p:nvSpPr>
        <p:spPr>
          <a:xfrm>
            <a:off x="362421" y="1520145"/>
            <a:ext cx="1041084" cy="1016358"/>
          </a:xfrm>
          <a:custGeom>
            <a:avLst/>
            <a:gdLst/>
            <a:ahLst/>
            <a:cxnLst/>
            <a:rect l="l" t="t" r="r" b="b"/>
            <a:pathLst>
              <a:path w="1041084" h="1016358">
                <a:moveTo>
                  <a:pt x="0" y="0"/>
                </a:moveTo>
                <a:lnTo>
                  <a:pt x="1041084" y="0"/>
                </a:lnTo>
                <a:lnTo>
                  <a:pt x="1041084" y="1016358"/>
                </a:lnTo>
                <a:lnTo>
                  <a:pt x="0" y="101635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1" name="TextBox 21"/>
          <p:cNvSpPr txBox="1"/>
          <p:nvPr/>
        </p:nvSpPr>
        <p:spPr>
          <a:xfrm>
            <a:off x="1348984" y="6672444"/>
            <a:ext cx="8169493" cy="3662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48655" lvl="1" indent="-274328" algn="just">
              <a:lnSpc>
                <a:spcPts val="3557"/>
              </a:lnSpc>
              <a:buFont typeface="Arial"/>
              <a:buChar char="•"/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Compare fertilisation methods (fertigation and foliar) using organic and inorganic fertiliser.</a:t>
            </a:r>
          </a:p>
          <a:p>
            <a:pPr marL="548655" lvl="1" indent="-274328" algn="just">
              <a:lnSpc>
                <a:spcPts val="3557"/>
              </a:lnSpc>
              <a:buFont typeface="Arial"/>
              <a:buChar char="•"/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Assess the impact on growth rate, crop quality, and soil health.</a:t>
            </a:r>
          </a:p>
          <a:p>
            <a:pPr marL="548655" lvl="1" indent="-274328" algn="just">
              <a:lnSpc>
                <a:spcPts val="3557"/>
              </a:lnSpc>
              <a:buFont typeface="Arial"/>
              <a:buChar char="•"/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Evaluate the overall economic feasibility.</a:t>
            </a:r>
          </a:p>
          <a:p>
            <a:pPr marL="548655" lvl="1" indent="-274328" algn="just">
              <a:lnSpc>
                <a:spcPts val="3557"/>
              </a:lnSpc>
              <a:buFont typeface="Arial"/>
              <a:buChar char="•"/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Propose sustainable farming strategies to minimise environmental impact.</a:t>
            </a:r>
          </a:p>
          <a:p>
            <a:pPr algn="just">
              <a:lnSpc>
                <a:spcPts val="3557"/>
              </a:lnSpc>
            </a:pPr>
            <a:endParaRPr lang="en-GB" sz="2541" b="1" noProof="0" dirty="0">
              <a:solidFill>
                <a:srgbClr val="262829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</p:txBody>
      </p:sp>
      <p:sp>
        <p:nvSpPr>
          <p:cNvPr id="22" name="Freeform 22"/>
          <p:cNvSpPr/>
          <p:nvPr/>
        </p:nvSpPr>
        <p:spPr>
          <a:xfrm flipH="1">
            <a:off x="9144000" y="8833392"/>
            <a:ext cx="1041084" cy="1016358"/>
          </a:xfrm>
          <a:custGeom>
            <a:avLst/>
            <a:gdLst/>
            <a:ahLst/>
            <a:cxnLst/>
            <a:rect l="l" t="t" r="r" b="b"/>
            <a:pathLst>
              <a:path w="1041084" h="1016358">
                <a:moveTo>
                  <a:pt x="1041084" y="0"/>
                </a:moveTo>
                <a:lnTo>
                  <a:pt x="0" y="0"/>
                </a:lnTo>
                <a:lnTo>
                  <a:pt x="0" y="1016359"/>
                </a:lnTo>
                <a:lnTo>
                  <a:pt x="1041084" y="1016359"/>
                </a:lnTo>
                <a:lnTo>
                  <a:pt x="1041084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3" name="Freeform 23"/>
          <p:cNvSpPr/>
          <p:nvPr/>
        </p:nvSpPr>
        <p:spPr>
          <a:xfrm>
            <a:off x="4267313" y="4234040"/>
            <a:ext cx="1653181" cy="1690977"/>
          </a:xfrm>
          <a:custGeom>
            <a:avLst/>
            <a:gdLst/>
            <a:ahLst/>
            <a:cxnLst/>
            <a:rect l="l" t="t" r="r" b="b"/>
            <a:pathLst>
              <a:path w="1653181" h="1690977">
                <a:moveTo>
                  <a:pt x="0" y="0"/>
                </a:moveTo>
                <a:lnTo>
                  <a:pt x="1653181" y="0"/>
                </a:lnTo>
                <a:lnTo>
                  <a:pt x="1653181" y="1690977"/>
                </a:lnTo>
                <a:lnTo>
                  <a:pt x="0" y="169097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4" name="TextBox 24"/>
          <p:cNvSpPr txBox="1"/>
          <p:nvPr/>
        </p:nvSpPr>
        <p:spPr>
          <a:xfrm>
            <a:off x="10583721" y="660578"/>
            <a:ext cx="6532704" cy="25370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0690"/>
              </a:lnSpc>
            </a:pPr>
            <a:r>
              <a:rPr lang="en-GB" sz="14778" b="1" noProof="0" dirty="0">
                <a:solidFill>
                  <a:srgbClr val="124B3D"/>
                </a:solidFill>
                <a:latin typeface="TT Bluescreens Bold"/>
                <a:ea typeface="TT Bluescreens Bold"/>
                <a:cs typeface="TT Bluescreens Bold"/>
                <a:sym typeface="TT Bluescreens Bold"/>
              </a:rPr>
              <a:t>Introduction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290443" y="1849283"/>
            <a:ext cx="1611084" cy="430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57"/>
              </a:lnSpc>
            </a:pPr>
            <a:r>
              <a:rPr lang="en-GB" sz="2541" b="1" i="1" noProof="0" dirty="0">
                <a:solidFill>
                  <a:srgbClr val="262829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Purpose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54112" y="2949946"/>
            <a:ext cx="747001" cy="430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57"/>
              </a:lnSpc>
            </a:pPr>
            <a:r>
              <a:rPr lang="en-GB" sz="2541" b="1" i="1" noProof="0" dirty="0">
                <a:solidFill>
                  <a:srgbClr val="262829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Aim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348984" y="6136917"/>
            <a:ext cx="1882986" cy="430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57"/>
              </a:lnSpc>
            </a:pPr>
            <a:r>
              <a:rPr lang="en-GB" sz="2541" b="1" i="1" noProof="0" dirty="0">
                <a:solidFill>
                  <a:srgbClr val="262829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Objectives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137147" y="6136917"/>
            <a:ext cx="189644" cy="430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57"/>
              </a:lnSpc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601113" y="2978521"/>
            <a:ext cx="189644" cy="430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57"/>
              </a:lnSpc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: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711883" y="1832773"/>
            <a:ext cx="189644" cy="430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57"/>
              </a:lnSpc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: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901527" y="1670257"/>
            <a:ext cx="7148704" cy="8784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57"/>
              </a:lnSpc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Encouraging more sustainable agriculture in St. Vincent and the Grenadines (SVG)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90757" y="2773635"/>
            <a:ext cx="8259474" cy="13261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57"/>
              </a:lnSpc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Identify the most cost-effective and environmentally sustainable fertilisation technique for agriculture in SVG.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3350270" y="4071163"/>
            <a:ext cx="1514847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GB" sz="1800" b="1" noProof="0" dirty="0">
                <a:solidFill>
                  <a:srgbClr val="000000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(CARDI, 2018)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4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48277" y="832161"/>
            <a:ext cx="3643731" cy="3643717"/>
            <a:chOff x="0" y="0"/>
            <a:chExt cx="6350000" cy="634997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5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2"/>
              <a:stretch>
                <a:fillRect l="-8823" r="-41269"/>
              </a:stretch>
            </a:blipFill>
          </p:spPr>
          <p:txBody>
            <a:bodyPr/>
            <a:lstStyle/>
            <a:p>
              <a:endParaRPr lang="en-GB" noProof="0" dirty="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-10058" y="4475877"/>
            <a:ext cx="6098010" cy="2676540"/>
            <a:chOff x="0" y="0"/>
            <a:chExt cx="1606060" cy="704932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606060" cy="704932"/>
            </a:xfrm>
            <a:custGeom>
              <a:avLst/>
              <a:gdLst/>
              <a:ahLst/>
              <a:cxnLst/>
              <a:rect l="l" t="t" r="r" b="b"/>
              <a:pathLst>
                <a:path w="1606060" h="704932">
                  <a:moveTo>
                    <a:pt x="118071" y="0"/>
                  </a:moveTo>
                  <a:lnTo>
                    <a:pt x="1487989" y="0"/>
                  </a:lnTo>
                  <a:cubicBezTo>
                    <a:pt x="1519304" y="0"/>
                    <a:pt x="1549335" y="12440"/>
                    <a:pt x="1571478" y="34582"/>
                  </a:cubicBezTo>
                  <a:cubicBezTo>
                    <a:pt x="1593621" y="56725"/>
                    <a:pt x="1606060" y="86757"/>
                    <a:pt x="1606060" y="118071"/>
                  </a:cubicBezTo>
                  <a:lnTo>
                    <a:pt x="1606060" y="586861"/>
                  </a:lnTo>
                  <a:cubicBezTo>
                    <a:pt x="1606060" y="618176"/>
                    <a:pt x="1593621" y="648208"/>
                    <a:pt x="1571478" y="670350"/>
                  </a:cubicBezTo>
                  <a:cubicBezTo>
                    <a:pt x="1549335" y="692493"/>
                    <a:pt x="1519304" y="704932"/>
                    <a:pt x="1487989" y="704932"/>
                  </a:cubicBezTo>
                  <a:lnTo>
                    <a:pt x="118071" y="704932"/>
                  </a:lnTo>
                  <a:cubicBezTo>
                    <a:pt x="86757" y="704932"/>
                    <a:pt x="56725" y="692493"/>
                    <a:pt x="34582" y="670350"/>
                  </a:cubicBezTo>
                  <a:cubicBezTo>
                    <a:pt x="12440" y="648208"/>
                    <a:pt x="0" y="618176"/>
                    <a:pt x="0" y="586861"/>
                  </a:cubicBezTo>
                  <a:lnTo>
                    <a:pt x="0" y="118071"/>
                  </a:lnTo>
                  <a:cubicBezTo>
                    <a:pt x="0" y="86757"/>
                    <a:pt x="12440" y="56725"/>
                    <a:pt x="34582" y="34582"/>
                  </a:cubicBezTo>
                  <a:cubicBezTo>
                    <a:pt x="56725" y="12440"/>
                    <a:pt x="86757" y="0"/>
                    <a:pt x="118071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1606060" cy="75255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417647" y="4620731"/>
            <a:ext cx="5546480" cy="2314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97"/>
              </a:lnSpc>
            </a:pPr>
            <a:r>
              <a:rPr lang="en-GB" sz="2641" b="1" i="1" spc="-52" noProof="0" dirty="0">
                <a:solidFill>
                  <a:srgbClr val="262829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Importance of Sustainable Agriculture:</a:t>
            </a:r>
            <a:r>
              <a:rPr lang="en-GB" sz="2641" b="1" spc="-52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 Balancing food security, environmental protection, and cost efficiency (Rehman et al., 2022).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-708327" y="-83504"/>
            <a:ext cx="19877457" cy="877432"/>
            <a:chOff x="0" y="0"/>
            <a:chExt cx="5235215" cy="23109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235215" cy="231093"/>
            </a:xfrm>
            <a:custGeom>
              <a:avLst/>
              <a:gdLst/>
              <a:ahLst/>
              <a:cxnLst/>
              <a:rect l="l" t="t" r="r" b="b"/>
              <a:pathLst>
                <a:path w="5235215" h="231093">
                  <a:moveTo>
                    <a:pt x="36222" y="0"/>
                  </a:moveTo>
                  <a:lnTo>
                    <a:pt x="5198993" y="0"/>
                  </a:lnTo>
                  <a:cubicBezTo>
                    <a:pt x="5208600" y="0"/>
                    <a:pt x="5217813" y="3816"/>
                    <a:pt x="5224606" y="10609"/>
                  </a:cubicBezTo>
                  <a:cubicBezTo>
                    <a:pt x="5231399" y="17402"/>
                    <a:pt x="5235215" y="26615"/>
                    <a:pt x="5235215" y="36222"/>
                  </a:cubicBezTo>
                  <a:lnTo>
                    <a:pt x="5235215" y="194871"/>
                  </a:lnTo>
                  <a:cubicBezTo>
                    <a:pt x="5235215" y="204478"/>
                    <a:pt x="5231399" y="213691"/>
                    <a:pt x="5224606" y="220484"/>
                  </a:cubicBezTo>
                  <a:cubicBezTo>
                    <a:pt x="5217813" y="227277"/>
                    <a:pt x="5208600" y="231093"/>
                    <a:pt x="5198993" y="231093"/>
                  </a:cubicBezTo>
                  <a:lnTo>
                    <a:pt x="36222" y="231093"/>
                  </a:lnTo>
                  <a:cubicBezTo>
                    <a:pt x="26615" y="231093"/>
                    <a:pt x="17402" y="227277"/>
                    <a:pt x="10609" y="220484"/>
                  </a:cubicBezTo>
                  <a:cubicBezTo>
                    <a:pt x="3816" y="213691"/>
                    <a:pt x="0" y="204478"/>
                    <a:pt x="0" y="194871"/>
                  </a:cubicBezTo>
                  <a:lnTo>
                    <a:pt x="0" y="36222"/>
                  </a:lnTo>
                  <a:cubicBezTo>
                    <a:pt x="0" y="26615"/>
                    <a:pt x="3816" y="17402"/>
                    <a:pt x="10609" y="10609"/>
                  </a:cubicBezTo>
                  <a:cubicBezTo>
                    <a:pt x="17402" y="3816"/>
                    <a:pt x="26615" y="0"/>
                    <a:pt x="36222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5235215" cy="2787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sp>
        <p:nvSpPr>
          <p:cNvPr id="11" name="Freeform 11"/>
          <p:cNvSpPr/>
          <p:nvPr/>
        </p:nvSpPr>
        <p:spPr>
          <a:xfrm rot="-1979267">
            <a:off x="17000998" y="3109918"/>
            <a:ext cx="1694447" cy="3116877"/>
          </a:xfrm>
          <a:custGeom>
            <a:avLst/>
            <a:gdLst/>
            <a:ahLst/>
            <a:cxnLst/>
            <a:rect l="l" t="t" r="r" b="b"/>
            <a:pathLst>
              <a:path w="1694447" h="3116877">
                <a:moveTo>
                  <a:pt x="0" y="0"/>
                </a:moveTo>
                <a:lnTo>
                  <a:pt x="1694447" y="0"/>
                </a:lnTo>
                <a:lnTo>
                  <a:pt x="1694447" y="3116877"/>
                </a:lnTo>
                <a:lnTo>
                  <a:pt x="0" y="311687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12" name="AutoShape 12"/>
          <p:cNvSpPr/>
          <p:nvPr/>
        </p:nvSpPr>
        <p:spPr>
          <a:xfrm>
            <a:off x="3038947" y="7107427"/>
            <a:ext cx="5143473" cy="1968805"/>
          </a:xfrm>
          <a:prstGeom prst="line">
            <a:avLst/>
          </a:prstGeom>
          <a:ln w="28575" cap="flat">
            <a:solidFill>
              <a:srgbClr val="26282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grpSp>
        <p:nvGrpSpPr>
          <p:cNvPr id="13" name="Group 13"/>
          <p:cNvGrpSpPr/>
          <p:nvPr/>
        </p:nvGrpSpPr>
        <p:grpSpPr>
          <a:xfrm>
            <a:off x="7730443" y="1486323"/>
            <a:ext cx="2827114" cy="2827102"/>
            <a:chOff x="0" y="0"/>
            <a:chExt cx="6350000" cy="634997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5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5"/>
              <a:stretch>
                <a:fillRect t="-1055" b="-32450"/>
              </a:stretch>
            </a:blipFill>
          </p:spPr>
          <p:txBody>
            <a:bodyPr/>
            <a:lstStyle/>
            <a:p>
              <a:endParaRPr lang="en-GB" noProof="0" dirty="0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6859477" y="4475877"/>
            <a:ext cx="5318965" cy="2813626"/>
            <a:chOff x="0" y="0"/>
            <a:chExt cx="1400880" cy="741037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400880" cy="741037"/>
            </a:xfrm>
            <a:custGeom>
              <a:avLst/>
              <a:gdLst/>
              <a:ahLst/>
              <a:cxnLst/>
              <a:rect l="l" t="t" r="r" b="b"/>
              <a:pathLst>
                <a:path w="1400880" h="741037">
                  <a:moveTo>
                    <a:pt x="135364" y="0"/>
                  </a:moveTo>
                  <a:lnTo>
                    <a:pt x="1265515" y="0"/>
                  </a:lnTo>
                  <a:cubicBezTo>
                    <a:pt x="1301416" y="0"/>
                    <a:pt x="1335846" y="14262"/>
                    <a:pt x="1361232" y="39647"/>
                  </a:cubicBezTo>
                  <a:cubicBezTo>
                    <a:pt x="1386618" y="65033"/>
                    <a:pt x="1400880" y="99464"/>
                    <a:pt x="1400880" y="135364"/>
                  </a:cubicBezTo>
                  <a:lnTo>
                    <a:pt x="1400880" y="605673"/>
                  </a:lnTo>
                  <a:cubicBezTo>
                    <a:pt x="1400880" y="641574"/>
                    <a:pt x="1386618" y="676004"/>
                    <a:pt x="1361232" y="701390"/>
                  </a:cubicBezTo>
                  <a:cubicBezTo>
                    <a:pt x="1335846" y="726776"/>
                    <a:pt x="1301416" y="741037"/>
                    <a:pt x="1265515" y="741037"/>
                  </a:cubicBezTo>
                  <a:lnTo>
                    <a:pt x="135364" y="741037"/>
                  </a:lnTo>
                  <a:cubicBezTo>
                    <a:pt x="99464" y="741037"/>
                    <a:pt x="65033" y="726776"/>
                    <a:pt x="39647" y="701390"/>
                  </a:cubicBezTo>
                  <a:cubicBezTo>
                    <a:pt x="14262" y="676004"/>
                    <a:pt x="0" y="641574"/>
                    <a:pt x="0" y="605673"/>
                  </a:cubicBezTo>
                  <a:lnTo>
                    <a:pt x="0" y="135364"/>
                  </a:lnTo>
                  <a:cubicBezTo>
                    <a:pt x="0" y="99464"/>
                    <a:pt x="14262" y="65033"/>
                    <a:pt x="39647" y="39647"/>
                  </a:cubicBezTo>
                  <a:cubicBezTo>
                    <a:pt x="65033" y="14262"/>
                    <a:pt x="99464" y="0"/>
                    <a:pt x="135364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1400880" cy="7886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r>
                <a:rPr lang="en-GB" sz="2499" b="1" i="1" noProof="0" dirty="0">
                  <a:solidFill>
                    <a:srgbClr val="000000"/>
                  </a:solidFill>
                  <a:latin typeface="Noto Sans Bold Italics"/>
                  <a:ea typeface="Noto Sans Bold Italics"/>
                  <a:cs typeface="Noto Sans Bold Italics"/>
                  <a:sym typeface="Noto Sans Bold Italics"/>
                </a:rPr>
                <a:t>Challenges in SVG:</a:t>
              </a:r>
            </a:p>
            <a:p>
              <a:pPr algn="ctr">
                <a:lnSpc>
                  <a:spcPts val="3499"/>
                </a:lnSpc>
              </a:pPr>
              <a:r>
                <a:rPr lang="en-GB" sz="2499" b="1" noProof="0" dirty="0">
                  <a:solidFill>
                    <a:srgbClr val="000000"/>
                  </a:solidFill>
                  <a:latin typeface="Noto Sans Bold"/>
                  <a:ea typeface="Noto Sans Bold"/>
                  <a:cs typeface="Noto Sans Bold"/>
                  <a:sym typeface="Noto Sans Bold"/>
                </a:rPr>
                <a:t>Heavy reliance on inorganic fertilisers, leading to soil degradation and high costs (webmaster, 2019) &amp; (Jote, 2023).</a:t>
              </a:r>
            </a:p>
            <a:p>
              <a:pPr algn="ctr">
                <a:lnSpc>
                  <a:spcPts val="3499"/>
                </a:lnSpc>
              </a:pPr>
              <a:endParaRPr lang="en-GB" sz="2499" b="1" noProof="0" dirty="0">
                <a:solidFill>
                  <a:srgbClr val="000000"/>
                </a:solidFill>
                <a:latin typeface="Noto Sans Bold"/>
                <a:ea typeface="Noto Sans Bold"/>
                <a:cs typeface="Noto Sans Bold"/>
                <a:sym typeface="Noto Sans Bold"/>
              </a:endParaRP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3618069" y="3503009"/>
            <a:ext cx="2827114" cy="2827102"/>
            <a:chOff x="0" y="0"/>
            <a:chExt cx="6350000" cy="6349975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6350000" cy="6349975"/>
            </a:xfrm>
            <a:custGeom>
              <a:avLst/>
              <a:gdLst/>
              <a:ahLst/>
              <a:cxnLst/>
              <a:rect l="l" t="t" r="r" b="b"/>
              <a:pathLst>
                <a:path w="6350000" h="6349975">
                  <a:moveTo>
                    <a:pt x="6350000" y="3175025"/>
                  </a:moveTo>
                  <a:cubicBezTo>
                    <a:pt x="6350000" y="4928451"/>
                    <a:pt x="4928476" y="6349975"/>
                    <a:pt x="3175000" y="6349975"/>
                  </a:cubicBezTo>
                  <a:cubicBezTo>
                    <a:pt x="1421498" y="6349975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2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6"/>
              <a:stretch>
                <a:fillRect t="-12026" b="-30322"/>
              </a:stretch>
            </a:blipFill>
          </p:spPr>
          <p:txBody>
            <a:bodyPr/>
            <a:lstStyle/>
            <a:p>
              <a:endParaRPr lang="en-GB" noProof="0" dirty="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2178441" y="6499596"/>
            <a:ext cx="4811019" cy="3245913"/>
            <a:chOff x="0" y="0"/>
            <a:chExt cx="1267100" cy="854891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267100" cy="854891"/>
            </a:xfrm>
            <a:custGeom>
              <a:avLst/>
              <a:gdLst/>
              <a:ahLst/>
              <a:cxnLst/>
              <a:rect l="l" t="t" r="r" b="b"/>
              <a:pathLst>
                <a:path w="1267100" h="854891">
                  <a:moveTo>
                    <a:pt x="149656" y="0"/>
                  </a:moveTo>
                  <a:lnTo>
                    <a:pt x="1117444" y="0"/>
                  </a:lnTo>
                  <a:cubicBezTo>
                    <a:pt x="1200096" y="0"/>
                    <a:pt x="1267100" y="67003"/>
                    <a:pt x="1267100" y="149656"/>
                  </a:cubicBezTo>
                  <a:lnTo>
                    <a:pt x="1267100" y="705235"/>
                  </a:lnTo>
                  <a:cubicBezTo>
                    <a:pt x="1267100" y="744926"/>
                    <a:pt x="1251332" y="782991"/>
                    <a:pt x="1223266" y="811057"/>
                  </a:cubicBezTo>
                  <a:cubicBezTo>
                    <a:pt x="1195200" y="839123"/>
                    <a:pt x="1157135" y="854891"/>
                    <a:pt x="1117444" y="854891"/>
                  </a:cubicBezTo>
                  <a:lnTo>
                    <a:pt x="149656" y="854891"/>
                  </a:lnTo>
                  <a:cubicBezTo>
                    <a:pt x="109965" y="854891"/>
                    <a:pt x="71899" y="839123"/>
                    <a:pt x="43833" y="811057"/>
                  </a:cubicBezTo>
                  <a:cubicBezTo>
                    <a:pt x="15767" y="782991"/>
                    <a:pt x="0" y="744926"/>
                    <a:pt x="0" y="705235"/>
                  </a:cubicBezTo>
                  <a:lnTo>
                    <a:pt x="0" y="149656"/>
                  </a:lnTo>
                  <a:cubicBezTo>
                    <a:pt x="0" y="109965"/>
                    <a:pt x="15767" y="71899"/>
                    <a:pt x="43833" y="43833"/>
                  </a:cubicBezTo>
                  <a:cubicBezTo>
                    <a:pt x="71899" y="15767"/>
                    <a:pt x="109965" y="0"/>
                    <a:pt x="149656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38100"/>
              <a:ext cx="1267100" cy="8929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  <a:p>
              <a:pPr algn="ctr">
                <a:lnSpc>
                  <a:spcPts val="3359"/>
                </a:lnSpc>
              </a:pPr>
              <a:r>
                <a:rPr lang="en-GB" sz="2399" b="1" i="1" noProof="0" dirty="0">
                  <a:solidFill>
                    <a:srgbClr val="000000"/>
                  </a:solidFill>
                  <a:latin typeface="Noto Sans Bold Italics"/>
                  <a:ea typeface="Noto Sans Bold Italics"/>
                  <a:cs typeface="Noto Sans Bold Italics"/>
                  <a:sym typeface="Noto Sans Bold Italics"/>
                </a:rPr>
                <a:t>Lettuce as a Study Crop:</a:t>
              </a:r>
            </a:p>
            <a:p>
              <a:pPr algn="ctr">
                <a:lnSpc>
                  <a:spcPts val="3359"/>
                </a:lnSpc>
              </a:pPr>
              <a:r>
                <a:rPr lang="en-GB" sz="2399" b="1" noProof="0" dirty="0">
                  <a:solidFill>
                    <a:srgbClr val="000000"/>
                  </a:solidFill>
                  <a:latin typeface="Noto Sans Bold"/>
                  <a:ea typeface="Noto Sans Bold"/>
                  <a:cs typeface="Noto Sans Bold"/>
                  <a:sym typeface="Noto Sans Bold"/>
                </a:rPr>
                <a:t>Fast-growing, nutrient-responsive, ideal for controlled comparison (Stone, 2025).</a:t>
              </a:r>
            </a:p>
            <a:p>
              <a:pPr algn="ctr">
                <a:lnSpc>
                  <a:spcPts val="2659"/>
                </a:lnSpc>
              </a:pPr>
              <a:endParaRPr lang="en-GB" sz="2399" b="1" noProof="0" dirty="0">
                <a:solidFill>
                  <a:srgbClr val="000000"/>
                </a:solidFill>
                <a:latin typeface="Noto Sans Bold"/>
                <a:ea typeface="Noto Sans Bold"/>
                <a:cs typeface="Noto Sans Bold"/>
                <a:sym typeface="Noto Sans Bold"/>
              </a:endParaRPr>
            </a:p>
            <a:p>
              <a:pPr algn="ctr">
                <a:lnSpc>
                  <a:spcPts val="2659"/>
                </a:lnSpc>
              </a:pPr>
              <a:endParaRPr lang="en-GB" sz="2399" b="1" noProof="0" dirty="0">
                <a:solidFill>
                  <a:srgbClr val="000000"/>
                </a:solidFill>
                <a:latin typeface="Noto Sans Bold"/>
                <a:ea typeface="Noto Sans Bold"/>
                <a:cs typeface="Noto Sans Bold"/>
                <a:sym typeface="Noto Sans Bold"/>
              </a:endParaRPr>
            </a:p>
          </p:txBody>
        </p:sp>
      </p:grpSp>
      <p:sp>
        <p:nvSpPr>
          <p:cNvPr id="23" name="Freeform 23"/>
          <p:cNvSpPr/>
          <p:nvPr/>
        </p:nvSpPr>
        <p:spPr>
          <a:xfrm rot="2137244" flipH="1">
            <a:off x="-1118477" y="7968333"/>
            <a:ext cx="2236955" cy="4114800"/>
          </a:xfrm>
          <a:custGeom>
            <a:avLst/>
            <a:gdLst/>
            <a:ahLst/>
            <a:cxnLst/>
            <a:rect l="l" t="t" r="r" b="b"/>
            <a:pathLst>
              <a:path w="2236955" h="4114800">
                <a:moveTo>
                  <a:pt x="2236954" y="0"/>
                </a:moveTo>
                <a:lnTo>
                  <a:pt x="0" y="0"/>
                </a:lnTo>
                <a:lnTo>
                  <a:pt x="0" y="4114800"/>
                </a:lnTo>
                <a:lnTo>
                  <a:pt x="2236954" y="4114800"/>
                </a:lnTo>
                <a:lnTo>
                  <a:pt x="2236954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4" name="Freeform 24"/>
          <p:cNvSpPr/>
          <p:nvPr/>
        </p:nvSpPr>
        <p:spPr>
          <a:xfrm>
            <a:off x="7192919" y="7701873"/>
            <a:ext cx="1498821" cy="2308158"/>
          </a:xfrm>
          <a:custGeom>
            <a:avLst/>
            <a:gdLst/>
            <a:ahLst/>
            <a:cxnLst/>
            <a:rect l="l" t="t" r="r" b="b"/>
            <a:pathLst>
              <a:path w="1498821" h="2308158">
                <a:moveTo>
                  <a:pt x="0" y="0"/>
                </a:moveTo>
                <a:lnTo>
                  <a:pt x="1498821" y="0"/>
                </a:lnTo>
                <a:lnTo>
                  <a:pt x="1498821" y="2308158"/>
                </a:lnTo>
                <a:lnTo>
                  <a:pt x="0" y="230815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r="-1446"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5" name="TextBox 25"/>
          <p:cNvSpPr txBox="1"/>
          <p:nvPr/>
        </p:nvSpPr>
        <p:spPr>
          <a:xfrm>
            <a:off x="5510399" y="-215712"/>
            <a:ext cx="6362682" cy="1244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60"/>
              </a:lnSpc>
            </a:pPr>
            <a:r>
              <a:rPr lang="en-GB" sz="7257" b="1" noProof="0" dirty="0">
                <a:solidFill>
                  <a:srgbClr val="124B3D"/>
                </a:solidFill>
                <a:latin typeface="TT Bluescreens Bold"/>
                <a:ea typeface="TT Bluescreens Bold"/>
                <a:cs typeface="TT Bluescreens Bold"/>
                <a:sym typeface="TT Bluescreens Bold"/>
              </a:rPr>
              <a:t>Background &amp; Rationale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5569180" y="5863641"/>
            <a:ext cx="876002" cy="1816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40"/>
              </a:lnSpc>
              <a:spcBef>
                <a:spcPct val="0"/>
              </a:spcBef>
            </a:pPr>
            <a:r>
              <a:rPr lang="en-GB" sz="1100" noProof="0" dirty="0">
                <a:solidFill>
                  <a:srgbClr val="000000"/>
                </a:solidFill>
                <a:latin typeface="Noto Sans"/>
                <a:ea typeface="Noto Sans"/>
                <a:cs typeface="Noto Sans"/>
                <a:sym typeface="Noto Sans"/>
              </a:rPr>
              <a:t>(Imran, 2024)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02800" y="4131816"/>
            <a:ext cx="1709514" cy="1816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40"/>
              </a:lnSpc>
              <a:spcBef>
                <a:spcPct val="0"/>
              </a:spcBef>
            </a:pPr>
            <a:r>
              <a:rPr lang="en-GB" sz="1100" noProof="0" dirty="0">
                <a:solidFill>
                  <a:srgbClr val="000000"/>
                </a:solidFill>
                <a:latin typeface="Noto Sans"/>
                <a:ea typeface="Noto Sans"/>
                <a:cs typeface="Noto Sans"/>
                <a:sym typeface="Noto Sans"/>
              </a:rPr>
              <a:t>(VJ's Engine Repairs, 2022)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410237" y="4213095"/>
            <a:ext cx="1954411" cy="1816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40"/>
              </a:lnSpc>
              <a:spcBef>
                <a:spcPct val="0"/>
              </a:spcBef>
            </a:pPr>
            <a:r>
              <a:rPr lang="en-GB" sz="1100" noProof="0" dirty="0">
                <a:solidFill>
                  <a:srgbClr val="000000"/>
                </a:solidFill>
                <a:latin typeface="Noto Sans"/>
                <a:ea typeface="Noto Sans"/>
                <a:cs typeface="Noto Sans"/>
                <a:sym typeface="Noto Sans"/>
              </a:rPr>
              <a:t>(Global Indian Network, 2024)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4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41523" flipH="1">
            <a:off x="65746" y="841979"/>
            <a:ext cx="5208275" cy="3743448"/>
          </a:xfrm>
          <a:custGeom>
            <a:avLst/>
            <a:gdLst/>
            <a:ahLst/>
            <a:cxnLst/>
            <a:rect l="l" t="t" r="r" b="b"/>
            <a:pathLst>
              <a:path w="5208275" h="3743448">
                <a:moveTo>
                  <a:pt x="5208276" y="0"/>
                </a:moveTo>
                <a:lnTo>
                  <a:pt x="0" y="0"/>
                </a:lnTo>
                <a:lnTo>
                  <a:pt x="0" y="3743448"/>
                </a:lnTo>
                <a:lnTo>
                  <a:pt x="5208276" y="3743448"/>
                </a:lnTo>
                <a:lnTo>
                  <a:pt x="5208276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grpSp>
        <p:nvGrpSpPr>
          <p:cNvPr id="3" name="Group 3"/>
          <p:cNvGrpSpPr/>
          <p:nvPr/>
        </p:nvGrpSpPr>
        <p:grpSpPr>
          <a:xfrm>
            <a:off x="-708327" y="-83504"/>
            <a:ext cx="19877457" cy="877432"/>
            <a:chOff x="0" y="0"/>
            <a:chExt cx="5235215" cy="23109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235215" cy="231093"/>
            </a:xfrm>
            <a:custGeom>
              <a:avLst/>
              <a:gdLst/>
              <a:ahLst/>
              <a:cxnLst/>
              <a:rect l="l" t="t" r="r" b="b"/>
              <a:pathLst>
                <a:path w="5235215" h="231093">
                  <a:moveTo>
                    <a:pt x="36222" y="0"/>
                  </a:moveTo>
                  <a:lnTo>
                    <a:pt x="5198993" y="0"/>
                  </a:lnTo>
                  <a:cubicBezTo>
                    <a:pt x="5208600" y="0"/>
                    <a:pt x="5217813" y="3816"/>
                    <a:pt x="5224606" y="10609"/>
                  </a:cubicBezTo>
                  <a:cubicBezTo>
                    <a:pt x="5231399" y="17402"/>
                    <a:pt x="5235215" y="26615"/>
                    <a:pt x="5235215" y="36222"/>
                  </a:cubicBezTo>
                  <a:lnTo>
                    <a:pt x="5235215" y="194871"/>
                  </a:lnTo>
                  <a:cubicBezTo>
                    <a:pt x="5235215" y="204478"/>
                    <a:pt x="5231399" y="213691"/>
                    <a:pt x="5224606" y="220484"/>
                  </a:cubicBezTo>
                  <a:cubicBezTo>
                    <a:pt x="5217813" y="227277"/>
                    <a:pt x="5208600" y="231093"/>
                    <a:pt x="5198993" y="231093"/>
                  </a:cubicBezTo>
                  <a:lnTo>
                    <a:pt x="36222" y="231093"/>
                  </a:lnTo>
                  <a:cubicBezTo>
                    <a:pt x="26615" y="231093"/>
                    <a:pt x="17402" y="227277"/>
                    <a:pt x="10609" y="220484"/>
                  </a:cubicBezTo>
                  <a:cubicBezTo>
                    <a:pt x="3816" y="213691"/>
                    <a:pt x="0" y="204478"/>
                    <a:pt x="0" y="194871"/>
                  </a:cubicBezTo>
                  <a:lnTo>
                    <a:pt x="0" y="36222"/>
                  </a:lnTo>
                  <a:cubicBezTo>
                    <a:pt x="0" y="26615"/>
                    <a:pt x="3816" y="17402"/>
                    <a:pt x="10609" y="10609"/>
                  </a:cubicBezTo>
                  <a:cubicBezTo>
                    <a:pt x="17402" y="3816"/>
                    <a:pt x="26615" y="0"/>
                    <a:pt x="36222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5235215" cy="2787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172539" y="3748939"/>
            <a:ext cx="5098858" cy="5805373"/>
            <a:chOff x="0" y="0"/>
            <a:chExt cx="1342909" cy="152898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342909" cy="1528987"/>
            </a:xfrm>
            <a:custGeom>
              <a:avLst/>
              <a:gdLst/>
              <a:ahLst/>
              <a:cxnLst/>
              <a:rect l="l" t="t" r="r" b="b"/>
              <a:pathLst>
                <a:path w="1342909" h="1528987">
                  <a:moveTo>
                    <a:pt x="104767" y="0"/>
                  </a:moveTo>
                  <a:lnTo>
                    <a:pt x="1238142" y="0"/>
                  </a:lnTo>
                  <a:cubicBezTo>
                    <a:pt x="1296003" y="0"/>
                    <a:pt x="1342909" y="46906"/>
                    <a:pt x="1342909" y="104767"/>
                  </a:cubicBezTo>
                  <a:lnTo>
                    <a:pt x="1342909" y="1424220"/>
                  </a:lnTo>
                  <a:cubicBezTo>
                    <a:pt x="1342909" y="1482081"/>
                    <a:pt x="1296003" y="1528987"/>
                    <a:pt x="1238142" y="1528987"/>
                  </a:cubicBezTo>
                  <a:lnTo>
                    <a:pt x="104767" y="1528987"/>
                  </a:lnTo>
                  <a:cubicBezTo>
                    <a:pt x="46906" y="1528987"/>
                    <a:pt x="0" y="1482081"/>
                    <a:pt x="0" y="1424220"/>
                  </a:cubicBezTo>
                  <a:lnTo>
                    <a:pt x="0" y="104767"/>
                  </a:lnTo>
                  <a:cubicBezTo>
                    <a:pt x="0" y="46906"/>
                    <a:pt x="46906" y="0"/>
                    <a:pt x="10476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1342909" cy="157661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72539" y="2504009"/>
            <a:ext cx="5098858" cy="1474781"/>
            <a:chOff x="0" y="0"/>
            <a:chExt cx="1342909" cy="38842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342909" cy="388420"/>
            </a:xfrm>
            <a:custGeom>
              <a:avLst/>
              <a:gdLst/>
              <a:ahLst/>
              <a:cxnLst/>
              <a:rect l="l" t="t" r="r" b="b"/>
              <a:pathLst>
                <a:path w="1342909" h="388420">
                  <a:moveTo>
                    <a:pt x="141208" y="0"/>
                  </a:moveTo>
                  <a:lnTo>
                    <a:pt x="1201701" y="0"/>
                  </a:lnTo>
                  <a:cubicBezTo>
                    <a:pt x="1239152" y="0"/>
                    <a:pt x="1275069" y="14877"/>
                    <a:pt x="1301550" y="41359"/>
                  </a:cubicBezTo>
                  <a:cubicBezTo>
                    <a:pt x="1328032" y="67840"/>
                    <a:pt x="1342909" y="103757"/>
                    <a:pt x="1342909" y="141208"/>
                  </a:cubicBezTo>
                  <a:lnTo>
                    <a:pt x="1342909" y="247212"/>
                  </a:lnTo>
                  <a:cubicBezTo>
                    <a:pt x="1342909" y="284662"/>
                    <a:pt x="1328032" y="320579"/>
                    <a:pt x="1301550" y="347061"/>
                  </a:cubicBezTo>
                  <a:cubicBezTo>
                    <a:pt x="1275069" y="373542"/>
                    <a:pt x="1239152" y="388420"/>
                    <a:pt x="1201701" y="388420"/>
                  </a:cubicBezTo>
                  <a:lnTo>
                    <a:pt x="141208" y="388420"/>
                  </a:lnTo>
                  <a:cubicBezTo>
                    <a:pt x="103757" y="388420"/>
                    <a:pt x="67840" y="373542"/>
                    <a:pt x="41359" y="347061"/>
                  </a:cubicBezTo>
                  <a:cubicBezTo>
                    <a:pt x="14877" y="320579"/>
                    <a:pt x="0" y="284662"/>
                    <a:pt x="0" y="247212"/>
                  </a:cubicBezTo>
                  <a:lnTo>
                    <a:pt x="0" y="141208"/>
                  </a:lnTo>
                  <a:cubicBezTo>
                    <a:pt x="0" y="103757"/>
                    <a:pt x="14877" y="67840"/>
                    <a:pt x="41359" y="41359"/>
                  </a:cubicBezTo>
                  <a:cubicBezTo>
                    <a:pt x="67840" y="14877"/>
                    <a:pt x="103757" y="0"/>
                    <a:pt x="141208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1342909" cy="4360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680972" y="3748939"/>
            <a:ext cx="5098858" cy="5805373"/>
            <a:chOff x="0" y="0"/>
            <a:chExt cx="1342909" cy="1528987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342909" cy="1528987"/>
            </a:xfrm>
            <a:custGeom>
              <a:avLst/>
              <a:gdLst/>
              <a:ahLst/>
              <a:cxnLst/>
              <a:rect l="l" t="t" r="r" b="b"/>
              <a:pathLst>
                <a:path w="1342909" h="1528987">
                  <a:moveTo>
                    <a:pt x="104767" y="0"/>
                  </a:moveTo>
                  <a:lnTo>
                    <a:pt x="1238142" y="0"/>
                  </a:lnTo>
                  <a:cubicBezTo>
                    <a:pt x="1296003" y="0"/>
                    <a:pt x="1342909" y="46906"/>
                    <a:pt x="1342909" y="104767"/>
                  </a:cubicBezTo>
                  <a:lnTo>
                    <a:pt x="1342909" y="1424220"/>
                  </a:lnTo>
                  <a:cubicBezTo>
                    <a:pt x="1342909" y="1482081"/>
                    <a:pt x="1296003" y="1528987"/>
                    <a:pt x="1238142" y="1528987"/>
                  </a:cubicBezTo>
                  <a:lnTo>
                    <a:pt x="104767" y="1528987"/>
                  </a:lnTo>
                  <a:cubicBezTo>
                    <a:pt x="46906" y="1528987"/>
                    <a:pt x="0" y="1482081"/>
                    <a:pt x="0" y="1424220"/>
                  </a:cubicBezTo>
                  <a:lnTo>
                    <a:pt x="0" y="104767"/>
                  </a:lnTo>
                  <a:cubicBezTo>
                    <a:pt x="0" y="46906"/>
                    <a:pt x="46906" y="0"/>
                    <a:pt x="10476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47625"/>
              <a:ext cx="1342909" cy="157661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6667384" y="2504009"/>
            <a:ext cx="5098858" cy="1474781"/>
            <a:chOff x="0" y="0"/>
            <a:chExt cx="1342909" cy="38842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342909" cy="388420"/>
            </a:xfrm>
            <a:custGeom>
              <a:avLst/>
              <a:gdLst/>
              <a:ahLst/>
              <a:cxnLst/>
              <a:rect l="l" t="t" r="r" b="b"/>
              <a:pathLst>
                <a:path w="1342909" h="388420">
                  <a:moveTo>
                    <a:pt x="141208" y="0"/>
                  </a:moveTo>
                  <a:lnTo>
                    <a:pt x="1201701" y="0"/>
                  </a:lnTo>
                  <a:cubicBezTo>
                    <a:pt x="1239152" y="0"/>
                    <a:pt x="1275069" y="14877"/>
                    <a:pt x="1301550" y="41359"/>
                  </a:cubicBezTo>
                  <a:cubicBezTo>
                    <a:pt x="1328032" y="67840"/>
                    <a:pt x="1342909" y="103757"/>
                    <a:pt x="1342909" y="141208"/>
                  </a:cubicBezTo>
                  <a:lnTo>
                    <a:pt x="1342909" y="247212"/>
                  </a:lnTo>
                  <a:cubicBezTo>
                    <a:pt x="1342909" y="284662"/>
                    <a:pt x="1328032" y="320579"/>
                    <a:pt x="1301550" y="347061"/>
                  </a:cubicBezTo>
                  <a:cubicBezTo>
                    <a:pt x="1275069" y="373542"/>
                    <a:pt x="1239152" y="388420"/>
                    <a:pt x="1201701" y="388420"/>
                  </a:cubicBezTo>
                  <a:lnTo>
                    <a:pt x="141208" y="388420"/>
                  </a:lnTo>
                  <a:cubicBezTo>
                    <a:pt x="103757" y="388420"/>
                    <a:pt x="67840" y="373542"/>
                    <a:pt x="41359" y="347061"/>
                  </a:cubicBezTo>
                  <a:cubicBezTo>
                    <a:pt x="14877" y="320579"/>
                    <a:pt x="0" y="284662"/>
                    <a:pt x="0" y="247212"/>
                  </a:cubicBezTo>
                  <a:lnTo>
                    <a:pt x="0" y="141208"/>
                  </a:lnTo>
                  <a:cubicBezTo>
                    <a:pt x="0" y="103757"/>
                    <a:pt x="14877" y="67840"/>
                    <a:pt x="41359" y="41359"/>
                  </a:cubicBezTo>
                  <a:cubicBezTo>
                    <a:pt x="67840" y="14877"/>
                    <a:pt x="103757" y="0"/>
                    <a:pt x="141208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1342909" cy="4360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2189405" y="3748939"/>
            <a:ext cx="5098858" cy="5805373"/>
            <a:chOff x="0" y="0"/>
            <a:chExt cx="1342909" cy="1528987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342909" cy="1528987"/>
            </a:xfrm>
            <a:custGeom>
              <a:avLst/>
              <a:gdLst/>
              <a:ahLst/>
              <a:cxnLst/>
              <a:rect l="l" t="t" r="r" b="b"/>
              <a:pathLst>
                <a:path w="1342909" h="1528987">
                  <a:moveTo>
                    <a:pt x="104767" y="0"/>
                  </a:moveTo>
                  <a:lnTo>
                    <a:pt x="1238142" y="0"/>
                  </a:lnTo>
                  <a:cubicBezTo>
                    <a:pt x="1296003" y="0"/>
                    <a:pt x="1342909" y="46906"/>
                    <a:pt x="1342909" y="104767"/>
                  </a:cubicBezTo>
                  <a:lnTo>
                    <a:pt x="1342909" y="1424220"/>
                  </a:lnTo>
                  <a:cubicBezTo>
                    <a:pt x="1342909" y="1482081"/>
                    <a:pt x="1296003" y="1528987"/>
                    <a:pt x="1238142" y="1528987"/>
                  </a:cubicBezTo>
                  <a:lnTo>
                    <a:pt x="104767" y="1528987"/>
                  </a:lnTo>
                  <a:cubicBezTo>
                    <a:pt x="46906" y="1528987"/>
                    <a:pt x="0" y="1482081"/>
                    <a:pt x="0" y="1424220"/>
                  </a:cubicBezTo>
                  <a:lnTo>
                    <a:pt x="0" y="104767"/>
                  </a:lnTo>
                  <a:cubicBezTo>
                    <a:pt x="0" y="46906"/>
                    <a:pt x="46906" y="0"/>
                    <a:pt x="10476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47625"/>
              <a:ext cx="1342909" cy="157661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2058417" y="2504009"/>
            <a:ext cx="5098858" cy="1474781"/>
            <a:chOff x="0" y="0"/>
            <a:chExt cx="1342909" cy="38842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342909" cy="388420"/>
            </a:xfrm>
            <a:custGeom>
              <a:avLst/>
              <a:gdLst/>
              <a:ahLst/>
              <a:cxnLst/>
              <a:rect l="l" t="t" r="r" b="b"/>
              <a:pathLst>
                <a:path w="1342909" h="388420">
                  <a:moveTo>
                    <a:pt x="141208" y="0"/>
                  </a:moveTo>
                  <a:lnTo>
                    <a:pt x="1201701" y="0"/>
                  </a:lnTo>
                  <a:cubicBezTo>
                    <a:pt x="1239152" y="0"/>
                    <a:pt x="1275069" y="14877"/>
                    <a:pt x="1301550" y="41359"/>
                  </a:cubicBezTo>
                  <a:cubicBezTo>
                    <a:pt x="1328032" y="67840"/>
                    <a:pt x="1342909" y="103757"/>
                    <a:pt x="1342909" y="141208"/>
                  </a:cubicBezTo>
                  <a:lnTo>
                    <a:pt x="1342909" y="247212"/>
                  </a:lnTo>
                  <a:cubicBezTo>
                    <a:pt x="1342909" y="284662"/>
                    <a:pt x="1328032" y="320579"/>
                    <a:pt x="1301550" y="347061"/>
                  </a:cubicBezTo>
                  <a:cubicBezTo>
                    <a:pt x="1275069" y="373542"/>
                    <a:pt x="1239152" y="388420"/>
                    <a:pt x="1201701" y="388420"/>
                  </a:cubicBezTo>
                  <a:lnTo>
                    <a:pt x="141208" y="388420"/>
                  </a:lnTo>
                  <a:cubicBezTo>
                    <a:pt x="103757" y="388420"/>
                    <a:pt x="67840" y="373542"/>
                    <a:pt x="41359" y="347061"/>
                  </a:cubicBezTo>
                  <a:cubicBezTo>
                    <a:pt x="14877" y="320579"/>
                    <a:pt x="0" y="284662"/>
                    <a:pt x="0" y="247212"/>
                  </a:cubicBezTo>
                  <a:lnTo>
                    <a:pt x="0" y="141208"/>
                  </a:lnTo>
                  <a:cubicBezTo>
                    <a:pt x="0" y="103757"/>
                    <a:pt x="14877" y="67840"/>
                    <a:pt x="41359" y="41359"/>
                  </a:cubicBezTo>
                  <a:cubicBezTo>
                    <a:pt x="67840" y="14877"/>
                    <a:pt x="103757" y="0"/>
                    <a:pt x="141208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47625"/>
              <a:ext cx="1342909" cy="4360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sp>
        <p:nvSpPr>
          <p:cNvPr id="24" name="Freeform 24"/>
          <p:cNvSpPr/>
          <p:nvPr/>
        </p:nvSpPr>
        <p:spPr>
          <a:xfrm>
            <a:off x="-1078022" y="9743005"/>
            <a:ext cx="4160892" cy="264784"/>
          </a:xfrm>
          <a:custGeom>
            <a:avLst/>
            <a:gdLst/>
            <a:ahLst/>
            <a:cxnLst/>
            <a:rect l="l" t="t" r="r" b="b"/>
            <a:pathLst>
              <a:path w="4160892" h="264784">
                <a:moveTo>
                  <a:pt x="0" y="0"/>
                </a:moveTo>
                <a:lnTo>
                  <a:pt x="4160892" y="0"/>
                </a:lnTo>
                <a:lnTo>
                  <a:pt x="4160892" y="264784"/>
                </a:lnTo>
                <a:lnTo>
                  <a:pt x="0" y="26478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5" name="Freeform 25"/>
          <p:cNvSpPr/>
          <p:nvPr/>
        </p:nvSpPr>
        <p:spPr>
          <a:xfrm>
            <a:off x="2997145" y="9743005"/>
            <a:ext cx="4160892" cy="264784"/>
          </a:xfrm>
          <a:custGeom>
            <a:avLst/>
            <a:gdLst/>
            <a:ahLst/>
            <a:cxnLst/>
            <a:rect l="l" t="t" r="r" b="b"/>
            <a:pathLst>
              <a:path w="4160892" h="264784">
                <a:moveTo>
                  <a:pt x="0" y="0"/>
                </a:moveTo>
                <a:lnTo>
                  <a:pt x="4160893" y="0"/>
                </a:lnTo>
                <a:lnTo>
                  <a:pt x="4160893" y="264784"/>
                </a:lnTo>
                <a:lnTo>
                  <a:pt x="0" y="26478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6" name="Freeform 26"/>
          <p:cNvSpPr/>
          <p:nvPr/>
        </p:nvSpPr>
        <p:spPr>
          <a:xfrm>
            <a:off x="7062788" y="9743005"/>
            <a:ext cx="4160892" cy="264784"/>
          </a:xfrm>
          <a:custGeom>
            <a:avLst/>
            <a:gdLst/>
            <a:ahLst/>
            <a:cxnLst/>
            <a:rect l="l" t="t" r="r" b="b"/>
            <a:pathLst>
              <a:path w="4160892" h="264784">
                <a:moveTo>
                  <a:pt x="0" y="0"/>
                </a:moveTo>
                <a:lnTo>
                  <a:pt x="4160892" y="0"/>
                </a:lnTo>
                <a:lnTo>
                  <a:pt x="4160892" y="264784"/>
                </a:lnTo>
                <a:lnTo>
                  <a:pt x="0" y="26478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7" name="Freeform 27"/>
          <p:cNvSpPr/>
          <p:nvPr/>
        </p:nvSpPr>
        <p:spPr>
          <a:xfrm>
            <a:off x="11149483" y="9743005"/>
            <a:ext cx="4160892" cy="264784"/>
          </a:xfrm>
          <a:custGeom>
            <a:avLst/>
            <a:gdLst/>
            <a:ahLst/>
            <a:cxnLst/>
            <a:rect l="l" t="t" r="r" b="b"/>
            <a:pathLst>
              <a:path w="4160892" h="264784">
                <a:moveTo>
                  <a:pt x="0" y="0"/>
                </a:moveTo>
                <a:lnTo>
                  <a:pt x="4160892" y="0"/>
                </a:lnTo>
                <a:lnTo>
                  <a:pt x="4160892" y="264784"/>
                </a:lnTo>
                <a:lnTo>
                  <a:pt x="0" y="26478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8" name="Freeform 28"/>
          <p:cNvSpPr/>
          <p:nvPr/>
        </p:nvSpPr>
        <p:spPr>
          <a:xfrm>
            <a:off x="15205130" y="9743005"/>
            <a:ext cx="4160892" cy="264784"/>
          </a:xfrm>
          <a:custGeom>
            <a:avLst/>
            <a:gdLst/>
            <a:ahLst/>
            <a:cxnLst/>
            <a:rect l="l" t="t" r="r" b="b"/>
            <a:pathLst>
              <a:path w="4160892" h="264784">
                <a:moveTo>
                  <a:pt x="0" y="0"/>
                </a:moveTo>
                <a:lnTo>
                  <a:pt x="4160892" y="0"/>
                </a:lnTo>
                <a:lnTo>
                  <a:pt x="4160892" y="264784"/>
                </a:lnTo>
                <a:lnTo>
                  <a:pt x="0" y="26478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9" name="Freeform 29"/>
          <p:cNvSpPr/>
          <p:nvPr/>
        </p:nvSpPr>
        <p:spPr>
          <a:xfrm>
            <a:off x="236226" y="8414449"/>
            <a:ext cx="1872625" cy="1687703"/>
          </a:xfrm>
          <a:custGeom>
            <a:avLst/>
            <a:gdLst/>
            <a:ahLst/>
            <a:cxnLst/>
            <a:rect l="l" t="t" r="r" b="b"/>
            <a:pathLst>
              <a:path w="1872625" h="1687703">
                <a:moveTo>
                  <a:pt x="0" y="0"/>
                </a:moveTo>
                <a:lnTo>
                  <a:pt x="1872625" y="0"/>
                </a:lnTo>
                <a:lnTo>
                  <a:pt x="1872625" y="1687702"/>
                </a:lnTo>
                <a:lnTo>
                  <a:pt x="0" y="168770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30" name="TextBox 30"/>
          <p:cNvSpPr txBox="1"/>
          <p:nvPr/>
        </p:nvSpPr>
        <p:spPr>
          <a:xfrm>
            <a:off x="6271397" y="679276"/>
            <a:ext cx="7108448" cy="16342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49"/>
              </a:lnSpc>
            </a:pPr>
            <a:r>
              <a:rPr lang="en-GB" sz="9535" b="1" noProof="0" dirty="0">
                <a:solidFill>
                  <a:srgbClr val="124B3D"/>
                </a:solidFill>
                <a:latin typeface="TT Bluescreens Bold"/>
                <a:ea typeface="TT Bluescreens Bold"/>
                <a:cs typeface="TT Bluescreens Bold"/>
                <a:sym typeface="TT Bluescreens Bold"/>
              </a:rPr>
              <a:t> Farming Practices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502081" y="2791435"/>
            <a:ext cx="4606197" cy="10111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17"/>
              </a:lnSpc>
            </a:pPr>
            <a:r>
              <a:rPr lang="en-GB" sz="2941" b="1" i="1" spc="-58" noProof="0" dirty="0">
                <a:solidFill>
                  <a:srgbClr val="262829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Organic vs. Inorganic Fertilisers: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84459" y="2791435"/>
            <a:ext cx="4517549" cy="10111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17"/>
              </a:lnSpc>
            </a:pPr>
            <a:r>
              <a:rPr lang="en-GB" sz="2941" b="1" i="1" spc="-58" noProof="0" dirty="0">
                <a:solidFill>
                  <a:srgbClr val="262829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Fertigation vs. Foliar Fertilisation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2551355" y="2791435"/>
            <a:ext cx="4498783" cy="10111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17"/>
              </a:lnSpc>
            </a:pPr>
            <a:r>
              <a:rPr lang="en-GB" sz="2941" b="1" i="1" spc="-58" noProof="0" dirty="0">
                <a:solidFill>
                  <a:srgbClr val="262829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Korean Natural Farming (KNF)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633804" y="4142227"/>
            <a:ext cx="4474474" cy="44598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57"/>
              </a:lnSpc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Organic: Supports soil regeneration, improves microbial activity (Ercisli, 2024).</a:t>
            </a:r>
          </a:p>
          <a:p>
            <a:pPr algn="l">
              <a:lnSpc>
                <a:spcPts val="3557"/>
              </a:lnSpc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Inorganic: Rapid nutrient supply but risks soil degradation and contamination (Pahalvi et al., 2021).</a:t>
            </a:r>
          </a:p>
          <a:p>
            <a:pPr algn="just">
              <a:lnSpc>
                <a:spcPts val="3557"/>
              </a:lnSpc>
            </a:pPr>
            <a:endParaRPr lang="en-GB" sz="2541" b="1" noProof="0" dirty="0">
              <a:solidFill>
                <a:srgbClr val="262829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158038" y="3940690"/>
            <a:ext cx="4308051" cy="51373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17"/>
              </a:lnSpc>
            </a:pPr>
            <a:r>
              <a:rPr lang="en-GB" sz="24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Fertigation: Combines fertilisation with irrigation, delivering nutrients directly to the root zone for efficient absorption and enhanced plant growth (Qaltivate, 2025). </a:t>
            </a:r>
          </a:p>
          <a:p>
            <a:pPr algn="l">
              <a:lnSpc>
                <a:spcPts val="3417"/>
              </a:lnSpc>
            </a:pPr>
            <a:endParaRPr lang="en-GB" sz="2441" b="1" noProof="0" dirty="0">
              <a:solidFill>
                <a:srgbClr val="262829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  <a:p>
            <a:pPr algn="l">
              <a:lnSpc>
                <a:spcPts val="3417"/>
              </a:lnSpc>
            </a:pPr>
            <a:r>
              <a:rPr lang="en-GB" sz="24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Foliar fertilisation allows direct absorption through leaves (Otto, 2021).</a:t>
            </a:r>
          </a:p>
          <a:p>
            <a:pPr algn="just">
              <a:lnSpc>
                <a:spcPts val="3557"/>
              </a:lnSpc>
            </a:pPr>
            <a:r>
              <a:rPr lang="en-GB" sz="2541" noProof="0" dirty="0">
                <a:solidFill>
                  <a:srgbClr val="262829"/>
                </a:solidFill>
                <a:latin typeface="Noto Sans"/>
                <a:ea typeface="Noto Sans"/>
                <a:cs typeface="Noto Sans"/>
                <a:sym typeface="Noto Sans"/>
              </a:rPr>
              <a:t> 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2315980" y="4050862"/>
            <a:ext cx="4841295" cy="53551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57"/>
              </a:lnSpc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A sustainable method using indigenous microorganisms (IMOs) and fermented plant extracts to improve soil health and crop resilience (Asian Farming, 2023).</a:t>
            </a:r>
          </a:p>
          <a:p>
            <a:pPr algn="l">
              <a:lnSpc>
                <a:spcPts val="3557"/>
              </a:lnSpc>
            </a:pPr>
            <a:endParaRPr lang="en-GB" sz="2541" b="1" noProof="0" dirty="0">
              <a:solidFill>
                <a:srgbClr val="262829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  <a:p>
            <a:pPr algn="l">
              <a:lnSpc>
                <a:spcPts val="3557"/>
              </a:lnSpc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Promotes locally sourced, nutrient-dense inputs like plant matter, sugar, &amp; reducing reliance on chemicals (Olivier, 2020).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4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08327" y="-83504"/>
            <a:ext cx="19877457" cy="877432"/>
            <a:chOff x="0" y="0"/>
            <a:chExt cx="5235215" cy="23109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235215" cy="231093"/>
            </a:xfrm>
            <a:custGeom>
              <a:avLst/>
              <a:gdLst/>
              <a:ahLst/>
              <a:cxnLst/>
              <a:rect l="l" t="t" r="r" b="b"/>
              <a:pathLst>
                <a:path w="5235215" h="231093">
                  <a:moveTo>
                    <a:pt x="36222" y="0"/>
                  </a:moveTo>
                  <a:lnTo>
                    <a:pt x="5198993" y="0"/>
                  </a:lnTo>
                  <a:cubicBezTo>
                    <a:pt x="5208600" y="0"/>
                    <a:pt x="5217813" y="3816"/>
                    <a:pt x="5224606" y="10609"/>
                  </a:cubicBezTo>
                  <a:cubicBezTo>
                    <a:pt x="5231399" y="17402"/>
                    <a:pt x="5235215" y="26615"/>
                    <a:pt x="5235215" y="36222"/>
                  </a:cubicBezTo>
                  <a:lnTo>
                    <a:pt x="5235215" y="194871"/>
                  </a:lnTo>
                  <a:cubicBezTo>
                    <a:pt x="5235215" y="204478"/>
                    <a:pt x="5231399" y="213691"/>
                    <a:pt x="5224606" y="220484"/>
                  </a:cubicBezTo>
                  <a:cubicBezTo>
                    <a:pt x="5217813" y="227277"/>
                    <a:pt x="5208600" y="231093"/>
                    <a:pt x="5198993" y="231093"/>
                  </a:cubicBezTo>
                  <a:lnTo>
                    <a:pt x="36222" y="231093"/>
                  </a:lnTo>
                  <a:cubicBezTo>
                    <a:pt x="26615" y="231093"/>
                    <a:pt x="17402" y="227277"/>
                    <a:pt x="10609" y="220484"/>
                  </a:cubicBezTo>
                  <a:cubicBezTo>
                    <a:pt x="3816" y="213691"/>
                    <a:pt x="0" y="204478"/>
                    <a:pt x="0" y="194871"/>
                  </a:cubicBezTo>
                  <a:lnTo>
                    <a:pt x="0" y="36222"/>
                  </a:lnTo>
                  <a:cubicBezTo>
                    <a:pt x="0" y="26615"/>
                    <a:pt x="3816" y="17402"/>
                    <a:pt x="10609" y="10609"/>
                  </a:cubicBezTo>
                  <a:cubicBezTo>
                    <a:pt x="17402" y="3816"/>
                    <a:pt x="26615" y="0"/>
                    <a:pt x="36222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5235215" cy="2787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1381168" y="881441"/>
            <a:ext cx="10172005" cy="6356905"/>
            <a:chOff x="0" y="0"/>
            <a:chExt cx="2679047" cy="167424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679047" cy="1674247"/>
            </a:xfrm>
            <a:custGeom>
              <a:avLst/>
              <a:gdLst/>
              <a:ahLst/>
              <a:cxnLst/>
              <a:rect l="l" t="t" r="r" b="b"/>
              <a:pathLst>
                <a:path w="2679047" h="1674247">
                  <a:moveTo>
                    <a:pt x="70782" y="0"/>
                  </a:moveTo>
                  <a:lnTo>
                    <a:pt x="2608264" y="0"/>
                  </a:lnTo>
                  <a:cubicBezTo>
                    <a:pt x="2627037" y="0"/>
                    <a:pt x="2645041" y="7457"/>
                    <a:pt x="2658315" y="20732"/>
                  </a:cubicBezTo>
                  <a:cubicBezTo>
                    <a:pt x="2671589" y="34006"/>
                    <a:pt x="2679047" y="52010"/>
                    <a:pt x="2679047" y="70782"/>
                  </a:cubicBezTo>
                  <a:lnTo>
                    <a:pt x="2679047" y="1603464"/>
                  </a:lnTo>
                  <a:cubicBezTo>
                    <a:pt x="2679047" y="1622237"/>
                    <a:pt x="2671589" y="1640241"/>
                    <a:pt x="2658315" y="1653515"/>
                  </a:cubicBezTo>
                  <a:cubicBezTo>
                    <a:pt x="2645041" y="1666789"/>
                    <a:pt x="2627037" y="1674247"/>
                    <a:pt x="2608264" y="1674247"/>
                  </a:cubicBezTo>
                  <a:lnTo>
                    <a:pt x="70782" y="1674247"/>
                  </a:lnTo>
                  <a:cubicBezTo>
                    <a:pt x="52010" y="1674247"/>
                    <a:pt x="34006" y="1666789"/>
                    <a:pt x="20732" y="1653515"/>
                  </a:cubicBezTo>
                  <a:cubicBezTo>
                    <a:pt x="7457" y="1640241"/>
                    <a:pt x="0" y="1622237"/>
                    <a:pt x="0" y="1603464"/>
                  </a:cubicBezTo>
                  <a:lnTo>
                    <a:pt x="0" y="70782"/>
                  </a:lnTo>
                  <a:cubicBezTo>
                    <a:pt x="0" y="52010"/>
                    <a:pt x="7457" y="34006"/>
                    <a:pt x="20732" y="20732"/>
                  </a:cubicBezTo>
                  <a:cubicBezTo>
                    <a:pt x="34006" y="7457"/>
                    <a:pt x="52010" y="0"/>
                    <a:pt x="70782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2679047" cy="17218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977577" y="4632575"/>
            <a:ext cx="10338428" cy="5625089"/>
            <a:chOff x="0" y="0"/>
            <a:chExt cx="2722878" cy="148150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722878" cy="1481505"/>
            </a:xfrm>
            <a:custGeom>
              <a:avLst/>
              <a:gdLst/>
              <a:ahLst/>
              <a:cxnLst/>
              <a:rect l="l" t="t" r="r" b="b"/>
              <a:pathLst>
                <a:path w="2722878" h="1481505">
                  <a:moveTo>
                    <a:pt x="69643" y="0"/>
                  </a:moveTo>
                  <a:lnTo>
                    <a:pt x="2653235" y="0"/>
                  </a:lnTo>
                  <a:cubicBezTo>
                    <a:pt x="2671706" y="0"/>
                    <a:pt x="2689420" y="7337"/>
                    <a:pt x="2702480" y="20398"/>
                  </a:cubicBezTo>
                  <a:cubicBezTo>
                    <a:pt x="2715541" y="33459"/>
                    <a:pt x="2722878" y="51172"/>
                    <a:pt x="2722878" y="69643"/>
                  </a:cubicBezTo>
                  <a:lnTo>
                    <a:pt x="2722878" y="1411862"/>
                  </a:lnTo>
                  <a:cubicBezTo>
                    <a:pt x="2722878" y="1430332"/>
                    <a:pt x="2715541" y="1448046"/>
                    <a:pt x="2702480" y="1461107"/>
                  </a:cubicBezTo>
                  <a:cubicBezTo>
                    <a:pt x="2689420" y="1474167"/>
                    <a:pt x="2671706" y="1481505"/>
                    <a:pt x="2653235" y="1481505"/>
                  </a:cubicBezTo>
                  <a:lnTo>
                    <a:pt x="69643" y="1481505"/>
                  </a:lnTo>
                  <a:cubicBezTo>
                    <a:pt x="51172" y="1481505"/>
                    <a:pt x="33459" y="1474167"/>
                    <a:pt x="20398" y="1461107"/>
                  </a:cubicBezTo>
                  <a:cubicBezTo>
                    <a:pt x="7337" y="1448046"/>
                    <a:pt x="0" y="1430332"/>
                    <a:pt x="0" y="1411862"/>
                  </a:cubicBezTo>
                  <a:lnTo>
                    <a:pt x="0" y="69643"/>
                  </a:lnTo>
                  <a:cubicBezTo>
                    <a:pt x="0" y="51172"/>
                    <a:pt x="7337" y="33459"/>
                    <a:pt x="20398" y="20398"/>
                  </a:cubicBezTo>
                  <a:cubicBezTo>
                    <a:pt x="33459" y="7337"/>
                    <a:pt x="51172" y="0"/>
                    <a:pt x="69643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2722878" cy="15291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87580" y="881441"/>
            <a:ext cx="5286653" cy="549972"/>
            <a:chOff x="0" y="0"/>
            <a:chExt cx="1392369" cy="14484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392369" cy="144849"/>
            </a:xfrm>
            <a:custGeom>
              <a:avLst/>
              <a:gdLst/>
              <a:ahLst/>
              <a:cxnLst/>
              <a:rect l="l" t="t" r="r" b="b"/>
              <a:pathLst>
                <a:path w="1392369" h="144849">
                  <a:moveTo>
                    <a:pt x="72424" y="0"/>
                  </a:moveTo>
                  <a:lnTo>
                    <a:pt x="1319945" y="0"/>
                  </a:lnTo>
                  <a:cubicBezTo>
                    <a:pt x="1339153" y="0"/>
                    <a:pt x="1357575" y="7630"/>
                    <a:pt x="1371157" y="21213"/>
                  </a:cubicBezTo>
                  <a:cubicBezTo>
                    <a:pt x="1384739" y="34795"/>
                    <a:pt x="1392369" y="53216"/>
                    <a:pt x="1392369" y="72424"/>
                  </a:cubicBezTo>
                  <a:lnTo>
                    <a:pt x="1392369" y="72424"/>
                  </a:lnTo>
                  <a:cubicBezTo>
                    <a:pt x="1392369" y="112423"/>
                    <a:pt x="1359944" y="144849"/>
                    <a:pt x="1319945" y="144849"/>
                  </a:cubicBezTo>
                  <a:lnTo>
                    <a:pt x="72424" y="144849"/>
                  </a:lnTo>
                  <a:cubicBezTo>
                    <a:pt x="32425" y="144849"/>
                    <a:pt x="0" y="112423"/>
                    <a:pt x="0" y="72424"/>
                  </a:cubicBezTo>
                  <a:lnTo>
                    <a:pt x="0" y="72424"/>
                  </a:lnTo>
                  <a:cubicBezTo>
                    <a:pt x="0" y="32425"/>
                    <a:pt x="32425" y="0"/>
                    <a:pt x="72424" y="0"/>
                  </a:cubicBezTo>
                  <a:close/>
                </a:path>
              </a:pathLst>
            </a:custGeom>
            <a:solidFill>
              <a:srgbClr val="F0F4D4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1392369" cy="1924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1802685" y="4632575"/>
            <a:ext cx="4549584" cy="510925"/>
            <a:chOff x="0" y="0"/>
            <a:chExt cx="1198244" cy="134565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198244" cy="134565"/>
            </a:xfrm>
            <a:custGeom>
              <a:avLst/>
              <a:gdLst/>
              <a:ahLst/>
              <a:cxnLst/>
              <a:rect l="l" t="t" r="r" b="b"/>
              <a:pathLst>
                <a:path w="1198244" h="134565">
                  <a:moveTo>
                    <a:pt x="67282" y="0"/>
                  </a:moveTo>
                  <a:lnTo>
                    <a:pt x="1130962" y="0"/>
                  </a:lnTo>
                  <a:cubicBezTo>
                    <a:pt x="1148806" y="0"/>
                    <a:pt x="1165920" y="7089"/>
                    <a:pt x="1178538" y="19707"/>
                  </a:cubicBezTo>
                  <a:cubicBezTo>
                    <a:pt x="1191156" y="32324"/>
                    <a:pt x="1198244" y="49438"/>
                    <a:pt x="1198244" y="67282"/>
                  </a:cubicBezTo>
                  <a:lnTo>
                    <a:pt x="1198244" y="67282"/>
                  </a:lnTo>
                  <a:cubicBezTo>
                    <a:pt x="1198244" y="104441"/>
                    <a:pt x="1168121" y="134565"/>
                    <a:pt x="1130962" y="134565"/>
                  </a:cubicBezTo>
                  <a:lnTo>
                    <a:pt x="67282" y="134565"/>
                  </a:lnTo>
                  <a:cubicBezTo>
                    <a:pt x="30123" y="134565"/>
                    <a:pt x="0" y="104441"/>
                    <a:pt x="0" y="67282"/>
                  </a:cubicBezTo>
                  <a:lnTo>
                    <a:pt x="0" y="67282"/>
                  </a:lnTo>
                  <a:cubicBezTo>
                    <a:pt x="0" y="30123"/>
                    <a:pt x="30123" y="0"/>
                    <a:pt x="67282" y="0"/>
                  </a:cubicBezTo>
                  <a:close/>
                </a:path>
              </a:pathLst>
            </a:custGeom>
            <a:solidFill>
              <a:srgbClr val="F0F4D4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47625"/>
              <a:ext cx="1198244" cy="1821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sp>
        <p:nvSpPr>
          <p:cNvPr id="17" name="Freeform 17"/>
          <p:cNvSpPr/>
          <p:nvPr/>
        </p:nvSpPr>
        <p:spPr>
          <a:xfrm>
            <a:off x="5056174" y="173443"/>
            <a:ext cx="709773" cy="707998"/>
          </a:xfrm>
          <a:custGeom>
            <a:avLst/>
            <a:gdLst/>
            <a:ahLst/>
            <a:cxnLst/>
            <a:rect l="l" t="t" r="r" b="b"/>
            <a:pathLst>
              <a:path w="709773" h="707998">
                <a:moveTo>
                  <a:pt x="0" y="0"/>
                </a:moveTo>
                <a:lnTo>
                  <a:pt x="709772" y="0"/>
                </a:lnTo>
                <a:lnTo>
                  <a:pt x="709772" y="707998"/>
                </a:lnTo>
                <a:lnTo>
                  <a:pt x="0" y="70799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18" name="TextBox 18"/>
          <p:cNvSpPr txBox="1"/>
          <p:nvPr/>
        </p:nvSpPr>
        <p:spPr>
          <a:xfrm>
            <a:off x="5284338" y="-133350"/>
            <a:ext cx="7012999" cy="11447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353"/>
              </a:lnSpc>
            </a:pPr>
            <a:r>
              <a:rPr lang="en-GB" sz="6680" b="1" noProof="0" dirty="0">
                <a:solidFill>
                  <a:srgbClr val="124B3D"/>
                </a:solidFill>
                <a:latin typeface="TT Bluescreens Bold"/>
                <a:ea typeface="TT Bluescreens Bold"/>
                <a:cs typeface="TT Bluescreens Bold"/>
                <a:sym typeface="TT Bluescreens Bold"/>
              </a:rPr>
              <a:t>Methodology Overview</a:t>
            </a:r>
          </a:p>
        </p:txBody>
      </p:sp>
      <p:sp>
        <p:nvSpPr>
          <p:cNvPr id="19" name="Freeform 19"/>
          <p:cNvSpPr/>
          <p:nvPr/>
        </p:nvSpPr>
        <p:spPr>
          <a:xfrm rot="-2700000">
            <a:off x="11565148" y="173443"/>
            <a:ext cx="709773" cy="707998"/>
          </a:xfrm>
          <a:custGeom>
            <a:avLst/>
            <a:gdLst/>
            <a:ahLst/>
            <a:cxnLst/>
            <a:rect l="l" t="t" r="r" b="b"/>
            <a:pathLst>
              <a:path w="709773" h="707998">
                <a:moveTo>
                  <a:pt x="0" y="0"/>
                </a:moveTo>
                <a:lnTo>
                  <a:pt x="709773" y="0"/>
                </a:lnTo>
                <a:lnTo>
                  <a:pt x="709773" y="707998"/>
                </a:lnTo>
                <a:lnTo>
                  <a:pt x="0" y="70799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0" name="Freeform 20"/>
          <p:cNvSpPr/>
          <p:nvPr/>
        </p:nvSpPr>
        <p:spPr>
          <a:xfrm>
            <a:off x="600732" y="8063123"/>
            <a:ext cx="855936" cy="1824670"/>
          </a:xfrm>
          <a:custGeom>
            <a:avLst/>
            <a:gdLst/>
            <a:ahLst/>
            <a:cxnLst/>
            <a:rect l="l" t="t" r="r" b="b"/>
            <a:pathLst>
              <a:path w="855936" h="1824670">
                <a:moveTo>
                  <a:pt x="0" y="0"/>
                </a:moveTo>
                <a:lnTo>
                  <a:pt x="855936" y="0"/>
                </a:lnTo>
                <a:lnTo>
                  <a:pt x="855936" y="1824670"/>
                </a:lnTo>
                <a:lnTo>
                  <a:pt x="0" y="18246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1" name="TextBox 21"/>
          <p:cNvSpPr txBox="1"/>
          <p:nvPr/>
        </p:nvSpPr>
        <p:spPr>
          <a:xfrm>
            <a:off x="2045260" y="833816"/>
            <a:ext cx="4016548" cy="4802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977"/>
              </a:lnSpc>
            </a:pPr>
            <a:r>
              <a:rPr lang="en-GB" sz="2841" b="1" i="1" spc="-56" noProof="0" dirty="0">
                <a:solidFill>
                  <a:srgbClr val="262829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EXPERIMENTAL SETUP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493650" y="4679728"/>
            <a:ext cx="3306283" cy="4637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37"/>
              </a:lnSpc>
            </a:pPr>
            <a:r>
              <a:rPr lang="en-GB" sz="2741" b="1" i="1" spc="-54" noProof="0" dirty="0">
                <a:solidFill>
                  <a:srgbClr val="262829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KNF ORGANIC MIX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46326" y="1469513"/>
            <a:ext cx="8444615" cy="45853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48655" lvl="1" indent="-274328" algn="l">
              <a:lnSpc>
                <a:spcPts val="3557"/>
              </a:lnSpc>
              <a:buFont typeface="Arial"/>
              <a:buChar char="•"/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Conducted in Belair, SVG (Coordinates: 13.155677, 61.197073). </a:t>
            </a:r>
          </a:p>
          <a:p>
            <a:pPr marL="274327" lvl="1" algn="l">
              <a:lnSpc>
                <a:spcPts val="3557"/>
              </a:lnSpc>
            </a:pPr>
            <a:endParaRPr lang="en-GB" sz="2541" b="1" noProof="0" dirty="0">
              <a:solidFill>
                <a:srgbClr val="262829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  <a:p>
            <a:pPr marL="548655" lvl="1" indent="-274328" algn="l">
              <a:lnSpc>
                <a:spcPts val="3557"/>
              </a:lnSpc>
              <a:buFont typeface="Arial"/>
              <a:buChar char="•"/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12, 6-7 diameter pots testing organic &amp; inorganic fertigation vs. foliar application.</a:t>
            </a:r>
          </a:p>
          <a:p>
            <a:pPr marL="274327" lvl="1" algn="l">
              <a:lnSpc>
                <a:spcPts val="3557"/>
              </a:lnSpc>
            </a:pPr>
            <a:endParaRPr lang="en-GB" sz="2541" b="1" noProof="0" dirty="0">
              <a:solidFill>
                <a:srgbClr val="262829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  <a:p>
            <a:pPr marL="548655" lvl="1" indent="-274328" algn="l">
              <a:lnSpc>
                <a:spcPts val="3557"/>
              </a:lnSpc>
              <a:buFont typeface="Arial"/>
              <a:buChar char="•"/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Baseline &amp; post-experiment soil health measurements (pH, moisture, light absorption).</a:t>
            </a:r>
          </a:p>
          <a:p>
            <a:pPr marL="274327" lvl="1" algn="l">
              <a:lnSpc>
                <a:spcPts val="3557"/>
              </a:lnSpc>
            </a:pPr>
            <a:endParaRPr lang="en-GB" sz="2541" b="1" noProof="0" dirty="0">
              <a:solidFill>
                <a:srgbClr val="262829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  <a:p>
            <a:pPr marL="548655" lvl="1" indent="-274328" algn="l">
              <a:lnSpc>
                <a:spcPts val="3557"/>
              </a:lnSpc>
              <a:buFont typeface="Arial"/>
              <a:buChar char="•"/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Growth Monitoring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144000" y="5076607"/>
            <a:ext cx="8955971" cy="53551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48655" lvl="1" indent="-274328" algn="just">
              <a:lnSpc>
                <a:spcPts val="3557"/>
              </a:lnSpc>
              <a:buFont typeface="Arial"/>
              <a:buChar char="•"/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Organic Fertiliser Preparation (KNF Method): Fermented Plant Juice (FPJ), Fermented Amino Acids (FFA), and Fermented Fruit Juice (FFJ) are created using fresh plant material, fish waste, and over-ripened fruits combined with equal parts brown sugar for microbial fermentation.</a:t>
            </a:r>
          </a:p>
          <a:p>
            <a:pPr algn="just">
              <a:lnSpc>
                <a:spcPts val="3557"/>
              </a:lnSpc>
            </a:pPr>
            <a:endParaRPr lang="en-GB" sz="2541" b="1" noProof="0" dirty="0">
              <a:solidFill>
                <a:srgbClr val="262829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  <a:p>
            <a:pPr marL="548655" lvl="1" indent="-274328" algn="just">
              <a:lnSpc>
                <a:spcPts val="3557"/>
              </a:lnSpc>
              <a:buFont typeface="Arial"/>
              <a:buChar char="•"/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Extraction &amp; Application: The final fertiliser mix (3-1-2 ratio) is diluted at 1:500 with water for safe plant application, enhancing nutrient availability and soil health.</a:t>
            </a:r>
          </a:p>
          <a:p>
            <a:pPr algn="just">
              <a:lnSpc>
                <a:spcPts val="3557"/>
              </a:lnSpc>
            </a:pPr>
            <a:endParaRPr lang="en-GB" sz="2541" b="1" noProof="0" dirty="0">
              <a:solidFill>
                <a:srgbClr val="262829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028700" y="7181197"/>
            <a:ext cx="1935640" cy="3987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GB" sz="2299" u="sng" noProof="0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rPr>
              <a:t>Organic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606412" y="7190722"/>
            <a:ext cx="1935640" cy="382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GB" sz="2199" u="sng" noProof="0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rPr>
              <a:t>Inorganic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09620" y="7730383"/>
            <a:ext cx="1935640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GB" sz="1999" noProof="0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rPr>
              <a:t>Fertigation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045260" y="7730383"/>
            <a:ext cx="1935640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GB" sz="1999" noProof="0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rPr>
              <a:t>Foliar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74232" y="7730383"/>
            <a:ext cx="1935640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GB" sz="1999" noProof="0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rPr>
              <a:t>Foliar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43599" y="7730383"/>
            <a:ext cx="1935640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GB" sz="1999" noProof="0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rPr>
              <a:t>Fertigation </a:t>
            </a:r>
          </a:p>
        </p:txBody>
      </p:sp>
      <p:sp>
        <p:nvSpPr>
          <p:cNvPr id="31" name="Freeform 31"/>
          <p:cNvSpPr/>
          <p:nvPr/>
        </p:nvSpPr>
        <p:spPr>
          <a:xfrm>
            <a:off x="2536372" y="8063123"/>
            <a:ext cx="855936" cy="1824670"/>
          </a:xfrm>
          <a:custGeom>
            <a:avLst/>
            <a:gdLst/>
            <a:ahLst/>
            <a:cxnLst/>
            <a:rect l="l" t="t" r="r" b="b"/>
            <a:pathLst>
              <a:path w="855936" h="1824670">
                <a:moveTo>
                  <a:pt x="0" y="0"/>
                </a:moveTo>
                <a:lnTo>
                  <a:pt x="855936" y="0"/>
                </a:lnTo>
                <a:lnTo>
                  <a:pt x="855936" y="1824670"/>
                </a:lnTo>
                <a:lnTo>
                  <a:pt x="0" y="18246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32" name="Freeform 32"/>
          <p:cNvSpPr/>
          <p:nvPr/>
        </p:nvSpPr>
        <p:spPr>
          <a:xfrm>
            <a:off x="4910010" y="8063123"/>
            <a:ext cx="855936" cy="1824670"/>
          </a:xfrm>
          <a:custGeom>
            <a:avLst/>
            <a:gdLst/>
            <a:ahLst/>
            <a:cxnLst/>
            <a:rect l="l" t="t" r="r" b="b"/>
            <a:pathLst>
              <a:path w="855936" h="1824670">
                <a:moveTo>
                  <a:pt x="0" y="0"/>
                </a:moveTo>
                <a:lnTo>
                  <a:pt x="855936" y="0"/>
                </a:lnTo>
                <a:lnTo>
                  <a:pt x="855936" y="1824670"/>
                </a:lnTo>
                <a:lnTo>
                  <a:pt x="0" y="18246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33" name="Freeform 33"/>
          <p:cNvSpPr/>
          <p:nvPr/>
        </p:nvSpPr>
        <p:spPr>
          <a:xfrm>
            <a:off x="7114085" y="8063123"/>
            <a:ext cx="855936" cy="1824670"/>
          </a:xfrm>
          <a:custGeom>
            <a:avLst/>
            <a:gdLst/>
            <a:ahLst/>
            <a:cxnLst/>
            <a:rect l="l" t="t" r="r" b="b"/>
            <a:pathLst>
              <a:path w="855936" h="1824670">
                <a:moveTo>
                  <a:pt x="0" y="0"/>
                </a:moveTo>
                <a:lnTo>
                  <a:pt x="855936" y="0"/>
                </a:lnTo>
                <a:lnTo>
                  <a:pt x="855936" y="1824670"/>
                </a:lnTo>
                <a:lnTo>
                  <a:pt x="0" y="18246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34" name="TextBox 34"/>
          <p:cNvSpPr txBox="1"/>
          <p:nvPr/>
        </p:nvSpPr>
        <p:spPr>
          <a:xfrm>
            <a:off x="109620" y="9439483"/>
            <a:ext cx="647645" cy="448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GB" sz="2599" noProof="0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rPr>
              <a:t>x3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119240" y="9439483"/>
            <a:ext cx="647645" cy="448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GB" sz="2599" noProof="0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rPr>
              <a:t>x3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468633" y="9439483"/>
            <a:ext cx="647645" cy="448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GB" sz="2599" noProof="0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rPr>
              <a:t>x3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18027" y="9439483"/>
            <a:ext cx="647645" cy="448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GB" sz="2599" noProof="0" dirty="0">
                <a:solidFill>
                  <a:srgbClr val="000000"/>
                </a:solidFill>
                <a:latin typeface="Bernoru"/>
                <a:ea typeface="Bernoru"/>
                <a:cs typeface="Bernoru"/>
                <a:sym typeface="Bernoru"/>
              </a:rPr>
              <a:t>x3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8977577" y="1156427"/>
            <a:ext cx="9017099" cy="3014487"/>
            <a:chOff x="0" y="0"/>
            <a:chExt cx="2374874" cy="793939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2374874" cy="793939"/>
            </a:xfrm>
            <a:custGeom>
              <a:avLst/>
              <a:gdLst/>
              <a:ahLst/>
              <a:cxnLst/>
              <a:rect l="l" t="t" r="r" b="b"/>
              <a:pathLst>
                <a:path w="2374874" h="793939">
                  <a:moveTo>
                    <a:pt x="79848" y="0"/>
                  </a:moveTo>
                  <a:lnTo>
                    <a:pt x="2295026" y="0"/>
                  </a:lnTo>
                  <a:cubicBezTo>
                    <a:pt x="2339125" y="0"/>
                    <a:pt x="2374874" y="35749"/>
                    <a:pt x="2374874" y="79848"/>
                  </a:cubicBezTo>
                  <a:lnTo>
                    <a:pt x="2374874" y="714091"/>
                  </a:lnTo>
                  <a:cubicBezTo>
                    <a:pt x="2374874" y="758190"/>
                    <a:pt x="2339125" y="793939"/>
                    <a:pt x="2295026" y="793939"/>
                  </a:cubicBezTo>
                  <a:lnTo>
                    <a:pt x="79848" y="793939"/>
                  </a:lnTo>
                  <a:cubicBezTo>
                    <a:pt x="35749" y="793939"/>
                    <a:pt x="0" y="758190"/>
                    <a:pt x="0" y="714091"/>
                  </a:cubicBezTo>
                  <a:lnTo>
                    <a:pt x="0" y="79848"/>
                  </a:lnTo>
                  <a:cubicBezTo>
                    <a:pt x="0" y="35749"/>
                    <a:pt x="35749" y="0"/>
                    <a:pt x="79848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0" y="-47625"/>
              <a:ext cx="2374874" cy="84156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9230401" y="1469513"/>
            <a:ext cx="8407165" cy="2214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76"/>
              </a:lnSpc>
            </a:pPr>
            <a:r>
              <a:rPr lang="en-GB" sz="2482" b="1" i="1" u="sng" noProof="0" dirty="0">
                <a:solidFill>
                  <a:srgbClr val="000000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Qualitative Research Component: </a:t>
            </a:r>
          </a:p>
          <a:p>
            <a:pPr algn="ctr">
              <a:lnSpc>
                <a:spcPts val="3476"/>
              </a:lnSpc>
            </a:pPr>
            <a:r>
              <a:rPr lang="en-GB" sz="2482" b="1" noProof="0" dirty="0">
                <a:solidFill>
                  <a:srgbClr val="000000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Interviews: Former Ministry of Agriculture staff + experienced farmers (5-10 years).</a:t>
            </a:r>
          </a:p>
          <a:p>
            <a:pPr algn="ctr">
              <a:lnSpc>
                <a:spcPts val="3476"/>
              </a:lnSpc>
              <a:spcBef>
                <a:spcPct val="0"/>
              </a:spcBef>
            </a:pPr>
            <a:r>
              <a:rPr lang="en-GB" sz="2482" b="1" noProof="0" dirty="0">
                <a:solidFill>
                  <a:srgbClr val="000000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Focus Group: 10 individuals (18–30 yrs) discussing farming perspectives.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4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08327" y="-83504"/>
            <a:ext cx="19877457" cy="877432"/>
            <a:chOff x="0" y="0"/>
            <a:chExt cx="5235215" cy="23109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235215" cy="231093"/>
            </a:xfrm>
            <a:custGeom>
              <a:avLst/>
              <a:gdLst/>
              <a:ahLst/>
              <a:cxnLst/>
              <a:rect l="l" t="t" r="r" b="b"/>
              <a:pathLst>
                <a:path w="5235215" h="231093">
                  <a:moveTo>
                    <a:pt x="36222" y="0"/>
                  </a:moveTo>
                  <a:lnTo>
                    <a:pt x="5198993" y="0"/>
                  </a:lnTo>
                  <a:cubicBezTo>
                    <a:pt x="5208600" y="0"/>
                    <a:pt x="5217813" y="3816"/>
                    <a:pt x="5224606" y="10609"/>
                  </a:cubicBezTo>
                  <a:cubicBezTo>
                    <a:pt x="5231399" y="17402"/>
                    <a:pt x="5235215" y="26615"/>
                    <a:pt x="5235215" y="36222"/>
                  </a:cubicBezTo>
                  <a:lnTo>
                    <a:pt x="5235215" y="194871"/>
                  </a:lnTo>
                  <a:cubicBezTo>
                    <a:pt x="5235215" y="204478"/>
                    <a:pt x="5231399" y="213691"/>
                    <a:pt x="5224606" y="220484"/>
                  </a:cubicBezTo>
                  <a:cubicBezTo>
                    <a:pt x="5217813" y="227277"/>
                    <a:pt x="5208600" y="231093"/>
                    <a:pt x="5198993" y="231093"/>
                  </a:cubicBezTo>
                  <a:lnTo>
                    <a:pt x="36222" y="231093"/>
                  </a:lnTo>
                  <a:cubicBezTo>
                    <a:pt x="26615" y="231093"/>
                    <a:pt x="17402" y="227277"/>
                    <a:pt x="10609" y="220484"/>
                  </a:cubicBezTo>
                  <a:cubicBezTo>
                    <a:pt x="3816" y="213691"/>
                    <a:pt x="0" y="204478"/>
                    <a:pt x="0" y="194871"/>
                  </a:cubicBezTo>
                  <a:lnTo>
                    <a:pt x="0" y="36222"/>
                  </a:lnTo>
                  <a:cubicBezTo>
                    <a:pt x="0" y="26615"/>
                    <a:pt x="3816" y="17402"/>
                    <a:pt x="10609" y="10609"/>
                  </a:cubicBezTo>
                  <a:cubicBezTo>
                    <a:pt x="17402" y="3816"/>
                    <a:pt x="26615" y="0"/>
                    <a:pt x="36222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5235215" cy="2787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82830" y="1215629"/>
            <a:ext cx="6876872" cy="9001566"/>
            <a:chOff x="0" y="0"/>
            <a:chExt cx="1811193" cy="237078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811193" cy="2370783"/>
            </a:xfrm>
            <a:custGeom>
              <a:avLst/>
              <a:gdLst/>
              <a:ahLst/>
              <a:cxnLst/>
              <a:rect l="l" t="t" r="r" b="b"/>
              <a:pathLst>
                <a:path w="1811193" h="2370783">
                  <a:moveTo>
                    <a:pt x="104699" y="0"/>
                  </a:moveTo>
                  <a:lnTo>
                    <a:pt x="1706494" y="0"/>
                  </a:lnTo>
                  <a:cubicBezTo>
                    <a:pt x="1764318" y="0"/>
                    <a:pt x="1811193" y="46875"/>
                    <a:pt x="1811193" y="104699"/>
                  </a:cubicBezTo>
                  <a:lnTo>
                    <a:pt x="1811193" y="2266084"/>
                  </a:lnTo>
                  <a:cubicBezTo>
                    <a:pt x="1811193" y="2323908"/>
                    <a:pt x="1764318" y="2370783"/>
                    <a:pt x="1706494" y="2370783"/>
                  </a:cubicBezTo>
                  <a:lnTo>
                    <a:pt x="104699" y="2370783"/>
                  </a:lnTo>
                  <a:cubicBezTo>
                    <a:pt x="46875" y="2370783"/>
                    <a:pt x="0" y="2323908"/>
                    <a:pt x="0" y="2266084"/>
                  </a:cubicBezTo>
                  <a:lnTo>
                    <a:pt x="0" y="104699"/>
                  </a:lnTo>
                  <a:cubicBezTo>
                    <a:pt x="0" y="46875"/>
                    <a:pt x="46875" y="0"/>
                    <a:pt x="104699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1811193" cy="24184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sp>
        <p:nvSpPr>
          <p:cNvPr id="8" name="Freeform 8"/>
          <p:cNvSpPr/>
          <p:nvPr/>
        </p:nvSpPr>
        <p:spPr>
          <a:xfrm>
            <a:off x="382830" y="9258300"/>
            <a:ext cx="958895" cy="958895"/>
          </a:xfrm>
          <a:custGeom>
            <a:avLst/>
            <a:gdLst/>
            <a:ahLst/>
            <a:cxnLst/>
            <a:rect l="l" t="t" r="r" b="b"/>
            <a:pathLst>
              <a:path w="958895" h="958895">
                <a:moveTo>
                  <a:pt x="0" y="0"/>
                </a:moveTo>
                <a:lnTo>
                  <a:pt x="958895" y="0"/>
                </a:lnTo>
                <a:lnTo>
                  <a:pt x="958895" y="958895"/>
                </a:lnTo>
                <a:lnTo>
                  <a:pt x="0" y="95889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grpSp>
        <p:nvGrpSpPr>
          <p:cNvPr id="9" name="Group 9"/>
          <p:cNvGrpSpPr/>
          <p:nvPr/>
        </p:nvGrpSpPr>
        <p:grpSpPr>
          <a:xfrm>
            <a:off x="7745432" y="4741081"/>
            <a:ext cx="9945790" cy="4919792"/>
            <a:chOff x="0" y="0"/>
            <a:chExt cx="2619467" cy="129574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619467" cy="1295748"/>
            </a:xfrm>
            <a:custGeom>
              <a:avLst/>
              <a:gdLst/>
              <a:ahLst/>
              <a:cxnLst/>
              <a:rect l="l" t="t" r="r" b="b"/>
              <a:pathLst>
                <a:path w="2619467" h="1295748">
                  <a:moveTo>
                    <a:pt x="72392" y="0"/>
                  </a:moveTo>
                  <a:lnTo>
                    <a:pt x="2547075" y="0"/>
                  </a:lnTo>
                  <a:cubicBezTo>
                    <a:pt x="2587056" y="0"/>
                    <a:pt x="2619467" y="32411"/>
                    <a:pt x="2619467" y="72392"/>
                  </a:cubicBezTo>
                  <a:lnTo>
                    <a:pt x="2619467" y="1223356"/>
                  </a:lnTo>
                  <a:cubicBezTo>
                    <a:pt x="2619467" y="1263337"/>
                    <a:pt x="2587056" y="1295748"/>
                    <a:pt x="2547075" y="1295748"/>
                  </a:cubicBezTo>
                  <a:lnTo>
                    <a:pt x="72392" y="1295748"/>
                  </a:lnTo>
                  <a:cubicBezTo>
                    <a:pt x="32411" y="1295748"/>
                    <a:pt x="0" y="1263337"/>
                    <a:pt x="0" y="1223356"/>
                  </a:cubicBezTo>
                  <a:lnTo>
                    <a:pt x="0" y="72392"/>
                  </a:lnTo>
                  <a:cubicBezTo>
                    <a:pt x="0" y="32411"/>
                    <a:pt x="32411" y="0"/>
                    <a:pt x="72392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2619467" cy="13433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745432" y="3626271"/>
            <a:ext cx="9945790" cy="1464419"/>
            <a:chOff x="0" y="0"/>
            <a:chExt cx="2619467" cy="38569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619467" cy="385691"/>
            </a:xfrm>
            <a:custGeom>
              <a:avLst/>
              <a:gdLst/>
              <a:ahLst/>
              <a:cxnLst/>
              <a:rect l="l" t="t" r="r" b="b"/>
              <a:pathLst>
                <a:path w="2619467" h="385691">
                  <a:moveTo>
                    <a:pt x="72392" y="0"/>
                  </a:moveTo>
                  <a:lnTo>
                    <a:pt x="2547075" y="0"/>
                  </a:lnTo>
                  <a:cubicBezTo>
                    <a:pt x="2587056" y="0"/>
                    <a:pt x="2619467" y="32411"/>
                    <a:pt x="2619467" y="72392"/>
                  </a:cubicBezTo>
                  <a:lnTo>
                    <a:pt x="2619467" y="313298"/>
                  </a:lnTo>
                  <a:cubicBezTo>
                    <a:pt x="2619467" y="353280"/>
                    <a:pt x="2587056" y="385691"/>
                    <a:pt x="2547075" y="385691"/>
                  </a:cubicBezTo>
                  <a:lnTo>
                    <a:pt x="72392" y="385691"/>
                  </a:lnTo>
                  <a:cubicBezTo>
                    <a:pt x="32411" y="385691"/>
                    <a:pt x="0" y="353280"/>
                    <a:pt x="0" y="313298"/>
                  </a:cubicBezTo>
                  <a:lnTo>
                    <a:pt x="0" y="72392"/>
                  </a:lnTo>
                  <a:cubicBezTo>
                    <a:pt x="0" y="32411"/>
                    <a:pt x="32411" y="0"/>
                    <a:pt x="72392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47625"/>
              <a:ext cx="2619467" cy="4333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862277" y="827935"/>
            <a:ext cx="6081783" cy="746628"/>
            <a:chOff x="0" y="0"/>
            <a:chExt cx="1601787" cy="196643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601787" cy="196643"/>
            </a:xfrm>
            <a:custGeom>
              <a:avLst/>
              <a:gdLst/>
              <a:ahLst/>
              <a:cxnLst/>
              <a:rect l="l" t="t" r="r" b="b"/>
              <a:pathLst>
                <a:path w="1601787" h="196643">
                  <a:moveTo>
                    <a:pt x="98321" y="0"/>
                  </a:moveTo>
                  <a:lnTo>
                    <a:pt x="1503465" y="0"/>
                  </a:lnTo>
                  <a:cubicBezTo>
                    <a:pt x="1529542" y="0"/>
                    <a:pt x="1554550" y="10359"/>
                    <a:pt x="1572989" y="28798"/>
                  </a:cubicBezTo>
                  <a:cubicBezTo>
                    <a:pt x="1591428" y="47237"/>
                    <a:pt x="1601787" y="72245"/>
                    <a:pt x="1601787" y="98321"/>
                  </a:cubicBezTo>
                  <a:lnTo>
                    <a:pt x="1601787" y="98321"/>
                  </a:lnTo>
                  <a:cubicBezTo>
                    <a:pt x="1601787" y="124398"/>
                    <a:pt x="1591428" y="149406"/>
                    <a:pt x="1572989" y="167845"/>
                  </a:cubicBezTo>
                  <a:cubicBezTo>
                    <a:pt x="1554550" y="186284"/>
                    <a:pt x="1529542" y="196643"/>
                    <a:pt x="1503465" y="196643"/>
                  </a:cubicBezTo>
                  <a:lnTo>
                    <a:pt x="98321" y="196643"/>
                  </a:lnTo>
                  <a:cubicBezTo>
                    <a:pt x="72245" y="196643"/>
                    <a:pt x="47237" y="186284"/>
                    <a:pt x="28798" y="167845"/>
                  </a:cubicBezTo>
                  <a:cubicBezTo>
                    <a:pt x="10359" y="149406"/>
                    <a:pt x="0" y="124398"/>
                    <a:pt x="0" y="98321"/>
                  </a:cubicBezTo>
                  <a:lnTo>
                    <a:pt x="0" y="98321"/>
                  </a:lnTo>
                  <a:cubicBezTo>
                    <a:pt x="0" y="72245"/>
                    <a:pt x="10359" y="47237"/>
                    <a:pt x="28798" y="28798"/>
                  </a:cubicBezTo>
                  <a:cubicBezTo>
                    <a:pt x="47237" y="10359"/>
                    <a:pt x="72245" y="0"/>
                    <a:pt x="98321" y="0"/>
                  </a:cubicBezTo>
                  <a:close/>
                </a:path>
              </a:pathLst>
            </a:custGeom>
            <a:solidFill>
              <a:srgbClr val="F0F4D4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1601787" cy="2442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sp>
        <p:nvSpPr>
          <p:cNvPr id="18" name="Freeform 18"/>
          <p:cNvSpPr/>
          <p:nvPr/>
        </p:nvSpPr>
        <p:spPr>
          <a:xfrm>
            <a:off x="249551" y="1184335"/>
            <a:ext cx="958895" cy="958895"/>
          </a:xfrm>
          <a:custGeom>
            <a:avLst/>
            <a:gdLst/>
            <a:ahLst/>
            <a:cxnLst/>
            <a:rect l="l" t="t" r="r" b="b"/>
            <a:pathLst>
              <a:path w="958895" h="958895">
                <a:moveTo>
                  <a:pt x="0" y="0"/>
                </a:moveTo>
                <a:lnTo>
                  <a:pt x="958895" y="0"/>
                </a:lnTo>
                <a:lnTo>
                  <a:pt x="958895" y="958895"/>
                </a:lnTo>
                <a:lnTo>
                  <a:pt x="0" y="95889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grpSp>
        <p:nvGrpSpPr>
          <p:cNvPr id="19" name="Group 19"/>
          <p:cNvGrpSpPr/>
          <p:nvPr/>
        </p:nvGrpSpPr>
        <p:grpSpPr>
          <a:xfrm>
            <a:off x="8110378" y="3940557"/>
            <a:ext cx="7860844" cy="835848"/>
            <a:chOff x="0" y="0"/>
            <a:chExt cx="2070346" cy="220141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2070346" cy="220141"/>
            </a:xfrm>
            <a:custGeom>
              <a:avLst/>
              <a:gdLst/>
              <a:ahLst/>
              <a:cxnLst/>
              <a:rect l="l" t="t" r="r" b="b"/>
              <a:pathLst>
                <a:path w="2070346" h="220141">
                  <a:moveTo>
                    <a:pt x="91593" y="0"/>
                  </a:moveTo>
                  <a:lnTo>
                    <a:pt x="1978753" y="0"/>
                  </a:lnTo>
                  <a:cubicBezTo>
                    <a:pt x="2029338" y="0"/>
                    <a:pt x="2070346" y="41008"/>
                    <a:pt x="2070346" y="91593"/>
                  </a:cubicBezTo>
                  <a:lnTo>
                    <a:pt x="2070346" y="128548"/>
                  </a:lnTo>
                  <a:cubicBezTo>
                    <a:pt x="2070346" y="152840"/>
                    <a:pt x="2060696" y="176137"/>
                    <a:pt x="2043519" y="193314"/>
                  </a:cubicBezTo>
                  <a:cubicBezTo>
                    <a:pt x="2026342" y="210491"/>
                    <a:pt x="2003045" y="220141"/>
                    <a:pt x="1978753" y="220141"/>
                  </a:cubicBezTo>
                  <a:lnTo>
                    <a:pt x="91593" y="220141"/>
                  </a:lnTo>
                  <a:cubicBezTo>
                    <a:pt x="67301" y="220141"/>
                    <a:pt x="44004" y="210491"/>
                    <a:pt x="26827" y="193314"/>
                  </a:cubicBezTo>
                  <a:cubicBezTo>
                    <a:pt x="9650" y="176137"/>
                    <a:pt x="0" y="152840"/>
                    <a:pt x="0" y="128548"/>
                  </a:cubicBezTo>
                  <a:lnTo>
                    <a:pt x="0" y="91593"/>
                  </a:lnTo>
                  <a:cubicBezTo>
                    <a:pt x="0" y="67301"/>
                    <a:pt x="9650" y="44004"/>
                    <a:pt x="26827" y="26827"/>
                  </a:cubicBezTo>
                  <a:cubicBezTo>
                    <a:pt x="44004" y="9650"/>
                    <a:pt x="67301" y="0"/>
                    <a:pt x="91593" y="0"/>
                  </a:cubicBezTo>
                  <a:close/>
                </a:path>
              </a:pathLst>
            </a:custGeom>
            <a:solidFill>
              <a:srgbClr val="F0F4D4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47625"/>
              <a:ext cx="2070346" cy="26776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sp>
        <p:nvSpPr>
          <p:cNvPr id="22" name="Freeform 22"/>
          <p:cNvSpPr/>
          <p:nvPr/>
        </p:nvSpPr>
        <p:spPr>
          <a:xfrm>
            <a:off x="16817217" y="3297096"/>
            <a:ext cx="954176" cy="954176"/>
          </a:xfrm>
          <a:custGeom>
            <a:avLst/>
            <a:gdLst/>
            <a:ahLst/>
            <a:cxnLst/>
            <a:rect l="l" t="t" r="r" b="b"/>
            <a:pathLst>
              <a:path w="954176" h="954176">
                <a:moveTo>
                  <a:pt x="0" y="0"/>
                </a:moveTo>
                <a:lnTo>
                  <a:pt x="954176" y="0"/>
                </a:lnTo>
                <a:lnTo>
                  <a:pt x="954176" y="954177"/>
                </a:lnTo>
                <a:lnTo>
                  <a:pt x="0" y="95417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3" name="Freeform 23"/>
          <p:cNvSpPr/>
          <p:nvPr/>
        </p:nvSpPr>
        <p:spPr>
          <a:xfrm>
            <a:off x="7745432" y="6035417"/>
            <a:ext cx="4297090" cy="2459896"/>
          </a:xfrm>
          <a:custGeom>
            <a:avLst/>
            <a:gdLst/>
            <a:ahLst/>
            <a:cxnLst/>
            <a:rect l="l" t="t" r="r" b="b"/>
            <a:pathLst>
              <a:path w="4297090" h="2459896">
                <a:moveTo>
                  <a:pt x="0" y="0"/>
                </a:moveTo>
                <a:lnTo>
                  <a:pt x="4297090" y="0"/>
                </a:lnTo>
                <a:lnTo>
                  <a:pt x="4297090" y="2459896"/>
                </a:lnTo>
                <a:lnTo>
                  <a:pt x="0" y="245989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4" name="TextBox 24"/>
          <p:cNvSpPr txBox="1"/>
          <p:nvPr/>
        </p:nvSpPr>
        <p:spPr>
          <a:xfrm>
            <a:off x="8859039" y="1393588"/>
            <a:ext cx="8115300" cy="15765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852"/>
              </a:lnSpc>
            </a:pPr>
            <a:r>
              <a:rPr lang="en-GB" sz="9180" b="1" noProof="0" dirty="0">
                <a:solidFill>
                  <a:srgbClr val="124B3D"/>
                </a:solidFill>
                <a:latin typeface="TT Bluescreens Bold"/>
                <a:ea typeface="TT Bluescreens Bold"/>
                <a:cs typeface="TT Bluescreens Bold"/>
                <a:sym typeface="TT Bluescreens Bold"/>
              </a:rPr>
              <a:t>Data Collection &amp; Analysis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413379" y="866612"/>
            <a:ext cx="5394952" cy="4637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837"/>
              </a:lnSpc>
            </a:pPr>
            <a:r>
              <a:rPr lang="en-GB" sz="2741" b="1" i="1" spc="-54" noProof="0" dirty="0">
                <a:solidFill>
                  <a:srgbClr val="262829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QUANTITATIVE ANALYSIS: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86040" y="1537252"/>
            <a:ext cx="5722291" cy="9202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48655" lvl="1" indent="-274328" algn="l">
              <a:lnSpc>
                <a:spcPts val="3557"/>
              </a:lnSpc>
              <a:buFont typeface="Arial"/>
              <a:buChar char="•"/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Growth rate and soil health indicators are measured systematically. </a:t>
            </a:r>
          </a:p>
          <a:p>
            <a:pPr algn="l">
              <a:lnSpc>
                <a:spcPts val="3557"/>
              </a:lnSpc>
            </a:pPr>
            <a:endParaRPr lang="en-GB" sz="2541" b="1" noProof="0" dirty="0">
              <a:solidFill>
                <a:srgbClr val="262829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  <a:p>
            <a:pPr marL="548655" lvl="1" indent="-274328" algn="l">
              <a:lnSpc>
                <a:spcPts val="3557"/>
              </a:lnSpc>
              <a:buFont typeface="Arial"/>
              <a:buChar char="•"/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Cost Comparison: Completed at the end of the experiment.</a:t>
            </a:r>
          </a:p>
          <a:p>
            <a:pPr algn="l">
              <a:lnSpc>
                <a:spcPts val="3557"/>
              </a:lnSpc>
            </a:pPr>
            <a:endParaRPr lang="en-GB" sz="2541" b="1" noProof="0" dirty="0">
              <a:solidFill>
                <a:srgbClr val="262829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  <a:p>
            <a:pPr marL="548655" lvl="1" indent="-274328" algn="l">
              <a:lnSpc>
                <a:spcPts val="3557"/>
              </a:lnSpc>
              <a:buFont typeface="Arial"/>
              <a:buChar char="•"/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Comparative Analysis: A one-way ANOVA will assess statistical differences between organic and inorganic fertilisation treatments. A paired t-test may be used to compare pre- and post-experiment soil health data.</a:t>
            </a:r>
          </a:p>
          <a:p>
            <a:pPr algn="l">
              <a:lnSpc>
                <a:spcPts val="3557"/>
              </a:lnSpc>
            </a:pPr>
            <a:endParaRPr lang="en-GB" sz="2541" b="1" noProof="0" dirty="0">
              <a:solidFill>
                <a:srgbClr val="262829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  <a:p>
            <a:pPr marL="548655" lvl="1" indent="-274328" algn="l">
              <a:lnSpc>
                <a:spcPts val="3557"/>
              </a:lnSpc>
              <a:buFont typeface="Arial"/>
              <a:buChar char="•"/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Correlation analysis between fertilisation type, growth rate, and soil conditions.</a:t>
            </a:r>
          </a:p>
          <a:p>
            <a:pPr algn="l">
              <a:lnSpc>
                <a:spcPts val="3557"/>
              </a:lnSpc>
            </a:pPr>
            <a:endParaRPr lang="en-GB" sz="2541" b="1" noProof="0" dirty="0">
              <a:solidFill>
                <a:srgbClr val="262829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8859039" y="4080983"/>
            <a:ext cx="6144598" cy="430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57"/>
              </a:lnSpc>
            </a:pPr>
            <a:r>
              <a:rPr lang="en-GB" sz="2541" b="1" i="1" spc="-50" noProof="0" dirty="0">
                <a:solidFill>
                  <a:srgbClr val="262829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QUALITATIVE RESEARCH COMPONENT: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931338" y="4916831"/>
            <a:ext cx="5738198" cy="45853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557"/>
              </a:lnSpc>
            </a:pPr>
            <a:endParaRPr lang="en-GB" noProof="0" dirty="0"/>
          </a:p>
          <a:p>
            <a:pPr marL="548655" lvl="1" indent="-274328" algn="l">
              <a:lnSpc>
                <a:spcPts val="3557"/>
              </a:lnSpc>
              <a:buFont typeface="Arial"/>
              <a:buChar char="•"/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Interviews: Identify trends, examine economic feasibility and identify challenges in SVG.</a:t>
            </a:r>
          </a:p>
          <a:p>
            <a:pPr marL="274327" lvl="1" algn="l">
              <a:lnSpc>
                <a:spcPts val="3557"/>
              </a:lnSpc>
            </a:pPr>
            <a:endParaRPr lang="en-GB" sz="2541" b="1" noProof="0" dirty="0">
              <a:solidFill>
                <a:srgbClr val="262829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  <a:p>
            <a:pPr marL="548655" lvl="1" indent="-274328" algn="l">
              <a:lnSpc>
                <a:spcPts val="3557"/>
              </a:lnSpc>
              <a:buFont typeface="Arial"/>
              <a:buChar char="•"/>
            </a:pPr>
            <a:r>
              <a:rPr lang="en-GB" sz="25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Focus Group: explore attitudes towards farming, create innovative approaches, and provide policy improvement recommendations.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4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641523" flipH="1">
            <a:off x="-495287" y="760259"/>
            <a:ext cx="5208275" cy="3743448"/>
          </a:xfrm>
          <a:custGeom>
            <a:avLst/>
            <a:gdLst/>
            <a:ahLst/>
            <a:cxnLst/>
            <a:rect l="l" t="t" r="r" b="b"/>
            <a:pathLst>
              <a:path w="5208275" h="3743448">
                <a:moveTo>
                  <a:pt x="5208276" y="0"/>
                </a:moveTo>
                <a:lnTo>
                  <a:pt x="0" y="0"/>
                </a:lnTo>
                <a:lnTo>
                  <a:pt x="0" y="3743447"/>
                </a:lnTo>
                <a:lnTo>
                  <a:pt x="5208276" y="3743447"/>
                </a:lnTo>
                <a:lnTo>
                  <a:pt x="5208276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grpSp>
        <p:nvGrpSpPr>
          <p:cNvPr id="3" name="Group 3"/>
          <p:cNvGrpSpPr/>
          <p:nvPr/>
        </p:nvGrpSpPr>
        <p:grpSpPr>
          <a:xfrm>
            <a:off x="-708327" y="-83504"/>
            <a:ext cx="19877457" cy="877432"/>
            <a:chOff x="0" y="0"/>
            <a:chExt cx="5235215" cy="23109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235215" cy="231093"/>
            </a:xfrm>
            <a:custGeom>
              <a:avLst/>
              <a:gdLst/>
              <a:ahLst/>
              <a:cxnLst/>
              <a:rect l="l" t="t" r="r" b="b"/>
              <a:pathLst>
                <a:path w="5235215" h="231093">
                  <a:moveTo>
                    <a:pt x="36222" y="0"/>
                  </a:moveTo>
                  <a:lnTo>
                    <a:pt x="5198993" y="0"/>
                  </a:lnTo>
                  <a:cubicBezTo>
                    <a:pt x="5208600" y="0"/>
                    <a:pt x="5217813" y="3816"/>
                    <a:pt x="5224606" y="10609"/>
                  </a:cubicBezTo>
                  <a:cubicBezTo>
                    <a:pt x="5231399" y="17402"/>
                    <a:pt x="5235215" y="26615"/>
                    <a:pt x="5235215" y="36222"/>
                  </a:cubicBezTo>
                  <a:lnTo>
                    <a:pt x="5235215" y="194871"/>
                  </a:lnTo>
                  <a:cubicBezTo>
                    <a:pt x="5235215" y="204478"/>
                    <a:pt x="5231399" y="213691"/>
                    <a:pt x="5224606" y="220484"/>
                  </a:cubicBezTo>
                  <a:cubicBezTo>
                    <a:pt x="5217813" y="227277"/>
                    <a:pt x="5208600" y="231093"/>
                    <a:pt x="5198993" y="231093"/>
                  </a:cubicBezTo>
                  <a:lnTo>
                    <a:pt x="36222" y="231093"/>
                  </a:lnTo>
                  <a:cubicBezTo>
                    <a:pt x="26615" y="231093"/>
                    <a:pt x="17402" y="227277"/>
                    <a:pt x="10609" y="220484"/>
                  </a:cubicBezTo>
                  <a:cubicBezTo>
                    <a:pt x="3816" y="213691"/>
                    <a:pt x="0" y="204478"/>
                    <a:pt x="0" y="194871"/>
                  </a:cubicBezTo>
                  <a:lnTo>
                    <a:pt x="0" y="36222"/>
                  </a:lnTo>
                  <a:cubicBezTo>
                    <a:pt x="0" y="26615"/>
                    <a:pt x="3816" y="17402"/>
                    <a:pt x="10609" y="10609"/>
                  </a:cubicBezTo>
                  <a:cubicBezTo>
                    <a:pt x="17402" y="3816"/>
                    <a:pt x="26615" y="0"/>
                    <a:pt x="36222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5235215" cy="2787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969423" y="3452927"/>
            <a:ext cx="6473350" cy="5805373"/>
            <a:chOff x="0" y="0"/>
            <a:chExt cx="1704915" cy="152898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704915" cy="1528987"/>
            </a:xfrm>
            <a:custGeom>
              <a:avLst/>
              <a:gdLst/>
              <a:ahLst/>
              <a:cxnLst/>
              <a:rect l="l" t="t" r="r" b="b"/>
              <a:pathLst>
                <a:path w="1704915" h="1528987">
                  <a:moveTo>
                    <a:pt x="82522" y="0"/>
                  </a:moveTo>
                  <a:lnTo>
                    <a:pt x="1622393" y="0"/>
                  </a:lnTo>
                  <a:cubicBezTo>
                    <a:pt x="1644279" y="0"/>
                    <a:pt x="1665269" y="8694"/>
                    <a:pt x="1680745" y="24170"/>
                  </a:cubicBezTo>
                  <a:cubicBezTo>
                    <a:pt x="1696221" y="39646"/>
                    <a:pt x="1704915" y="60636"/>
                    <a:pt x="1704915" y="82522"/>
                  </a:cubicBezTo>
                  <a:lnTo>
                    <a:pt x="1704915" y="1446465"/>
                  </a:lnTo>
                  <a:cubicBezTo>
                    <a:pt x="1704915" y="1468351"/>
                    <a:pt x="1696221" y="1489341"/>
                    <a:pt x="1680745" y="1504817"/>
                  </a:cubicBezTo>
                  <a:cubicBezTo>
                    <a:pt x="1665269" y="1520293"/>
                    <a:pt x="1644279" y="1528987"/>
                    <a:pt x="1622393" y="1528987"/>
                  </a:cubicBezTo>
                  <a:lnTo>
                    <a:pt x="82522" y="1528987"/>
                  </a:lnTo>
                  <a:cubicBezTo>
                    <a:pt x="60636" y="1528987"/>
                    <a:pt x="39646" y="1520293"/>
                    <a:pt x="24170" y="1504817"/>
                  </a:cubicBezTo>
                  <a:cubicBezTo>
                    <a:pt x="8694" y="1489341"/>
                    <a:pt x="0" y="1468351"/>
                    <a:pt x="0" y="1446465"/>
                  </a:cubicBezTo>
                  <a:lnTo>
                    <a:pt x="0" y="82522"/>
                  </a:lnTo>
                  <a:cubicBezTo>
                    <a:pt x="0" y="60636"/>
                    <a:pt x="8694" y="39646"/>
                    <a:pt x="24170" y="24170"/>
                  </a:cubicBezTo>
                  <a:cubicBezTo>
                    <a:pt x="39646" y="8694"/>
                    <a:pt x="60636" y="0"/>
                    <a:pt x="82522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1704915" cy="157661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2656669" y="2839627"/>
            <a:ext cx="5098858" cy="1006742"/>
            <a:chOff x="0" y="0"/>
            <a:chExt cx="1342909" cy="26515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342909" cy="265150"/>
            </a:xfrm>
            <a:custGeom>
              <a:avLst/>
              <a:gdLst/>
              <a:ahLst/>
              <a:cxnLst/>
              <a:rect l="l" t="t" r="r" b="b"/>
              <a:pathLst>
                <a:path w="1342909" h="265150">
                  <a:moveTo>
                    <a:pt x="132575" y="0"/>
                  </a:moveTo>
                  <a:lnTo>
                    <a:pt x="1210334" y="0"/>
                  </a:lnTo>
                  <a:cubicBezTo>
                    <a:pt x="1283553" y="0"/>
                    <a:pt x="1342909" y="59356"/>
                    <a:pt x="1342909" y="132575"/>
                  </a:cubicBezTo>
                  <a:lnTo>
                    <a:pt x="1342909" y="132575"/>
                  </a:lnTo>
                  <a:cubicBezTo>
                    <a:pt x="1342909" y="205794"/>
                    <a:pt x="1283553" y="265150"/>
                    <a:pt x="1210334" y="265150"/>
                  </a:cubicBezTo>
                  <a:lnTo>
                    <a:pt x="132575" y="265150"/>
                  </a:lnTo>
                  <a:cubicBezTo>
                    <a:pt x="59356" y="265150"/>
                    <a:pt x="0" y="205794"/>
                    <a:pt x="0" y="132575"/>
                  </a:cubicBezTo>
                  <a:lnTo>
                    <a:pt x="0" y="132575"/>
                  </a:lnTo>
                  <a:cubicBezTo>
                    <a:pt x="0" y="59356"/>
                    <a:pt x="59356" y="0"/>
                    <a:pt x="132575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1342909" cy="3127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705209" y="3452927"/>
            <a:ext cx="6993335" cy="5805373"/>
            <a:chOff x="0" y="0"/>
            <a:chExt cx="1841866" cy="1528987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841866" cy="1528987"/>
            </a:xfrm>
            <a:custGeom>
              <a:avLst/>
              <a:gdLst/>
              <a:ahLst/>
              <a:cxnLst/>
              <a:rect l="l" t="t" r="r" b="b"/>
              <a:pathLst>
                <a:path w="1841866" h="1528987">
                  <a:moveTo>
                    <a:pt x="76386" y="0"/>
                  </a:moveTo>
                  <a:lnTo>
                    <a:pt x="1765480" y="0"/>
                  </a:lnTo>
                  <a:cubicBezTo>
                    <a:pt x="1807667" y="0"/>
                    <a:pt x="1841866" y="34199"/>
                    <a:pt x="1841866" y="76386"/>
                  </a:cubicBezTo>
                  <a:lnTo>
                    <a:pt x="1841866" y="1452601"/>
                  </a:lnTo>
                  <a:cubicBezTo>
                    <a:pt x="1841866" y="1472860"/>
                    <a:pt x="1833818" y="1492289"/>
                    <a:pt x="1819493" y="1506614"/>
                  </a:cubicBezTo>
                  <a:cubicBezTo>
                    <a:pt x="1805168" y="1520939"/>
                    <a:pt x="1785739" y="1528987"/>
                    <a:pt x="1765480" y="1528987"/>
                  </a:cubicBezTo>
                  <a:lnTo>
                    <a:pt x="76386" y="1528987"/>
                  </a:lnTo>
                  <a:cubicBezTo>
                    <a:pt x="34199" y="1528987"/>
                    <a:pt x="0" y="1494788"/>
                    <a:pt x="0" y="1452601"/>
                  </a:cubicBezTo>
                  <a:lnTo>
                    <a:pt x="0" y="76386"/>
                  </a:lnTo>
                  <a:cubicBezTo>
                    <a:pt x="0" y="34199"/>
                    <a:pt x="34199" y="0"/>
                    <a:pt x="76386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47625"/>
              <a:ext cx="1841866" cy="157661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0384637" y="2839627"/>
            <a:ext cx="5098858" cy="1006689"/>
            <a:chOff x="0" y="0"/>
            <a:chExt cx="1342909" cy="265136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342909" cy="265136"/>
            </a:xfrm>
            <a:custGeom>
              <a:avLst/>
              <a:gdLst/>
              <a:ahLst/>
              <a:cxnLst/>
              <a:rect l="l" t="t" r="r" b="b"/>
              <a:pathLst>
                <a:path w="1342909" h="265136">
                  <a:moveTo>
                    <a:pt x="132568" y="0"/>
                  </a:moveTo>
                  <a:lnTo>
                    <a:pt x="1210341" y="0"/>
                  </a:lnTo>
                  <a:cubicBezTo>
                    <a:pt x="1245500" y="0"/>
                    <a:pt x="1279220" y="13967"/>
                    <a:pt x="1304081" y="38828"/>
                  </a:cubicBezTo>
                  <a:cubicBezTo>
                    <a:pt x="1328942" y="63690"/>
                    <a:pt x="1342909" y="97409"/>
                    <a:pt x="1342909" y="132568"/>
                  </a:cubicBezTo>
                  <a:lnTo>
                    <a:pt x="1342909" y="132568"/>
                  </a:lnTo>
                  <a:cubicBezTo>
                    <a:pt x="1342909" y="167727"/>
                    <a:pt x="1328942" y="201447"/>
                    <a:pt x="1304081" y="226308"/>
                  </a:cubicBezTo>
                  <a:cubicBezTo>
                    <a:pt x="1279220" y="251169"/>
                    <a:pt x="1245500" y="265136"/>
                    <a:pt x="1210341" y="265136"/>
                  </a:cubicBezTo>
                  <a:lnTo>
                    <a:pt x="132568" y="265136"/>
                  </a:lnTo>
                  <a:cubicBezTo>
                    <a:pt x="97409" y="265136"/>
                    <a:pt x="63690" y="251169"/>
                    <a:pt x="38828" y="226308"/>
                  </a:cubicBezTo>
                  <a:cubicBezTo>
                    <a:pt x="13967" y="201447"/>
                    <a:pt x="0" y="167727"/>
                    <a:pt x="0" y="132568"/>
                  </a:cubicBezTo>
                  <a:lnTo>
                    <a:pt x="0" y="132568"/>
                  </a:lnTo>
                  <a:cubicBezTo>
                    <a:pt x="0" y="97409"/>
                    <a:pt x="13967" y="63690"/>
                    <a:pt x="38828" y="38828"/>
                  </a:cubicBezTo>
                  <a:cubicBezTo>
                    <a:pt x="63690" y="13967"/>
                    <a:pt x="97409" y="0"/>
                    <a:pt x="132568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1342909" cy="3127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sp>
        <p:nvSpPr>
          <p:cNvPr id="18" name="Freeform 18"/>
          <p:cNvSpPr/>
          <p:nvPr/>
        </p:nvSpPr>
        <p:spPr>
          <a:xfrm>
            <a:off x="-1078022" y="9743005"/>
            <a:ext cx="4160892" cy="264784"/>
          </a:xfrm>
          <a:custGeom>
            <a:avLst/>
            <a:gdLst/>
            <a:ahLst/>
            <a:cxnLst/>
            <a:rect l="l" t="t" r="r" b="b"/>
            <a:pathLst>
              <a:path w="4160892" h="264784">
                <a:moveTo>
                  <a:pt x="0" y="0"/>
                </a:moveTo>
                <a:lnTo>
                  <a:pt x="4160892" y="0"/>
                </a:lnTo>
                <a:lnTo>
                  <a:pt x="4160892" y="264784"/>
                </a:lnTo>
                <a:lnTo>
                  <a:pt x="0" y="26478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19" name="Freeform 19"/>
          <p:cNvSpPr/>
          <p:nvPr/>
        </p:nvSpPr>
        <p:spPr>
          <a:xfrm>
            <a:off x="2997145" y="9743005"/>
            <a:ext cx="4160892" cy="264784"/>
          </a:xfrm>
          <a:custGeom>
            <a:avLst/>
            <a:gdLst/>
            <a:ahLst/>
            <a:cxnLst/>
            <a:rect l="l" t="t" r="r" b="b"/>
            <a:pathLst>
              <a:path w="4160892" h="264784">
                <a:moveTo>
                  <a:pt x="0" y="0"/>
                </a:moveTo>
                <a:lnTo>
                  <a:pt x="4160893" y="0"/>
                </a:lnTo>
                <a:lnTo>
                  <a:pt x="4160893" y="264784"/>
                </a:lnTo>
                <a:lnTo>
                  <a:pt x="0" y="26478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0" name="Freeform 20"/>
          <p:cNvSpPr/>
          <p:nvPr/>
        </p:nvSpPr>
        <p:spPr>
          <a:xfrm>
            <a:off x="7062788" y="9743005"/>
            <a:ext cx="4160892" cy="264784"/>
          </a:xfrm>
          <a:custGeom>
            <a:avLst/>
            <a:gdLst/>
            <a:ahLst/>
            <a:cxnLst/>
            <a:rect l="l" t="t" r="r" b="b"/>
            <a:pathLst>
              <a:path w="4160892" h="264784">
                <a:moveTo>
                  <a:pt x="0" y="0"/>
                </a:moveTo>
                <a:lnTo>
                  <a:pt x="4160892" y="0"/>
                </a:lnTo>
                <a:lnTo>
                  <a:pt x="4160892" y="264784"/>
                </a:lnTo>
                <a:lnTo>
                  <a:pt x="0" y="26478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1" name="Freeform 21"/>
          <p:cNvSpPr/>
          <p:nvPr/>
        </p:nvSpPr>
        <p:spPr>
          <a:xfrm>
            <a:off x="11149483" y="9743005"/>
            <a:ext cx="4160892" cy="264784"/>
          </a:xfrm>
          <a:custGeom>
            <a:avLst/>
            <a:gdLst/>
            <a:ahLst/>
            <a:cxnLst/>
            <a:rect l="l" t="t" r="r" b="b"/>
            <a:pathLst>
              <a:path w="4160892" h="264784">
                <a:moveTo>
                  <a:pt x="0" y="0"/>
                </a:moveTo>
                <a:lnTo>
                  <a:pt x="4160892" y="0"/>
                </a:lnTo>
                <a:lnTo>
                  <a:pt x="4160892" y="264784"/>
                </a:lnTo>
                <a:lnTo>
                  <a:pt x="0" y="26478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2" name="Freeform 22"/>
          <p:cNvSpPr/>
          <p:nvPr/>
        </p:nvSpPr>
        <p:spPr>
          <a:xfrm>
            <a:off x="15205130" y="9743005"/>
            <a:ext cx="4160892" cy="264784"/>
          </a:xfrm>
          <a:custGeom>
            <a:avLst/>
            <a:gdLst/>
            <a:ahLst/>
            <a:cxnLst/>
            <a:rect l="l" t="t" r="r" b="b"/>
            <a:pathLst>
              <a:path w="4160892" h="264784">
                <a:moveTo>
                  <a:pt x="0" y="0"/>
                </a:moveTo>
                <a:lnTo>
                  <a:pt x="4160892" y="0"/>
                </a:lnTo>
                <a:lnTo>
                  <a:pt x="4160892" y="264784"/>
                </a:lnTo>
                <a:lnTo>
                  <a:pt x="0" y="26478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3" name="Freeform 23"/>
          <p:cNvSpPr/>
          <p:nvPr/>
        </p:nvSpPr>
        <p:spPr>
          <a:xfrm>
            <a:off x="0" y="8320086"/>
            <a:ext cx="1872625" cy="1687703"/>
          </a:xfrm>
          <a:custGeom>
            <a:avLst/>
            <a:gdLst/>
            <a:ahLst/>
            <a:cxnLst/>
            <a:rect l="l" t="t" r="r" b="b"/>
            <a:pathLst>
              <a:path w="1872625" h="1687703">
                <a:moveTo>
                  <a:pt x="0" y="0"/>
                </a:moveTo>
                <a:lnTo>
                  <a:pt x="1872625" y="0"/>
                </a:lnTo>
                <a:lnTo>
                  <a:pt x="1872625" y="1687703"/>
                </a:lnTo>
                <a:lnTo>
                  <a:pt x="0" y="168770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4" name="TextBox 24"/>
          <p:cNvSpPr txBox="1"/>
          <p:nvPr/>
        </p:nvSpPr>
        <p:spPr>
          <a:xfrm>
            <a:off x="3608635" y="660578"/>
            <a:ext cx="10251987" cy="11042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59"/>
              </a:lnSpc>
            </a:pPr>
            <a:r>
              <a:rPr lang="en-GB" sz="6399" b="1" noProof="0" dirty="0">
                <a:solidFill>
                  <a:srgbClr val="124B3D"/>
                </a:solidFill>
                <a:latin typeface="TT Bluescreens Bold"/>
                <a:ea typeface="TT Bluescreens Bold"/>
                <a:cs typeface="TT Bluescreens Bold"/>
                <a:sym typeface="TT Bluescreens Bold"/>
              </a:rPr>
              <a:t>Expected Findings &amp; Constructive Outcomes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74493" y="2847549"/>
            <a:ext cx="4606197" cy="6053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57"/>
              </a:lnSpc>
            </a:pPr>
            <a:r>
              <a:rPr lang="en-GB" sz="3541" b="1" i="1" spc="-70" noProof="0" dirty="0">
                <a:solidFill>
                  <a:srgbClr val="262829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Hypothesis: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792826" y="2864059"/>
            <a:ext cx="4517549" cy="5888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17"/>
              </a:lnSpc>
            </a:pPr>
            <a:r>
              <a:rPr lang="en-GB" sz="3441" b="1" i="1" spc="-68" noProof="0" dirty="0">
                <a:solidFill>
                  <a:srgbClr val="262829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Potential Impact: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210713" y="4462087"/>
            <a:ext cx="5990769" cy="40025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37"/>
              </a:lnSpc>
            </a:pPr>
            <a:r>
              <a:rPr lang="en-GB" sz="32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Organic fertigation expected to improve growth, soil health &amp; cost efficiency (Biagetti, 2021)</a:t>
            </a:r>
          </a:p>
          <a:p>
            <a:pPr algn="l">
              <a:lnSpc>
                <a:spcPts val="4537"/>
              </a:lnSpc>
            </a:pPr>
            <a:endParaRPr lang="en-GB" sz="3241" b="1" dirty="0">
              <a:solidFill>
                <a:srgbClr val="262829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  <a:p>
            <a:pPr algn="l">
              <a:lnSpc>
                <a:spcPts val="4537"/>
              </a:lnSpc>
            </a:pPr>
            <a:r>
              <a:rPr lang="en-GB" sz="32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The study (Ashrafi et al., 2020)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929282" y="4057704"/>
            <a:ext cx="6527020" cy="54047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78192" lvl="1" indent="-339096" algn="l">
              <a:lnSpc>
                <a:spcPts val="4397"/>
              </a:lnSpc>
              <a:buFont typeface="Arial"/>
              <a:buChar char="•"/>
            </a:pPr>
            <a:r>
              <a:rPr lang="en-GB" sz="31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Provides farmers with actionable strategies to boost productivity while minimising environmental risks.</a:t>
            </a:r>
          </a:p>
          <a:p>
            <a:pPr algn="l">
              <a:lnSpc>
                <a:spcPts val="4397"/>
              </a:lnSpc>
            </a:pPr>
            <a:endParaRPr lang="en-GB" sz="3141" b="1" noProof="0" dirty="0">
              <a:solidFill>
                <a:srgbClr val="262829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  <a:p>
            <a:pPr marL="678192" lvl="1" indent="-339096" algn="l">
              <a:lnSpc>
                <a:spcPts val="4397"/>
              </a:lnSpc>
              <a:buFont typeface="Arial"/>
              <a:buChar char="•"/>
            </a:pPr>
            <a:r>
              <a:rPr lang="en-GB" sz="3141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Supports policymakers in transitioning to sustainable agricultural practices</a:t>
            </a:r>
          </a:p>
          <a:p>
            <a:pPr algn="just">
              <a:lnSpc>
                <a:spcPts val="3557"/>
              </a:lnSpc>
            </a:pPr>
            <a:r>
              <a:rPr lang="en-GB" sz="2541" noProof="0" dirty="0">
                <a:solidFill>
                  <a:srgbClr val="262829"/>
                </a:solidFill>
                <a:latin typeface="Noto Sans"/>
                <a:ea typeface="Noto Sans"/>
                <a:cs typeface="Noto Sans"/>
                <a:sym typeface="Noto Sans"/>
              </a:rPr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4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08327" y="-83504"/>
            <a:ext cx="19877457" cy="877432"/>
            <a:chOff x="0" y="0"/>
            <a:chExt cx="5235215" cy="23109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235215" cy="231093"/>
            </a:xfrm>
            <a:custGeom>
              <a:avLst/>
              <a:gdLst/>
              <a:ahLst/>
              <a:cxnLst/>
              <a:rect l="l" t="t" r="r" b="b"/>
              <a:pathLst>
                <a:path w="5235215" h="231093">
                  <a:moveTo>
                    <a:pt x="36222" y="0"/>
                  </a:moveTo>
                  <a:lnTo>
                    <a:pt x="5198993" y="0"/>
                  </a:lnTo>
                  <a:cubicBezTo>
                    <a:pt x="5208600" y="0"/>
                    <a:pt x="5217813" y="3816"/>
                    <a:pt x="5224606" y="10609"/>
                  </a:cubicBezTo>
                  <a:cubicBezTo>
                    <a:pt x="5231399" y="17402"/>
                    <a:pt x="5235215" y="26615"/>
                    <a:pt x="5235215" y="36222"/>
                  </a:cubicBezTo>
                  <a:lnTo>
                    <a:pt x="5235215" y="194871"/>
                  </a:lnTo>
                  <a:cubicBezTo>
                    <a:pt x="5235215" y="204478"/>
                    <a:pt x="5231399" y="213691"/>
                    <a:pt x="5224606" y="220484"/>
                  </a:cubicBezTo>
                  <a:cubicBezTo>
                    <a:pt x="5217813" y="227277"/>
                    <a:pt x="5208600" y="231093"/>
                    <a:pt x="5198993" y="231093"/>
                  </a:cubicBezTo>
                  <a:lnTo>
                    <a:pt x="36222" y="231093"/>
                  </a:lnTo>
                  <a:cubicBezTo>
                    <a:pt x="26615" y="231093"/>
                    <a:pt x="17402" y="227277"/>
                    <a:pt x="10609" y="220484"/>
                  </a:cubicBezTo>
                  <a:cubicBezTo>
                    <a:pt x="3816" y="213691"/>
                    <a:pt x="0" y="204478"/>
                    <a:pt x="0" y="194871"/>
                  </a:cubicBezTo>
                  <a:lnTo>
                    <a:pt x="0" y="36222"/>
                  </a:lnTo>
                  <a:cubicBezTo>
                    <a:pt x="0" y="26615"/>
                    <a:pt x="3816" y="17402"/>
                    <a:pt x="10609" y="10609"/>
                  </a:cubicBezTo>
                  <a:cubicBezTo>
                    <a:pt x="17402" y="3816"/>
                    <a:pt x="26615" y="0"/>
                    <a:pt x="36222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5235215" cy="2787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89737" y="1202045"/>
            <a:ext cx="6343115" cy="9084955"/>
            <a:chOff x="0" y="0"/>
            <a:chExt cx="4433570" cy="63500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433570" cy="6350000"/>
            </a:xfrm>
            <a:custGeom>
              <a:avLst/>
              <a:gdLst/>
              <a:ahLst/>
              <a:cxnLst/>
              <a:rect l="l" t="t" r="r" b="b"/>
              <a:pathLst>
                <a:path w="4433570" h="6350000">
                  <a:moveTo>
                    <a:pt x="2217420" y="0"/>
                  </a:moveTo>
                  <a:cubicBezTo>
                    <a:pt x="3441700" y="0"/>
                    <a:pt x="4433570" y="993140"/>
                    <a:pt x="4433570" y="2217420"/>
                  </a:cubicBezTo>
                  <a:lnTo>
                    <a:pt x="4433570" y="6350000"/>
                  </a:lnTo>
                  <a:lnTo>
                    <a:pt x="0" y="6350000"/>
                  </a:lnTo>
                  <a:lnTo>
                    <a:pt x="0" y="2217420"/>
                  </a:lnTo>
                  <a:cubicBezTo>
                    <a:pt x="0" y="993140"/>
                    <a:pt x="993140" y="0"/>
                    <a:pt x="2217420" y="0"/>
                  </a:cubicBezTo>
                  <a:close/>
                </a:path>
              </a:pathLst>
            </a:custGeom>
            <a:solidFill>
              <a:srgbClr val="262829"/>
            </a:solidFill>
            <a:ln w="12700">
              <a:solidFill>
                <a:srgbClr val="000000"/>
              </a:solidFill>
            </a:ln>
          </p:spPr>
          <p:txBody>
            <a:bodyPr/>
            <a:lstStyle/>
            <a:p>
              <a:endParaRPr lang="en-GB" noProof="0" dirty="0"/>
            </a:p>
          </p:txBody>
        </p:sp>
      </p:grpSp>
      <p:sp>
        <p:nvSpPr>
          <p:cNvPr id="7" name="Freeform 7"/>
          <p:cNvSpPr/>
          <p:nvPr/>
        </p:nvSpPr>
        <p:spPr>
          <a:xfrm flipH="1">
            <a:off x="609688" y="1202045"/>
            <a:ext cx="1529089" cy="1694282"/>
          </a:xfrm>
          <a:custGeom>
            <a:avLst/>
            <a:gdLst/>
            <a:ahLst/>
            <a:cxnLst/>
            <a:rect l="l" t="t" r="r" b="b"/>
            <a:pathLst>
              <a:path w="1529089" h="1694282">
                <a:moveTo>
                  <a:pt x="1529090" y="0"/>
                </a:moveTo>
                <a:lnTo>
                  <a:pt x="0" y="0"/>
                </a:lnTo>
                <a:lnTo>
                  <a:pt x="0" y="1694282"/>
                </a:lnTo>
                <a:lnTo>
                  <a:pt x="1529090" y="1694282"/>
                </a:lnTo>
                <a:lnTo>
                  <a:pt x="152909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8" name="Freeform 8"/>
          <p:cNvSpPr/>
          <p:nvPr/>
        </p:nvSpPr>
        <p:spPr>
          <a:xfrm rot="1161575">
            <a:off x="5166170" y="1202045"/>
            <a:ext cx="1529089" cy="1694282"/>
          </a:xfrm>
          <a:custGeom>
            <a:avLst/>
            <a:gdLst/>
            <a:ahLst/>
            <a:cxnLst/>
            <a:rect l="l" t="t" r="r" b="b"/>
            <a:pathLst>
              <a:path w="1529089" h="1694282">
                <a:moveTo>
                  <a:pt x="0" y="0"/>
                </a:moveTo>
                <a:lnTo>
                  <a:pt x="1529089" y="0"/>
                </a:lnTo>
                <a:lnTo>
                  <a:pt x="1529089" y="1694282"/>
                </a:lnTo>
                <a:lnTo>
                  <a:pt x="0" y="169428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grpSp>
        <p:nvGrpSpPr>
          <p:cNvPr id="9" name="Group 9"/>
          <p:cNvGrpSpPr/>
          <p:nvPr/>
        </p:nvGrpSpPr>
        <p:grpSpPr>
          <a:xfrm>
            <a:off x="609688" y="1230620"/>
            <a:ext cx="6303213" cy="9027805"/>
            <a:chOff x="0" y="0"/>
            <a:chExt cx="4433570" cy="63500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433570" cy="6350000"/>
            </a:xfrm>
            <a:custGeom>
              <a:avLst/>
              <a:gdLst/>
              <a:ahLst/>
              <a:cxnLst/>
              <a:rect l="l" t="t" r="r" b="b"/>
              <a:pathLst>
                <a:path w="4433570" h="6350000">
                  <a:moveTo>
                    <a:pt x="2217420" y="0"/>
                  </a:moveTo>
                  <a:cubicBezTo>
                    <a:pt x="3441700" y="0"/>
                    <a:pt x="4433570" y="993140"/>
                    <a:pt x="4433570" y="2217420"/>
                  </a:cubicBezTo>
                  <a:lnTo>
                    <a:pt x="4433570" y="6350000"/>
                  </a:lnTo>
                  <a:lnTo>
                    <a:pt x="0" y="6350000"/>
                  </a:lnTo>
                  <a:lnTo>
                    <a:pt x="0" y="2217420"/>
                  </a:lnTo>
                  <a:cubicBezTo>
                    <a:pt x="0" y="993140"/>
                    <a:pt x="993140" y="0"/>
                    <a:pt x="2217420" y="0"/>
                  </a:cubicBezTo>
                  <a:close/>
                </a:path>
              </a:pathLst>
            </a:custGeom>
            <a:blipFill>
              <a:blip r:embed="rId4"/>
              <a:stretch>
                <a:fillRect l="-74450" r="-112000"/>
              </a:stretch>
            </a:blipFill>
          </p:spPr>
          <p:txBody>
            <a:bodyPr/>
            <a:lstStyle/>
            <a:p>
              <a:endParaRPr lang="en-GB" noProof="0" dirty="0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982506" y="2345414"/>
            <a:ext cx="4624084" cy="1101827"/>
            <a:chOff x="0" y="0"/>
            <a:chExt cx="1217866" cy="29019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217866" cy="290193"/>
            </a:xfrm>
            <a:custGeom>
              <a:avLst/>
              <a:gdLst/>
              <a:ahLst/>
              <a:cxnLst/>
              <a:rect l="l" t="t" r="r" b="b"/>
              <a:pathLst>
                <a:path w="1217866" h="290193">
                  <a:moveTo>
                    <a:pt x="145097" y="0"/>
                  </a:moveTo>
                  <a:lnTo>
                    <a:pt x="1072769" y="0"/>
                  </a:lnTo>
                  <a:cubicBezTo>
                    <a:pt x="1111251" y="0"/>
                    <a:pt x="1148157" y="15287"/>
                    <a:pt x="1175368" y="42498"/>
                  </a:cubicBezTo>
                  <a:cubicBezTo>
                    <a:pt x="1202579" y="69709"/>
                    <a:pt x="1217866" y="106615"/>
                    <a:pt x="1217866" y="145097"/>
                  </a:cubicBezTo>
                  <a:lnTo>
                    <a:pt x="1217866" y="145097"/>
                  </a:lnTo>
                  <a:cubicBezTo>
                    <a:pt x="1217866" y="183579"/>
                    <a:pt x="1202579" y="220484"/>
                    <a:pt x="1175368" y="247695"/>
                  </a:cubicBezTo>
                  <a:cubicBezTo>
                    <a:pt x="1148157" y="274906"/>
                    <a:pt x="1111251" y="290193"/>
                    <a:pt x="1072769" y="290193"/>
                  </a:cubicBezTo>
                  <a:lnTo>
                    <a:pt x="145097" y="290193"/>
                  </a:lnTo>
                  <a:cubicBezTo>
                    <a:pt x="106615" y="290193"/>
                    <a:pt x="69709" y="274906"/>
                    <a:pt x="42498" y="247695"/>
                  </a:cubicBezTo>
                  <a:cubicBezTo>
                    <a:pt x="15287" y="220484"/>
                    <a:pt x="0" y="183579"/>
                    <a:pt x="0" y="145097"/>
                  </a:cubicBezTo>
                  <a:lnTo>
                    <a:pt x="0" y="145097"/>
                  </a:lnTo>
                  <a:cubicBezTo>
                    <a:pt x="0" y="106615"/>
                    <a:pt x="15287" y="69709"/>
                    <a:pt x="42498" y="42498"/>
                  </a:cubicBezTo>
                  <a:cubicBezTo>
                    <a:pt x="69709" y="15287"/>
                    <a:pt x="106615" y="0"/>
                    <a:pt x="145097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1217866" cy="3378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2890371" y="2345414"/>
            <a:ext cx="4875998" cy="1101827"/>
            <a:chOff x="0" y="0"/>
            <a:chExt cx="1284213" cy="29019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284213" cy="290193"/>
            </a:xfrm>
            <a:custGeom>
              <a:avLst/>
              <a:gdLst/>
              <a:ahLst/>
              <a:cxnLst/>
              <a:rect l="l" t="t" r="r" b="b"/>
              <a:pathLst>
                <a:path w="1284213" h="290193">
                  <a:moveTo>
                    <a:pt x="145097" y="0"/>
                  </a:moveTo>
                  <a:lnTo>
                    <a:pt x="1139117" y="0"/>
                  </a:lnTo>
                  <a:cubicBezTo>
                    <a:pt x="1219251" y="0"/>
                    <a:pt x="1284213" y="64962"/>
                    <a:pt x="1284213" y="145097"/>
                  </a:cubicBezTo>
                  <a:lnTo>
                    <a:pt x="1284213" y="145097"/>
                  </a:lnTo>
                  <a:cubicBezTo>
                    <a:pt x="1284213" y="183579"/>
                    <a:pt x="1268926" y="220484"/>
                    <a:pt x="1241716" y="247695"/>
                  </a:cubicBezTo>
                  <a:cubicBezTo>
                    <a:pt x="1214505" y="274906"/>
                    <a:pt x="1177599" y="290193"/>
                    <a:pt x="1139117" y="290193"/>
                  </a:cubicBezTo>
                  <a:lnTo>
                    <a:pt x="145097" y="290193"/>
                  </a:lnTo>
                  <a:cubicBezTo>
                    <a:pt x="106615" y="290193"/>
                    <a:pt x="69709" y="274906"/>
                    <a:pt x="42498" y="247695"/>
                  </a:cubicBezTo>
                  <a:cubicBezTo>
                    <a:pt x="15287" y="220484"/>
                    <a:pt x="0" y="183579"/>
                    <a:pt x="0" y="145097"/>
                  </a:cubicBezTo>
                  <a:lnTo>
                    <a:pt x="0" y="145097"/>
                  </a:lnTo>
                  <a:cubicBezTo>
                    <a:pt x="0" y="106615"/>
                    <a:pt x="15287" y="69709"/>
                    <a:pt x="42498" y="42498"/>
                  </a:cubicBezTo>
                  <a:cubicBezTo>
                    <a:pt x="69709" y="15287"/>
                    <a:pt x="106615" y="0"/>
                    <a:pt x="145097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47625"/>
              <a:ext cx="1284213" cy="3378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9456032" y="641528"/>
            <a:ext cx="6015951" cy="1269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330"/>
              </a:lnSpc>
            </a:pPr>
            <a:r>
              <a:rPr lang="en-GB" sz="7378" b="1" noProof="0" dirty="0">
                <a:solidFill>
                  <a:srgbClr val="124B3D"/>
                </a:solidFill>
                <a:latin typeface="TT Bluescreens Bold"/>
                <a:ea typeface="TT Bluescreens Bold"/>
                <a:cs typeface="TT Bluescreens Bold"/>
                <a:sym typeface="TT Bluescreens Bold"/>
              </a:rPr>
              <a:t>Strengths &amp; Limitations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82506" y="3455619"/>
            <a:ext cx="5189961" cy="70803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3381" lvl="1" indent="-321691" algn="l">
              <a:lnSpc>
                <a:spcPts val="5125"/>
              </a:lnSpc>
              <a:buFont typeface="Arial"/>
              <a:buChar char="•"/>
            </a:pPr>
            <a:r>
              <a:rPr lang="en-GB" sz="2979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Multi-method approach combining experimental and qualitative analysis.</a:t>
            </a:r>
          </a:p>
          <a:p>
            <a:pPr marL="643381" lvl="1" indent="-321691" algn="l">
              <a:lnSpc>
                <a:spcPts val="5125"/>
              </a:lnSpc>
              <a:buFont typeface="Arial"/>
              <a:buChar char="•"/>
            </a:pPr>
            <a:r>
              <a:rPr lang="en-GB" sz="2979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Controlled environment minimises external variability.</a:t>
            </a:r>
          </a:p>
          <a:p>
            <a:pPr marL="643381" lvl="1" indent="-321691" algn="l">
              <a:lnSpc>
                <a:spcPts val="5125"/>
              </a:lnSpc>
              <a:buFont typeface="Arial"/>
              <a:buChar char="•"/>
            </a:pPr>
            <a:r>
              <a:rPr lang="en-GB" sz="2979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Direct agricultural relevance for SVG farmers.</a:t>
            </a:r>
          </a:p>
          <a:p>
            <a:pPr algn="just">
              <a:lnSpc>
                <a:spcPts val="5125"/>
              </a:lnSpc>
            </a:pPr>
            <a:endParaRPr lang="en-GB" sz="2979" b="1" noProof="0" dirty="0">
              <a:solidFill>
                <a:srgbClr val="262829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2890371" y="3455619"/>
            <a:ext cx="5163224" cy="70803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3381" lvl="1" indent="-321691" algn="l">
              <a:lnSpc>
                <a:spcPts val="5125"/>
              </a:lnSpc>
              <a:buFont typeface="Arial"/>
              <a:buChar char="•"/>
            </a:pPr>
            <a:r>
              <a:rPr lang="en-GB" sz="2979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Short duration (30 days) limits long-term soil health assessment.</a:t>
            </a:r>
          </a:p>
          <a:p>
            <a:pPr marL="643381" lvl="1" indent="-321691" algn="l">
              <a:lnSpc>
                <a:spcPts val="5125"/>
              </a:lnSpc>
              <a:buFont typeface="Arial"/>
              <a:buChar char="•"/>
            </a:pPr>
            <a:r>
              <a:rPr lang="en-GB" sz="2979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Small sample size (12 pots, limited interviews) reduces broad applicability.</a:t>
            </a:r>
          </a:p>
          <a:p>
            <a:pPr marL="643381" lvl="1" indent="-321691" algn="l">
              <a:lnSpc>
                <a:spcPts val="5125"/>
              </a:lnSpc>
              <a:buFont typeface="Arial"/>
              <a:buChar char="•"/>
            </a:pPr>
            <a:r>
              <a:rPr lang="en-GB" sz="2979" b="1" noProof="0" dirty="0">
                <a:solidFill>
                  <a:srgbClr val="262829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Budget constraints restrict expansion into larger-scale trials.</a:t>
            </a:r>
          </a:p>
          <a:p>
            <a:pPr algn="just">
              <a:lnSpc>
                <a:spcPts val="5125"/>
              </a:lnSpc>
            </a:pPr>
            <a:endParaRPr lang="en-GB" sz="2979" b="1" noProof="0" dirty="0">
              <a:solidFill>
                <a:srgbClr val="262829"/>
              </a:solidFill>
              <a:latin typeface="Noto Sans Bold"/>
              <a:ea typeface="Noto Sans Bold"/>
              <a:cs typeface="Noto Sans Bold"/>
              <a:sym typeface="Noto Sans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7606906" y="2550111"/>
            <a:ext cx="3074188" cy="629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79"/>
              </a:lnSpc>
              <a:spcBef>
                <a:spcPct val="0"/>
              </a:spcBef>
            </a:pPr>
            <a:r>
              <a:rPr lang="en-GB" sz="3699" b="1" i="1" noProof="0" dirty="0">
                <a:solidFill>
                  <a:srgbClr val="000000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Strengths: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934889" y="2471949"/>
            <a:ext cx="3074188" cy="629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79"/>
              </a:lnSpc>
              <a:spcBef>
                <a:spcPct val="0"/>
              </a:spcBef>
            </a:pPr>
            <a:r>
              <a:rPr lang="en-GB" sz="3699" b="1" i="1" noProof="0" dirty="0">
                <a:solidFill>
                  <a:srgbClr val="000000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Limitation: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09688" y="5421308"/>
            <a:ext cx="2040062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GB" sz="1899" b="1" noProof="0" dirty="0">
                <a:solidFill>
                  <a:srgbClr val="000000"/>
                </a:solidFill>
                <a:latin typeface="Noto Sans Bold"/>
                <a:ea typeface="Noto Sans Bold"/>
                <a:cs typeface="Noto Sans Bold"/>
                <a:sym typeface="Noto Sans Bold"/>
              </a:rPr>
              <a:t>(Fat Birder, 2025)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4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08327" y="-83504"/>
            <a:ext cx="19877457" cy="877432"/>
            <a:chOff x="0" y="0"/>
            <a:chExt cx="5235215" cy="23109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235215" cy="231093"/>
            </a:xfrm>
            <a:custGeom>
              <a:avLst/>
              <a:gdLst/>
              <a:ahLst/>
              <a:cxnLst/>
              <a:rect l="l" t="t" r="r" b="b"/>
              <a:pathLst>
                <a:path w="5235215" h="231093">
                  <a:moveTo>
                    <a:pt x="36222" y="0"/>
                  </a:moveTo>
                  <a:lnTo>
                    <a:pt x="5198993" y="0"/>
                  </a:lnTo>
                  <a:cubicBezTo>
                    <a:pt x="5208600" y="0"/>
                    <a:pt x="5217813" y="3816"/>
                    <a:pt x="5224606" y="10609"/>
                  </a:cubicBezTo>
                  <a:cubicBezTo>
                    <a:pt x="5231399" y="17402"/>
                    <a:pt x="5235215" y="26615"/>
                    <a:pt x="5235215" y="36222"/>
                  </a:cubicBezTo>
                  <a:lnTo>
                    <a:pt x="5235215" y="194871"/>
                  </a:lnTo>
                  <a:cubicBezTo>
                    <a:pt x="5235215" y="204478"/>
                    <a:pt x="5231399" y="213691"/>
                    <a:pt x="5224606" y="220484"/>
                  </a:cubicBezTo>
                  <a:cubicBezTo>
                    <a:pt x="5217813" y="227277"/>
                    <a:pt x="5208600" y="231093"/>
                    <a:pt x="5198993" y="231093"/>
                  </a:cubicBezTo>
                  <a:lnTo>
                    <a:pt x="36222" y="231093"/>
                  </a:lnTo>
                  <a:cubicBezTo>
                    <a:pt x="26615" y="231093"/>
                    <a:pt x="17402" y="227277"/>
                    <a:pt x="10609" y="220484"/>
                  </a:cubicBezTo>
                  <a:cubicBezTo>
                    <a:pt x="3816" y="213691"/>
                    <a:pt x="0" y="204478"/>
                    <a:pt x="0" y="194871"/>
                  </a:cubicBezTo>
                  <a:lnTo>
                    <a:pt x="0" y="36222"/>
                  </a:lnTo>
                  <a:cubicBezTo>
                    <a:pt x="0" y="26615"/>
                    <a:pt x="3816" y="17402"/>
                    <a:pt x="10609" y="10609"/>
                  </a:cubicBezTo>
                  <a:cubicBezTo>
                    <a:pt x="17402" y="3816"/>
                    <a:pt x="26615" y="0"/>
                    <a:pt x="36222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5235215" cy="2787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sp>
        <p:nvSpPr>
          <p:cNvPr id="5" name="Freeform 5"/>
          <p:cNvSpPr/>
          <p:nvPr/>
        </p:nvSpPr>
        <p:spPr>
          <a:xfrm>
            <a:off x="2031922" y="1431311"/>
            <a:ext cx="1278713" cy="1248344"/>
          </a:xfrm>
          <a:custGeom>
            <a:avLst/>
            <a:gdLst/>
            <a:ahLst/>
            <a:cxnLst/>
            <a:rect l="l" t="t" r="r" b="b"/>
            <a:pathLst>
              <a:path w="1278713" h="1248344">
                <a:moveTo>
                  <a:pt x="0" y="0"/>
                </a:moveTo>
                <a:lnTo>
                  <a:pt x="1278713" y="0"/>
                </a:lnTo>
                <a:lnTo>
                  <a:pt x="1278713" y="1248344"/>
                </a:lnTo>
                <a:lnTo>
                  <a:pt x="0" y="12483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6" name="Freeform 6"/>
          <p:cNvSpPr/>
          <p:nvPr/>
        </p:nvSpPr>
        <p:spPr>
          <a:xfrm flipH="1">
            <a:off x="13619561" y="9129558"/>
            <a:ext cx="714635" cy="697662"/>
          </a:xfrm>
          <a:custGeom>
            <a:avLst/>
            <a:gdLst/>
            <a:ahLst/>
            <a:cxnLst/>
            <a:rect l="l" t="t" r="r" b="b"/>
            <a:pathLst>
              <a:path w="714635" h="697662">
                <a:moveTo>
                  <a:pt x="714634" y="0"/>
                </a:moveTo>
                <a:lnTo>
                  <a:pt x="0" y="0"/>
                </a:lnTo>
                <a:lnTo>
                  <a:pt x="0" y="697663"/>
                </a:lnTo>
                <a:lnTo>
                  <a:pt x="714634" y="697663"/>
                </a:lnTo>
                <a:lnTo>
                  <a:pt x="714634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7" name="Freeform 7"/>
          <p:cNvSpPr/>
          <p:nvPr/>
        </p:nvSpPr>
        <p:spPr>
          <a:xfrm>
            <a:off x="2808002" y="1123714"/>
            <a:ext cx="11168876" cy="8744186"/>
          </a:xfrm>
          <a:custGeom>
            <a:avLst/>
            <a:gdLst/>
            <a:ahLst/>
            <a:cxnLst/>
            <a:rect l="l" t="t" r="r" b="b"/>
            <a:pathLst>
              <a:path w="11168876" h="8744186">
                <a:moveTo>
                  <a:pt x="0" y="0"/>
                </a:moveTo>
                <a:lnTo>
                  <a:pt x="11168876" y="0"/>
                </a:lnTo>
                <a:lnTo>
                  <a:pt x="11168876" y="8744187"/>
                </a:lnTo>
                <a:lnTo>
                  <a:pt x="0" y="874418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852" b="-852"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8" name="TextBox 8"/>
          <p:cNvSpPr txBox="1"/>
          <p:nvPr/>
        </p:nvSpPr>
        <p:spPr>
          <a:xfrm>
            <a:off x="5804472" y="-235904"/>
            <a:ext cx="5135489" cy="13189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0777"/>
              </a:lnSpc>
            </a:pPr>
            <a:r>
              <a:rPr lang="en-GB" sz="7698" b="1" noProof="0" dirty="0">
                <a:solidFill>
                  <a:srgbClr val="124B3D"/>
                </a:solidFill>
                <a:latin typeface="TT Bluescreens Bold"/>
                <a:ea typeface="TT Bluescreens Bold"/>
                <a:cs typeface="TT Bluescreens Bold"/>
                <a:sym typeface="TT Bluescreens Bold"/>
              </a:rPr>
              <a:t>Research Timetable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4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316590" y="196562"/>
            <a:ext cx="2029934" cy="3733992"/>
          </a:xfrm>
          <a:custGeom>
            <a:avLst/>
            <a:gdLst/>
            <a:ahLst/>
            <a:cxnLst/>
            <a:rect l="l" t="t" r="r" b="b"/>
            <a:pathLst>
              <a:path w="2029934" h="3733992">
                <a:moveTo>
                  <a:pt x="2029934" y="3733992"/>
                </a:moveTo>
                <a:lnTo>
                  <a:pt x="0" y="3733992"/>
                </a:lnTo>
                <a:lnTo>
                  <a:pt x="0" y="0"/>
                </a:lnTo>
                <a:lnTo>
                  <a:pt x="2029934" y="0"/>
                </a:lnTo>
                <a:lnTo>
                  <a:pt x="2029934" y="3733992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grpSp>
        <p:nvGrpSpPr>
          <p:cNvPr id="3" name="Group 3"/>
          <p:cNvGrpSpPr/>
          <p:nvPr/>
        </p:nvGrpSpPr>
        <p:grpSpPr>
          <a:xfrm>
            <a:off x="-708327" y="-83504"/>
            <a:ext cx="19877457" cy="877432"/>
            <a:chOff x="0" y="0"/>
            <a:chExt cx="5235215" cy="23109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235215" cy="231093"/>
            </a:xfrm>
            <a:custGeom>
              <a:avLst/>
              <a:gdLst/>
              <a:ahLst/>
              <a:cxnLst/>
              <a:rect l="l" t="t" r="r" b="b"/>
              <a:pathLst>
                <a:path w="5235215" h="231093">
                  <a:moveTo>
                    <a:pt x="36222" y="0"/>
                  </a:moveTo>
                  <a:lnTo>
                    <a:pt x="5198993" y="0"/>
                  </a:lnTo>
                  <a:cubicBezTo>
                    <a:pt x="5208600" y="0"/>
                    <a:pt x="5217813" y="3816"/>
                    <a:pt x="5224606" y="10609"/>
                  </a:cubicBezTo>
                  <a:cubicBezTo>
                    <a:pt x="5231399" y="17402"/>
                    <a:pt x="5235215" y="26615"/>
                    <a:pt x="5235215" y="36222"/>
                  </a:cubicBezTo>
                  <a:lnTo>
                    <a:pt x="5235215" y="194871"/>
                  </a:lnTo>
                  <a:cubicBezTo>
                    <a:pt x="5235215" y="204478"/>
                    <a:pt x="5231399" y="213691"/>
                    <a:pt x="5224606" y="220484"/>
                  </a:cubicBezTo>
                  <a:cubicBezTo>
                    <a:pt x="5217813" y="227277"/>
                    <a:pt x="5208600" y="231093"/>
                    <a:pt x="5198993" y="231093"/>
                  </a:cubicBezTo>
                  <a:lnTo>
                    <a:pt x="36222" y="231093"/>
                  </a:lnTo>
                  <a:cubicBezTo>
                    <a:pt x="26615" y="231093"/>
                    <a:pt x="17402" y="227277"/>
                    <a:pt x="10609" y="220484"/>
                  </a:cubicBezTo>
                  <a:cubicBezTo>
                    <a:pt x="3816" y="213691"/>
                    <a:pt x="0" y="204478"/>
                    <a:pt x="0" y="194871"/>
                  </a:cubicBezTo>
                  <a:lnTo>
                    <a:pt x="0" y="36222"/>
                  </a:lnTo>
                  <a:cubicBezTo>
                    <a:pt x="0" y="26615"/>
                    <a:pt x="3816" y="17402"/>
                    <a:pt x="10609" y="10609"/>
                  </a:cubicBezTo>
                  <a:cubicBezTo>
                    <a:pt x="17402" y="3816"/>
                    <a:pt x="26615" y="0"/>
                    <a:pt x="36222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5235215" cy="2787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810291" y="1022807"/>
            <a:ext cx="5958599" cy="878956"/>
            <a:chOff x="0" y="0"/>
            <a:chExt cx="1569343" cy="23149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569343" cy="231495"/>
            </a:xfrm>
            <a:custGeom>
              <a:avLst/>
              <a:gdLst/>
              <a:ahLst/>
              <a:cxnLst/>
              <a:rect l="l" t="t" r="r" b="b"/>
              <a:pathLst>
                <a:path w="1569343" h="231495">
                  <a:moveTo>
                    <a:pt x="115747" y="0"/>
                  </a:moveTo>
                  <a:lnTo>
                    <a:pt x="1453596" y="0"/>
                  </a:lnTo>
                  <a:cubicBezTo>
                    <a:pt x="1484294" y="0"/>
                    <a:pt x="1513734" y="12195"/>
                    <a:pt x="1535441" y="33902"/>
                  </a:cubicBezTo>
                  <a:cubicBezTo>
                    <a:pt x="1557148" y="55608"/>
                    <a:pt x="1569343" y="85049"/>
                    <a:pt x="1569343" y="115747"/>
                  </a:cubicBezTo>
                  <a:lnTo>
                    <a:pt x="1569343" y="115747"/>
                  </a:lnTo>
                  <a:cubicBezTo>
                    <a:pt x="1569343" y="146445"/>
                    <a:pt x="1557148" y="175886"/>
                    <a:pt x="1535441" y="197593"/>
                  </a:cubicBezTo>
                  <a:cubicBezTo>
                    <a:pt x="1513734" y="219300"/>
                    <a:pt x="1484294" y="231495"/>
                    <a:pt x="1453596" y="231495"/>
                  </a:cubicBezTo>
                  <a:lnTo>
                    <a:pt x="115747" y="231495"/>
                  </a:lnTo>
                  <a:cubicBezTo>
                    <a:pt x="85049" y="231495"/>
                    <a:pt x="55608" y="219300"/>
                    <a:pt x="33902" y="197593"/>
                  </a:cubicBezTo>
                  <a:cubicBezTo>
                    <a:pt x="12195" y="175886"/>
                    <a:pt x="0" y="146445"/>
                    <a:pt x="0" y="115747"/>
                  </a:cubicBezTo>
                  <a:lnTo>
                    <a:pt x="0" y="115747"/>
                  </a:lnTo>
                  <a:cubicBezTo>
                    <a:pt x="0" y="85049"/>
                    <a:pt x="12195" y="55608"/>
                    <a:pt x="33902" y="33902"/>
                  </a:cubicBezTo>
                  <a:cubicBezTo>
                    <a:pt x="55608" y="12195"/>
                    <a:pt x="85049" y="0"/>
                    <a:pt x="115747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1569343" cy="2791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818152" y="2063558"/>
            <a:ext cx="10536091" cy="3079942"/>
            <a:chOff x="0" y="0"/>
            <a:chExt cx="2774938" cy="81117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774938" cy="811178"/>
            </a:xfrm>
            <a:custGeom>
              <a:avLst/>
              <a:gdLst/>
              <a:ahLst/>
              <a:cxnLst/>
              <a:rect l="l" t="t" r="r" b="b"/>
              <a:pathLst>
                <a:path w="2774938" h="811178">
                  <a:moveTo>
                    <a:pt x="68336" y="0"/>
                  </a:moveTo>
                  <a:lnTo>
                    <a:pt x="2706601" y="0"/>
                  </a:lnTo>
                  <a:cubicBezTo>
                    <a:pt x="2744342" y="0"/>
                    <a:pt x="2774938" y="30595"/>
                    <a:pt x="2774938" y="68336"/>
                  </a:cubicBezTo>
                  <a:lnTo>
                    <a:pt x="2774938" y="742842"/>
                  </a:lnTo>
                  <a:cubicBezTo>
                    <a:pt x="2774938" y="780583"/>
                    <a:pt x="2744342" y="811178"/>
                    <a:pt x="2706601" y="811178"/>
                  </a:cubicBezTo>
                  <a:lnTo>
                    <a:pt x="68336" y="811178"/>
                  </a:lnTo>
                  <a:cubicBezTo>
                    <a:pt x="30595" y="811178"/>
                    <a:pt x="0" y="780583"/>
                    <a:pt x="0" y="742842"/>
                  </a:cubicBezTo>
                  <a:lnTo>
                    <a:pt x="0" y="68336"/>
                  </a:lnTo>
                  <a:cubicBezTo>
                    <a:pt x="0" y="30595"/>
                    <a:pt x="30595" y="0"/>
                    <a:pt x="68336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2774938" cy="8588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2346524" y="2159577"/>
            <a:ext cx="10007720" cy="3475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19"/>
              </a:lnSpc>
            </a:pPr>
            <a:r>
              <a:rPr lang="en-GB" sz="3227" b="1" i="1" noProof="0" dirty="0">
                <a:solidFill>
                  <a:srgbClr val="262829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Research Contributions:</a:t>
            </a:r>
          </a:p>
          <a:p>
            <a:pPr marL="696920" lvl="1" indent="-348460" algn="l">
              <a:lnSpc>
                <a:spcPts val="4519"/>
              </a:lnSpc>
              <a:buFont typeface="Arial"/>
              <a:buChar char="•"/>
            </a:pPr>
            <a:r>
              <a:rPr lang="en-GB" sz="3227" i="1" noProof="0" dirty="0">
                <a:solidFill>
                  <a:srgbClr val="262829"/>
                </a:solidFill>
                <a:latin typeface="Noto Sans Italics"/>
                <a:ea typeface="Noto Sans Italics"/>
                <a:cs typeface="Noto Sans Italics"/>
                <a:sym typeface="Noto Sans Italics"/>
              </a:rPr>
              <a:t>Supports sustainable agricultural practices in SVG.</a:t>
            </a:r>
          </a:p>
          <a:p>
            <a:pPr algn="l">
              <a:lnSpc>
                <a:spcPts val="4519"/>
              </a:lnSpc>
            </a:pPr>
            <a:endParaRPr lang="en-GB" sz="3227" i="1" noProof="0" dirty="0">
              <a:solidFill>
                <a:srgbClr val="262829"/>
              </a:solidFill>
              <a:latin typeface="Noto Sans Italics"/>
              <a:ea typeface="Noto Sans Italics"/>
              <a:cs typeface="Noto Sans Italics"/>
              <a:sym typeface="Noto Sans Italics"/>
            </a:endParaRPr>
          </a:p>
          <a:p>
            <a:pPr marL="696920" lvl="1" indent="-348460" algn="l">
              <a:lnSpc>
                <a:spcPts val="4519"/>
              </a:lnSpc>
              <a:buFont typeface="Arial"/>
              <a:buChar char="•"/>
            </a:pPr>
            <a:r>
              <a:rPr lang="en-GB" sz="3227" i="1" noProof="0" dirty="0">
                <a:solidFill>
                  <a:srgbClr val="262829"/>
                </a:solidFill>
                <a:latin typeface="Noto Sans Italics"/>
                <a:ea typeface="Noto Sans Italics"/>
                <a:cs typeface="Noto Sans Italics"/>
                <a:sym typeface="Noto Sans Italics"/>
              </a:rPr>
              <a:t>Provides farmers with cost-effective fertilisation alternatives.</a:t>
            </a:r>
          </a:p>
          <a:p>
            <a:pPr algn="l">
              <a:lnSpc>
                <a:spcPts val="5079"/>
              </a:lnSpc>
            </a:pPr>
            <a:endParaRPr lang="en-GB" sz="3227" i="1" noProof="0" dirty="0">
              <a:solidFill>
                <a:srgbClr val="262829"/>
              </a:solidFill>
              <a:latin typeface="Noto Sans Italics"/>
              <a:ea typeface="Noto Sans Italics"/>
              <a:cs typeface="Noto Sans Italics"/>
              <a:sym typeface="Noto Sans Italics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195377" y="5305425"/>
            <a:ext cx="11109325" cy="3079942"/>
            <a:chOff x="0" y="0"/>
            <a:chExt cx="2925913" cy="811178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925913" cy="811178"/>
            </a:xfrm>
            <a:custGeom>
              <a:avLst/>
              <a:gdLst/>
              <a:ahLst/>
              <a:cxnLst/>
              <a:rect l="l" t="t" r="r" b="b"/>
              <a:pathLst>
                <a:path w="2925913" h="811178">
                  <a:moveTo>
                    <a:pt x="64810" y="0"/>
                  </a:moveTo>
                  <a:lnTo>
                    <a:pt x="2861102" y="0"/>
                  </a:lnTo>
                  <a:cubicBezTo>
                    <a:pt x="2878291" y="0"/>
                    <a:pt x="2894776" y="6828"/>
                    <a:pt x="2906930" y="18982"/>
                  </a:cubicBezTo>
                  <a:cubicBezTo>
                    <a:pt x="2919084" y="31137"/>
                    <a:pt x="2925913" y="47622"/>
                    <a:pt x="2925913" y="64810"/>
                  </a:cubicBezTo>
                  <a:lnTo>
                    <a:pt x="2925913" y="746368"/>
                  </a:lnTo>
                  <a:cubicBezTo>
                    <a:pt x="2925913" y="763557"/>
                    <a:pt x="2919084" y="780041"/>
                    <a:pt x="2906930" y="792196"/>
                  </a:cubicBezTo>
                  <a:cubicBezTo>
                    <a:pt x="2894776" y="804350"/>
                    <a:pt x="2878291" y="811178"/>
                    <a:pt x="2861102" y="811178"/>
                  </a:cubicBezTo>
                  <a:lnTo>
                    <a:pt x="64810" y="811178"/>
                  </a:lnTo>
                  <a:cubicBezTo>
                    <a:pt x="47622" y="811178"/>
                    <a:pt x="31137" y="804350"/>
                    <a:pt x="18982" y="792196"/>
                  </a:cubicBezTo>
                  <a:cubicBezTo>
                    <a:pt x="6828" y="780041"/>
                    <a:pt x="0" y="763557"/>
                    <a:pt x="0" y="746368"/>
                  </a:cubicBezTo>
                  <a:lnTo>
                    <a:pt x="0" y="64810"/>
                  </a:lnTo>
                  <a:cubicBezTo>
                    <a:pt x="0" y="47622"/>
                    <a:pt x="6828" y="31137"/>
                    <a:pt x="18982" y="18982"/>
                  </a:cubicBezTo>
                  <a:cubicBezTo>
                    <a:pt x="31137" y="6828"/>
                    <a:pt x="47622" y="0"/>
                    <a:pt x="6481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47625"/>
              <a:ext cx="2925913" cy="85880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2552105" y="2964565"/>
            <a:ext cx="5044144" cy="6778223"/>
            <a:chOff x="0" y="0"/>
            <a:chExt cx="1328499" cy="1785211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328499" cy="1785211"/>
            </a:xfrm>
            <a:custGeom>
              <a:avLst/>
              <a:gdLst/>
              <a:ahLst/>
              <a:cxnLst/>
              <a:rect l="l" t="t" r="r" b="b"/>
              <a:pathLst>
                <a:path w="1328499" h="1785211">
                  <a:moveTo>
                    <a:pt x="142739" y="0"/>
                  </a:moveTo>
                  <a:lnTo>
                    <a:pt x="1185759" y="0"/>
                  </a:lnTo>
                  <a:cubicBezTo>
                    <a:pt x="1223616" y="0"/>
                    <a:pt x="1259923" y="15039"/>
                    <a:pt x="1286691" y="41807"/>
                  </a:cubicBezTo>
                  <a:cubicBezTo>
                    <a:pt x="1313460" y="68576"/>
                    <a:pt x="1328499" y="104883"/>
                    <a:pt x="1328499" y="142739"/>
                  </a:cubicBezTo>
                  <a:lnTo>
                    <a:pt x="1328499" y="1642471"/>
                  </a:lnTo>
                  <a:cubicBezTo>
                    <a:pt x="1328499" y="1680328"/>
                    <a:pt x="1313460" y="1716635"/>
                    <a:pt x="1286691" y="1743404"/>
                  </a:cubicBezTo>
                  <a:cubicBezTo>
                    <a:pt x="1259923" y="1770172"/>
                    <a:pt x="1223616" y="1785211"/>
                    <a:pt x="1185759" y="1785211"/>
                  </a:cubicBezTo>
                  <a:lnTo>
                    <a:pt x="142739" y="1785211"/>
                  </a:lnTo>
                  <a:cubicBezTo>
                    <a:pt x="104883" y="1785211"/>
                    <a:pt x="68576" y="1770172"/>
                    <a:pt x="41807" y="1743404"/>
                  </a:cubicBezTo>
                  <a:cubicBezTo>
                    <a:pt x="15039" y="1716635"/>
                    <a:pt x="0" y="1680328"/>
                    <a:pt x="0" y="1642471"/>
                  </a:cubicBezTo>
                  <a:lnTo>
                    <a:pt x="0" y="142739"/>
                  </a:lnTo>
                  <a:cubicBezTo>
                    <a:pt x="0" y="104883"/>
                    <a:pt x="15039" y="68576"/>
                    <a:pt x="41807" y="41807"/>
                  </a:cubicBezTo>
                  <a:cubicBezTo>
                    <a:pt x="68576" y="15039"/>
                    <a:pt x="104883" y="0"/>
                    <a:pt x="14273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47625"/>
              <a:ext cx="1328499" cy="18328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sp>
        <p:nvSpPr>
          <p:cNvPr id="19" name="Freeform 19"/>
          <p:cNvSpPr/>
          <p:nvPr/>
        </p:nvSpPr>
        <p:spPr>
          <a:xfrm>
            <a:off x="14581445" y="8444643"/>
            <a:ext cx="1209353" cy="872933"/>
          </a:xfrm>
          <a:custGeom>
            <a:avLst/>
            <a:gdLst/>
            <a:ahLst/>
            <a:cxnLst/>
            <a:rect l="l" t="t" r="r" b="b"/>
            <a:pathLst>
              <a:path w="1209353" h="872933">
                <a:moveTo>
                  <a:pt x="0" y="0"/>
                </a:moveTo>
                <a:lnTo>
                  <a:pt x="1209354" y="0"/>
                </a:lnTo>
                <a:lnTo>
                  <a:pt x="1209354" y="872934"/>
                </a:lnTo>
                <a:lnTo>
                  <a:pt x="0" y="8729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20" name="TextBox 20"/>
          <p:cNvSpPr txBox="1"/>
          <p:nvPr/>
        </p:nvSpPr>
        <p:spPr>
          <a:xfrm>
            <a:off x="7471803" y="860231"/>
            <a:ext cx="3019566" cy="12033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9799"/>
              </a:lnSpc>
            </a:pPr>
            <a:r>
              <a:rPr lang="en-GB" sz="6999" b="1" i="1" noProof="0" dirty="0">
                <a:solidFill>
                  <a:srgbClr val="124B3D"/>
                </a:solidFill>
                <a:latin typeface="TT Bluescreens Bold Italics"/>
                <a:ea typeface="TT Bluescreens Bold Italics"/>
                <a:cs typeface="TT Bluescreens Bold Italics"/>
                <a:sym typeface="TT Bluescreens Bold Italics"/>
              </a:rPr>
              <a:t>Conclusion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8809" y="5587231"/>
            <a:ext cx="10580953" cy="32708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99"/>
              </a:lnSpc>
            </a:pPr>
            <a:r>
              <a:rPr lang="en-GB" sz="2927" b="1" i="1" noProof="0" dirty="0">
                <a:solidFill>
                  <a:srgbClr val="262829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Next Steps:</a:t>
            </a:r>
          </a:p>
          <a:p>
            <a:pPr marL="696920" lvl="1" indent="-348460" algn="l">
              <a:lnSpc>
                <a:spcPts val="4519"/>
              </a:lnSpc>
              <a:buFont typeface="Arial"/>
              <a:buChar char="•"/>
            </a:pPr>
            <a:r>
              <a:rPr lang="en-GB" sz="3227" i="1" noProof="0" dirty="0">
                <a:solidFill>
                  <a:srgbClr val="262829"/>
                </a:solidFill>
                <a:latin typeface="Noto Sans Italics"/>
                <a:ea typeface="Noto Sans Italics"/>
                <a:cs typeface="Noto Sans Italics"/>
                <a:sym typeface="Noto Sans Italics"/>
              </a:rPr>
              <a:t>Results will be shared with agricultural stakeholders &amp; policymakers.</a:t>
            </a:r>
          </a:p>
          <a:p>
            <a:pPr marL="632152" lvl="1" indent="-316076" algn="l">
              <a:lnSpc>
                <a:spcPts val="4099"/>
              </a:lnSpc>
              <a:buFont typeface="Arial"/>
              <a:buChar char="•"/>
            </a:pPr>
            <a:r>
              <a:rPr lang="en-GB" sz="2927" i="1" noProof="0" dirty="0">
                <a:solidFill>
                  <a:srgbClr val="262829"/>
                </a:solidFill>
                <a:latin typeface="Noto Sans Italics"/>
                <a:ea typeface="Noto Sans Italics"/>
                <a:cs typeface="Noto Sans Italics"/>
                <a:sym typeface="Noto Sans Italics"/>
              </a:rPr>
              <a:t>Future research may explore longer-term trials &amp; broader implementation strategies.</a:t>
            </a:r>
          </a:p>
          <a:p>
            <a:pPr algn="l">
              <a:lnSpc>
                <a:spcPts val="4939"/>
              </a:lnSpc>
            </a:pPr>
            <a:endParaRPr lang="en-GB" sz="2927" i="1" noProof="0" dirty="0">
              <a:solidFill>
                <a:srgbClr val="262829"/>
              </a:solidFill>
              <a:latin typeface="Noto Sans Italics"/>
              <a:ea typeface="Noto Sans Italics"/>
              <a:cs typeface="Noto Sans Italics"/>
              <a:sym typeface="Noto Sans Italics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2679575" y="3709110"/>
            <a:ext cx="4789204" cy="5171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19"/>
              </a:lnSpc>
            </a:pPr>
            <a:r>
              <a:rPr lang="en-GB" sz="3227" b="1" i="1" noProof="0" dirty="0">
                <a:solidFill>
                  <a:srgbClr val="262829"/>
                </a:solidFill>
                <a:latin typeface="Noto Sans Bold Italics"/>
                <a:ea typeface="Noto Sans Bold Italics"/>
                <a:cs typeface="Noto Sans Bold Italics"/>
                <a:sym typeface="Noto Sans Bold Italics"/>
              </a:rPr>
              <a:t>Final Thought:</a:t>
            </a:r>
          </a:p>
          <a:p>
            <a:pPr marL="696920" lvl="1" indent="-348460" algn="l">
              <a:lnSpc>
                <a:spcPts val="4519"/>
              </a:lnSpc>
              <a:buFont typeface="Arial"/>
              <a:buChar char="•"/>
            </a:pPr>
            <a:r>
              <a:rPr lang="en-GB" sz="3227" i="1" noProof="0" dirty="0">
                <a:solidFill>
                  <a:srgbClr val="262829"/>
                </a:solidFill>
                <a:latin typeface="Noto Sans Italics"/>
                <a:ea typeface="Noto Sans Italics"/>
                <a:cs typeface="Noto Sans Italics"/>
                <a:sym typeface="Noto Sans Italics"/>
              </a:rPr>
              <a:t>Sustainable agriculture can harmonise productivity, cost-effectiveness, and environmental responsibility for SVG</a:t>
            </a:r>
          </a:p>
          <a:p>
            <a:pPr algn="l">
              <a:lnSpc>
                <a:spcPts val="4939"/>
              </a:lnSpc>
            </a:pPr>
            <a:endParaRPr lang="en-GB" sz="3227" i="1" noProof="0" dirty="0">
              <a:solidFill>
                <a:srgbClr val="262829"/>
              </a:solidFill>
              <a:latin typeface="Noto Sans Italics"/>
              <a:ea typeface="Noto Sans Italics"/>
              <a:cs typeface="Noto Sans Italics"/>
              <a:sym typeface="Noto Sans Italic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4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08327" y="-83504"/>
            <a:ext cx="19877457" cy="877432"/>
            <a:chOff x="0" y="0"/>
            <a:chExt cx="5235215" cy="23109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235215" cy="231093"/>
            </a:xfrm>
            <a:custGeom>
              <a:avLst/>
              <a:gdLst/>
              <a:ahLst/>
              <a:cxnLst/>
              <a:rect l="l" t="t" r="r" b="b"/>
              <a:pathLst>
                <a:path w="5235215" h="231093">
                  <a:moveTo>
                    <a:pt x="36222" y="0"/>
                  </a:moveTo>
                  <a:lnTo>
                    <a:pt x="5198993" y="0"/>
                  </a:lnTo>
                  <a:cubicBezTo>
                    <a:pt x="5208600" y="0"/>
                    <a:pt x="5217813" y="3816"/>
                    <a:pt x="5224606" y="10609"/>
                  </a:cubicBezTo>
                  <a:cubicBezTo>
                    <a:pt x="5231399" y="17402"/>
                    <a:pt x="5235215" y="26615"/>
                    <a:pt x="5235215" y="36222"/>
                  </a:cubicBezTo>
                  <a:lnTo>
                    <a:pt x="5235215" y="194871"/>
                  </a:lnTo>
                  <a:cubicBezTo>
                    <a:pt x="5235215" y="204478"/>
                    <a:pt x="5231399" y="213691"/>
                    <a:pt x="5224606" y="220484"/>
                  </a:cubicBezTo>
                  <a:cubicBezTo>
                    <a:pt x="5217813" y="227277"/>
                    <a:pt x="5208600" y="231093"/>
                    <a:pt x="5198993" y="231093"/>
                  </a:cubicBezTo>
                  <a:lnTo>
                    <a:pt x="36222" y="231093"/>
                  </a:lnTo>
                  <a:cubicBezTo>
                    <a:pt x="26615" y="231093"/>
                    <a:pt x="17402" y="227277"/>
                    <a:pt x="10609" y="220484"/>
                  </a:cubicBezTo>
                  <a:cubicBezTo>
                    <a:pt x="3816" y="213691"/>
                    <a:pt x="0" y="204478"/>
                    <a:pt x="0" y="194871"/>
                  </a:cubicBezTo>
                  <a:lnTo>
                    <a:pt x="0" y="36222"/>
                  </a:lnTo>
                  <a:cubicBezTo>
                    <a:pt x="0" y="26615"/>
                    <a:pt x="3816" y="17402"/>
                    <a:pt x="10609" y="10609"/>
                  </a:cubicBezTo>
                  <a:cubicBezTo>
                    <a:pt x="17402" y="3816"/>
                    <a:pt x="26615" y="0"/>
                    <a:pt x="36222" y="0"/>
                  </a:cubicBezTo>
                  <a:close/>
                </a:path>
              </a:pathLst>
            </a:custGeom>
            <a:solidFill>
              <a:srgbClr val="B1D4C7"/>
            </a:solidFill>
            <a:ln w="28575" cap="rnd">
              <a:solidFill>
                <a:srgbClr val="262829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5235215" cy="2787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 lang="en-GB" noProof="0" dirty="0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29794" y="994232"/>
            <a:ext cx="17805805" cy="86943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ANN News (2024).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NDP VIEW -Agriculture – an essential pillar of the economy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. [online] Asberth News Network. Available at: https://annsvg.com/index.php/2024/02/11/ndp-view-agriculture-an-essential-pillar-of-the-economy/ [Accessed 5 May 2025].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Ashrafi, M., Raj, M., Lal, K., Kumar, G., Rashid Ashrafi, M. and Shamim, S. (2020). Effect of fertigation on crop productivity and Nutrient use efficiency.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~ 2937 ~ Journal of Pharmacognosy and Phytochemistry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, [online] 9(5), pp.2937–2942. Available at: https://www.phytojournal.com/archives/2020/vol9issue5/PartAO/9-5-550-435.pdf [Accessed 26 May 2023].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Asian Farming (2023).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Exploring the Essence of Korean Natural Farming (KNF): Harmony in Soil and Soul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. [online] Asia Farming. Available at: https://www.asiafarming.com/exploring-the-essence-of-korean-natural-farming-knf-harmony-in-soil-and-soul [Accessed 29 Apr. 2025].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Biagetti, C. (2021).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Fertigation in organic agriculture - IRRIGATION VALDUCCI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. [online] IRRIGATION VALDUCCI. Available at: https://irrigationvalducci.com/en/fertigation-in-organic-agriculture [Accessed 29 Apr. 2025].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CARDI (2018).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Natural positive selection for coconut planting material is ongoing in St Vincent and the Grenadines – Caribbean Agricultural Research &amp; Development Institute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. [online] Cardi.org. Available at: https://www.cardi.org/blog/natural-positive-selection-for-coconut-planting-material-ongoing-in-st-vincent-and-the-grenadines/ [Accessed 5 May 2025].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Ercisli, S. (2024).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Turkish Journal of Agriculture and Forestry | TÜBİTAK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. [online] journals.tubitak.gov.tr. Available at: https://journals.tubitak.gov.tr/cgi/viewcontent.cgi?article=3166&amp;context=agriculture#:~:text=Many%20researchers%20have%20found%20that,al.%2C%202002%3B%20Chang%20et [Accessed 29 Apr. 2025].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Fat Birder (2025).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Birds, Birding Trips and Birdwatching Tours in Saint Vincent and the Grenadines - Fat Birder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. [online] Fat Birder. Available at: https://fatbirder.com/world-birding/central-america/saint-vincent-and-the-grenadines/ [Accessed 5 May 2025].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Global Indian Network (2024).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Unveiling the Disadvantages of Sustainable Farming: What You Need to Know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. [online] Global Indian Network. Available at: https://globalindiannetwork.com/disadvantages-of-sustainable-farming/ [Accessed 5 May 2025].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Imran, M. (2024).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Lettuce Green Leaves Salad View On Stock Photo 2430574211 | Shutterstock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. [online] Pinterest. Available at: https://in.pinterest.com/pin/fresh-green-lettuce-salad-view-on-stock-photo--732116483208426308/ [Accessed 5 May 2025].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Jote, C. (2023). Organic &amp; Medicinal Chem IJ The Impacts of Using Inorganic Chemical Fertilisers on the Environment and Human Health.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Organic and Medicinal Chemistry International Journal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, [online] 13(3). doi:https://doi.org/10.19080/OMCIJ.2023.13.555864.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Keliikuli, A. (2019).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Sustainable Agriculture Natural Farming: The Development of Indigenous Microorganisms Using Korean Natural Farming Methods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. [online] Available at: https://www.ctahr.hawaii.edu/oc/freepubs/pdf/SA-19.pdf [Accessed 5 May 2025].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Olivier, J. (2020).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Korean Natural Farming Basics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. [online] Mother Earth Gardener. Available at: https://www.motherearthgardener.com/organic-gardening/korean-natural-farming-basics-zm0z20uzbut/ [Accessed 29 Apr. 2025].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Otto, R. (2021). Strategies for probing absorption and translocation of foliar-applied nutrients.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Journal of Experimental Botany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, [online] 72(13), pp.4600–4603. doi:https://doi.org/10.1093/jxb/erab229.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Pahalvi, H.N., Rafiya, L., Rashid, S., Nisar, B. and Kamili, A.N. (2021). Chemical Fertilisers and Their Impact on Soil Health.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Microbiota and Biofertilizers, Vol 2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, [online] 2(3), pp.1–20. doi:https://doi.org/10.1007/978-3-030-61010-4_1.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Qaltivate (2025).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Fertigation: The Future of Efficient Crop Nutrition - Qaltivate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. [online] Qaltivate. Available at: https://qaltivate.com/blog/fertigation/ [Accessed 29 Apr. 2025].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Reddy, R. (2011).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Cho’s Global Natural Farming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. [online] South Asia Rural Reconstruction Association (SARRA). Available at: https://ilcasia.wordpress.com/wp-content/uploads/2012/02/chos-global-natural-farming-sarra.pdf [Accessed 5 May 2025].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Rehman, A., Farooq, M., Lee, D.-J. and Siddique, K.H.M. (2022). Sustainable agricultural practices for food security and ecosystem services.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Environmental Science and Pollution Research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, [online] 29(56), pp.84076–84095. doi:https://doi.org/10.1007/s11356-022-23635-z.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Stone, L. (2025).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How To Grow Lettuce Faster: Proven Tips For A Bountiful Harvest In Your Garden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. [online] Veggie Knowledge. Available at: https://veggieknowledge.com/how-to-grow-lettuce-faster/ [Accessed 29 Apr. 2025].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VJ's Engine Repairs (2022).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VJ’s Small Engine Repairs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. [online] Facebook.com. Available at: https://www.facebook.com/story.php?story_fbid=1146232160840643&amp;id=100063616105597&amp;_rdr [Accessed 5 May 2025].</a:t>
            </a:r>
          </a:p>
          <a:p>
            <a:pPr>
              <a:lnSpc>
                <a:spcPct val="150000"/>
              </a:lnSpc>
            </a:pPr>
            <a:r>
              <a:rPr lang="en-GB" sz="1350" dirty="0">
                <a:effectLst/>
                <a:latin typeface="Times New Roman" panose="02020603050405020304" pitchFamily="18" charset="0"/>
              </a:rPr>
              <a:t>webmaster (2019). </a:t>
            </a:r>
            <a:r>
              <a:rPr lang="en-GB" sz="1350" i="1" dirty="0">
                <a:effectLst/>
                <a:latin typeface="Times New Roman" panose="02020603050405020304" pitchFamily="18" charset="0"/>
              </a:rPr>
              <a:t>A comprehensive survey of soil across SVG has been completed.</a:t>
            </a:r>
            <a:r>
              <a:rPr lang="en-GB" sz="1350" dirty="0">
                <a:effectLst/>
                <a:latin typeface="Times New Roman" panose="02020603050405020304" pitchFamily="18" charset="0"/>
              </a:rPr>
              <a:t> [online] Searchlight.vc. Available at: https://www.searchlight.vc/news/2019/01/15/comprehensive-survey-of-soil-across-svg-completed/ [Accessed 29 Apr. 2025].</a:t>
            </a:r>
          </a:p>
          <a:p>
            <a:pPr algn="l">
              <a:lnSpc>
                <a:spcPts val="2380"/>
              </a:lnSpc>
            </a:pPr>
            <a:endParaRPr lang="en-GB" sz="1500" i="1" noProof="0" dirty="0">
              <a:solidFill>
                <a:srgbClr val="262829"/>
              </a:solidFill>
              <a:latin typeface="Noto Sans Italics"/>
              <a:ea typeface="Noto Sans Italics"/>
              <a:cs typeface="Noto Sans Italics"/>
              <a:sym typeface="Noto Sans Italics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420961" y="-180520"/>
            <a:ext cx="3019566" cy="12033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9799"/>
              </a:lnSpc>
            </a:pPr>
            <a:r>
              <a:rPr lang="en-GB" sz="6999" b="1" noProof="0" dirty="0">
                <a:solidFill>
                  <a:srgbClr val="124B3D"/>
                </a:solidFill>
                <a:latin typeface="TT Bluescreens Bold"/>
                <a:ea typeface="TT Bluescreens Bold"/>
                <a:cs typeface="TT Bluescreens Bold"/>
                <a:sym typeface="TT Bluescreens Bold"/>
              </a:rPr>
              <a:t>References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1880</Words>
  <Application>Microsoft Macintosh PowerPoint</Application>
  <PresentationFormat>Custom</PresentationFormat>
  <Paragraphs>136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3" baseType="lpstr">
      <vt:lpstr>Noto Sans Italics</vt:lpstr>
      <vt:lpstr>Noto Sans Bold Italics</vt:lpstr>
      <vt:lpstr>Arial</vt:lpstr>
      <vt:lpstr>Times New Roman</vt:lpstr>
      <vt:lpstr>TT Bluescreens Bold</vt:lpstr>
      <vt:lpstr>TT Bluescreens Bold Italics</vt:lpstr>
      <vt:lpstr>Noto Sans Bold</vt:lpstr>
      <vt:lpstr>Calibri</vt:lpstr>
      <vt:lpstr>Bernoru</vt:lpstr>
      <vt:lpstr>TT Bluescreens</vt:lpstr>
      <vt:lpstr>Noto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Assessing Sustainable Fertilisation Techniques in St. Vincent and the Grenadines</dc:title>
  <cp:lastModifiedBy>Kelene Frederick (2113033)</cp:lastModifiedBy>
  <cp:revision>1</cp:revision>
  <dcterms:created xsi:type="dcterms:W3CDTF">2006-08-16T00:00:00Z</dcterms:created>
  <dcterms:modified xsi:type="dcterms:W3CDTF">2025-05-13T02:08:27Z</dcterms:modified>
  <dc:identifier>DAGmj49_zGw</dc:identifier>
</cp:coreProperties>
</file>