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7"/>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Lst>
  <p:sldSz cx="18288000" cy="10287000"/>
  <p:notesSz cx="6858000" cy="9144000"/>
  <p:embeddedFontLst>
    <p:embeddedFont>
      <p:font typeface="Calibri (MS)" charset="1" panose="020F0502020204030204"/>
      <p:regular r:id="rId30"/>
    </p:embeddedFont>
    <p:embeddedFont>
      <p:font typeface="Calibri (MS) Bold" charset="1" panose="020F0702030404030204"/>
      <p:regular r:id="rId31"/>
    </p:embeddedFont>
    <p:embeddedFont>
      <p:font typeface="Calibri (MS) Light" charset="1" panose="020F0302020204030204"/>
      <p:regular r:id="rId33"/>
    </p:embeddedFont>
    <p:embeddedFont>
      <p:font typeface="Times New Roman" charset="1" panose="02020603050405020304"/>
      <p:regular r:id="rId35"/>
    </p:embeddedFont>
    <p:embeddedFont>
      <p:font typeface="Calibri (MS) Italics" charset="1" panose="020F05020202040A0204"/>
      <p:regular r:id="rId36"/>
    </p:embeddedFont>
    <p:embeddedFont>
      <p:font typeface="Calibri (MS) Bold Italics" charset="1" panose="020F07020304040A0204"/>
      <p:regular r:id="rId38"/>
    </p:embeddedFont>
    <p:embeddedFont>
      <p:font typeface="Arimo" charset="1" panose="020B0604020202020204"/>
      <p:regular r:id="rId4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notesMasters/notesMaster1.xml" Type="http://schemas.openxmlformats.org/officeDocument/2006/relationships/notesMaster"/><Relationship Id="rId28" Target="theme/theme2.xml" Type="http://schemas.openxmlformats.org/officeDocument/2006/relationships/theme"/><Relationship Id="rId29" Target="notesSlides/notesSlide1.xml" Type="http://schemas.openxmlformats.org/officeDocument/2006/relationships/notesSlide"/><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notesSlides/notesSlide2.xml" Type="http://schemas.openxmlformats.org/officeDocument/2006/relationships/notesSlide"/><Relationship Id="rId33" Target="fonts/font33.fntdata" Type="http://schemas.openxmlformats.org/officeDocument/2006/relationships/font"/><Relationship Id="rId34" Target="notesSlides/notesSlide3.xml" Type="http://schemas.openxmlformats.org/officeDocument/2006/relationships/notesSlide"/><Relationship Id="rId35" Target="fonts/font35.fntdata" Type="http://schemas.openxmlformats.org/officeDocument/2006/relationships/font"/><Relationship Id="rId36" Target="fonts/font36.fntdata" Type="http://schemas.openxmlformats.org/officeDocument/2006/relationships/font"/><Relationship Id="rId37" Target="notesSlides/notesSlide4.xml" Type="http://schemas.openxmlformats.org/officeDocument/2006/relationships/notesSlide"/><Relationship Id="rId38" Target="fonts/font38.fntdata" Type="http://schemas.openxmlformats.org/officeDocument/2006/relationships/font"/><Relationship Id="rId39" Target="notesSlides/notesSlide5.xml" Type="http://schemas.openxmlformats.org/officeDocument/2006/relationships/notesSlide"/><Relationship Id="rId4" Target="theme/theme1.xml" Type="http://schemas.openxmlformats.org/officeDocument/2006/relationships/theme"/><Relationship Id="rId40" Target="notesSlides/notesSlide6.xml" Type="http://schemas.openxmlformats.org/officeDocument/2006/relationships/notesSlide"/><Relationship Id="rId41" Target="notesSlides/notesSlide7.xml" Type="http://schemas.openxmlformats.org/officeDocument/2006/relationships/notesSlide"/><Relationship Id="rId42" Target="notesSlides/notesSlide8.xml" Type="http://schemas.openxmlformats.org/officeDocument/2006/relationships/notesSlide"/><Relationship Id="rId43" Target="notesSlides/notesSlide9.xml" Type="http://schemas.openxmlformats.org/officeDocument/2006/relationships/notesSlide"/><Relationship Id="rId44" Target="notesSlides/notesSlide10.xml" Type="http://schemas.openxmlformats.org/officeDocument/2006/relationships/notesSlide"/><Relationship Id="rId45" Target="notesSlides/notesSlide11.xml" Type="http://schemas.openxmlformats.org/officeDocument/2006/relationships/notesSlide"/><Relationship Id="rId46" Target="fonts/font46.fntdata" Type="http://schemas.openxmlformats.org/officeDocument/2006/relationships/font"/><Relationship Id="rId47" Target="notesSlides/notesSlide12.xml" Type="http://schemas.openxmlformats.org/officeDocument/2006/relationships/notesSlid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0.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1.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Ground rules</a:t>
            </a:r>
          </a:p>
          <a:p>
            <a:r>
              <a:rPr lang="en-US"/>
              <a:t/>
            </a:r>
          </a:p>
          <a:p>
            <a:r>
              <a:rPr lang="en-US"/>
              <a:t/>
            </a:r>
          </a:p>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Slide one: Overview of aims and objectives. </a:t>
            </a:r>
          </a:p>
          <a:p>
            <a:r>
              <a:rPr lang="en-US"/>
              <a:t/>
            </a:r>
          </a:p>
          <a:p>
            <a:r>
              <a:rPr lang="en-US"/>
              <a:t/>
            </a:r>
          </a:p>
          <a:p>
            <a:r>
              <a:rPr lang="en-US"/>
              <a:t/>
            </a:r>
          </a:p>
          <a:p>
            <a:r>
              <a:rPr lang="en-US"/>
              <a:t> Module structure will be covered along with an introduction to the concept of creativity in education.</a:t>
            </a:r>
          </a:p>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See Module Handbook</a:t>
            </a:r>
          </a:p>
          <a:p>
            <a:r>
              <a:rPr lang="en-US"/>
              <a:t/>
            </a:r>
          </a:p>
          <a:p>
            <a:r>
              <a:rPr lang="en-US"/>
              <a:t>You are permitted to use I, if it is reflective this means that it should be in the past tense. </a:t>
            </a:r>
          </a:p>
          <a:p>
            <a:r>
              <a:rPr lang="en-US"/>
              <a:t/>
            </a:r>
          </a:p>
          <a:p>
            <a:r>
              <a:rPr lang="en-US"/>
              <a:t>Make sure you consider your personal creativity and the work of others (these people will become clearer over the coming weeks).</a:t>
            </a:r>
          </a:p>
          <a:p>
            <a:r>
              <a:rPr lang="en-US"/>
              <a:t/>
            </a:r>
          </a:p>
          <a:p>
            <a:r>
              <a:rPr lang="en-US"/>
              <a:t>Reflective blog should reflect upon the key areas covered in slide 3.  You do not have to use these as the key concepts; if there is an area you want to focus on e.g ESGDC or Media studies you may (as long as you demonstrate the links between enquiry and learning) – may want to check with me first. </a:t>
            </a:r>
          </a:p>
          <a:p>
            <a:r>
              <a:rPr lang="en-US"/>
              <a:t/>
            </a:r>
          </a:p>
          <a:p>
            <a:r>
              <a:rPr lang="en-US"/>
              <a:t>Seminar will cover assignment in more detail</a:t>
            </a:r>
          </a:p>
          <a:p>
            <a:r>
              <a:rPr lang="en-US"/>
              <a:t/>
            </a:r>
          </a:p>
          <a:p>
            <a:r>
              <a:rPr lang="en-US"/>
              <a:t>1000 extra words – this can be recommended reading, links to video clips etc (avoid anything used in the lectures) </a:t>
            </a:r>
          </a:p>
          <a:p>
            <a:r>
              <a:rPr lang="en-US"/>
              <a:t/>
            </a:r>
          </a:p>
          <a:p>
            <a:r>
              <a:rPr lang="en-US"/>
              <a:t>Any questions? </a:t>
            </a:r>
          </a:p>
          <a:p>
            <a:r>
              <a:rPr lang="en-US"/>
              <a:t/>
            </a:r>
          </a:p>
          <a:p>
            <a:r>
              <a:rPr lang="en-US"/>
              <a:t>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Is there room for creativity in today’s curriculum? – does education kill creativity: </a:t>
            </a:r>
          </a:p>
          <a:p>
            <a:r>
              <a:rPr lang="en-US"/>
              <a:t/>
            </a:r>
          </a:p>
          <a:p>
            <a:r>
              <a:rPr lang="en-US"/>
              <a:t>Teachers and education staff are measured by lesson planning, data, targets etc – is there room to allow children to be creative? Unable to seize good opportunities for learning (Unlike Montessori).  </a:t>
            </a:r>
          </a:p>
          <a:p>
            <a:r>
              <a:rPr lang="en-US"/>
              <a:t/>
            </a:r>
          </a:p>
          <a:p>
            <a:r>
              <a:rPr lang="en-US"/>
              <a:t>Is there opportunity in the curriculum for children to follow their own interests?</a:t>
            </a:r>
          </a:p>
          <a:p>
            <a:r>
              <a:rPr lang="en-US"/>
              <a:t/>
            </a:r>
          </a:p>
          <a:p>
            <a:r>
              <a:rPr lang="en-US"/>
              <a:t>Art vs Science – which one is more important? Can they be viewed as a separate subject or together? Which one promotes the most creativity? </a:t>
            </a:r>
          </a:p>
          <a:p>
            <a:r>
              <a:rPr lang="en-US"/>
              <a:t/>
            </a:r>
          </a:p>
          <a:p>
            <a:r>
              <a:rPr lang="en-US"/>
              <a:t>Two creative approaches – The mantle of the expert – Created by Proffessor Dorothy Heathcore to allow pupils to take more of an ownership in education.  The Leonardo Effect – combines art and science to improve children’s learning outcomes.  </a:t>
            </a:r>
          </a:p>
          <a:p>
            <a:r>
              <a:rPr lang="en-US"/>
              <a:t/>
            </a:r>
          </a:p>
          <a:p>
            <a:r>
              <a:rPr lang="en-US"/>
              <a:t>Supporting scientific play- how children investigate through play –  scientific enquiry through exploration  and by questioning children during experiences  e.g why do toy cars role down a hill and not up? – increasing the likelihood of children asking questions themselves. </a:t>
            </a:r>
          </a:p>
          <a:p>
            <a:r>
              <a:rPr lang="en-US"/>
              <a:t/>
            </a:r>
          </a:p>
          <a:p>
            <a:r>
              <a:rPr lang="en-US"/>
              <a:t>Creative play – the benefits of playing creatively for overall well being, development of learning to be creative through art. </a:t>
            </a:r>
          </a:p>
          <a:p>
            <a:r>
              <a:rPr lang="en-US"/>
              <a:t/>
            </a:r>
          </a:p>
          <a:p>
            <a:r>
              <a:rPr lang="en-US"/>
              <a:t>Outdoor  learning opportunities – learning through play outside, forest schools, encounters with plants and animals – increases children’s respect for the world they live in</a:t>
            </a:r>
          </a:p>
          <a:p>
            <a:r>
              <a:rPr lang="en-US"/>
              <a:t/>
            </a:r>
          </a:p>
          <a:p>
            <a:r>
              <a:rPr lang="en-US"/>
              <a:t/>
            </a:r>
          </a:p>
          <a:p>
            <a:r>
              <a:rPr lang="en-US"/>
              <a:t/>
            </a:r>
          </a:p>
          <a:p>
            <a:r>
              <a:rPr lang="en-US"/>
              <a:t/>
            </a:r>
          </a:p>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Encouraging children and young people to follow their own interests</a:t>
            </a:r>
          </a:p>
          <a:p>
            <a:r>
              <a:rPr lang="en-US"/>
              <a:t/>
            </a:r>
          </a:p>
          <a:p>
            <a:r>
              <a:rPr lang="en-US"/>
              <a:t>Learners are fully involved and child is put at the centre of learning </a:t>
            </a:r>
          </a:p>
          <a:p>
            <a:r>
              <a:rPr lang="en-US"/>
              <a:t/>
            </a:r>
          </a:p>
          <a:p>
            <a:r>
              <a:rPr lang="en-US"/>
              <a:t>Experiential, hands on learning which will engage learners in education  </a:t>
            </a:r>
          </a:p>
          <a:p>
            <a:r>
              <a:rPr lang="en-US"/>
              <a:t/>
            </a:r>
          </a:p>
          <a:p>
            <a:r>
              <a:rPr lang="en-US"/>
              <a:t>Do children and young people explore anymore? – why not? </a:t>
            </a:r>
          </a:p>
          <a:p>
            <a:r>
              <a:rPr lang="en-US"/>
              <a:t>11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What does creativity mean to you?</a:t>
            </a:r>
          </a:p>
          <a:p>
            <a:r>
              <a:rPr lang="en-US"/>
              <a:t/>
            </a:r>
          </a:p>
          <a:p>
            <a:r>
              <a:rPr lang="en-US"/>
              <a:t>There are different definitions of creativity  (like intelligence) – a vague  term? </a:t>
            </a:r>
          </a:p>
          <a:p>
            <a:r>
              <a:rPr lang="en-US"/>
              <a:t/>
            </a:r>
          </a:p>
          <a:p>
            <a:r>
              <a:rPr lang="en-US"/>
              <a:t>People are unsure what exact mental process are involved</a:t>
            </a:r>
          </a:p>
          <a:p>
            <a:r>
              <a:rPr lang="en-US"/>
              <a:t/>
            </a:r>
          </a:p>
          <a:p>
            <a:r>
              <a:rPr lang="en-US"/>
              <a:t>Some people argue that you are either creative or not (show of hands)</a:t>
            </a:r>
          </a:p>
          <a:p>
            <a:r>
              <a:rPr lang="en-US"/>
              <a:t/>
            </a:r>
          </a:p>
          <a:p>
            <a:r>
              <a:rPr lang="en-US"/>
              <a:t>Creative – good at drawing, can dance, can act, are scientifically minded. Good at telling stories etc. </a:t>
            </a:r>
          </a:p>
          <a:p>
            <a:r>
              <a:rPr lang="en-US"/>
              <a:t>13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Plowden report – drew on a large body of  so called liberal thinking</a:t>
            </a:r>
          </a:p>
          <a:p>
            <a:r>
              <a:rPr lang="en-US"/>
              <a:t/>
            </a:r>
          </a:p>
          <a:p>
            <a:r>
              <a:rPr lang="en-US"/>
              <a:t>CACE – central advisory council in education</a:t>
            </a:r>
          </a:p>
          <a:p>
            <a:r>
              <a:rPr lang="en-US"/>
              <a:t>Learning goes beyond the classroom </a:t>
            </a:r>
          </a:p>
          <a:p>
            <a:r>
              <a:rPr lang="en-US"/>
              <a:t>Through Plowden creativity became associated with the integrated currilum, child-centred pedagogy and discovery learning</a:t>
            </a:r>
          </a:p>
          <a:p>
            <a:r>
              <a:rPr lang="en-US"/>
              <a:t/>
            </a:r>
          </a:p>
          <a:p>
            <a:r>
              <a:rPr lang="en-US"/>
              <a:t/>
            </a:r>
          </a:p>
          <a:p>
            <a:r>
              <a:rPr lang="en-US"/>
              <a:t/>
            </a:r>
          </a:p>
          <a:p>
            <a:r>
              <a:rPr lang="en-US"/>
              <a:t>The National Curriculum </a:t>
            </a:r>
          </a:p>
          <a:p>
            <a:r>
              <a:rPr lang="en-US"/>
              <a:t/>
            </a:r>
          </a:p>
          <a:p>
            <a:r>
              <a:rPr lang="en-US"/>
              <a:t>FP – 0-7 years old  active and experiential learning, learning through play and creativity</a:t>
            </a:r>
          </a:p>
          <a:p>
            <a:r>
              <a:rPr lang="en-US"/>
              <a:t/>
            </a:r>
          </a:p>
          <a:p>
            <a:r>
              <a:rPr lang="en-US"/>
              <a:t>Nat Cur – creativity does not apply to just the arts but arises in all domains of human endeavour (cross curricular)  </a:t>
            </a:r>
          </a:p>
          <a:p>
            <a:r>
              <a:rPr lang="en-US"/>
              <a:t/>
            </a:r>
          </a:p>
          <a:p>
            <a:r>
              <a:rPr lang="en-US"/>
              <a:t/>
            </a:r>
          </a:p>
          <a:p>
            <a:r>
              <a:rPr lang="en-US"/>
              <a:t/>
            </a:r>
          </a:p>
          <a:p>
            <a:r>
              <a:rPr lang="en-US"/>
              <a:t/>
            </a:r>
          </a:p>
          <a:p>
            <a:r>
              <a:rPr lang="en-US"/>
              <a:t>14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Seen as a tidal wave or tsunami  where creativity plays an everyday role in education  - creativity would enhance learner engagement and inclusion </a:t>
            </a:r>
          </a:p>
          <a:p>
            <a:r>
              <a:rPr lang="en-US"/>
              <a:t>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59 times</a:t>
            </a:r>
          </a:p>
          <a:p>
            <a:r>
              <a:rPr lang="en-US"/>
              <a:t>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One of the 4 purposes of new curr for wales -</a:t>
            </a:r>
          </a:p>
          <a:p>
            <a:r>
              <a:rPr lang="en-US"/>
              <a:t>ambitious, capable learners, ready to learn throughout their lives</a:t>
            </a:r>
          </a:p>
          <a:p>
            <a:r>
              <a:rPr lang="en-US"/>
              <a:t>enterprising, creative contributors, ready to play a full part in life and work</a:t>
            </a:r>
          </a:p>
          <a:p>
            <a:r>
              <a:rPr lang="en-US"/>
              <a:t>ethical, informed citizens of Wales and the world</a:t>
            </a:r>
          </a:p>
          <a:p>
            <a:r>
              <a:rPr lang="en-US"/>
              <a:t>healthy, confident individuals, ready to lead fulfilling lives as valued members of society.</a:t>
            </a:r>
          </a:p>
          <a:p>
            <a:r>
              <a:rPr lang="en-US"/>
              <a:t/>
            </a:r>
          </a:p>
          <a:p>
            <a:r>
              <a:rPr lang="en-US"/>
              <a:t>17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20</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22</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png" Type="http://schemas.openxmlformats.org/officeDocument/2006/relationships/image"/><Relationship Id="rId4" Target="../media/image6.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https://education.microsoft.com/en-us" TargetMode="External" Type="http://schemas.openxmlformats.org/officeDocument/2006/relationships/hyperlink"/><Relationship Id="rId3" Target="../media/image7.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png" Type="http://schemas.openxmlformats.org/officeDocument/2006/relationships/image"/><Relationship Id="rId4" Target="../media/image12.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A78"/>
        </a:solidFill>
      </p:bgPr>
    </p:bg>
    <p:spTree>
      <p:nvGrpSpPr>
        <p:cNvPr id="1" name=""/>
        <p:cNvGrpSpPr/>
        <p:nvPr/>
      </p:nvGrpSpPr>
      <p:grpSpPr>
        <a:xfrm>
          <a:off x="0" y="0"/>
          <a:ext cx="0" cy="0"/>
          <a:chOff x="0" y="0"/>
          <a:chExt cx="0" cy="0"/>
        </a:xfrm>
      </p:grpSpPr>
      <p:grpSp>
        <p:nvGrpSpPr>
          <p:cNvPr name="Group 2" id="2"/>
          <p:cNvGrpSpPr/>
          <p:nvPr/>
        </p:nvGrpSpPr>
        <p:grpSpPr>
          <a:xfrm rot="0">
            <a:off x="11169050" y="0"/>
            <a:ext cx="10287000" cy="10287000"/>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19965" t="-5989" r="0" b="-13976"/>
              </a:stretch>
            </a:blipFill>
          </p:spPr>
        </p:sp>
      </p:grpSp>
      <p:sp>
        <p:nvSpPr>
          <p:cNvPr name="TextBox 4" id="4"/>
          <p:cNvSpPr txBox="true"/>
          <p:nvPr/>
        </p:nvSpPr>
        <p:spPr>
          <a:xfrm rot="0">
            <a:off x="877130" y="6216472"/>
            <a:ext cx="8486444" cy="2783566"/>
          </a:xfrm>
          <a:prstGeom prst="rect">
            <a:avLst/>
          </a:prstGeom>
        </p:spPr>
        <p:txBody>
          <a:bodyPr anchor="t" rtlCol="false" tIns="0" lIns="0" bIns="0" rIns="0">
            <a:spAutoFit/>
          </a:bodyPr>
          <a:lstStyle/>
          <a:p>
            <a:pPr algn="ctr">
              <a:lnSpc>
                <a:spcPts val="4389"/>
              </a:lnSpc>
            </a:pPr>
            <a:r>
              <a:rPr lang="en-US" sz="3456" spc="3">
                <a:solidFill>
                  <a:srgbClr val="000000"/>
                </a:solidFill>
                <a:latin typeface="Calibri (MS)"/>
                <a:ea typeface="Calibri (MS)"/>
                <a:cs typeface="Calibri (MS)"/>
                <a:sym typeface="Calibri (MS)"/>
              </a:rPr>
              <a:t>ECES5021C</a:t>
            </a:r>
          </a:p>
          <a:p>
            <a:pPr algn="ctr">
              <a:lnSpc>
                <a:spcPts val="4389"/>
              </a:lnSpc>
            </a:pPr>
          </a:p>
          <a:p>
            <a:pPr algn="ctr">
              <a:lnSpc>
                <a:spcPts val="4389"/>
              </a:lnSpc>
            </a:pPr>
            <a:r>
              <a:rPr lang="en-US" sz="3456" spc="3">
                <a:solidFill>
                  <a:srgbClr val="000000"/>
                </a:solidFill>
                <a:latin typeface="Calibri (MS)"/>
                <a:ea typeface="Calibri (MS)"/>
                <a:cs typeface="Calibri (MS)"/>
                <a:sym typeface="Calibri (MS)"/>
              </a:rPr>
              <a:t>Y</a:t>
            </a:r>
            <a:r>
              <a:rPr lang="en-US" sz="3456" spc="3">
                <a:solidFill>
                  <a:srgbClr val="000000"/>
                </a:solidFill>
                <a:latin typeface="Calibri (MS)"/>
                <a:ea typeface="Calibri (MS)"/>
                <a:cs typeface="Calibri (MS)"/>
                <a:sym typeface="Calibri (MS)"/>
              </a:rPr>
              <a:t> Meddwl Ymholgar</a:t>
            </a:r>
          </a:p>
          <a:p>
            <a:pPr algn="ctr">
              <a:lnSpc>
                <a:spcPts val="4389"/>
              </a:lnSpc>
            </a:pPr>
          </a:p>
          <a:p>
            <a:pPr algn="ctr">
              <a:lnSpc>
                <a:spcPts val="4389"/>
              </a:lnSpc>
            </a:pPr>
            <a:r>
              <a:rPr lang="en-US" sz="3456" spc="3">
                <a:solidFill>
                  <a:srgbClr val="000000"/>
                </a:solidFill>
                <a:latin typeface="Calibri (MS)"/>
                <a:ea typeface="Calibri (MS)"/>
                <a:cs typeface="Calibri (MS)"/>
                <a:sym typeface="Calibri (MS)"/>
              </a:rPr>
              <a:t>Th</a:t>
            </a:r>
            <a:r>
              <a:rPr lang="en-US" sz="3456" spc="3">
                <a:solidFill>
                  <a:srgbClr val="000000"/>
                </a:solidFill>
                <a:latin typeface="Calibri (MS)"/>
                <a:ea typeface="Calibri (MS)"/>
                <a:cs typeface="Calibri (MS)"/>
                <a:sym typeface="Calibri (MS)"/>
              </a:rPr>
              <a:t>e Enquiring Mind</a:t>
            </a:r>
          </a:p>
        </p:txBody>
      </p:sp>
      <p:sp>
        <p:nvSpPr>
          <p:cNvPr name="TextBox 5" id="5"/>
          <p:cNvSpPr txBox="true"/>
          <p:nvPr/>
        </p:nvSpPr>
        <p:spPr>
          <a:xfrm rot="0">
            <a:off x="4046934" y="801385"/>
            <a:ext cx="2146837" cy="939172"/>
          </a:xfrm>
          <a:prstGeom prst="rect">
            <a:avLst/>
          </a:prstGeom>
        </p:spPr>
        <p:txBody>
          <a:bodyPr anchor="t" rtlCol="false" tIns="0" lIns="0" bIns="0" rIns="0">
            <a:spAutoFit/>
          </a:bodyPr>
          <a:lstStyle/>
          <a:p>
            <a:pPr algn="ctr">
              <a:lnSpc>
                <a:spcPts val="7487"/>
              </a:lnSpc>
            </a:pPr>
            <a:r>
              <a:rPr lang="en-US" sz="3861">
                <a:solidFill>
                  <a:srgbClr val="000000"/>
                </a:solidFill>
                <a:latin typeface="Calibri (MS)"/>
                <a:ea typeface="Calibri (MS)"/>
                <a:cs typeface="Calibri (MS)"/>
                <a:sym typeface="Calibri (MS)"/>
              </a:rPr>
              <a:t>Sesiwn 1</a:t>
            </a:r>
          </a:p>
        </p:txBody>
      </p:sp>
      <p:sp>
        <p:nvSpPr>
          <p:cNvPr name="TextBox 6" id="6"/>
          <p:cNvSpPr txBox="true"/>
          <p:nvPr/>
        </p:nvSpPr>
        <p:spPr>
          <a:xfrm rot="0">
            <a:off x="1279835" y="1992475"/>
            <a:ext cx="7681034" cy="4170403"/>
          </a:xfrm>
          <a:prstGeom prst="rect">
            <a:avLst/>
          </a:prstGeom>
        </p:spPr>
        <p:txBody>
          <a:bodyPr anchor="t" rtlCol="false" tIns="0" lIns="0" bIns="0" rIns="0">
            <a:spAutoFit/>
          </a:bodyPr>
          <a:lstStyle/>
          <a:p>
            <a:pPr algn="ctr">
              <a:lnSpc>
                <a:spcPts val="8485"/>
              </a:lnSpc>
            </a:pPr>
            <a:r>
              <a:rPr lang="en-US" b="true" sz="6060" spc="12">
                <a:solidFill>
                  <a:srgbClr val="000000"/>
                </a:solidFill>
                <a:latin typeface="Calibri (MS) Bold"/>
                <a:ea typeface="Calibri (MS) Bold"/>
                <a:cs typeface="Calibri (MS) Bold"/>
                <a:sym typeface="Calibri (MS) Bold"/>
              </a:rPr>
              <a:t>Cyflwyniad i’r modiwl </a:t>
            </a:r>
          </a:p>
          <a:p>
            <a:pPr algn="ctr">
              <a:lnSpc>
                <a:spcPts val="6805"/>
              </a:lnSpc>
            </a:pPr>
          </a:p>
          <a:p>
            <a:pPr algn="ctr">
              <a:lnSpc>
                <a:spcPts val="8485"/>
              </a:lnSpc>
            </a:pPr>
            <a:r>
              <a:rPr lang="en-US" b="true" sz="6060" spc="12">
                <a:solidFill>
                  <a:srgbClr val="000000"/>
                </a:solidFill>
                <a:latin typeface="Calibri (MS) Bold"/>
                <a:ea typeface="Calibri (MS) Bold"/>
                <a:cs typeface="Calibri (MS) Bold"/>
                <a:sym typeface="Calibri (MS) Bold"/>
              </a:rPr>
              <a:t>Introduction to the module </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162300" y="1028700"/>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000000"/>
                  </a:solidFill>
                  <a:latin typeface="Calibri (MS) Bold"/>
                  <a:ea typeface="Calibri (MS) Bold"/>
                  <a:cs typeface="Calibri (MS) Bold"/>
                  <a:sym typeface="Calibri (MS) Bold"/>
                </a:rPr>
                <a:t>Nodau ac amcanion y sesiwn</a:t>
              </a:r>
            </a:p>
            <a:p>
              <a:pPr algn="ctr">
                <a:lnSpc>
                  <a:spcPts val="5400"/>
                </a:lnSpc>
              </a:pPr>
              <a:r>
                <a:rPr lang="en-US" b="true" sz="4500" spc="-68">
                  <a:solidFill>
                    <a:srgbClr val="000000"/>
                  </a:solidFill>
                  <a:latin typeface="Calibri (MS) Bold"/>
                  <a:ea typeface="Calibri (MS) Bold"/>
                  <a:cs typeface="Calibri (MS) Bold"/>
                  <a:sym typeface="Calibri (MS) Bold"/>
                </a:rPr>
                <a:t>Session Aims and Objectives</a:t>
              </a:r>
            </a:p>
          </p:txBody>
        </p:sp>
      </p:grpSp>
      <p:grpSp>
        <p:nvGrpSpPr>
          <p:cNvPr name="Group 5" id="5"/>
          <p:cNvGrpSpPr/>
          <p:nvPr/>
        </p:nvGrpSpPr>
        <p:grpSpPr>
          <a:xfrm rot="0">
            <a:off x="285750" y="149577"/>
            <a:ext cx="94" cy="386660"/>
            <a:chOff x="0" y="0"/>
            <a:chExt cx="89" cy="366611"/>
          </a:xfrm>
        </p:grpSpPr>
        <p:sp>
          <p:nvSpPr>
            <p:cNvPr name="Freeform 6" id="6"/>
            <p:cNvSpPr/>
            <p:nvPr/>
          </p:nvSpPr>
          <p:spPr>
            <a:xfrm flipH="false" flipV="false" rot="0">
              <a:off x="0" y="0"/>
              <a:ext cx="127" cy="366649"/>
            </a:xfrm>
            <a:custGeom>
              <a:avLst/>
              <a:gdLst/>
              <a:ahLst/>
              <a:cxnLst/>
              <a:rect r="r" b="b" t="t" l="l"/>
              <a:pathLst>
                <a:path h="366649" w="127">
                  <a:moveTo>
                    <a:pt x="0" y="0"/>
                  </a:moveTo>
                  <a:lnTo>
                    <a:pt x="127" y="0"/>
                  </a:lnTo>
                  <a:lnTo>
                    <a:pt x="127" y="366649"/>
                  </a:lnTo>
                  <a:lnTo>
                    <a:pt x="0" y="366649"/>
                  </a:lnTo>
                  <a:close/>
                </a:path>
              </a:pathLst>
            </a:custGeom>
            <a:solidFill>
              <a:srgbClr val="F8F9FA"/>
            </a:solidFill>
            <a:ln w="12700">
              <a:solidFill>
                <a:srgbClr val="000000"/>
              </a:solidFill>
            </a:ln>
          </p:spPr>
        </p:sp>
      </p:grpSp>
      <p:sp>
        <p:nvSpPr>
          <p:cNvPr name="TextBox 7" id="7"/>
          <p:cNvSpPr txBox="true"/>
          <p:nvPr/>
        </p:nvSpPr>
        <p:spPr>
          <a:xfrm rot="0">
            <a:off x="11653656" y="2837908"/>
            <a:ext cx="5420097" cy="7191375"/>
          </a:xfrm>
          <a:prstGeom prst="rect">
            <a:avLst/>
          </a:prstGeom>
        </p:spPr>
        <p:txBody>
          <a:bodyPr anchor="t" rtlCol="false" tIns="0" lIns="0" bIns="0" rIns="0">
            <a:spAutoFit/>
          </a:bodyPr>
          <a:lstStyle/>
          <a:p>
            <a:pPr algn="l">
              <a:lnSpc>
                <a:spcPts val="3359"/>
              </a:lnSpc>
            </a:pPr>
            <a:r>
              <a:rPr lang="en-US" sz="2799" spc="-41">
                <a:solidFill>
                  <a:srgbClr val="000000"/>
                </a:solidFill>
                <a:latin typeface="Calibri (MS) Light"/>
                <a:ea typeface="Calibri (MS) Light"/>
                <a:cs typeface="Calibri (MS) Light"/>
                <a:sym typeface="Calibri (MS) Light"/>
              </a:rPr>
              <a:t>Aims: </a:t>
            </a:r>
          </a:p>
          <a:p>
            <a:pPr algn="l">
              <a:lnSpc>
                <a:spcPts val="3359"/>
              </a:lnSpc>
            </a:pPr>
          </a:p>
          <a:p>
            <a:pPr algn="l" marL="360341" indent="-180171" lvl="1">
              <a:lnSpc>
                <a:spcPts val="3359"/>
              </a:lnSpc>
              <a:buFont typeface="Arial"/>
              <a:buChar char="•"/>
            </a:pPr>
            <a:r>
              <a:rPr lang="en-US" sz="2799" spc="-42">
                <a:solidFill>
                  <a:srgbClr val="000000"/>
                </a:solidFill>
                <a:latin typeface="Calibri (MS) Light"/>
                <a:ea typeface="Calibri (MS) Light"/>
                <a:cs typeface="Calibri (MS) Light"/>
                <a:sym typeface="Calibri (MS) Light"/>
              </a:rPr>
              <a:t>To present a summary of module structure and content </a:t>
            </a:r>
          </a:p>
          <a:p>
            <a:pPr algn="l" marL="360341" indent="-180171" lvl="1">
              <a:lnSpc>
                <a:spcPts val="3359"/>
              </a:lnSpc>
              <a:buFont typeface="Arial"/>
              <a:buChar char="•"/>
            </a:pPr>
            <a:r>
              <a:rPr lang="en-US" sz="2799" spc="-42">
                <a:solidFill>
                  <a:srgbClr val="000000"/>
                </a:solidFill>
                <a:latin typeface="Calibri (MS) Light"/>
                <a:ea typeface="Calibri (MS) Light"/>
                <a:cs typeface="Calibri (MS) Light"/>
                <a:sym typeface="Calibri (MS) Light"/>
              </a:rPr>
              <a:t>To introduce the concept of creativity in education </a:t>
            </a:r>
          </a:p>
          <a:p>
            <a:pPr algn="l" marL="360341" indent="-180171" lvl="1">
              <a:lnSpc>
                <a:spcPts val="3359"/>
              </a:lnSpc>
            </a:pPr>
          </a:p>
          <a:p>
            <a:pPr algn="l" marL="360341" indent="-180171" lvl="1">
              <a:lnSpc>
                <a:spcPts val="3359"/>
              </a:lnSpc>
            </a:pPr>
          </a:p>
          <a:p>
            <a:pPr algn="l" marL="360341" indent="-180171" lvl="1">
              <a:lnSpc>
                <a:spcPts val="3359"/>
              </a:lnSpc>
            </a:pPr>
            <a:r>
              <a:rPr lang="en-US" sz="2799" spc="-42">
                <a:solidFill>
                  <a:srgbClr val="000000"/>
                </a:solidFill>
                <a:latin typeface="Calibri (MS) Light"/>
                <a:ea typeface="Calibri (MS) Light"/>
                <a:cs typeface="Calibri (MS) Light"/>
                <a:sym typeface="Calibri (MS) Light"/>
              </a:rPr>
              <a:t>Objectives: </a:t>
            </a:r>
          </a:p>
          <a:p>
            <a:pPr algn="l" marL="360341" indent="-180171" lvl="1">
              <a:lnSpc>
                <a:spcPts val="3359"/>
              </a:lnSpc>
              <a:buFont typeface="Arial"/>
              <a:buChar char="•"/>
            </a:pPr>
            <a:r>
              <a:rPr lang="en-US" sz="2799" spc="-42">
                <a:solidFill>
                  <a:srgbClr val="000000"/>
                </a:solidFill>
                <a:latin typeface="Calibri (MS) Light"/>
                <a:ea typeface="Calibri (MS) Light"/>
                <a:cs typeface="Calibri (MS) Light"/>
                <a:sym typeface="Calibri (MS) Light"/>
              </a:rPr>
              <a:t>To define the meaning of creativity in relation to education </a:t>
            </a:r>
          </a:p>
          <a:p>
            <a:pPr algn="l" marL="360341" indent="-180171" lvl="1">
              <a:lnSpc>
                <a:spcPts val="3359"/>
              </a:lnSpc>
              <a:buFont typeface="Arial"/>
              <a:buChar char="•"/>
            </a:pPr>
            <a:r>
              <a:rPr lang="en-US" sz="2799" spc="-42">
                <a:solidFill>
                  <a:srgbClr val="000000"/>
                </a:solidFill>
                <a:latin typeface="Calibri (MS) Light"/>
                <a:ea typeface="Calibri (MS) Light"/>
                <a:cs typeface="Calibri (MS) Light"/>
                <a:sym typeface="Calibri (MS) Light"/>
              </a:rPr>
              <a:t>To recognise the purpose of creative approaches in education</a:t>
            </a:r>
          </a:p>
          <a:p>
            <a:pPr algn="l" marL="360341" indent="-180171" lvl="1">
              <a:lnSpc>
                <a:spcPts val="3359"/>
              </a:lnSpc>
              <a:buFont typeface="Arial"/>
              <a:buChar char="•"/>
            </a:pPr>
            <a:r>
              <a:rPr lang="en-US" sz="2799" spc="-42">
                <a:solidFill>
                  <a:srgbClr val="000000"/>
                </a:solidFill>
                <a:latin typeface="Calibri (MS) Light"/>
                <a:ea typeface="Calibri (MS) Light"/>
                <a:cs typeface="Calibri (MS) Light"/>
                <a:sym typeface="Calibri (MS) Light"/>
              </a:rPr>
              <a:t>To begin to develop an understanding of the concepts of scientific and creative enquiry in education</a:t>
            </a:r>
          </a:p>
        </p:txBody>
      </p:sp>
      <p:sp>
        <p:nvSpPr>
          <p:cNvPr name="TextBox 8" id="8"/>
          <p:cNvSpPr txBox="true"/>
          <p:nvPr/>
        </p:nvSpPr>
        <p:spPr>
          <a:xfrm rot="0">
            <a:off x="1028700" y="3047458"/>
            <a:ext cx="5420097" cy="6772275"/>
          </a:xfrm>
          <a:prstGeom prst="rect">
            <a:avLst/>
          </a:prstGeom>
        </p:spPr>
        <p:txBody>
          <a:bodyPr anchor="t" rtlCol="false" tIns="0" lIns="0" bIns="0" rIns="0">
            <a:spAutoFit/>
          </a:bodyPr>
          <a:lstStyle/>
          <a:p>
            <a:pPr algn="l">
              <a:lnSpc>
                <a:spcPts val="3359"/>
              </a:lnSpc>
            </a:pPr>
            <a:r>
              <a:rPr lang="en-US" sz="2799" spc="-42">
                <a:solidFill>
                  <a:srgbClr val="000000"/>
                </a:solidFill>
                <a:latin typeface="Calibri (MS) Light"/>
                <a:ea typeface="Calibri (MS) Light"/>
                <a:cs typeface="Calibri (MS) Light"/>
                <a:sym typeface="Calibri (MS) Light"/>
              </a:rPr>
              <a:t>Nodau: </a:t>
            </a:r>
          </a:p>
          <a:p>
            <a:pPr algn="l">
              <a:lnSpc>
                <a:spcPts val="3359"/>
              </a:lnSpc>
            </a:pPr>
          </a:p>
          <a:p>
            <a:pPr algn="l" marL="360341" indent="-180171" lvl="1">
              <a:lnSpc>
                <a:spcPts val="3359"/>
              </a:lnSpc>
              <a:buFont typeface="Arial"/>
              <a:buChar char="•"/>
            </a:pPr>
            <a:r>
              <a:rPr lang="en-US" sz="2799" spc="-42">
                <a:solidFill>
                  <a:srgbClr val="000000"/>
                </a:solidFill>
                <a:latin typeface="Calibri (MS) Light"/>
                <a:ea typeface="Calibri (MS) Light"/>
                <a:cs typeface="Calibri (MS) Light"/>
                <a:sym typeface="Calibri (MS) Light"/>
              </a:rPr>
              <a:t>Cyflwyno crynodeb o strwythur a chynnwys y modiwl </a:t>
            </a:r>
          </a:p>
          <a:p>
            <a:pPr algn="l" marL="360341" indent="-180171" lvl="1">
              <a:lnSpc>
                <a:spcPts val="3359"/>
              </a:lnSpc>
              <a:buFont typeface="Arial"/>
              <a:buChar char="•"/>
            </a:pPr>
            <a:r>
              <a:rPr lang="en-US" sz="2799" spc="-42">
                <a:solidFill>
                  <a:srgbClr val="000000"/>
                </a:solidFill>
                <a:latin typeface="Calibri (MS) Light"/>
                <a:ea typeface="Calibri (MS) Light"/>
                <a:cs typeface="Calibri (MS) Light"/>
                <a:sym typeface="Calibri (MS) Light"/>
              </a:rPr>
              <a:t>Cyflwyno'r cysyniad o greadigrwydd mewn addysg </a:t>
            </a:r>
          </a:p>
          <a:p>
            <a:pPr algn="l" marL="360341" indent="-180171" lvl="1">
              <a:lnSpc>
                <a:spcPts val="3359"/>
              </a:lnSpc>
            </a:pPr>
          </a:p>
          <a:p>
            <a:pPr algn="l" marL="360341" indent="-180171" lvl="1">
              <a:lnSpc>
                <a:spcPts val="3359"/>
              </a:lnSpc>
            </a:pPr>
            <a:r>
              <a:rPr lang="en-US" sz="2799" spc="-42">
                <a:solidFill>
                  <a:srgbClr val="000000"/>
                </a:solidFill>
                <a:latin typeface="Calibri (MS) Light"/>
                <a:ea typeface="Calibri (MS) Light"/>
                <a:cs typeface="Calibri (MS) Light"/>
                <a:sym typeface="Calibri (MS) Light"/>
              </a:rPr>
              <a:t>Amcanion: </a:t>
            </a:r>
          </a:p>
          <a:p>
            <a:pPr algn="l" marL="360341" indent="-180171" lvl="1">
              <a:lnSpc>
                <a:spcPts val="3359"/>
              </a:lnSpc>
            </a:pPr>
          </a:p>
          <a:p>
            <a:pPr algn="l" marL="360341" indent="-180171" lvl="1">
              <a:lnSpc>
                <a:spcPts val="3359"/>
              </a:lnSpc>
              <a:buFont typeface="Arial"/>
              <a:buChar char="•"/>
            </a:pPr>
            <a:r>
              <a:rPr lang="en-US" sz="2799" spc="-42">
                <a:solidFill>
                  <a:srgbClr val="000000"/>
                </a:solidFill>
                <a:latin typeface="Calibri (MS) Light"/>
                <a:ea typeface="Calibri (MS) Light"/>
                <a:cs typeface="Calibri (MS) Light"/>
                <a:sym typeface="Calibri (MS) Light"/>
              </a:rPr>
              <a:t>Diffinio ystyr creadigrwydd mewn perthynas ag addysg </a:t>
            </a:r>
          </a:p>
          <a:p>
            <a:pPr algn="l" marL="360341" indent="-180171" lvl="1">
              <a:lnSpc>
                <a:spcPts val="3359"/>
              </a:lnSpc>
              <a:buFont typeface="Arial"/>
              <a:buChar char="•"/>
            </a:pPr>
            <a:r>
              <a:rPr lang="en-US" sz="2799" spc="-42">
                <a:solidFill>
                  <a:srgbClr val="000000"/>
                </a:solidFill>
                <a:latin typeface="Calibri (MS) Light"/>
                <a:ea typeface="Calibri (MS) Light"/>
                <a:cs typeface="Calibri (MS) Light"/>
                <a:sym typeface="Calibri (MS) Light"/>
              </a:rPr>
              <a:t>Cydnabod pwrpas dulliau creadigol mewn addysg </a:t>
            </a:r>
          </a:p>
          <a:p>
            <a:pPr algn="l" marL="360341" indent="-180171" lvl="1">
              <a:lnSpc>
                <a:spcPts val="3359"/>
              </a:lnSpc>
              <a:buFont typeface="Arial"/>
              <a:buChar char="•"/>
            </a:pPr>
            <a:r>
              <a:rPr lang="en-US" sz="2799" spc="-42">
                <a:solidFill>
                  <a:srgbClr val="000000"/>
                </a:solidFill>
                <a:latin typeface="Calibri (MS) Light"/>
                <a:ea typeface="Calibri (MS) Light"/>
                <a:cs typeface="Calibri (MS) Light"/>
                <a:sym typeface="Calibri (MS) Light"/>
              </a:rPr>
              <a:t>Dechrau datblygu dealltwriaeth o gysyniadau ymholi gwyddonol a chreadigol mewn addysg </a:t>
            </a: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551442"/>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000000"/>
                  </a:solidFill>
                  <a:latin typeface="Calibri (MS) Bold"/>
                  <a:ea typeface="Calibri (MS) Bold"/>
                  <a:cs typeface="Calibri (MS) Bold"/>
                  <a:sym typeface="Calibri (MS) Bold"/>
                </a:rPr>
                <a:t>Asesiad / Assessment – 100%</a:t>
              </a:r>
            </a:p>
          </p:txBody>
        </p:sp>
      </p:grpSp>
      <p:sp>
        <p:nvSpPr>
          <p:cNvPr name="TextBox 5" id="5"/>
          <p:cNvSpPr txBox="true"/>
          <p:nvPr/>
        </p:nvSpPr>
        <p:spPr>
          <a:xfrm rot="0">
            <a:off x="1676277" y="3267075"/>
            <a:ext cx="5590984" cy="5514975"/>
          </a:xfrm>
          <a:prstGeom prst="rect">
            <a:avLst/>
          </a:prstGeom>
        </p:spPr>
        <p:txBody>
          <a:bodyPr anchor="t" rtlCol="false" tIns="0" lIns="0" bIns="0" rIns="0">
            <a:spAutoFit/>
          </a:bodyPr>
          <a:lstStyle/>
          <a:p>
            <a:pPr algn="l">
              <a:lnSpc>
                <a:spcPts val="3359"/>
              </a:lnSpc>
            </a:pPr>
            <a:r>
              <a:rPr lang="en-US" sz="2799" spc="-42">
                <a:solidFill>
                  <a:srgbClr val="000000"/>
                </a:solidFill>
                <a:latin typeface="Calibri (MS)"/>
                <a:ea typeface="Calibri (MS)"/>
                <a:cs typeface="Calibri (MS)"/>
                <a:sym typeface="Calibri (MS)"/>
              </a:rPr>
              <a:t>Portffolio digidol (cyfwerth â 4000 o eiriau)</a:t>
            </a:r>
          </a:p>
          <a:p>
            <a:pPr algn="l">
              <a:lnSpc>
                <a:spcPts val="3359"/>
              </a:lnSpc>
            </a:pPr>
          </a:p>
          <a:p>
            <a:pPr algn="l">
              <a:lnSpc>
                <a:spcPts val="3359"/>
              </a:lnSpc>
            </a:pPr>
            <a:r>
              <a:rPr lang="en-US" sz="2799" spc="-42">
                <a:solidFill>
                  <a:srgbClr val="000000"/>
                </a:solidFill>
                <a:latin typeface="Calibri (MS)"/>
                <a:ea typeface="Calibri (MS)"/>
                <a:cs typeface="Calibri (MS)"/>
                <a:sym typeface="Calibri (MS)"/>
              </a:rPr>
              <a:t>Cynhyrchu portffolio digidol sy'n adlewyrchu hyd at 5 cysyniad allweddol a astudiwyd yn y modiwl a'u harwyddocâd ar gyfer addysg yr 21ain ganrif. </a:t>
            </a:r>
          </a:p>
          <a:p>
            <a:pPr algn="l">
              <a:lnSpc>
                <a:spcPts val="3359"/>
              </a:lnSpc>
            </a:pPr>
          </a:p>
          <a:p>
            <a:pPr algn="l">
              <a:lnSpc>
                <a:spcPts val="3359"/>
              </a:lnSpc>
            </a:pPr>
            <a:r>
              <a:rPr lang="en-US" sz="2799" spc="-41">
                <a:solidFill>
                  <a:srgbClr val="000000"/>
                </a:solidFill>
                <a:latin typeface="Calibri (MS)"/>
                <a:ea typeface="Calibri (MS)"/>
                <a:cs typeface="Calibri (MS)"/>
                <a:sym typeface="Calibri (MS)"/>
              </a:rPr>
              <a:t>Dyddiad cyflwyno: 02/03/26 23:59</a:t>
            </a:r>
          </a:p>
          <a:p>
            <a:pPr algn="l">
              <a:lnSpc>
                <a:spcPts val="3359"/>
              </a:lnSpc>
            </a:pPr>
          </a:p>
          <a:p>
            <a:pPr algn="l">
              <a:lnSpc>
                <a:spcPts val="3359"/>
              </a:lnSpc>
            </a:pPr>
          </a:p>
          <a:p>
            <a:pPr algn="l">
              <a:lnSpc>
                <a:spcPts val="3359"/>
              </a:lnSpc>
            </a:pPr>
          </a:p>
        </p:txBody>
      </p:sp>
      <p:sp>
        <p:nvSpPr>
          <p:cNvPr name="TextBox 6" id="6"/>
          <p:cNvSpPr txBox="true"/>
          <p:nvPr/>
        </p:nvSpPr>
        <p:spPr>
          <a:xfrm rot="0">
            <a:off x="10742217" y="3484665"/>
            <a:ext cx="6284192" cy="4676775"/>
          </a:xfrm>
          <a:prstGeom prst="rect">
            <a:avLst/>
          </a:prstGeom>
        </p:spPr>
        <p:txBody>
          <a:bodyPr anchor="t" rtlCol="false" tIns="0" lIns="0" bIns="0" rIns="0">
            <a:spAutoFit/>
          </a:bodyPr>
          <a:lstStyle/>
          <a:p>
            <a:pPr algn="l">
              <a:lnSpc>
                <a:spcPts val="3359"/>
              </a:lnSpc>
            </a:pPr>
            <a:r>
              <a:rPr lang="en-US" sz="2799" spc="-41">
                <a:solidFill>
                  <a:srgbClr val="000000"/>
                </a:solidFill>
                <a:latin typeface="Calibri (MS)"/>
                <a:ea typeface="Calibri (MS)"/>
                <a:cs typeface="Calibri (MS)"/>
                <a:sym typeface="Calibri (MS)"/>
              </a:rPr>
              <a:t>Digital portfolio (equivalent to 4000 words)</a:t>
            </a:r>
          </a:p>
          <a:p>
            <a:pPr algn="l">
              <a:lnSpc>
                <a:spcPts val="3359"/>
              </a:lnSpc>
            </a:pPr>
          </a:p>
          <a:p>
            <a:pPr algn="l">
              <a:lnSpc>
                <a:spcPts val="3359"/>
              </a:lnSpc>
            </a:pPr>
            <a:r>
              <a:rPr lang="en-US" sz="2799" spc="-42">
                <a:solidFill>
                  <a:srgbClr val="000000"/>
                </a:solidFill>
                <a:latin typeface="Calibri (MS)"/>
                <a:ea typeface="Calibri (MS)"/>
                <a:cs typeface="Calibri (MS)"/>
                <a:sym typeface="Calibri (MS)"/>
              </a:rPr>
              <a:t>Produce a digital portfolio that reflects upon up to 5 key concepts studied in the module and their significance for 21ˢᵗ century education. </a:t>
            </a:r>
          </a:p>
          <a:p>
            <a:pPr algn="l">
              <a:lnSpc>
                <a:spcPts val="3359"/>
              </a:lnSpc>
            </a:pPr>
          </a:p>
          <a:p>
            <a:pPr algn="l">
              <a:lnSpc>
                <a:spcPts val="3359"/>
              </a:lnSpc>
            </a:pPr>
            <a:r>
              <a:rPr lang="en-US" sz="2799" spc="-41">
                <a:solidFill>
                  <a:srgbClr val="000000"/>
                </a:solidFill>
                <a:latin typeface="Calibri (MS)"/>
                <a:ea typeface="Calibri (MS)"/>
                <a:cs typeface="Calibri (MS)"/>
                <a:sym typeface="Calibri (MS)"/>
              </a:rPr>
              <a:t>Submission Date: 02/03/26 23:59</a:t>
            </a:r>
          </a:p>
          <a:p>
            <a:pPr algn="l">
              <a:lnSpc>
                <a:spcPts val="3359"/>
              </a:lnSpc>
            </a:pPr>
          </a:p>
          <a:p>
            <a:pPr algn="l">
              <a:lnSpc>
                <a:spcPts val="3359"/>
              </a:lnSpc>
            </a:pPr>
          </a:p>
          <a:p>
            <a:pPr algn="l">
              <a:lnSpc>
                <a:spcPts val="3359"/>
              </a:lnSpc>
            </a:pP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709882"/>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85725"/>
              <a:ext cx="10620591" cy="1711325"/>
            </a:xfrm>
            <a:prstGeom prst="rect">
              <a:avLst/>
            </a:prstGeom>
          </p:spPr>
          <p:txBody>
            <a:bodyPr anchor="b" rtlCol="false" tIns="0" lIns="0" bIns="0" rIns="0"/>
            <a:lstStyle/>
            <a:p>
              <a:pPr algn="ctr">
                <a:lnSpc>
                  <a:spcPts val="5039"/>
                </a:lnSpc>
              </a:pPr>
              <a:r>
                <a:rPr lang="en-US" b="true" sz="4199" spc="-64">
                  <a:solidFill>
                    <a:srgbClr val="000000"/>
                  </a:solidFill>
                  <a:latin typeface="Calibri (MS) Bold"/>
                  <a:ea typeface="Calibri (MS) Bold"/>
                  <a:cs typeface="Calibri (MS) Bold"/>
                  <a:sym typeface="Calibri (MS) Bold"/>
                </a:rPr>
                <a:t>CYFLWYNIAD PORTFFOLIO DIGIDOL </a:t>
              </a:r>
            </a:p>
            <a:p>
              <a:pPr algn="ctr">
                <a:lnSpc>
                  <a:spcPts val="5039"/>
                </a:lnSpc>
              </a:pPr>
              <a:r>
                <a:rPr lang="en-US" b="true" sz="4199" spc="-64">
                  <a:solidFill>
                    <a:srgbClr val="000000"/>
                  </a:solidFill>
                  <a:latin typeface="Calibri (MS) Bold"/>
                  <a:ea typeface="Calibri (MS) Bold"/>
                  <a:cs typeface="Calibri (MS) Bold"/>
                  <a:sym typeface="Calibri (MS) Bold"/>
                </a:rPr>
                <a:t>DIGITAL PORTFOLIO PRESENTATION</a:t>
              </a:r>
            </a:p>
          </p:txBody>
        </p:sp>
      </p:grpSp>
      <p:sp>
        <p:nvSpPr>
          <p:cNvPr name="Freeform 5" id="5" descr="What is Microsoft Sway, and What Can I Do with It?"/>
          <p:cNvSpPr/>
          <p:nvPr/>
        </p:nvSpPr>
        <p:spPr>
          <a:xfrm flipH="false" flipV="false" rot="0">
            <a:off x="5103540" y="3278673"/>
            <a:ext cx="8080921" cy="3729654"/>
          </a:xfrm>
          <a:custGeom>
            <a:avLst/>
            <a:gdLst/>
            <a:ahLst/>
            <a:cxnLst/>
            <a:rect r="r" b="b" t="t" l="l"/>
            <a:pathLst>
              <a:path h="3729654" w="8080921">
                <a:moveTo>
                  <a:pt x="0" y="0"/>
                </a:moveTo>
                <a:lnTo>
                  <a:pt x="8080920" y="0"/>
                </a:lnTo>
                <a:lnTo>
                  <a:pt x="8080920" y="3729654"/>
                </a:lnTo>
                <a:lnTo>
                  <a:pt x="0" y="3729654"/>
                </a:lnTo>
                <a:lnTo>
                  <a:pt x="0" y="0"/>
                </a:lnTo>
                <a:close/>
              </a:path>
            </a:pathLst>
          </a:custGeom>
          <a:blipFill>
            <a:blip r:embed="rId2"/>
            <a:stretch>
              <a:fillRect l="0" t="0" r="0" b="0"/>
            </a:stretch>
          </a:blipFill>
        </p:spPr>
      </p:sp>
      <p:sp>
        <p:nvSpPr>
          <p:cNvPr name="TextBox 6" id="6"/>
          <p:cNvSpPr txBox="true"/>
          <p:nvPr/>
        </p:nvSpPr>
        <p:spPr>
          <a:xfrm rot="0">
            <a:off x="7935903" y="4911745"/>
            <a:ext cx="106379" cy="444460"/>
          </a:xfrm>
          <a:prstGeom prst="rect">
            <a:avLst/>
          </a:prstGeom>
        </p:spPr>
        <p:txBody>
          <a:bodyPr anchor="t" rtlCol="false" tIns="0" lIns="0" bIns="0" rIns="0">
            <a:spAutoFit/>
          </a:bodyPr>
          <a:lstStyle/>
          <a:p>
            <a:pPr algn="l">
              <a:lnSpc>
                <a:spcPts val="3239"/>
              </a:lnSpc>
            </a:pPr>
            <a:r>
              <a:rPr lang="en-US" sz="2699">
                <a:solidFill>
                  <a:srgbClr val="000000"/>
                </a:solidFill>
                <a:latin typeface="Times New Roman"/>
                <a:ea typeface="Times New Roman"/>
                <a:cs typeface="Times New Roman"/>
                <a:sym typeface="Times New Roman"/>
              </a:rPr>
              <a:t>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1172746"/>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000000"/>
                  </a:solidFill>
                  <a:latin typeface="Calibri (MS) Bold"/>
                  <a:ea typeface="Calibri (MS) Bold"/>
                  <a:cs typeface="Calibri (MS) Bold"/>
                  <a:sym typeface="Calibri (MS) Bold"/>
                </a:rPr>
                <a:t>FEL RHAN O’R MODIWL HWN…</a:t>
              </a:r>
            </a:p>
            <a:p>
              <a:pPr algn="ctr">
                <a:lnSpc>
                  <a:spcPts val="5400"/>
                </a:lnSpc>
              </a:pPr>
              <a:r>
                <a:rPr lang="en-US" b="true" sz="4500" spc="-68">
                  <a:solidFill>
                    <a:srgbClr val="000000"/>
                  </a:solidFill>
                  <a:latin typeface="Calibri (MS) Bold"/>
                  <a:ea typeface="Calibri (MS) Bold"/>
                  <a:cs typeface="Calibri (MS) Bold"/>
                  <a:sym typeface="Calibri (MS) Bold"/>
                </a:rPr>
                <a:t>As part of this module…</a:t>
              </a:r>
            </a:p>
          </p:txBody>
        </p:sp>
      </p:grpSp>
      <p:sp>
        <p:nvSpPr>
          <p:cNvPr name="TextBox 5" id="5"/>
          <p:cNvSpPr txBox="true"/>
          <p:nvPr/>
        </p:nvSpPr>
        <p:spPr>
          <a:xfrm rot="0">
            <a:off x="11416810" y="3324225"/>
            <a:ext cx="5899514" cy="5934075"/>
          </a:xfrm>
          <a:prstGeom prst="rect">
            <a:avLst/>
          </a:prstGeom>
        </p:spPr>
        <p:txBody>
          <a:bodyPr anchor="t" rtlCol="false" tIns="0" lIns="0" bIns="0" rIns="0">
            <a:spAutoFit/>
          </a:bodyPr>
          <a:lstStyle/>
          <a:p>
            <a:pPr algn="l">
              <a:lnSpc>
                <a:spcPts val="3359"/>
              </a:lnSpc>
            </a:pPr>
            <a:r>
              <a:rPr lang="en-US" sz="2799" i="true" spc="-42">
                <a:solidFill>
                  <a:srgbClr val="000000"/>
                </a:solidFill>
                <a:latin typeface="Calibri (MS) Italics"/>
                <a:ea typeface="Calibri (MS) Italics"/>
                <a:cs typeface="Calibri (MS) Italics"/>
                <a:sym typeface="Calibri (MS) Italics"/>
              </a:rPr>
              <a:t>You will be given the opportunity to work towards an accreditation as a ‘Microsoft Innovative Educator’.</a:t>
            </a:r>
          </a:p>
          <a:p>
            <a:pPr algn="l">
              <a:lnSpc>
                <a:spcPts val="3359"/>
              </a:lnSpc>
            </a:pPr>
          </a:p>
          <a:p>
            <a:pPr algn="l">
              <a:lnSpc>
                <a:spcPts val="3359"/>
              </a:lnSpc>
            </a:pPr>
            <a:r>
              <a:rPr lang="en-US" sz="2799" spc="-42">
                <a:solidFill>
                  <a:srgbClr val="000000"/>
                </a:solidFill>
                <a:latin typeface="Calibri (MS)"/>
                <a:ea typeface="Calibri (MS)"/>
                <a:cs typeface="Calibri (MS)"/>
                <a:sym typeface="Calibri (MS)"/>
              </a:rPr>
              <a:t>This will be done through: </a:t>
            </a: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Asynchronous sessions</a:t>
            </a:r>
          </a:p>
          <a:p>
            <a:pPr algn="l" marL="360341" indent="-180171" lvl="1">
              <a:lnSpc>
                <a:spcPts val="3359"/>
              </a:lnSpc>
            </a:pP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All students have a free MEC account</a:t>
            </a: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The courses will be embedded into course content</a:t>
            </a: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You need 1000 points to become an MIE</a:t>
            </a: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You will receive a CPD certificate for every course you complete</a:t>
            </a:r>
          </a:p>
        </p:txBody>
      </p:sp>
      <p:sp>
        <p:nvSpPr>
          <p:cNvPr name="Freeform 6" id="6"/>
          <p:cNvSpPr/>
          <p:nvPr/>
        </p:nvSpPr>
        <p:spPr>
          <a:xfrm flipH="false" flipV="false" rot="0">
            <a:off x="15192377" y="1747"/>
            <a:ext cx="2782140" cy="3179603"/>
          </a:xfrm>
          <a:custGeom>
            <a:avLst/>
            <a:gdLst/>
            <a:ahLst/>
            <a:cxnLst/>
            <a:rect r="r" b="b" t="t" l="l"/>
            <a:pathLst>
              <a:path h="3179603" w="2782140">
                <a:moveTo>
                  <a:pt x="0" y="0"/>
                </a:moveTo>
                <a:lnTo>
                  <a:pt x="2782140" y="0"/>
                </a:lnTo>
                <a:lnTo>
                  <a:pt x="2782140" y="3179603"/>
                </a:lnTo>
                <a:lnTo>
                  <a:pt x="0" y="3179603"/>
                </a:lnTo>
                <a:lnTo>
                  <a:pt x="0" y="0"/>
                </a:lnTo>
                <a:close/>
              </a:path>
            </a:pathLst>
          </a:custGeom>
          <a:blipFill>
            <a:blip r:embed="rId2"/>
            <a:stretch>
              <a:fillRect l="0" t="0" r="0" b="0"/>
            </a:stretch>
          </a:blipFill>
        </p:spPr>
      </p:sp>
      <p:sp>
        <p:nvSpPr>
          <p:cNvPr name="TextBox 7" id="7"/>
          <p:cNvSpPr txBox="true"/>
          <p:nvPr/>
        </p:nvSpPr>
        <p:spPr>
          <a:xfrm rot="0">
            <a:off x="1028700" y="3114675"/>
            <a:ext cx="5899514" cy="6353175"/>
          </a:xfrm>
          <a:prstGeom prst="rect">
            <a:avLst/>
          </a:prstGeom>
        </p:spPr>
        <p:txBody>
          <a:bodyPr anchor="t" rtlCol="false" tIns="0" lIns="0" bIns="0" rIns="0">
            <a:spAutoFit/>
          </a:bodyPr>
          <a:lstStyle/>
          <a:p>
            <a:pPr algn="l">
              <a:lnSpc>
                <a:spcPts val="3359"/>
              </a:lnSpc>
            </a:pPr>
            <a:r>
              <a:rPr lang="en-US" sz="2799" i="true" spc="-42">
                <a:solidFill>
                  <a:srgbClr val="000000"/>
                </a:solidFill>
                <a:latin typeface="Calibri (MS) Italics"/>
                <a:ea typeface="Calibri (MS) Italics"/>
                <a:cs typeface="Calibri (MS) Italics"/>
                <a:sym typeface="Calibri (MS) Italics"/>
              </a:rPr>
              <a:t>Byddwch yn cael y cyfle i weithio tuag at achrediad fel  ‘Microsoft Innovative Educator’.</a:t>
            </a:r>
          </a:p>
          <a:p>
            <a:pPr algn="l">
              <a:lnSpc>
                <a:spcPts val="3359"/>
              </a:lnSpc>
            </a:pPr>
          </a:p>
          <a:p>
            <a:pPr algn="l">
              <a:lnSpc>
                <a:spcPts val="3359"/>
              </a:lnSpc>
            </a:pPr>
            <a:r>
              <a:rPr lang="en-US" sz="2799" spc="-42">
                <a:solidFill>
                  <a:srgbClr val="000000"/>
                </a:solidFill>
                <a:latin typeface="Calibri (MS)"/>
                <a:ea typeface="Calibri (MS)"/>
                <a:cs typeface="Calibri (MS)"/>
                <a:sym typeface="Calibri (MS)"/>
              </a:rPr>
              <a:t>Bydd hyn yn digwydd drwy </a:t>
            </a:r>
          </a:p>
          <a:p>
            <a:pPr algn="l">
              <a:lnSpc>
                <a:spcPts val="3359"/>
              </a:lnSpc>
            </a:pPr>
            <a:r>
              <a:rPr lang="en-US" sz="2799" spc="-42">
                <a:solidFill>
                  <a:srgbClr val="000000"/>
                </a:solidFill>
                <a:latin typeface="Calibri (MS)"/>
                <a:ea typeface="Calibri (MS)"/>
                <a:cs typeface="Calibri (MS)"/>
                <a:sym typeface="Calibri (MS)"/>
              </a:rPr>
              <a:t>-Sesisynau anghydamserol/annibynnol</a:t>
            </a:r>
          </a:p>
          <a:p>
            <a:pPr algn="l">
              <a:lnSpc>
                <a:spcPts val="3359"/>
              </a:lnSpc>
            </a:pP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Mae gan bob myfyriwr gyfrif MEC am ddim</a:t>
            </a: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Bydd y cyrsiau yn cael eu ymgorffori yng nghynnwys y sesisynau</a:t>
            </a: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Mae angen 1000 o bwyntiau i ddod yn MIE</a:t>
            </a: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Byddwch yn derbyn tystysgrif DPP am bob cwrs i chi’n cwblhau</a:t>
            </a:r>
          </a:p>
        </p:txBody>
      </p:sp>
      <p:sp>
        <p:nvSpPr>
          <p:cNvPr name="Freeform 8" id="8"/>
          <p:cNvSpPr/>
          <p:nvPr/>
        </p:nvSpPr>
        <p:spPr>
          <a:xfrm flipH="false" flipV="false" rot="0">
            <a:off x="313483" y="0"/>
            <a:ext cx="2782140" cy="3179603"/>
          </a:xfrm>
          <a:custGeom>
            <a:avLst/>
            <a:gdLst/>
            <a:ahLst/>
            <a:cxnLst/>
            <a:rect r="r" b="b" t="t" l="l"/>
            <a:pathLst>
              <a:path h="3179603" w="2782140">
                <a:moveTo>
                  <a:pt x="0" y="0"/>
                </a:moveTo>
                <a:lnTo>
                  <a:pt x="2782140" y="0"/>
                </a:lnTo>
                <a:lnTo>
                  <a:pt x="2782140" y="3179603"/>
                </a:lnTo>
                <a:lnTo>
                  <a:pt x="0" y="3179603"/>
                </a:lnTo>
                <a:lnTo>
                  <a:pt x="0" y="0"/>
                </a:lnTo>
                <a:close/>
              </a:path>
            </a:pathLst>
          </a:custGeom>
          <a:blipFill>
            <a:blip r:embed="rId2"/>
            <a:stretch>
              <a:fillRect l="0" t="0" r="0" b="0"/>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832555"/>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000000"/>
                  </a:solidFill>
                  <a:latin typeface="Calibri (MS) Bold"/>
                  <a:ea typeface="Calibri (MS) Bold"/>
                  <a:cs typeface="Calibri (MS) Bold"/>
                  <a:sym typeface="Calibri (MS) Bold"/>
                </a:rPr>
                <a:t>TYSTYSGRIF AM GWBLHAU CWRS</a:t>
              </a:r>
            </a:p>
            <a:p>
              <a:pPr algn="ctr">
                <a:lnSpc>
                  <a:spcPts val="5400"/>
                </a:lnSpc>
              </a:pPr>
              <a:r>
                <a:rPr lang="en-US" b="true" sz="4500" spc="-68">
                  <a:solidFill>
                    <a:srgbClr val="000000"/>
                  </a:solidFill>
                  <a:latin typeface="Calibri (MS) Bold"/>
                  <a:ea typeface="Calibri (MS) Bold"/>
                  <a:cs typeface="Calibri (MS) Bold"/>
                  <a:sym typeface="Calibri (MS) Bold"/>
                </a:rPr>
                <a:t>Certificate of course completion</a:t>
              </a:r>
            </a:p>
          </p:txBody>
        </p:sp>
      </p:grpSp>
      <p:sp>
        <p:nvSpPr>
          <p:cNvPr name="Freeform 5" id="5"/>
          <p:cNvSpPr/>
          <p:nvPr/>
        </p:nvSpPr>
        <p:spPr>
          <a:xfrm flipH="false" flipV="false" rot="0">
            <a:off x="-10401300" y="-7886700"/>
            <a:ext cx="5400005" cy="3599995"/>
          </a:xfrm>
          <a:custGeom>
            <a:avLst/>
            <a:gdLst/>
            <a:ahLst/>
            <a:cxnLst/>
            <a:rect r="r" b="b" t="t" l="l"/>
            <a:pathLst>
              <a:path h="3599995" w="5400005">
                <a:moveTo>
                  <a:pt x="0" y="0"/>
                </a:moveTo>
                <a:lnTo>
                  <a:pt x="5400005" y="0"/>
                </a:lnTo>
                <a:lnTo>
                  <a:pt x="5400005" y="3599995"/>
                </a:lnTo>
                <a:lnTo>
                  <a:pt x="0" y="3599995"/>
                </a:lnTo>
                <a:lnTo>
                  <a:pt x="0" y="0"/>
                </a:lnTo>
                <a:close/>
              </a:path>
            </a:pathLst>
          </a:custGeom>
          <a:blipFill>
            <a:blip r:embed="rId2"/>
            <a:stretch>
              <a:fillRect l="0" t="0" r="0" b="0"/>
            </a:stretch>
          </a:blipFill>
        </p:spPr>
      </p:sp>
      <p:sp>
        <p:nvSpPr>
          <p:cNvPr name="Freeform 6" id="6"/>
          <p:cNvSpPr/>
          <p:nvPr/>
        </p:nvSpPr>
        <p:spPr>
          <a:xfrm flipH="false" flipV="false" rot="0">
            <a:off x="11662176" y="6030801"/>
            <a:ext cx="5780410" cy="3564392"/>
          </a:xfrm>
          <a:custGeom>
            <a:avLst/>
            <a:gdLst/>
            <a:ahLst/>
            <a:cxnLst/>
            <a:rect r="r" b="b" t="t" l="l"/>
            <a:pathLst>
              <a:path h="3564392" w="5780410">
                <a:moveTo>
                  <a:pt x="0" y="0"/>
                </a:moveTo>
                <a:lnTo>
                  <a:pt x="5780410" y="0"/>
                </a:lnTo>
                <a:lnTo>
                  <a:pt x="5780410" y="3564392"/>
                </a:lnTo>
                <a:lnTo>
                  <a:pt x="0" y="3564392"/>
                </a:lnTo>
                <a:lnTo>
                  <a:pt x="0" y="0"/>
                </a:lnTo>
                <a:close/>
              </a:path>
            </a:pathLst>
          </a:custGeom>
          <a:blipFill>
            <a:blip r:embed="rId3"/>
            <a:stretch>
              <a:fillRect l="0" t="0" r="0" b="0"/>
            </a:stretch>
          </a:blipFill>
        </p:spPr>
      </p:sp>
      <p:sp>
        <p:nvSpPr>
          <p:cNvPr name="Freeform 7" id="7"/>
          <p:cNvSpPr/>
          <p:nvPr/>
        </p:nvSpPr>
        <p:spPr>
          <a:xfrm flipH="false" flipV="false" rot="0">
            <a:off x="1306952" y="2939537"/>
            <a:ext cx="5308105" cy="3413101"/>
          </a:xfrm>
          <a:custGeom>
            <a:avLst/>
            <a:gdLst/>
            <a:ahLst/>
            <a:cxnLst/>
            <a:rect r="r" b="b" t="t" l="l"/>
            <a:pathLst>
              <a:path h="3413101" w="5308105">
                <a:moveTo>
                  <a:pt x="0" y="0"/>
                </a:moveTo>
                <a:lnTo>
                  <a:pt x="5308105" y="0"/>
                </a:lnTo>
                <a:lnTo>
                  <a:pt x="5308105" y="3413101"/>
                </a:lnTo>
                <a:lnTo>
                  <a:pt x="0" y="3413101"/>
                </a:lnTo>
                <a:lnTo>
                  <a:pt x="0" y="0"/>
                </a:lnTo>
                <a:close/>
              </a:path>
            </a:pathLst>
          </a:custGeom>
          <a:blipFill>
            <a:blip r:embed="rId4"/>
            <a:stretch>
              <a:fillRect l="0" t="0" r="0" b="0"/>
            </a:stretch>
          </a:blipFill>
        </p:spPr>
      </p:sp>
      <p:sp>
        <p:nvSpPr>
          <p:cNvPr name="TextBox 8" id="8"/>
          <p:cNvSpPr txBox="true"/>
          <p:nvPr/>
        </p:nvSpPr>
        <p:spPr>
          <a:xfrm rot="0">
            <a:off x="7706412" y="3785266"/>
            <a:ext cx="3415230" cy="1664494"/>
          </a:xfrm>
          <a:prstGeom prst="rect">
            <a:avLst/>
          </a:prstGeom>
        </p:spPr>
        <p:txBody>
          <a:bodyPr anchor="t" rtlCol="false" tIns="0" lIns="0" bIns="0" rIns="0">
            <a:spAutoFit/>
          </a:bodyPr>
          <a:lstStyle/>
          <a:p>
            <a:pPr algn="l">
              <a:lnSpc>
                <a:spcPts val="3239"/>
              </a:lnSpc>
            </a:pPr>
            <a:r>
              <a:rPr lang="en-US" sz="2699" spc="-41">
                <a:solidFill>
                  <a:srgbClr val="000000"/>
                </a:solidFill>
                <a:latin typeface="Calibri (MS)"/>
                <a:ea typeface="Calibri (MS)"/>
                <a:cs typeface="Calibri (MS)"/>
                <a:sym typeface="Calibri (MS)"/>
              </a:rPr>
              <a:t>Gellir lawrlwytho ac argraffu rhain</a:t>
            </a:r>
          </a:p>
          <a:p>
            <a:pPr algn="l">
              <a:lnSpc>
                <a:spcPts val="3239"/>
              </a:lnSpc>
            </a:pPr>
            <a:r>
              <a:rPr lang="en-US" sz="2699" spc="-41">
                <a:solidFill>
                  <a:srgbClr val="000000"/>
                </a:solidFill>
                <a:latin typeface="Calibri (MS)"/>
                <a:ea typeface="Calibri (MS)"/>
                <a:cs typeface="Calibri (MS)"/>
                <a:sym typeface="Calibri (MS)"/>
              </a:rPr>
              <a:t>These can be downloaded and printed</a:t>
            </a:r>
          </a:p>
        </p:txBody>
      </p:sp>
      <p:sp>
        <p:nvSpPr>
          <p:cNvPr name="TextBox 9" id="9"/>
          <p:cNvSpPr txBox="true"/>
          <p:nvPr/>
        </p:nvSpPr>
        <p:spPr>
          <a:xfrm rot="0">
            <a:off x="7706412" y="6751257"/>
            <a:ext cx="2875176" cy="2066330"/>
          </a:xfrm>
          <a:prstGeom prst="rect">
            <a:avLst/>
          </a:prstGeom>
        </p:spPr>
        <p:txBody>
          <a:bodyPr anchor="t" rtlCol="false" tIns="0" lIns="0" bIns="0" rIns="0">
            <a:spAutoFit/>
          </a:bodyPr>
          <a:lstStyle/>
          <a:p>
            <a:pPr algn="l">
              <a:lnSpc>
                <a:spcPts val="3239"/>
              </a:lnSpc>
            </a:pPr>
            <a:r>
              <a:rPr lang="en-US" sz="2699" spc="-41">
                <a:solidFill>
                  <a:srgbClr val="000000"/>
                </a:solidFill>
                <a:latin typeface="Calibri (MS)"/>
                <a:ea typeface="Calibri (MS)"/>
                <a:cs typeface="Calibri (MS)"/>
                <a:sym typeface="Calibri (MS)"/>
              </a:rPr>
              <a:t>Cyfle gwych i chi ddatblygu eich DPP</a:t>
            </a:r>
          </a:p>
          <a:p>
            <a:pPr algn="l">
              <a:lnSpc>
                <a:spcPts val="3239"/>
              </a:lnSpc>
            </a:pPr>
            <a:r>
              <a:rPr lang="en-US" sz="2699" spc="-41">
                <a:solidFill>
                  <a:srgbClr val="000000"/>
                </a:solidFill>
                <a:latin typeface="Calibri (MS)"/>
                <a:ea typeface="Calibri (MS)"/>
                <a:cs typeface="Calibri (MS)"/>
                <a:sym typeface="Calibri (MS)"/>
              </a:rPr>
              <a:t>This is a fantastic opportunity for you to enhance your CPD</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011724" y="1081587"/>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720850"/>
            </a:xfrm>
            <a:prstGeom prst="rect">
              <a:avLst/>
            </a:prstGeom>
          </p:spPr>
          <p:txBody>
            <a:bodyPr anchor="b" rtlCol="false" tIns="0" lIns="0" bIns="0" rIns="0"/>
            <a:lstStyle/>
            <a:p>
              <a:pPr algn="l">
                <a:lnSpc>
                  <a:spcPts val="5400"/>
                </a:lnSpc>
              </a:pPr>
              <a:r>
                <a:rPr lang="en-US" b="true" sz="4500" spc="-68">
                  <a:solidFill>
                    <a:srgbClr val="000000"/>
                  </a:solidFill>
                  <a:latin typeface="Calibri (MS) Bold"/>
                  <a:ea typeface="Calibri (MS) Bold"/>
                  <a:cs typeface="Calibri (MS) Bold"/>
                  <a:sym typeface="Calibri (MS) Bold"/>
                </a:rPr>
                <a:t>I GAEL MYNEDIAD I’CH CYFRIF</a:t>
              </a:r>
            </a:p>
            <a:p>
              <a:pPr algn="l">
                <a:lnSpc>
                  <a:spcPts val="5400"/>
                </a:lnSpc>
              </a:pPr>
              <a:r>
                <a:rPr lang="en-US" b="true" sz="4500" spc="-68">
                  <a:solidFill>
                    <a:srgbClr val="000000"/>
                  </a:solidFill>
                  <a:latin typeface="Calibri (MS) Bold"/>
                  <a:ea typeface="Calibri (MS) Bold"/>
                  <a:cs typeface="Calibri (MS) Bold"/>
                  <a:sym typeface="Calibri (MS) Bold"/>
                </a:rPr>
                <a:t>To access your account</a:t>
              </a:r>
            </a:p>
          </p:txBody>
        </p:sp>
      </p:grpSp>
      <p:sp>
        <p:nvSpPr>
          <p:cNvPr name="TextBox 5" id="5"/>
          <p:cNvSpPr txBox="true"/>
          <p:nvPr/>
        </p:nvSpPr>
        <p:spPr>
          <a:xfrm rot="0">
            <a:off x="3011724" y="3736957"/>
            <a:ext cx="12164203" cy="5076230"/>
          </a:xfrm>
          <a:prstGeom prst="rect">
            <a:avLst/>
          </a:prstGeom>
        </p:spPr>
        <p:txBody>
          <a:bodyPr anchor="t" rtlCol="false" tIns="0" lIns="0" bIns="0" rIns="0">
            <a:spAutoFit/>
          </a:bodyPr>
          <a:lstStyle/>
          <a:p>
            <a:pPr algn="l">
              <a:lnSpc>
                <a:spcPts val="3671"/>
              </a:lnSpc>
            </a:pPr>
            <a:r>
              <a:rPr lang="en-US" sz="3059" spc="-46">
                <a:solidFill>
                  <a:srgbClr val="000000"/>
                </a:solidFill>
                <a:latin typeface="Calibri (MS)"/>
                <a:ea typeface="Calibri (MS)"/>
                <a:cs typeface="Calibri (MS)"/>
                <a:sym typeface="Calibri (MS)"/>
              </a:rPr>
              <a:t>Ewch i / Go to: </a:t>
            </a:r>
            <a:r>
              <a:rPr lang="en-US" sz="3059" spc="-46" u="sng">
                <a:solidFill>
                  <a:srgbClr val="000000"/>
                </a:solidFill>
                <a:latin typeface="Calibri (MS)"/>
                <a:ea typeface="Calibri (MS)"/>
                <a:cs typeface="Calibri (MS)"/>
                <a:sym typeface="Calibri (MS)"/>
                <a:hlinkClick r:id="rId2" tooltip="https://education.microsoft.com/en-us"/>
              </a:rPr>
              <a:t>https://education.microsoft.com/en-us</a:t>
            </a:r>
          </a:p>
          <a:p>
            <a:pPr algn="l">
              <a:lnSpc>
                <a:spcPts val="3671"/>
              </a:lnSpc>
            </a:pPr>
            <a:r>
              <a:rPr lang="en-US" sz="3059" spc="-46">
                <a:solidFill>
                  <a:srgbClr val="000000"/>
                </a:solidFill>
                <a:latin typeface="Calibri (MS)"/>
                <a:ea typeface="Calibri (MS)"/>
                <a:cs typeface="Calibri (MS)"/>
                <a:sym typeface="Calibri (MS)"/>
              </a:rPr>
              <a:t>Ac arwyddwch i fewn gyda eich cyfeiriad e-bost myfyriwr</a:t>
            </a:r>
          </a:p>
          <a:p>
            <a:pPr algn="l">
              <a:lnSpc>
                <a:spcPts val="3671"/>
              </a:lnSpc>
            </a:pPr>
            <a:r>
              <a:rPr lang="en-US" sz="3059" spc="-46">
                <a:solidFill>
                  <a:srgbClr val="000000"/>
                </a:solidFill>
                <a:latin typeface="Calibri (MS)"/>
                <a:ea typeface="Calibri (MS)"/>
                <a:cs typeface="Calibri (MS)"/>
                <a:sym typeface="Calibri (MS)"/>
              </a:rPr>
              <a:t>And sign in using your student email address.</a:t>
            </a:r>
          </a:p>
          <a:p>
            <a:pPr algn="l">
              <a:lnSpc>
                <a:spcPts val="3671"/>
              </a:lnSpc>
            </a:pPr>
          </a:p>
          <a:p>
            <a:pPr algn="l">
              <a:lnSpc>
                <a:spcPts val="3671"/>
              </a:lnSpc>
            </a:pPr>
            <a:r>
              <a:rPr lang="en-US" sz="3059" spc="-46">
                <a:solidFill>
                  <a:srgbClr val="000000"/>
                </a:solidFill>
                <a:latin typeface="Calibri (MS)"/>
                <a:ea typeface="Calibri (MS)"/>
                <a:cs typeface="Calibri (MS)"/>
                <a:sym typeface="Calibri (MS)"/>
              </a:rPr>
              <a:t>Gallwch / You can:</a:t>
            </a:r>
          </a:p>
          <a:p>
            <a:pPr algn="l">
              <a:lnSpc>
                <a:spcPts val="3671"/>
              </a:lnSpc>
            </a:pPr>
          </a:p>
          <a:p>
            <a:pPr algn="l" marL="393802" indent="-196901" lvl="1">
              <a:lnSpc>
                <a:spcPts val="3671"/>
              </a:lnSpc>
              <a:buFont typeface="Arial"/>
              <a:buChar char="•"/>
            </a:pPr>
            <a:r>
              <a:rPr lang="en-US" sz="3059" spc="-46">
                <a:solidFill>
                  <a:srgbClr val="000000"/>
                </a:solidFill>
                <a:latin typeface="Calibri (MS)"/>
                <a:ea typeface="Calibri (MS)"/>
                <a:cs typeface="Calibri (MS)"/>
                <a:sym typeface="Calibri (MS)"/>
              </a:rPr>
              <a:t>Chwilio am gyrsiau trwy glicio ar  ‘Browse all educator training’</a:t>
            </a:r>
          </a:p>
          <a:p>
            <a:pPr algn="l" marL="393802" indent="-196901" lvl="1">
              <a:lnSpc>
                <a:spcPts val="3671"/>
              </a:lnSpc>
              <a:buFont typeface="Arial"/>
              <a:buChar char="•"/>
            </a:pPr>
            <a:r>
              <a:rPr lang="en-US" sz="3059" spc="-46">
                <a:solidFill>
                  <a:srgbClr val="000000"/>
                </a:solidFill>
                <a:latin typeface="Calibri (MS)"/>
                <a:ea typeface="Calibri (MS)"/>
                <a:cs typeface="Calibri (MS)"/>
                <a:sym typeface="Calibri (MS)"/>
              </a:rPr>
              <a:t>Search for courses by clicking on ‘Browse all eductor training’</a:t>
            </a:r>
          </a:p>
          <a:p>
            <a:pPr algn="l" marL="393802" indent="-196901" lvl="1">
              <a:lnSpc>
                <a:spcPts val="3671"/>
              </a:lnSpc>
              <a:buFont typeface="Arial"/>
              <a:buChar char="•"/>
            </a:pPr>
            <a:r>
              <a:rPr lang="en-US" sz="3059" spc="-46">
                <a:solidFill>
                  <a:srgbClr val="000000"/>
                </a:solidFill>
                <a:latin typeface="Calibri (MS)"/>
                <a:ea typeface="Calibri (MS)"/>
                <a:cs typeface="Calibri (MS)"/>
                <a:sym typeface="Calibri (MS)"/>
              </a:rPr>
              <a:t>Glicio ar y dolenni a rennir gyda chi ar Moodle/Teams i gael mynediad i’r cwrs</a:t>
            </a:r>
          </a:p>
          <a:p>
            <a:pPr algn="l" marL="393802" indent="-196901" lvl="1">
              <a:lnSpc>
                <a:spcPts val="3671"/>
              </a:lnSpc>
              <a:buFont typeface="Arial"/>
              <a:buChar char="•"/>
            </a:pPr>
            <a:r>
              <a:rPr lang="en-US" sz="3059" spc="-46">
                <a:solidFill>
                  <a:srgbClr val="000000"/>
                </a:solidFill>
                <a:latin typeface="Calibri (MS)"/>
                <a:ea typeface="Calibri (MS)"/>
                <a:cs typeface="Calibri (MS)"/>
                <a:sym typeface="Calibri (MS)"/>
              </a:rPr>
              <a:t>Click on the links provided to you on Moodle/Teams to access the course</a:t>
            </a:r>
          </a:p>
        </p:txBody>
      </p:sp>
      <p:sp>
        <p:nvSpPr>
          <p:cNvPr name="Freeform 6" id="6"/>
          <p:cNvSpPr/>
          <p:nvPr/>
        </p:nvSpPr>
        <p:spPr>
          <a:xfrm flipH="false" flipV="false" rot="0">
            <a:off x="11945968" y="303013"/>
            <a:ext cx="6047604" cy="3271646"/>
          </a:xfrm>
          <a:custGeom>
            <a:avLst/>
            <a:gdLst/>
            <a:ahLst/>
            <a:cxnLst/>
            <a:rect r="r" b="b" t="t" l="l"/>
            <a:pathLst>
              <a:path h="3271646" w="6047604">
                <a:moveTo>
                  <a:pt x="0" y="0"/>
                </a:moveTo>
                <a:lnTo>
                  <a:pt x="6047603" y="0"/>
                </a:lnTo>
                <a:lnTo>
                  <a:pt x="6047603" y="3271647"/>
                </a:lnTo>
                <a:lnTo>
                  <a:pt x="0" y="3271647"/>
                </a:lnTo>
                <a:lnTo>
                  <a:pt x="0" y="0"/>
                </a:lnTo>
                <a:close/>
              </a:path>
            </a:pathLst>
          </a:custGeom>
          <a:blipFill>
            <a:blip r:embed="rId3"/>
            <a:stretch>
              <a:fillRect l="-53264" t="-70512" r="-54904" b="-73569"/>
            </a:stretch>
          </a:blipFill>
        </p:spPr>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923552"/>
            <a:ext cx="11201404" cy="1593447"/>
            <a:chOff x="0" y="0"/>
            <a:chExt cx="10620591" cy="1510824"/>
          </a:xfrm>
        </p:grpSpPr>
        <p:sp>
          <p:nvSpPr>
            <p:cNvPr name="Freeform 3" id="3"/>
            <p:cNvSpPr/>
            <p:nvPr/>
          </p:nvSpPr>
          <p:spPr>
            <a:xfrm flipH="false" flipV="false" rot="0">
              <a:off x="0" y="0"/>
              <a:ext cx="10620587" cy="1510824"/>
            </a:xfrm>
            <a:custGeom>
              <a:avLst/>
              <a:gdLst/>
              <a:ahLst/>
              <a:cxnLst/>
              <a:rect r="r" b="b" t="t" l="l"/>
              <a:pathLst>
                <a:path h="1510824" w="10620587">
                  <a:moveTo>
                    <a:pt x="0" y="0"/>
                  </a:moveTo>
                  <a:lnTo>
                    <a:pt x="10620587" y="0"/>
                  </a:lnTo>
                  <a:lnTo>
                    <a:pt x="10620587" y="1510824"/>
                  </a:lnTo>
                  <a:lnTo>
                    <a:pt x="0" y="1510824"/>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606074"/>
            </a:xfrm>
            <a:prstGeom prst="rect">
              <a:avLst/>
            </a:prstGeom>
          </p:spPr>
          <p:txBody>
            <a:bodyPr anchor="b" rtlCol="false" tIns="0" lIns="0" bIns="0" rIns="0"/>
            <a:lstStyle/>
            <a:p>
              <a:pPr algn="ctr">
                <a:lnSpc>
                  <a:spcPts val="5400"/>
                </a:lnSpc>
              </a:pPr>
              <a:r>
                <a:rPr lang="en-US" b="true" sz="4500" spc="-68">
                  <a:solidFill>
                    <a:srgbClr val="000000"/>
                  </a:solidFill>
                  <a:latin typeface="Calibri (MS) Bold"/>
                  <a:ea typeface="Calibri (MS) Bold"/>
                  <a:cs typeface="Calibri (MS) Bold"/>
                  <a:sym typeface="Calibri (MS) Bold"/>
                </a:rPr>
                <a:t>Sut i ddod o hyd i’ch tystysgrifau</a:t>
              </a:r>
            </a:p>
            <a:p>
              <a:pPr algn="ctr">
                <a:lnSpc>
                  <a:spcPts val="5400"/>
                </a:lnSpc>
              </a:pPr>
              <a:r>
                <a:rPr lang="en-US" b="true" sz="4500" spc="-68">
                  <a:solidFill>
                    <a:srgbClr val="000000"/>
                  </a:solidFill>
                  <a:latin typeface="Calibri (MS) Bold"/>
                  <a:ea typeface="Calibri (MS) Bold"/>
                  <a:cs typeface="Calibri (MS) Bold"/>
                  <a:sym typeface="Calibri (MS) Bold"/>
                </a:rPr>
                <a:t>How to find your certificates</a:t>
              </a:r>
            </a:p>
          </p:txBody>
        </p:sp>
      </p:grpSp>
      <p:sp>
        <p:nvSpPr>
          <p:cNvPr name="TextBox 5" id="5"/>
          <p:cNvSpPr txBox="true"/>
          <p:nvPr/>
        </p:nvSpPr>
        <p:spPr>
          <a:xfrm rot="0">
            <a:off x="3372410" y="3255282"/>
            <a:ext cx="10944229" cy="5518249"/>
          </a:xfrm>
          <a:prstGeom prst="rect">
            <a:avLst/>
          </a:prstGeom>
        </p:spPr>
        <p:txBody>
          <a:bodyPr anchor="t" rtlCol="false" tIns="0" lIns="0" bIns="0" rIns="0">
            <a:spAutoFit/>
          </a:bodyPr>
          <a:lstStyle/>
          <a:p>
            <a:pPr algn="l">
              <a:lnSpc>
                <a:spcPts val="3996"/>
              </a:lnSpc>
            </a:pPr>
            <a:r>
              <a:rPr lang="en-US" sz="3330" spc="-50">
                <a:solidFill>
                  <a:srgbClr val="000000"/>
                </a:solidFill>
                <a:latin typeface="Calibri (MS)"/>
                <a:ea typeface="Calibri (MS)"/>
                <a:cs typeface="Calibri (MS)"/>
                <a:sym typeface="Calibri (MS)"/>
              </a:rPr>
              <a:t>Cliciwch ar eich proffil:</a:t>
            </a:r>
          </a:p>
          <a:p>
            <a:pPr algn="l">
              <a:lnSpc>
                <a:spcPts val="3996"/>
              </a:lnSpc>
            </a:pPr>
            <a:r>
              <a:rPr lang="en-US" sz="3330" spc="-50">
                <a:solidFill>
                  <a:srgbClr val="000000"/>
                </a:solidFill>
                <a:latin typeface="Calibri (MS)"/>
                <a:ea typeface="Calibri (MS)"/>
                <a:cs typeface="Calibri (MS)"/>
                <a:sym typeface="Calibri (MS)"/>
              </a:rPr>
              <a:t>Click on your profile: </a:t>
            </a:r>
          </a:p>
          <a:p>
            <a:pPr algn="l">
              <a:lnSpc>
                <a:spcPts val="3996"/>
              </a:lnSpc>
            </a:pPr>
          </a:p>
          <a:p>
            <a:pPr algn="l">
              <a:lnSpc>
                <a:spcPts val="3996"/>
              </a:lnSpc>
            </a:pPr>
            <a:r>
              <a:rPr lang="en-US" sz="3330" spc="-50">
                <a:solidFill>
                  <a:srgbClr val="000000"/>
                </a:solidFill>
                <a:latin typeface="Calibri (MS)"/>
                <a:ea typeface="Calibri (MS)"/>
                <a:cs typeface="Calibri (MS)"/>
                <a:sym typeface="Calibri (MS)"/>
              </a:rPr>
              <a:t>Bydd hwn yn mynd </a:t>
            </a:r>
          </a:p>
          <a:p>
            <a:pPr algn="l">
              <a:lnSpc>
                <a:spcPts val="3996"/>
              </a:lnSpc>
            </a:pPr>
            <a:r>
              <a:rPr lang="en-US" sz="3330" spc="-50">
                <a:solidFill>
                  <a:srgbClr val="000000"/>
                </a:solidFill>
                <a:latin typeface="Calibri (MS)"/>
                <a:ea typeface="Calibri (MS)"/>
                <a:cs typeface="Calibri (MS)"/>
                <a:sym typeface="Calibri (MS)"/>
              </a:rPr>
              <a:t>â chi i’ch bathodynnau</a:t>
            </a:r>
          </a:p>
          <a:p>
            <a:pPr algn="l">
              <a:lnSpc>
                <a:spcPts val="3996"/>
              </a:lnSpc>
            </a:pPr>
            <a:r>
              <a:rPr lang="en-US" sz="3330" spc="-50">
                <a:solidFill>
                  <a:srgbClr val="000000"/>
                </a:solidFill>
                <a:latin typeface="Calibri (MS)"/>
                <a:ea typeface="Calibri (MS)"/>
                <a:cs typeface="Calibri (MS)"/>
                <a:sym typeface="Calibri (MS)"/>
              </a:rPr>
              <a:t>This will take you </a:t>
            </a:r>
          </a:p>
          <a:p>
            <a:pPr algn="l">
              <a:lnSpc>
                <a:spcPts val="3996"/>
              </a:lnSpc>
            </a:pPr>
            <a:r>
              <a:rPr lang="en-US" sz="3330" spc="-50">
                <a:solidFill>
                  <a:srgbClr val="000000"/>
                </a:solidFill>
                <a:latin typeface="Calibri (MS)"/>
                <a:ea typeface="Calibri (MS)"/>
                <a:cs typeface="Calibri (MS)"/>
                <a:sym typeface="Calibri (MS)"/>
              </a:rPr>
              <a:t>to your badges</a:t>
            </a:r>
          </a:p>
          <a:p>
            <a:pPr algn="l">
              <a:lnSpc>
                <a:spcPts val="3996"/>
              </a:lnSpc>
            </a:pPr>
          </a:p>
          <a:p>
            <a:pPr algn="l">
              <a:lnSpc>
                <a:spcPts val="3996"/>
              </a:lnSpc>
            </a:pPr>
            <a:r>
              <a:rPr lang="en-US" sz="3330" spc="-50">
                <a:solidFill>
                  <a:srgbClr val="000000"/>
                </a:solidFill>
                <a:latin typeface="Calibri (MS)"/>
                <a:ea typeface="Calibri (MS)"/>
                <a:cs typeface="Calibri (MS)"/>
                <a:sym typeface="Calibri (MS)"/>
              </a:rPr>
              <a:t>O’r fan hyn gallwch lawrlwytho eich tystysgrifau</a:t>
            </a:r>
          </a:p>
          <a:p>
            <a:pPr algn="l">
              <a:lnSpc>
                <a:spcPts val="3996"/>
              </a:lnSpc>
            </a:pPr>
            <a:r>
              <a:rPr lang="en-US" sz="3330" spc="-50">
                <a:solidFill>
                  <a:srgbClr val="000000"/>
                </a:solidFill>
                <a:latin typeface="Calibri (MS)"/>
                <a:ea typeface="Calibri (MS)"/>
                <a:cs typeface="Calibri (MS)"/>
                <a:sym typeface="Calibri (MS)"/>
              </a:rPr>
              <a:t>From here you can download your certificates</a:t>
            </a:r>
          </a:p>
          <a:p>
            <a:pPr algn="l">
              <a:lnSpc>
                <a:spcPts val="3996"/>
              </a:lnSpc>
            </a:pPr>
          </a:p>
        </p:txBody>
      </p:sp>
      <p:sp>
        <p:nvSpPr>
          <p:cNvPr name="Freeform 6" id="6"/>
          <p:cNvSpPr/>
          <p:nvPr/>
        </p:nvSpPr>
        <p:spPr>
          <a:xfrm flipH="false" flipV="false" rot="0">
            <a:off x="9144000" y="3199284"/>
            <a:ext cx="6509407" cy="3888432"/>
          </a:xfrm>
          <a:custGeom>
            <a:avLst/>
            <a:gdLst/>
            <a:ahLst/>
            <a:cxnLst/>
            <a:rect r="r" b="b" t="t" l="l"/>
            <a:pathLst>
              <a:path h="3888432" w="6509407">
                <a:moveTo>
                  <a:pt x="0" y="0"/>
                </a:moveTo>
                <a:lnTo>
                  <a:pt x="6509407" y="0"/>
                </a:lnTo>
                <a:lnTo>
                  <a:pt x="6509407" y="3888432"/>
                </a:lnTo>
                <a:lnTo>
                  <a:pt x="0" y="3888432"/>
                </a:lnTo>
                <a:lnTo>
                  <a:pt x="0" y="0"/>
                </a:lnTo>
                <a:close/>
              </a:path>
            </a:pathLst>
          </a:custGeom>
          <a:blipFill>
            <a:blip r:embed="rId2"/>
            <a:stretch>
              <a:fillRect l="-2108" t="-5001" r="-3644" b="-13021"/>
            </a:stretch>
          </a:blipFill>
        </p:spPr>
      </p:sp>
    </p:spTree>
  </p:cSld>
  <p:clrMapOvr>
    <a:masterClrMapping/>
  </p:clrMapOvr>
</p:sld>
</file>

<file path=ppt/slides/slide9.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357603" y="474435"/>
            <a:ext cx="11572795" cy="1714500"/>
            <a:chOff x="0" y="0"/>
            <a:chExt cx="10972724" cy="1625600"/>
          </a:xfrm>
        </p:grpSpPr>
        <p:sp>
          <p:nvSpPr>
            <p:cNvPr name="Freeform 3" id="3"/>
            <p:cNvSpPr/>
            <p:nvPr/>
          </p:nvSpPr>
          <p:spPr>
            <a:xfrm flipH="false" flipV="false" rot="0">
              <a:off x="0" y="0"/>
              <a:ext cx="10972729" cy="1625600"/>
            </a:xfrm>
            <a:custGeom>
              <a:avLst/>
              <a:gdLst/>
              <a:ahLst/>
              <a:cxnLst/>
              <a:rect r="r" b="b" t="t" l="l"/>
              <a:pathLst>
                <a:path h="1625600" w="10972729">
                  <a:moveTo>
                    <a:pt x="0" y="0"/>
                  </a:moveTo>
                  <a:lnTo>
                    <a:pt x="10972729" y="0"/>
                  </a:lnTo>
                  <a:lnTo>
                    <a:pt x="10972729"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972724" cy="1720850"/>
            </a:xfrm>
            <a:prstGeom prst="rect">
              <a:avLst/>
            </a:prstGeom>
          </p:spPr>
          <p:txBody>
            <a:bodyPr anchor="b" rtlCol="false" tIns="0" lIns="0" bIns="0" rIns="0"/>
            <a:lstStyle/>
            <a:p>
              <a:pPr algn="ctr">
                <a:lnSpc>
                  <a:spcPts val="5400"/>
                </a:lnSpc>
              </a:pPr>
              <a:r>
                <a:rPr lang="en-US" b="true" sz="4500" spc="-68">
                  <a:solidFill>
                    <a:srgbClr val="000000"/>
                  </a:solidFill>
                  <a:latin typeface="Calibri (MS) Bold"/>
                  <a:ea typeface="Calibri (MS) Bold"/>
                  <a:cs typeface="Calibri (MS) Bold"/>
                  <a:sym typeface="Calibri (MS) Bold"/>
                </a:rPr>
                <a:t>MEYSYDD ALLWEDDOL / Key Areas</a:t>
              </a:r>
            </a:p>
          </p:txBody>
        </p:sp>
      </p:grpSp>
      <p:sp>
        <p:nvSpPr>
          <p:cNvPr name="TextBox 5" id="5"/>
          <p:cNvSpPr txBox="true"/>
          <p:nvPr/>
        </p:nvSpPr>
        <p:spPr>
          <a:xfrm rot="0">
            <a:off x="11168994" y="3284455"/>
            <a:ext cx="5036869" cy="5758031"/>
          </a:xfrm>
          <a:prstGeom prst="rect">
            <a:avLst/>
          </a:prstGeom>
        </p:spPr>
        <p:txBody>
          <a:bodyPr anchor="t" rtlCol="false" tIns="0" lIns="0" bIns="0" rIns="0">
            <a:spAutoFit/>
          </a:bodyPr>
          <a:lstStyle/>
          <a:p>
            <a:pPr algn="l" marL="374520" indent="-187260" lvl="1">
              <a:lnSpc>
                <a:spcPts val="3492"/>
              </a:lnSpc>
              <a:buFont typeface="Arial"/>
              <a:buChar char="•"/>
            </a:pPr>
            <a:r>
              <a:rPr lang="en-US" sz="2910" spc="-44">
                <a:solidFill>
                  <a:srgbClr val="000000"/>
                </a:solidFill>
                <a:latin typeface="Calibri (MS)"/>
                <a:ea typeface="Calibri (MS)"/>
                <a:cs typeface="Calibri (MS)"/>
                <a:sym typeface="Calibri (MS)"/>
              </a:rPr>
              <a:t>Creativity in today’s curriculum (Does education kill creativity?)</a:t>
            </a:r>
          </a:p>
          <a:p>
            <a:pPr algn="l" marL="374520" indent="-187260" lvl="1">
              <a:lnSpc>
                <a:spcPts val="3492"/>
              </a:lnSpc>
              <a:buFont typeface="Arial"/>
              <a:buChar char="•"/>
            </a:pPr>
            <a:r>
              <a:rPr lang="en-US" sz="2910" spc="-44">
                <a:solidFill>
                  <a:srgbClr val="000000"/>
                </a:solidFill>
                <a:latin typeface="Calibri (MS)"/>
                <a:ea typeface="Calibri (MS)"/>
                <a:cs typeface="Calibri (MS)"/>
                <a:sym typeface="Calibri (MS)"/>
              </a:rPr>
              <a:t>The Art vs Science Debate</a:t>
            </a:r>
          </a:p>
          <a:p>
            <a:pPr algn="l" marL="374520" indent="-187260" lvl="1">
              <a:lnSpc>
                <a:spcPts val="3492"/>
              </a:lnSpc>
              <a:buFont typeface="Arial"/>
              <a:buChar char="•"/>
            </a:pPr>
            <a:r>
              <a:rPr lang="en-US" sz="2910" spc="-44">
                <a:solidFill>
                  <a:srgbClr val="000000"/>
                </a:solidFill>
                <a:latin typeface="Calibri (MS)"/>
                <a:ea typeface="Calibri (MS)"/>
                <a:cs typeface="Calibri (MS)"/>
                <a:sym typeface="Calibri (MS)"/>
              </a:rPr>
              <a:t>Creativity and curriculum design (The Leonardo Effect and The Mantle of the Expert)</a:t>
            </a:r>
          </a:p>
          <a:p>
            <a:pPr algn="l" marL="374520" indent="-187260" lvl="1">
              <a:lnSpc>
                <a:spcPts val="3492"/>
              </a:lnSpc>
              <a:buFont typeface="Arial"/>
              <a:buChar char="•"/>
            </a:pPr>
            <a:r>
              <a:rPr lang="en-US" sz="2910" spc="-44">
                <a:solidFill>
                  <a:srgbClr val="000000"/>
                </a:solidFill>
                <a:latin typeface="Calibri (MS)"/>
                <a:ea typeface="Calibri (MS)"/>
                <a:cs typeface="Calibri (MS)"/>
                <a:sym typeface="Calibri (MS)"/>
              </a:rPr>
              <a:t>Supporting Scientific Play</a:t>
            </a:r>
          </a:p>
          <a:p>
            <a:pPr algn="l" marL="374520" indent="-187260" lvl="1">
              <a:lnSpc>
                <a:spcPts val="3492"/>
              </a:lnSpc>
              <a:buFont typeface="Arial"/>
              <a:buChar char="•"/>
            </a:pPr>
            <a:r>
              <a:rPr lang="en-US" sz="2910" spc="-44">
                <a:solidFill>
                  <a:srgbClr val="000000"/>
                </a:solidFill>
                <a:latin typeface="Calibri (MS)"/>
                <a:ea typeface="Calibri (MS)"/>
                <a:cs typeface="Calibri (MS)"/>
                <a:sym typeface="Calibri (MS)"/>
              </a:rPr>
              <a:t>Creative Play </a:t>
            </a:r>
          </a:p>
          <a:p>
            <a:pPr algn="l" marL="374520" indent="-187260" lvl="1">
              <a:lnSpc>
                <a:spcPts val="3492"/>
              </a:lnSpc>
              <a:buFont typeface="Arial"/>
              <a:buChar char="•"/>
            </a:pPr>
            <a:r>
              <a:rPr lang="en-US" sz="2910" spc="-44">
                <a:solidFill>
                  <a:srgbClr val="000000"/>
                </a:solidFill>
                <a:latin typeface="Calibri (MS)"/>
                <a:ea typeface="Calibri (MS)"/>
                <a:cs typeface="Calibri (MS)"/>
                <a:sym typeface="Calibri (MS)"/>
              </a:rPr>
              <a:t>Creative opportunities in the outdoor learning environment </a:t>
            </a:r>
          </a:p>
          <a:p>
            <a:pPr algn="l" marL="374520" indent="-187260" lvl="1">
              <a:lnSpc>
                <a:spcPts val="3492"/>
              </a:lnSpc>
            </a:pPr>
          </a:p>
          <a:p>
            <a:pPr algn="l" marL="374520" indent="-187260" lvl="1">
              <a:lnSpc>
                <a:spcPts val="3492"/>
              </a:lnSpc>
            </a:pPr>
            <a:r>
              <a:rPr lang="en-US" sz="2910" spc="-44">
                <a:solidFill>
                  <a:srgbClr val="000000"/>
                </a:solidFill>
                <a:latin typeface="Calibri (MS)"/>
                <a:ea typeface="Calibri (MS)"/>
                <a:cs typeface="Calibri (MS)"/>
                <a:sym typeface="Calibri (MS)"/>
              </a:rPr>
              <a:t>See module overview in handbook</a:t>
            </a:r>
          </a:p>
        </p:txBody>
      </p:sp>
      <p:sp>
        <p:nvSpPr>
          <p:cNvPr name="TextBox 6" id="6"/>
          <p:cNvSpPr txBox="true"/>
          <p:nvPr/>
        </p:nvSpPr>
        <p:spPr>
          <a:xfrm rot="0">
            <a:off x="2134712" y="3284455"/>
            <a:ext cx="5036869" cy="6635090"/>
          </a:xfrm>
          <a:prstGeom prst="rect">
            <a:avLst/>
          </a:prstGeom>
        </p:spPr>
        <p:txBody>
          <a:bodyPr anchor="t" rtlCol="false" tIns="0" lIns="0" bIns="0" rIns="0">
            <a:spAutoFit/>
          </a:bodyPr>
          <a:lstStyle/>
          <a:p>
            <a:pPr algn="l" marL="374520" indent="-187260" lvl="1">
              <a:lnSpc>
                <a:spcPts val="3492"/>
              </a:lnSpc>
              <a:buFont typeface="Arial"/>
              <a:buChar char="•"/>
            </a:pPr>
            <a:r>
              <a:rPr lang="en-US" sz="2910" spc="-44">
                <a:solidFill>
                  <a:srgbClr val="000000"/>
                </a:solidFill>
                <a:latin typeface="Calibri (MS)"/>
                <a:ea typeface="Calibri (MS)"/>
                <a:cs typeface="Calibri (MS)"/>
                <a:sym typeface="Calibri (MS)"/>
              </a:rPr>
              <a:t>Creadigrwydd yng nghwricwlwm heddiw (Ydi addysg yn lladd creadigrwydd?)</a:t>
            </a:r>
          </a:p>
          <a:p>
            <a:pPr algn="l" marL="374520" indent="-187260" lvl="1">
              <a:lnSpc>
                <a:spcPts val="3492"/>
              </a:lnSpc>
              <a:buFont typeface="Arial"/>
              <a:buChar char="•"/>
            </a:pPr>
            <a:r>
              <a:rPr lang="en-US" sz="2910" spc="-44">
                <a:solidFill>
                  <a:srgbClr val="000000"/>
                </a:solidFill>
                <a:latin typeface="Calibri (MS)"/>
                <a:ea typeface="Calibri (MS)"/>
                <a:cs typeface="Calibri (MS)"/>
                <a:sym typeface="Calibri (MS)"/>
              </a:rPr>
              <a:t>Y Drafodaeth Celf vs Gwyddoniaeth</a:t>
            </a:r>
          </a:p>
          <a:p>
            <a:pPr algn="l" marL="374520" indent="-187260" lvl="1">
              <a:lnSpc>
                <a:spcPts val="3492"/>
              </a:lnSpc>
              <a:buFont typeface="Arial"/>
              <a:buChar char="•"/>
            </a:pPr>
            <a:r>
              <a:rPr lang="en-US" sz="2910" spc="-44">
                <a:solidFill>
                  <a:srgbClr val="000000"/>
                </a:solidFill>
                <a:latin typeface="Calibri (MS)"/>
                <a:ea typeface="Calibri (MS)"/>
                <a:cs typeface="Calibri (MS)"/>
                <a:sym typeface="Calibri (MS)"/>
              </a:rPr>
              <a:t>Creadigrwydd a dylunio cwricwlwm (Effaith Leonardo a The Mantle of the Expert)</a:t>
            </a:r>
          </a:p>
          <a:p>
            <a:pPr algn="l" marL="374520" indent="-187260" lvl="1">
              <a:lnSpc>
                <a:spcPts val="3492"/>
              </a:lnSpc>
              <a:buFont typeface="Arial"/>
              <a:buChar char="•"/>
            </a:pPr>
            <a:r>
              <a:rPr lang="en-US" sz="2910" spc="-44">
                <a:solidFill>
                  <a:srgbClr val="000000"/>
                </a:solidFill>
                <a:latin typeface="Calibri (MS)"/>
                <a:ea typeface="Calibri (MS)"/>
                <a:cs typeface="Calibri (MS)"/>
                <a:sym typeface="Calibri (MS)"/>
              </a:rPr>
              <a:t>Cefnogi Chwarae Gwyddonol</a:t>
            </a:r>
          </a:p>
          <a:p>
            <a:pPr algn="l" marL="374520" indent="-187260" lvl="1">
              <a:lnSpc>
                <a:spcPts val="3492"/>
              </a:lnSpc>
              <a:buFont typeface="Arial"/>
              <a:buChar char="•"/>
            </a:pPr>
            <a:r>
              <a:rPr lang="en-US" sz="2910" spc="-44">
                <a:solidFill>
                  <a:srgbClr val="000000"/>
                </a:solidFill>
                <a:latin typeface="Calibri (MS)"/>
                <a:ea typeface="Calibri (MS)"/>
                <a:cs typeface="Calibri (MS)"/>
                <a:sym typeface="Calibri (MS)"/>
              </a:rPr>
              <a:t>Chwarae Creadigol </a:t>
            </a:r>
          </a:p>
          <a:p>
            <a:pPr algn="l" marL="374520" indent="-187260" lvl="1">
              <a:lnSpc>
                <a:spcPts val="3492"/>
              </a:lnSpc>
              <a:buFont typeface="Arial"/>
              <a:buChar char="•"/>
            </a:pPr>
            <a:r>
              <a:rPr lang="en-US" sz="2910" spc="-44">
                <a:solidFill>
                  <a:srgbClr val="000000"/>
                </a:solidFill>
                <a:latin typeface="Calibri (MS)"/>
                <a:ea typeface="Calibri (MS)"/>
                <a:cs typeface="Calibri (MS)"/>
                <a:sym typeface="Calibri (MS)"/>
              </a:rPr>
              <a:t>Cyfleoedd creadigol yn yr amgylchedd dysgu allanol </a:t>
            </a:r>
          </a:p>
          <a:p>
            <a:pPr algn="l" marL="374520" indent="-187260" lvl="1">
              <a:lnSpc>
                <a:spcPts val="3492"/>
              </a:lnSpc>
            </a:pPr>
          </a:p>
          <a:p>
            <a:pPr algn="l" marL="374520" indent="-187260" lvl="1">
              <a:lnSpc>
                <a:spcPts val="3492"/>
              </a:lnSpc>
            </a:pPr>
            <a:r>
              <a:rPr lang="en-US" sz="2910" spc="-44">
                <a:solidFill>
                  <a:srgbClr val="000000"/>
                </a:solidFill>
                <a:latin typeface="Calibri (MS)"/>
                <a:ea typeface="Calibri (MS)"/>
                <a:cs typeface="Calibri (MS)"/>
                <a:sym typeface="Calibri (MS)"/>
              </a:rPr>
              <a:t>Gweler trosolwg o’r modiwl yn y llawlyfr</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FFF42"/>
        </a:solidFill>
      </p:bgPr>
    </p:bg>
    <p:spTree>
      <p:nvGrpSpPr>
        <p:cNvPr id="1" name=""/>
        <p:cNvGrpSpPr/>
        <p:nvPr/>
      </p:nvGrpSpPr>
      <p:grpSpPr>
        <a:xfrm>
          <a:off x="0" y="0"/>
          <a:ext cx="0" cy="0"/>
          <a:chOff x="0" y="0"/>
          <a:chExt cx="0" cy="0"/>
        </a:xfrm>
      </p:grpSpPr>
      <p:sp>
        <p:nvSpPr>
          <p:cNvPr name="Freeform 2" id="2" descr="Asking Defining Questions - Excelsior College OWL"/>
          <p:cNvSpPr/>
          <p:nvPr/>
        </p:nvSpPr>
        <p:spPr>
          <a:xfrm flipH="false" flipV="false" rot="0">
            <a:off x="6449538" y="726806"/>
            <a:ext cx="13250063" cy="8833388"/>
          </a:xfrm>
          <a:custGeom>
            <a:avLst/>
            <a:gdLst/>
            <a:ahLst/>
            <a:cxnLst/>
            <a:rect r="r" b="b" t="t" l="l"/>
            <a:pathLst>
              <a:path h="8833388" w="13250063">
                <a:moveTo>
                  <a:pt x="0" y="0"/>
                </a:moveTo>
                <a:lnTo>
                  <a:pt x="13250063" y="0"/>
                </a:lnTo>
                <a:lnTo>
                  <a:pt x="13250063" y="8833388"/>
                </a:lnTo>
                <a:lnTo>
                  <a:pt x="0" y="8833388"/>
                </a:lnTo>
                <a:lnTo>
                  <a:pt x="0" y="0"/>
                </a:lnTo>
                <a:close/>
              </a:path>
            </a:pathLst>
          </a:custGeom>
          <a:blipFill>
            <a:blip r:embed="rId2"/>
            <a:stretch>
              <a:fillRect l="-33" t="0" r="-33" b="0"/>
            </a:stretch>
          </a:blipFill>
        </p:spPr>
      </p:sp>
      <p:grpSp>
        <p:nvGrpSpPr>
          <p:cNvPr name="Group 3" id="3"/>
          <p:cNvGrpSpPr/>
          <p:nvPr/>
        </p:nvGrpSpPr>
        <p:grpSpPr>
          <a:xfrm rot="0">
            <a:off x="1028700" y="3056119"/>
            <a:ext cx="6458087" cy="4818497"/>
            <a:chOff x="0" y="0"/>
            <a:chExt cx="5818559" cy="4341333"/>
          </a:xfrm>
        </p:grpSpPr>
        <p:sp>
          <p:nvSpPr>
            <p:cNvPr name="Freeform 4" id="4"/>
            <p:cNvSpPr/>
            <p:nvPr/>
          </p:nvSpPr>
          <p:spPr>
            <a:xfrm flipH="false" flipV="false" rot="0">
              <a:off x="0" y="0"/>
              <a:ext cx="5818556" cy="4341333"/>
            </a:xfrm>
            <a:custGeom>
              <a:avLst/>
              <a:gdLst/>
              <a:ahLst/>
              <a:cxnLst/>
              <a:rect r="r" b="b" t="t" l="l"/>
              <a:pathLst>
                <a:path h="4341333" w="5818556">
                  <a:moveTo>
                    <a:pt x="0" y="0"/>
                  </a:moveTo>
                  <a:lnTo>
                    <a:pt x="5818556" y="0"/>
                  </a:lnTo>
                  <a:lnTo>
                    <a:pt x="5818556" y="4341333"/>
                  </a:lnTo>
                  <a:lnTo>
                    <a:pt x="0" y="4341333"/>
                  </a:lnTo>
                  <a:close/>
                </a:path>
              </a:pathLst>
            </a:custGeom>
            <a:solidFill>
              <a:srgbClr val="000000">
                <a:alpha val="0"/>
              </a:srgbClr>
            </a:solidFill>
            <a:ln w="12700">
              <a:solidFill>
                <a:srgbClr val="000000"/>
              </a:solidFill>
            </a:ln>
          </p:spPr>
        </p:sp>
        <p:sp>
          <p:nvSpPr>
            <p:cNvPr name="TextBox 5" id="5"/>
            <p:cNvSpPr txBox="true"/>
            <p:nvPr/>
          </p:nvSpPr>
          <p:spPr>
            <a:xfrm>
              <a:off x="0" y="-114300"/>
              <a:ext cx="5818559" cy="4455633"/>
            </a:xfrm>
            <a:prstGeom prst="rect">
              <a:avLst/>
            </a:prstGeom>
          </p:spPr>
          <p:txBody>
            <a:bodyPr anchor="b" rtlCol="false" tIns="0" lIns="0" bIns="0" rIns="0"/>
            <a:lstStyle/>
            <a:p>
              <a:pPr algn="l">
                <a:lnSpc>
                  <a:spcPts val="6000"/>
                </a:lnSpc>
              </a:pPr>
              <a:r>
                <a:rPr lang="en-US" b="true" sz="5000" i="true" spc="-76">
                  <a:solidFill>
                    <a:srgbClr val="000000"/>
                  </a:solidFill>
                  <a:latin typeface="Calibri (MS) Bold Italics"/>
                  <a:ea typeface="Calibri (MS) Bold Italics"/>
                  <a:cs typeface="Calibri (MS) Bold Italics"/>
                  <a:sym typeface="Calibri (MS) Bold Italics"/>
                </a:rPr>
                <a:t>Y meddwl ymholgar: </a:t>
              </a:r>
            </a:p>
            <a:p>
              <a:pPr algn="l">
                <a:lnSpc>
                  <a:spcPts val="6000"/>
                </a:lnSpc>
              </a:pPr>
              <a:r>
                <a:rPr lang="en-US" b="true" sz="5000" i="true" spc="-76">
                  <a:solidFill>
                    <a:srgbClr val="000000"/>
                  </a:solidFill>
                  <a:latin typeface="Calibri (MS) Bold Italics"/>
                  <a:ea typeface="Calibri (MS) Bold Italics"/>
                  <a:cs typeface="Calibri (MS) Bold Italics"/>
                  <a:sym typeface="Calibri (MS) Bold Italics"/>
                </a:rPr>
                <a:t>beth mae’n ei olygu i chi?</a:t>
              </a:r>
            </a:p>
            <a:p>
              <a:pPr algn="l">
                <a:lnSpc>
                  <a:spcPts val="6000"/>
                </a:lnSpc>
              </a:pPr>
            </a:p>
            <a:p>
              <a:pPr algn="l">
                <a:lnSpc>
                  <a:spcPts val="6000"/>
                </a:lnSpc>
              </a:pPr>
              <a:r>
                <a:rPr lang="en-US" b="true" sz="5000" spc="-76">
                  <a:solidFill>
                    <a:srgbClr val="000000"/>
                  </a:solidFill>
                  <a:latin typeface="Calibri (MS) Bold"/>
                  <a:ea typeface="Calibri (MS) Bold"/>
                  <a:cs typeface="Calibri (MS) Bold"/>
                  <a:sym typeface="Calibri (MS) Bold"/>
                </a:rPr>
                <a:t>The enquiring mind: </a:t>
              </a:r>
            </a:p>
            <a:p>
              <a:pPr algn="l">
                <a:lnSpc>
                  <a:spcPts val="6000"/>
                </a:lnSpc>
              </a:pPr>
              <a:r>
                <a:rPr lang="en-US" b="true" sz="5000" spc="-76">
                  <a:solidFill>
                    <a:srgbClr val="000000"/>
                  </a:solidFill>
                  <a:latin typeface="Calibri (MS) Bold"/>
                  <a:ea typeface="Calibri (MS) Bold"/>
                  <a:cs typeface="Calibri (MS) Bold"/>
                  <a:sym typeface="Calibri (MS) Bold"/>
                </a:rPr>
                <a:t>what does it mean to you?</a:t>
              </a:r>
            </a:p>
          </p:txBody>
        </p:sp>
      </p:grpSp>
    </p:spTree>
  </p:cSld>
  <p:clrMapOvr>
    <a:masterClrMapping/>
  </p:clrMapOvr>
</p:sld>
</file>

<file path=ppt/slides/slide11.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1028700"/>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000000"/>
                  </a:solidFill>
                  <a:latin typeface="Calibri (MS) Bold"/>
                  <a:ea typeface="Calibri (MS) Bold"/>
                  <a:cs typeface="Calibri (MS) Bold"/>
                  <a:sym typeface="Calibri (MS) Bold"/>
                </a:rPr>
                <a:t>Y meddwl ymholgar ag addysg</a:t>
              </a:r>
            </a:p>
            <a:p>
              <a:pPr algn="ctr">
                <a:lnSpc>
                  <a:spcPts val="5400"/>
                </a:lnSpc>
              </a:pPr>
              <a:r>
                <a:rPr lang="en-US" b="true" sz="4500" spc="-68">
                  <a:solidFill>
                    <a:srgbClr val="000000"/>
                  </a:solidFill>
                  <a:latin typeface="Calibri (MS) Bold"/>
                  <a:ea typeface="Calibri (MS) Bold"/>
                  <a:cs typeface="Calibri (MS) Bold"/>
                  <a:sym typeface="Calibri (MS) Bold"/>
                </a:rPr>
                <a:t>The Enquiring Mind and Education</a:t>
              </a:r>
            </a:p>
          </p:txBody>
        </p:sp>
      </p:grpSp>
      <p:sp>
        <p:nvSpPr>
          <p:cNvPr name="TextBox 5" id="5"/>
          <p:cNvSpPr txBox="true"/>
          <p:nvPr/>
        </p:nvSpPr>
        <p:spPr>
          <a:xfrm rot="0">
            <a:off x="11279797" y="3019425"/>
            <a:ext cx="4880043" cy="6238875"/>
          </a:xfrm>
          <a:prstGeom prst="rect">
            <a:avLst/>
          </a:prstGeom>
        </p:spPr>
        <p:txBody>
          <a:bodyPr anchor="t" rtlCol="false" tIns="0" lIns="0" bIns="0" rIns="0">
            <a:spAutoFit/>
          </a:bodyPr>
          <a:lstStyle/>
          <a:p>
            <a:pPr algn="l" marL="437554" indent="-218777" lvl="1">
              <a:lnSpc>
                <a:spcPts val="4079"/>
              </a:lnSpc>
              <a:buFont typeface="Arial"/>
              <a:buChar char="•"/>
            </a:pPr>
            <a:r>
              <a:rPr lang="en-US" sz="3399" spc="-52">
                <a:solidFill>
                  <a:srgbClr val="000000"/>
                </a:solidFill>
                <a:latin typeface="Calibri (MS)"/>
                <a:ea typeface="Calibri (MS)"/>
                <a:cs typeface="Calibri (MS)"/>
                <a:sym typeface="Calibri (MS)"/>
              </a:rPr>
              <a:t>Children and young people take responsibility for their own learning</a:t>
            </a:r>
          </a:p>
          <a:p>
            <a:pPr algn="l" marL="437554" indent="-218777" lvl="1">
              <a:lnSpc>
                <a:spcPts val="4079"/>
              </a:lnSpc>
            </a:pPr>
          </a:p>
          <a:p>
            <a:pPr algn="l" marL="437554" indent="-218777" lvl="1">
              <a:lnSpc>
                <a:spcPts val="4079"/>
              </a:lnSpc>
              <a:buFont typeface="Arial"/>
              <a:buChar char="•"/>
            </a:pPr>
            <a:r>
              <a:rPr lang="en-US" sz="3399" spc="-52">
                <a:solidFill>
                  <a:srgbClr val="000000"/>
                </a:solidFill>
                <a:latin typeface="Calibri (MS)"/>
                <a:ea typeface="Calibri (MS)"/>
                <a:cs typeface="Calibri (MS)"/>
                <a:sym typeface="Calibri (MS)"/>
              </a:rPr>
              <a:t>Teaching and learning is student centred</a:t>
            </a:r>
          </a:p>
          <a:p>
            <a:pPr algn="l" marL="437554" indent="-218777" lvl="1">
              <a:lnSpc>
                <a:spcPts val="4079"/>
              </a:lnSpc>
            </a:pPr>
          </a:p>
          <a:p>
            <a:pPr algn="l" marL="437554" indent="-218777" lvl="1">
              <a:lnSpc>
                <a:spcPts val="4079"/>
              </a:lnSpc>
              <a:buFont typeface="Arial"/>
              <a:buChar char="•"/>
            </a:pPr>
            <a:r>
              <a:rPr lang="en-US" sz="3399" spc="-52">
                <a:solidFill>
                  <a:srgbClr val="000000"/>
                </a:solidFill>
                <a:latin typeface="Calibri (MS)"/>
                <a:ea typeface="Calibri (MS)"/>
                <a:cs typeface="Calibri (MS)"/>
                <a:sym typeface="Calibri (MS)"/>
              </a:rPr>
              <a:t>Experiential learning</a:t>
            </a:r>
          </a:p>
          <a:p>
            <a:pPr algn="l" marL="437554" indent="-218777" lvl="1">
              <a:lnSpc>
                <a:spcPts val="4079"/>
              </a:lnSpc>
            </a:pPr>
          </a:p>
          <a:p>
            <a:pPr algn="l" marL="437554" indent="-218777" lvl="1">
              <a:lnSpc>
                <a:spcPts val="4079"/>
              </a:lnSpc>
              <a:buFont typeface="Arial"/>
              <a:buChar char="•"/>
            </a:pPr>
            <a:r>
              <a:rPr lang="en-US" sz="3399" spc="-52">
                <a:solidFill>
                  <a:srgbClr val="000000"/>
                </a:solidFill>
                <a:latin typeface="Calibri (MS)"/>
                <a:ea typeface="Calibri (MS)"/>
                <a:cs typeface="Calibri (MS)"/>
                <a:sym typeface="Calibri (MS)"/>
              </a:rPr>
              <a:t>Develops questioning, reasoning and problem solving </a:t>
            </a:r>
          </a:p>
        </p:txBody>
      </p:sp>
      <p:sp>
        <p:nvSpPr>
          <p:cNvPr name="TextBox 6" id="6"/>
          <p:cNvSpPr txBox="true"/>
          <p:nvPr/>
        </p:nvSpPr>
        <p:spPr>
          <a:xfrm rot="0">
            <a:off x="2233308" y="3019425"/>
            <a:ext cx="4880043" cy="6238875"/>
          </a:xfrm>
          <a:prstGeom prst="rect">
            <a:avLst/>
          </a:prstGeom>
        </p:spPr>
        <p:txBody>
          <a:bodyPr anchor="t" rtlCol="false" tIns="0" lIns="0" bIns="0" rIns="0">
            <a:spAutoFit/>
          </a:bodyPr>
          <a:lstStyle/>
          <a:p>
            <a:pPr algn="l" marL="437554" indent="-218777" lvl="1">
              <a:lnSpc>
                <a:spcPts val="4079"/>
              </a:lnSpc>
              <a:buFont typeface="Arial"/>
              <a:buChar char="•"/>
            </a:pPr>
            <a:r>
              <a:rPr lang="en-US" sz="3399" spc="-52">
                <a:solidFill>
                  <a:srgbClr val="000000"/>
                </a:solidFill>
                <a:latin typeface="Calibri (MS)"/>
                <a:ea typeface="Calibri (MS)"/>
                <a:cs typeface="Calibri (MS)"/>
                <a:sym typeface="Calibri (MS)"/>
              </a:rPr>
              <a:t>Plant a phobl ifanc yn cymryd cyfrifoldeb am eu dysgu eu hunain</a:t>
            </a:r>
          </a:p>
          <a:p>
            <a:pPr algn="l" marL="437554" indent="-218777" lvl="1">
              <a:lnSpc>
                <a:spcPts val="4079"/>
              </a:lnSpc>
            </a:pPr>
          </a:p>
          <a:p>
            <a:pPr algn="l" marL="437554" indent="-218777" lvl="1">
              <a:lnSpc>
                <a:spcPts val="4079"/>
              </a:lnSpc>
              <a:buFont typeface="Arial"/>
              <a:buChar char="•"/>
            </a:pPr>
            <a:r>
              <a:rPr lang="en-US" sz="3399" spc="-52">
                <a:solidFill>
                  <a:srgbClr val="000000"/>
                </a:solidFill>
                <a:latin typeface="Calibri (MS)"/>
                <a:ea typeface="Calibri (MS)"/>
                <a:cs typeface="Calibri (MS)"/>
                <a:sym typeface="Calibri (MS)"/>
              </a:rPr>
              <a:t>Addysgu a dysgu yn ddisgybl-ganolog</a:t>
            </a:r>
          </a:p>
          <a:p>
            <a:pPr algn="l" marL="437554" indent="-218777" lvl="1">
              <a:lnSpc>
                <a:spcPts val="4079"/>
              </a:lnSpc>
            </a:pPr>
          </a:p>
          <a:p>
            <a:pPr algn="l" marL="437554" indent="-218777" lvl="1">
              <a:lnSpc>
                <a:spcPts val="4079"/>
              </a:lnSpc>
              <a:buFont typeface="Arial"/>
              <a:buChar char="•"/>
            </a:pPr>
            <a:r>
              <a:rPr lang="en-US" sz="3399" spc="-52">
                <a:solidFill>
                  <a:srgbClr val="000000"/>
                </a:solidFill>
                <a:latin typeface="Calibri (MS)"/>
                <a:ea typeface="Calibri (MS)"/>
                <a:cs typeface="Calibri (MS)"/>
                <a:sym typeface="Calibri (MS)"/>
              </a:rPr>
              <a:t>Dysgu drwy brofiad</a:t>
            </a:r>
          </a:p>
          <a:p>
            <a:pPr algn="l" marL="437554" indent="-218777" lvl="1">
              <a:lnSpc>
                <a:spcPts val="4079"/>
              </a:lnSpc>
            </a:pPr>
          </a:p>
          <a:p>
            <a:pPr algn="l" marL="437554" indent="-218777" lvl="1">
              <a:lnSpc>
                <a:spcPts val="4079"/>
              </a:lnSpc>
              <a:buFont typeface="Arial"/>
              <a:buChar char="•"/>
            </a:pPr>
            <a:r>
              <a:rPr lang="en-US" sz="3399" spc="-52">
                <a:solidFill>
                  <a:srgbClr val="000000"/>
                </a:solidFill>
                <a:latin typeface="Calibri (MS)"/>
                <a:ea typeface="Calibri (MS)"/>
                <a:cs typeface="Calibri (MS)"/>
                <a:sym typeface="Calibri (MS)"/>
              </a:rPr>
              <a:t>Datblygu cwestiynu, rhesymu a sgiliau datrys problemau </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FFF42"/>
        </a:solidFill>
      </p:bgPr>
    </p:bg>
    <p:spTree>
      <p:nvGrpSpPr>
        <p:cNvPr id="1" name=""/>
        <p:cNvGrpSpPr/>
        <p:nvPr/>
      </p:nvGrpSpPr>
      <p:grpSpPr>
        <a:xfrm>
          <a:off x="0" y="0"/>
          <a:ext cx="0" cy="0"/>
          <a:chOff x="0" y="0"/>
          <a:chExt cx="0" cy="0"/>
        </a:xfrm>
      </p:grpSpPr>
      <p:sp>
        <p:nvSpPr>
          <p:cNvPr name="Freeform 2" id="2"/>
          <p:cNvSpPr/>
          <p:nvPr/>
        </p:nvSpPr>
        <p:spPr>
          <a:xfrm flipH="false" flipV="false" rot="0">
            <a:off x="11085985" y="3631070"/>
            <a:ext cx="7002221" cy="6363268"/>
          </a:xfrm>
          <a:custGeom>
            <a:avLst/>
            <a:gdLst/>
            <a:ahLst/>
            <a:cxnLst/>
            <a:rect r="r" b="b" t="t" l="l"/>
            <a:pathLst>
              <a:path h="6363268" w="7002221">
                <a:moveTo>
                  <a:pt x="0" y="0"/>
                </a:moveTo>
                <a:lnTo>
                  <a:pt x="7002222" y="0"/>
                </a:lnTo>
                <a:lnTo>
                  <a:pt x="7002222" y="6363268"/>
                </a:lnTo>
                <a:lnTo>
                  <a:pt x="0" y="6363268"/>
                </a:lnTo>
                <a:lnTo>
                  <a:pt x="0" y="0"/>
                </a:lnTo>
                <a:close/>
              </a:path>
            </a:pathLst>
          </a:custGeom>
          <a:blipFill>
            <a:blip r:embed="rId2"/>
            <a:stretch>
              <a:fillRect l="0" t="0" r="0" b="0"/>
            </a:stretch>
          </a:blipFill>
        </p:spPr>
      </p:sp>
      <p:sp>
        <p:nvSpPr>
          <p:cNvPr name="TextBox 3" id="3"/>
          <p:cNvSpPr txBox="true"/>
          <p:nvPr/>
        </p:nvSpPr>
        <p:spPr>
          <a:xfrm rot="0">
            <a:off x="5666988" y="962025"/>
            <a:ext cx="6954023" cy="2781300"/>
          </a:xfrm>
          <a:prstGeom prst="rect">
            <a:avLst/>
          </a:prstGeom>
        </p:spPr>
        <p:txBody>
          <a:bodyPr anchor="t" rtlCol="false" tIns="0" lIns="0" bIns="0" rIns="0">
            <a:spAutoFit/>
          </a:bodyPr>
          <a:lstStyle/>
          <a:p>
            <a:pPr algn="ctr">
              <a:lnSpc>
                <a:spcPts val="4320"/>
              </a:lnSpc>
            </a:pPr>
            <a:r>
              <a:rPr lang="en-US" b="true" sz="3600" spc="-55">
                <a:solidFill>
                  <a:srgbClr val="000000"/>
                </a:solidFill>
                <a:latin typeface="Calibri (MS) Bold"/>
                <a:ea typeface="Calibri (MS) Bold"/>
                <a:cs typeface="Calibri (MS) Bold"/>
                <a:sym typeface="Calibri (MS) Bold"/>
              </a:rPr>
              <a:t>Complete the sentence:</a:t>
            </a:r>
          </a:p>
          <a:p>
            <a:pPr algn="ctr">
              <a:lnSpc>
                <a:spcPts val="4320"/>
              </a:lnSpc>
            </a:pPr>
          </a:p>
          <a:p>
            <a:pPr algn="ctr">
              <a:lnSpc>
                <a:spcPts val="4320"/>
              </a:lnSpc>
            </a:pPr>
            <a:r>
              <a:rPr lang="en-US" b="true" sz="3600" spc="-53">
                <a:solidFill>
                  <a:srgbClr val="000000"/>
                </a:solidFill>
                <a:latin typeface="Calibri (MS) Bold"/>
                <a:ea typeface="Calibri (MS) Bold"/>
                <a:cs typeface="Calibri (MS) Bold"/>
                <a:sym typeface="Calibri (MS) Bold"/>
              </a:rPr>
              <a:t>Cwblhewch y frawddeg:</a:t>
            </a:r>
          </a:p>
          <a:p>
            <a:pPr algn="ctr">
              <a:lnSpc>
                <a:spcPts val="4320"/>
              </a:lnSpc>
            </a:pPr>
          </a:p>
          <a:p>
            <a:pPr algn="ctr">
              <a:lnSpc>
                <a:spcPts val="4320"/>
              </a:lnSpc>
            </a:pPr>
          </a:p>
        </p:txBody>
      </p:sp>
      <p:sp>
        <p:nvSpPr>
          <p:cNvPr name="TextBox 4" id="4"/>
          <p:cNvSpPr txBox="true"/>
          <p:nvPr/>
        </p:nvSpPr>
        <p:spPr>
          <a:xfrm rot="0">
            <a:off x="6920006" y="3448050"/>
            <a:ext cx="4447989" cy="3324225"/>
          </a:xfrm>
          <a:prstGeom prst="rect">
            <a:avLst/>
          </a:prstGeom>
        </p:spPr>
        <p:txBody>
          <a:bodyPr anchor="t" rtlCol="false" tIns="0" lIns="0" bIns="0" rIns="0">
            <a:spAutoFit/>
          </a:bodyPr>
          <a:lstStyle/>
          <a:p>
            <a:pPr algn="ctr">
              <a:lnSpc>
                <a:spcPts val="4320"/>
              </a:lnSpc>
            </a:pPr>
          </a:p>
          <a:p>
            <a:pPr algn="ctr">
              <a:lnSpc>
                <a:spcPts val="4320"/>
              </a:lnSpc>
            </a:pPr>
            <a:r>
              <a:rPr lang="en-US" b="true" sz="3600" spc="-53">
                <a:solidFill>
                  <a:srgbClr val="000000"/>
                </a:solidFill>
                <a:latin typeface="Calibri (MS) Bold"/>
                <a:ea typeface="Calibri (MS) Bold"/>
                <a:cs typeface="Calibri (MS) Bold"/>
                <a:sym typeface="Calibri (MS) Bold"/>
              </a:rPr>
              <a:t>Creadigrwydd yw …………………...</a:t>
            </a:r>
          </a:p>
          <a:p>
            <a:pPr algn="ctr">
              <a:lnSpc>
                <a:spcPts val="4320"/>
              </a:lnSpc>
            </a:pPr>
          </a:p>
          <a:p>
            <a:pPr algn="ctr">
              <a:lnSpc>
                <a:spcPts val="4320"/>
              </a:lnSpc>
            </a:pPr>
            <a:r>
              <a:rPr lang="en-US" b="true" sz="3600" spc="-55">
                <a:solidFill>
                  <a:srgbClr val="000000"/>
                </a:solidFill>
                <a:latin typeface="Calibri (MS) Bold"/>
                <a:ea typeface="Calibri (MS) Bold"/>
                <a:cs typeface="Calibri (MS) Bold"/>
                <a:sym typeface="Calibri (MS) Bold"/>
              </a:rPr>
              <a:t>Creativity is …………………</a:t>
            </a:r>
          </a:p>
        </p:txBody>
      </p:sp>
      <p:sp>
        <p:nvSpPr>
          <p:cNvPr name="Freeform 5" id="5"/>
          <p:cNvSpPr/>
          <p:nvPr/>
        </p:nvSpPr>
        <p:spPr>
          <a:xfrm flipH="false" flipV="false" rot="0">
            <a:off x="315627" y="929825"/>
            <a:ext cx="6484380" cy="9197702"/>
          </a:xfrm>
          <a:custGeom>
            <a:avLst/>
            <a:gdLst/>
            <a:ahLst/>
            <a:cxnLst/>
            <a:rect r="r" b="b" t="t" l="l"/>
            <a:pathLst>
              <a:path h="9197702" w="6484380">
                <a:moveTo>
                  <a:pt x="0" y="0"/>
                </a:moveTo>
                <a:lnTo>
                  <a:pt x="6484381" y="0"/>
                </a:lnTo>
                <a:lnTo>
                  <a:pt x="6484381" y="9197703"/>
                </a:lnTo>
                <a:lnTo>
                  <a:pt x="0" y="919770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Tree>
  </p:cSld>
  <p:clrMapOvr>
    <a:masterClrMapping/>
  </p:clrMapOvr>
</p:sld>
</file>

<file path=ppt/slides/slide13.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534635"/>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000000"/>
                  </a:solidFill>
                  <a:latin typeface="Calibri (MS) Bold"/>
                  <a:ea typeface="Calibri (MS) Bold"/>
                  <a:cs typeface="Calibri (MS) Bold"/>
                  <a:sym typeface="Calibri (MS) Bold"/>
                </a:rPr>
                <a:t>BETH YW CREADIGRWYDD</a:t>
              </a:r>
            </a:p>
            <a:p>
              <a:pPr algn="ctr">
                <a:lnSpc>
                  <a:spcPts val="5400"/>
                </a:lnSpc>
              </a:pPr>
              <a:r>
                <a:rPr lang="en-US" b="true" sz="4500" spc="-68">
                  <a:solidFill>
                    <a:srgbClr val="000000"/>
                  </a:solidFill>
                  <a:latin typeface="Calibri (MS) Bold"/>
                  <a:ea typeface="Calibri (MS) Bold"/>
                  <a:cs typeface="Calibri (MS) Bold"/>
                  <a:sym typeface="Calibri (MS) Bold"/>
                </a:rPr>
                <a:t>What is Creativity?</a:t>
              </a:r>
            </a:p>
          </p:txBody>
        </p:sp>
      </p:grpSp>
      <p:sp>
        <p:nvSpPr>
          <p:cNvPr name="TextBox 5" id="5"/>
          <p:cNvSpPr txBox="true"/>
          <p:nvPr/>
        </p:nvSpPr>
        <p:spPr>
          <a:xfrm rot="0">
            <a:off x="2813174" y="2923660"/>
            <a:ext cx="12661652" cy="6124575"/>
          </a:xfrm>
          <a:prstGeom prst="rect">
            <a:avLst/>
          </a:prstGeom>
        </p:spPr>
        <p:txBody>
          <a:bodyPr anchor="t" rtlCol="false" tIns="0" lIns="0" bIns="0" rIns="0">
            <a:spAutoFit/>
          </a:bodyPr>
          <a:lstStyle/>
          <a:p>
            <a:pPr algn="ctr">
              <a:lnSpc>
                <a:spcPts val="3995"/>
              </a:lnSpc>
            </a:pPr>
            <a:r>
              <a:rPr lang="en-US" b="true" sz="3329" spc="-50">
                <a:solidFill>
                  <a:srgbClr val="000000"/>
                </a:solidFill>
                <a:latin typeface="Calibri (MS) Bold"/>
                <a:ea typeface="Calibri (MS) Bold"/>
                <a:cs typeface="Calibri (MS) Bold"/>
                <a:sym typeface="Calibri (MS) Bold"/>
              </a:rPr>
              <a:t>‘Creativity is a state of mind where in which all our intelligences work together’ </a:t>
            </a:r>
            <a:r>
              <a:rPr lang="en-US" sz="3329" spc="-50">
                <a:solidFill>
                  <a:srgbClr val="000000"/>
                </a:solidFill>
                <a:latin typeface="Calibri (MS)"/>
                <a:ea typeface="Calibri (MS)"/>
                <a:cs typeface="Calibri (MS)"/>
                <a:sym typeface="Calibri (MS)"/>
              </a:rPr>
              <a:t>– Lucas (2001)</a:t>
            </a:r>
          </a:p>
          <a:p>
            <a:pPr algn="ctr">
              <a:lnSpc>
                <a:spcPts val="3995"/>
              </a:lnSpc>
            </a:pPr>
          </a:p>
          <a:p>
            <a:pPr algn="ctr">
              <a:lnSpc>
                <a:spcPts val="3995"/>
              </a:lnSpc>
            </a:pPr>
            <a:r>
              <a:rPr lang="en-US" b="true" sz="3329" spc="-49">
                <a:solidFill>
                  <a:srgbClr val="000000"/>
                </a:solidFill>
                <a:latin typeface="Calibri (MS) Bold"/>
                <a:ea typeface="Calibri (MS) Bold"/>
                <a:cs typeface="Calibri (MS) Bold"/>
                <a:sym typeface="Calibri (MS) Bold"/>
              </a:rPr>
              <a:t>‘Creativity is the ability to solve problems and fashion products and to raise new questions’ </a:t>
            </a:r>
            <a:r>
              <a:rPr lang="en-US" sz="3329" spc="-49">
                <a:solidFill>
                  <a:srgbClr val="000000"/>
                </a:solidFill>
                <a:latin typeface="Calibri (MS)"/>
                <a:ea typeface="Calibri (MS)"/>
                <a:cs typeface="Calibri (MS)"/>
                <a:sym typeface="Calibri (MS)"/>
              </a:rPr>
              <a:t>– Gardner (1997)</a:t>
            </a:r>
          </a:p>
          <a:p>
            <a:pPr algn="ctr">
              <a:lnSpc>
                <a:spcPts val="3995"/>
              </a:lnSpc>
            </a:pPr>
          </a:p>
          <a:p>
            <a:pPr algn="just">
              <a:lnSpc>
                <a:spcPts val="3995"/>
              </a:lnSpc>
            </a:pPr>
            <a:r>
              <a:rPr lang="en-US" sz="3329" i="true" spc="-50">
                <a:solidFill>
                  <a:srgbClr val="000000"/>
                </a:solidFill>
                <a:latin typeface="Calibri (MS) Italics"/>
                <a:ea typeface="Calibri (MS) Italics"/>
                <a:cs typeface="Calibri (MS) Italics"/>
                <a:sym typeface="Calibri (MS) Italics"/>
              </a:rPr>
              <a:t>- Pa brosesau meddyliol sydd ynghlwm?</a:t>
            </a:r>
          </a:p>
          <a:p>
            <a:pPr algn="just" marL="428549" indent="-214274" lvl="1">
              <a:lnSpc>
                <a:spcPts val="3995"/>
              </a:lnSpc>
              <a:buFont typeface="Arial"/>
              <a:buChar char="•"/>
            </a:pPr>
            <a:r>
              <a:rPr lang="en-US" sz="3329" spc="-50">
                <a:solidFill>
                  <a:srgbClr val="000000"/>
                </a:solidFill>
                <a:latin typeface="Calibri (MS)"/>
                <a:ea typeface="Calibri (MS)"/>
                <a:cs typeface="Calibri (MS)"/>
                <a:sym typeface="Calibri (MS)"/>
              </a:rPr>
              <a:t>What mental processes are involved?</a:t>
            </a:r>
          </a:p>
          <a:p>
            <a:pPr algn="just" marL="428549" indent="-214274" lvl="1">
              <a:lnSpc>
                <a:spcPts val="3995"/>
              </a:lnSpc>
              <a:buFont typeface="Arial"/>
              <a:buChar char="•"/>
            </a:pPr>
            <a:r>
              <a:rPr lang="en-US" sz="3329" i="true" spc="-50">
                <a:solidFill>
                  <a:srgbClr val="000000"/>
                </a:solidFill>
                <a:latin typeface="Calibri (MS) Italics"/>
                <a:ea typeface="Calibri (MS) Italics"/>
                <a:cs typeface="Calibri (MS) Italics"/>
                <a:sym typeface="Calibri (MS) Italics"/>
              </a:rPr>
              <a:t>A yw creadigrwydd yn gynhenid?</a:t>
            </a:r>
          </a:p>
          <a:p>
            <a:pPr algn="just" marL="428549" indent="-214274" lvl="1">
              <a:lnSpc>
                <a:spcPts val="3995"/>
              </a:lnSpc>
              <a:buFont typeface="Arial"/>
              <a:buChar char="•"/>
            </a:pPr>
            <a:r>
              <a:rPr lang="en-US" sz="3329" spc="-50">
                <a:solidFill>
                  <a:srgbClr val="000000"/>
                </a:solidFill>
                <a:latin typeface="Calibri (MS)"/>
                <a:ea typeface="Calibri (MS)"/>
                <a:cs typeface="Calibri (MS)"/>
                <a:sym typeface="Calibri (MS)"/>
              </a:rPr>
              <a:t>Is creativity innate?</a:t>
            </a:r>
          </a:p>
          <a:p>
            <a:pPr algn="just" marL="428549" indent="-214274" lvl="1">
              <a:lnSpc>
                <a:spcPts val="3995"/>
              </a:lnSpc>
              <a:buFont typeface="Arial"/>
              <a:buChar char="•"/>
            </a:pPr>
            <a:r>
              <a:rPr lang="en-US" sz="3329" i="true" spc="-50">
                <a:solidFill>
                  <a:srgbClr val="000000"/>
                </a:solidFill>
                <a:latin typeface="Calibri (MS) Italics"/>
                <a:ea typeface="Calibri (MS) Italics"/>
                <a:cs typeface="Calibri (MS) Italics"/>
                <a:sym typeface="Calibri (MS) Italics"/>
              </a:rPr>
              <a:t>Beth yw’r gwahanol fathau o greadigrwydd?</a:t>
            </a:r>
          </a:p>
          <a:p>
            <a:pPr algn="just" marL="428549" indent="-214274" lvl="1">
              <a:lnSpc>
                <a:spcPts val="3995"/>
              </a:lnSpc>
              <a:buFont typeface="Arial"/>
              <a:buChar char="•"/>
            </a:pPr>
            <a:r>
              <a:rPr lang="en-US" sz="3329" spc="-50">
                <a:solidFill>
                  <a:srgbClr val="000000"/>
                </a:solidFill>
                <a:latin typeface="Calibri (MS)"/>
                <a:ea typeface="Calibri (MS)"/>
                <a:cs typeface="Calibri (MS)"/>
                <a:sym typeface="Calibri (MS)"/>
              </a:rPr>
              <a:t>What are the different types of creativity? </a:t>
            </a:r>
          </a:p>
        </p:txBody>
      </p:sp>
    </p:spTree>
  </p:cSld>
  <p:clrMapOvr>
    <a:masterClrMapping/>
  </p:clrMapOvr>
</p:sld>
</file>

<file path=ppt/slides/slide14.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1028700"/>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76200"/>
              <a:ext cx="10620591" cy="1701800"/>
            </a:xfrm>
            <a:prstGeom prst="rect">
              <a:avLst/>
            </a:prstGeom>
          </p:spPr>
          <p:txBody>
            <a:bodyPr anchor="b" rtlCol="false" tIns="0" lIns="0" bIns="0" rIns="0"/>
            <a:lstStyle/>
            <a:p>
              <a:pPr algn="ctr">
                <a:lnSpc>
                  <a:spcPts val="4860"/>
                </a:lnSpc>
              </a:pPr>
              <a:r>
                <a:rPr lang="en-US" b="true" sz="4050" i="true" spc="-61">
                  <a:solidFill>
                    <a:srgbClr val="000000"/>
                  </a:solidFill>
                  <a:latin typeface="Calibri (MS) Bold Italics"/>
                  <a:ea typeface="Calibri (MS) Bold Italics"/>
                  <a:cs typeface="Calibri (MS) Bold Italics"/>
                  <a:sym typeface="Calibri (MS) Bold Italics"/>
                </a:rPr>
                <a:t>Tonnau o greadigrwydd o fewn addsysg</a:t>
              </a:r>
            </a:p>
            <a:p>
              <a:pPr algn="ctr">
                <a:lnSpc>
                  <a:spcPts val="4860"/>
                </a:lnSpc>
              </a:pPr>
              <a:r>
                <a:rPr lang="en-US" b="true" sz="4050" spc="-61">
                  <a:solidFill>
                    <a:srgbClr val="000000"/>
                  </a:solidFill>
                  <a:latin typeface="Calibri (MS) Bold"/>
                  <a:ea typeface="Calibri (MS) Bold"/>
                  <a:cs typeface="Calibri (MS) Bold"/>
                  <a:sym typeface="Calibri (MS) Bold"/>
                </a:rPr>
                <a:t>The Waves of Creativity in Education</a:t>
              </a:r>
            </a:p>
          </p:txBody>
        </p:sp>
      </p:grpSp>
      <p:sp>
        <p:nvSpPr>
          <p:cNvPr name="TextBox 5" id="5"/>
          <p:cNvSpPr txBox="true"/>
          <p:nvPr/>
        </p:nvSpPr>
        <p:spPr>
          <a:xfrm rot="0">
            <a:off x="1361670" y="3583447"/>
            <a:ext cx="6375878" cy="6010275"/>
          </a:xfrm>
          <a:prstGeom prst="rect">
            <a:avLst/>
          </a:prstGeom>
        </p:spPr>
        <p:txBody>
          <a:bodyPr anchor="t" rtlCol="false" tIns="0" lIns="0" bIns="0" rIns="0">
            <a:spAutoFit/>
          </a:bodyPr>
          <a:lstStyle/>
          <a:p>
            <a:pPr algn="l">
              <a:lnSpc>
                <a:spcPts val="3600"/>
              </a:lnSpc>
            </a:pPr>
            <a:r>
              <a:rPr lang="en-US" b="true" sz="3000" spc="-45">
                <a:solidFill>
                  <a:srgbClr val="000000"/>
                </a:solidFill>
                <a:latin typeface="Calibri (MS) Bold"/>
                <a:ea typeface="Calibri (MS) Bold"/>
                <a:cs typeface="Calibri (MS) Bold"/>
                <a:sym typeface="Calibri (MS) Bold"/>
              </a:rPr>
              <a:t>Adroddiad Plowden - CACE (1967) </a:t>
            </a:r>
          </a:p>
          <a:p>
            <a:pPr algn="l" marL="386080" indent="-193040" lvl="1">
              <a:lnSpc>
                <a:spcPts val="3600"/>
              </a:lnSpc>
              <a:buFont typeface="Arial"/>
              <a:buChar char="•"/>
            </a:pPr>
            <a:r>
              <a:rPr lang="en-US" sz="3000" spc="-45">
                <a:solidFill>
                  <a:srgbClr val="000000"/>
                </a:solidFill>
                <a:latin typeface="Calibri (MS)"/>
                <a:ea typeface="Calibri (MS)"/>
                <a:cs typeface="Calibri (MS)"/>
                <a:sym typeface="Calibri (MS)"/>
              </a:rPr>
              <a:t>Dysgu drwy ddarganfod</a:t>
            </a:r>
          </a:p>
          <a:p>
            <a:pPr algn="l" marL="386080" indent="-193040" lvl="1">
              <a:lnSpc>
                <a:spcPts val="3600"/>
              </a:lnSpc>
              <a:buFont typeface="Arial"/>
              <a:buChar char="•"/>
            </a:pPr>
            <a:r>
              <a:rPr lang="en-US" sz="3000" spc="-45">
                <a:solidFill>
                  <a:srgbClr val="000000"/>
                </a:solidFill>
                <a:latin typeface="Calibri (MS)"/>
                <a:ea typeface="Calibri (MS)"/>
                <a:cs typeface="Calibri (MS)"/>
                <a:sym typeface="Calibri (MS)"/>
              </a:rPr>
              <a:t>Mae gan blant ran weithredol yn y diffiniad o'r cwricwlwm a'i archwilio</a:t>
            </a:r>
          </a:p>
          <a:p>
            <a:pPr algn="l" marL="386080" indent="-193040" lvl="1">
              <a:lnSpc>
                <a:spcPts val="3600"/>
              </a:lnSpc>
              <a:buFont typeface="Arial"/>
              <a:buChar char="•"/>
            </a:pPr>
            <a:r>
              <a:rPr lang="en-US" sz="3000" spc="-45">
                <a:solidFill>
                  <a:srgbClr val="000000"/>
                </a:solidFill>
                <a:latin typeface="Calibri (MS)"/>
                <a:ea typeface="Calibri (MS)"/>
                <a:cs typeface="Calibri (MS)"/>
                <a:sym typeface="Calibri (MS)"/>
              </a:rPr>
              <a:t>Rôl graidd yn cael ei roi i chwarae</a:t>
            </a:r>
          </a:p>
          <a:p>
            <a:pPr algn="l" marL="386080" indent="-193040" lvl="1">
              <a:lnSpc>
                <a:spcPts val="3600"/>
              </a:lnSpc>
            </a:pPr>
          </a:p>
          <a:p>
            <a:pPr algn="l" marL="386080" indent="-193040" lvl="1">
              <a:lnSpc>
                <a:spcPts val="3600"/>
              </a:lnSpc>
            </a:pPr>
            <a:r>
              <a:rPr lang="en-US" b="true" sz="3000" spc="-45">
                <a:solidFill>
                  <a:srgbClr val="000000"/>
                </a:solidFill>
                <a:latin typeface="Calibri (MS) Bold"/>
                <a:ea typeface="Calibri (MS) Bold"/>
                <a:cs typeface="Calibri (MS) Bold"/>
                <a:sym typeface="Calibri (MS) Bold"/>
              </a:rPr>
              <a:t>Y Cwricwlwm Cenedlaethol (cyflwynwyd yn 1988)</a:t>
            </a:r>
          </a:p>
          <a:p>
            <a:pPr algn="l" marL="386080" indent="-193040" lvl="1">
              <a:lnSpc>
                <a:spcPts val="3600"/>
              </a:lnSpc>
            </a:pPr>
            <a:r>
              <a:rPr lang="en-US" sz="3000" spc="-45">
                <a:solidFill>
                  <a:srgbClr val="000000"/>
                </a:solidFill>
                <a:latin typeface="Calibri (MS)"/>
                <a:ea typeface="Calibri (MS)"/>
                <a:cs typeface="Calibri (MS)"/>
                <a:sym typeface="Calibri (MS)"/>
              </a:rPr>
              <a:t>'Datblygiad creadigol' – yn y Cyfnod Sylfaen (2010)</a:t>
            </a:r>
          </a:p>
          <a:p>
            <a:pPr algn="l" marL="386080" indent="-193040" lvl="1">
              <a:lnSpc>
                <a:spcPts val="3600"/>
              </a:lnSpc>
            </a:pPr>
            <a:r>
              <a:rPr lang="en-US" sz="3000" spc="-45">
                <a:solidFill>
                  <a:srgbClr val="000000"/>
                </a:solidFill>
                <a:latin typeface="Calibri (MS)"/>
                <a:ea typeface="Calibri (MS)"/>
                <a:cs typeface="Calibri (MS)"/>
                <a:sym typeface="Calibri (MS)"/>
              </a:rPr>
              <a:t>'Meddwl creadigol' – a nodwyd fel sgil allweddol yn y Cwricwlwm Cenedlaethol (2008)</a:t>
            </a:r>
          </a:p>
        </p:txBody>
      </p:sp>
      <p:sp>
        <p:nvSpPr>
          <p:cNvPr name="TextBox 6" id="6"/>
          <p:cNvSpPr txBox="true"/>
          <p:nvPr/>
        </p:nvSpPr>
        <p:spPr>
          <a:xfrm rot="0">
            <a:off x="10810549" y="3583447"/>
            <a:ext cx="6124298" cy="6010275"/>
          </a:xfrm>
          <a:prstGeom prst="rect">
            <a:avLst/>
          </a:prstGeom>
        </p:spPr>
        <p:txBody>
          <a:bodyPr anchor="t" rtlCol="false" tIns="0" lIns="0" bIns="0" rIns="0">
            <a:spAutoFit/>
          </a:bodyPr>
          <a:lstStyle/>
          <a:p>
            <a:pPr algn="l">
              <a:lnSpc>
                <a:spcPts val="3600"/>
              </a:lnSpc>
            </a:pPr>
            <a:r>
              <a:rPr lang="en-US" b="true" sz="3000" spc="-45">
                <a:solidFill>
                  <a:srgbClr val="000000"/>
                </a:solidFill>
                <a:latin typeface="Calibri (MS) Bold"/>
                <a:ea typeface="Calibri (MS) Bold"/>
                <a:cs typeface="Calibri (MS) Bold"/>
                <a:sym typeface="Calibri (MS) Bold"/>
              </a:rPr>
              <a:t>Plowden Report - CACE (1967) </a:t>
            </a:r>
          </a:p>
          <a:p>
            <a:pPr algn="l" marL="386080" indent="-193040" lvl="1">
              <a:lnSpc>
                <a:spcPts val="3600"/>
              </a:lnSpc>
              <a:buFont typeface="Arial"/>
              <a:buChar char="•"/>
            </a:pPr>
            <a:r>
              <a:rPr lang="en-US" sz="3000" spc="-45">
                <a:solidFill>
                  <a:srgbClr val="000000"/>
                </a:solidFill>
                <a:latin typeface="Calibri (MS)"/>
                <a:ea typeface="Calibri (MS)"/>
                <a:cs typeface="Calibri (MS)"/>
                <a:sym typeface="Calibri (MS)"/>
              </a:rPr>
              <a:t>Learning by discovery</a:t>
            </a:r>
          </a:p>
          <a:p>
            <a:pPr algn="l" marL="386080" indent="-193040" lvl="1">
              <a:lnSpc>
                <a:spcPts val="3600"/>
              </a:lnSpc>
              <a:buFont typeface="Arial"/>
              <a:buChar char="•"/>
            </a:pPr>
            <a:r>
              <a:rPr lang="en-US" sz="3000" spc="-45">
                <a:solidFill>
                  <a:srgbClr val="000000"/>
                </a:solidFill>
                <a:latin typeface="Calibri (MS)"/>
                <a:ea typeface="Calibri (MS)"/>
                <a:cs typeface="Calibri (MS)"/>
                <a:sym typeface="Calibri (MS)"/>
              </a:rPr>
              <a:t>Children have an active role in both the definition and exploration of the curriculum</a:t>
            </a:r>
          </a:p>
          <a:p>
            <a:pPr algn="l" marL="386080" indent="-193040" lvl="1">
              <a:lnSpc>
                <a:spcPts val="3600"/>
              </a:lnSpc>
              <a:buFont typeface="Arial"/>
              <a:buChar char="•"/>
            </a:pPr>
            <a:r>
              <a:rPr lang="en-US" sz="3000" spc="-45">
                <a:solidFill>
                  <a:srgbClr val="000000"/>
                </a:solidFill>
                <a:latin typeface="Calibri (MS)"/>
                <a:ea typeface="Calibri (MS)"/>
                <a:cs typeface="Calibri (MS)"/>
                <a:sym typeface="Calibri (MS)"/>
              </a:rPr>
              <a:t>A core role given to play</a:t>
            </a:r>
          </a:p>
          <a:p>
            <a:pPr algn="l" marL="386080" indent="-193040" lvl="1">
              <a:lnSpc>
                <a:spcPts val="3600"/>
              </a:lnSpc>
            </a:pPr>
          </a:p>
          <a:p>
            <a:pPr algn="l" marL="386080" indent="-193040" lvl="1">
              <a:lnSpc>
                <a:spcPts val="3600"/>
              </a:lnSpc>
            </a:pPr>
            <a:r>
              <a:rPr lang="en-US" b="true" sz="3000" spc="-45">
                <a:solidFill>
                  <a:srgbClr val="000000"/>
                </a:solidFill>
                <a:latin typeface="Calibri (MS) Bold"/>
                <a:ea typeface="Calibri (MS) Bold"/>
                <a:cs typeface="Calibri (MS) Bold"/>
                <a:sym typeface="Calibri (MS) Bold"/>
              </a:rPr>
              <a:t>The National Curriculum (introduced in 1988)</a:t>
            </a:r>
          </a:p>
          <a:p>
            <a:pPr algn="l" marL="386080" indent="-193040" lvl="1">
              <a:lnSpc>
                <a:spcPts val="3600"/>
              </a:lnSpc>
            </a:pPr>
            <a:r>
              <a:rPr lang="en-US" sz="3000" spc="-45">
                <a:solidFill>
                  <a:srgbClr val="000000"/>
                </a:solidFill>
                <a:latin typeface="Calibri (MS)"/>
                <a:ea typeface="Calibri (MS)"/>
                <a:cs typeface="Calibri (MS)"/>
                <a:sym typeface="Calibri (MS)"/>
              </a:rPr>
              <a:t>‘Creative development’ – in Foundation Phase (2010)</a:t>
            </a:r>
          </a:p>
          <a:p>
            <a:pPr algn="l" marL="386080" indent="-193040" lvl="1">
              <a:lnSpc>
                <a:spcPts val="3600"/>
              </a:lnSpc>
            </a:pPr>
            <a:r>
              <a:rPr lang="en-US" sz="3000" spc="-45">
                <a:solidFill>
                  <a:srgbClr val="000000"/>
                </a:solidFill>
                <a:latin typeface="Calibri (MS)"/>
                <a:ea typeface="Calibri (MS)"/>
                <a:cs typeface="Calibri (MS)"/>
                <a:sym typeface="Calibri (MS)"/>
              </a:rPr>
              <a:t>‘Creative thinking’ – identified as a key skill in National Curriculum (2008)</a:t>
            </a:r>
          </a:p>
        </p:txBody>
      </p:sp>
    </p:spTree>
  </p:cSld>
  <p:clrMapOvr>
    <a:masterClrMapping/>
  </p:clrMapOvr>
</p:sld>
</file>

<file path=ppt/slides/slide15.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461859"/>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76200"/>
              <a:ext cx="10620591" cy="1701800"/>
            </a:xfrm>
            <a:prstGeom prst="rect">
              <a:avLst/>
            </a:prstGeom>
          </p:spPr>
          <p:txBody>
            <a:bodyPr anchor="b" rtlCol="false" tIns="0" lIns="0" bIns="0" rIns="0"/>
            <a:lstStyle/>
            <a:p>
              <a:pPr algn="ctr">
                <a:lnSpc>
                  <a:spcPts val="4860"/>
                </a:lnSpc>
              </a:pPr>
              <a:r>
                <a:rPr lang="en-US" b="true" sz="4050" i="true" spc="-61">
                  <a:solidFill>
                    <a:srgbClr val="000000"/>
                  </a:solidFill>
                  <a:latin typeface="Calibri (MS) Bold Italics"/>
                  <a:ea typeface="Calibri (MS) Bold Italics"/>
                  <a:cs typeface="Calibri (MS) Bold Italics"/>
                  <a:sym typeface="Calibri (MS) Bold Italics"/>
                </a:rPr>
                <a:t>Tonnau o greadigrwydd o fewn addsysg </a:t>
              </a:r>
              <a:r>
                <a:rPr lang="en-US" b="true" sz="4050" spc="-61">
                  <a:solidFill>
                    <a:srgbClr val="000000"/>
                  </a:solidFill>
                  <a:latin typeface="Calibri (MS) Bold"/>
                  <a:ea typeface="Calibri (MS) Bold"/>
                  <a:cs typeface="Calibri (MS) Bold"/>
                  <a:sym typeface="Calibri (MS) Bold"/>
                </a:rPr>
                <a:t>The Waves of Creativity in Education</a:t>
              </a:r>
            </a:p>
          </p:txBody>
        </p:sp>
      </p:grpSp>
      <p:sp>
        <p:nvSpPr>
          <p:cNvPr name="TextBox 5" id="5"/>
          <p:cNvSpPr txBox="true"/>
          <p:nvPr/>
        </p:nvSpPr>
        <p:spPr>
          <a:xfrm rot="0">
            <a:off x="11231221" y="3301500"/>
            <a:ext cx="6028079" cy="5095875"/>
          </a:xfrm>
          <a:prstGeom prst="rect">
            <a:avLst/>
          </a:prstGeom>
        </p:spPr>
        <p:txBody>
          <a:bodyPr anchor="t" rtlCol="false" tIns="0" lIns="0" bIns="0" rIns="0">
            <a:spAutoFit/>
          </a:bodyPr>
          <a:lstStyle/>
          <a:p>
            <a:pPr algn="l">
              <a:lnSpc>
                <a:spcPts val="3359"/>
              </a:lnSpc>
            </a:pPr>
            <a:r>
              <a:rPr lang="en-US" sz="2799" spc="-42">
                <a:solidFill>
                  <a:srgbClr val="000000"/>
                </a:solidFill>
                <a:latin typeface="Calibri (MS)"/>
                <a:ea typeface="Calibri (MS)"/>
                <a:cs typeface="Calibri (MS)"/>
                <a:sym typeface="Calibri (MS)"/>
              </a:rPr>
              <a:t>21ˢᵗ Century Learning – </a:t>
            </a:r>
          </a:p>
          <a:p>
            <a:pPr algn="l">
              <a:lnSpc>
                <a:spcPts val="3359"/>
              </a:lnSpc>
            </a:pPr>
            <a:r>
              <a:rPr lang="en-US" sz="2799" spc="-42">
                <a:solidFill>
                  <a:srgbClr val="000000"/>
                </a:solidFill>
                <a:latin typeface="Calibri (MS)"/>
                <a:ea typeface="Calibri (MS)"/>
                <a:cs typeface="Calibri (MS)"/>
                <a:sym typeface="Calibri (MS)"/>
              </a:rPr>
              <a:t>-a move into characterising ‘creativity’ into everyday learning.</a:t>
            </a:r>
          </a:p>
          <a:p>
            <a:pPr algn="l">
              <a:lnSpc>
                <a:spcPts val="3359"/>
              </a:lnSpc>
            </a:pPr>
          </a:p>
          <a:p>
            <a:pPr algn="l">
              <a:lnSpc>
                <a:spcPts val="3359"/>
              </a:lnSpc>
            </a:pPr>
            <a:r>
              <a:rPr lang="en-US" sz="2799" spc="-42">
                <a:solidFill>
                  <a:srgbClr val="000000"/>
                </a:solidFill>
                <a:latin typeface="Calibri (MS)"/>
                <a:ea typeface="Calibri (MS)"/>
                <a:cs typeface="Calibri (MS)"/>
                <a:sym typeface="Calibri (MS)"/>
              </a:rPr>
              <a:t>-Creativity seen as essential part of children’s lives </a:t>
            </a:r>
          </a:p>
          <a:p>
            <a:pPr algn="l">
              <a:lnSpc>
                <a:spcPts val="3359"/>
              </a:lnSpc>
            </a:pPr>
          </a:p>
          <a:p>
            <a:pPr algn="l" marL="360341" indent="-180171" lvl="1">
              <a:lnSpc>
                <a:spcPts val="3359"/>
              </a:lnSpc>
              <a:buFont typeface="Arial"/>
              <a:buChar char="•"/>
            </a:pPr>
            <a:r>
              <a:rPr lang="en-US" b="true" sz="2799" spc="-42">
                <a:solidFill>
                  <a:srgbClr val="000000"/>
                </a:solidFill>
                <a:latin typeface="Calibri (MS) Bold"/>
                <a:ea typeface="Calibri (MS) Bold"/>
                <a:cs typeface="Calibri (MS) Bold"/>
                <a:sym typeface="Calibri (MS) Bold"/>
              </a:rPr>
              <a:t>The Roberts Review (2006) </a:t>
            </a:r>
            <a:r>
              <a:rPr lang="en-US" sz="2799" spc="-42">
                <a:solidFill>
                  <a:srgbClr val="000000"/>
                </a:solidFill>
                <a:latin typeface="Calibri (MS)"/>
                <a:ea typeface="Calibri (MS)"/>
                <a:cs typeface="Calibri (MS)"/>
                <a:sym typeface="Calibri (MS)"/>
              </a:rPr>
              <a:t>– enhanced learner engagement and inclusion</a:t>
            </a: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Mapped out a framework for creativity </a:t>
            </a: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Cross curricular approach for creativity</a:t>
            </a:r>
          </a:p>
          <a:p>
            <a:pPr algn="l" marL="360341" indent="-180171" lvl="1">
              <a:lnSpc>
                <a:spcPts val="3359"/>
              </a:lnSpc>
            </a:pPr>
          </a:p>
        </p:txBody>
      </p:sp>
      <p:sp>
        <p:nvSpPr>
          <p:cNvPr name="TextBox 6" id="6"/>
          <p:cNvSpPr txBox="true"/>
          <p:nvPr/>
        </p:nvSpPr>
        <p:spPr>
          <a:xfrm rot="0">
            <a:off x="1299499" y="3091950"/>
            <a:ext cx="7237284" cy="5514975"/>
          </a:xfrm>
          <a:prstGeom prst="rect">
            <a:avLst/>
          </a:prstGeom>
        </p:spPr>
        <p:txBody>
          <a:bodyPr anchor="t" rtlCol="false" tIns="0" lIns="0" bIns="0" rIns="0">
            <a:spAutoFit/>
          </a:bodyPr>
          <a:lstStyle/>
          <a:p>
            <a:pPr algn="l">
              <a:lnSpc>
                <a:spcPts val="3359"/>
              </a:lnSpc>
            </a:pPr>
            <a:r>
              <a:rPr lang="en-US" sz="2799" spc="-42">
                <a:solidFill>
                  <a:srgbClr val="000000"/>
                </a:solidFill>
                <a:latin typeface="Calibri (MS)"/>
                <a:ea typeface="Calibri (MS)"/>
                <a:cs typeface="Calibri (MS)"/>
                <a:sym typeface="Calibri (MS)"/>
              </a:rPr>
              <a:t>Dysgu yn yr 21ain Ganrif </a:t>
            </a:r>
          </a:p>
          <a:p>
            <a:pPr algn="l">
              <a:lnSpc>
                <a:spcPts val="3359"/>
              </a:lnSpc>
            </a:pPr>
            <a:r>
              <a:rPr lang="en-US" sz="2799" spc="-42">
                <a:solidFill>
                  <a:srgbClr val="000000"/>
                </a:solidFill>
                <a:latin typeface="Calibri (MS)"/>
                <a:ea typeface="Calibri (MS)"/>
                <a:cs typeface="Calibri (MS)"/>
                <a:sym typeface="Calibri (MS)"/>
              </a:rPr>
              <a:t>-symudiad i nodweddu 'creadigrwydd' i fewn i ddysgu bob dydd.</a:t>
            </a:r>
          </a:p>
          <a:p>
            <a:pPr algn="l">
              <a:lnSpc>
                <a:spcPts val="3359"/>
              </a:lnSpc>
            </a:pPr>
          </a:p>
          <a:p>
            <a:pPr algn="l">
              <a:lnSpc>
                <a:spcPts val="3359"/>
              </a:lnSpc>
            </a:pPr>
            <a:r>
              <a:rPr lang="en-US" sz="2799" spc="-42">
                <a:solidFill>
                  <a:srgbClr val="000000"/>
                </a:solidFill>
                <a:latin typeface="Calibri (MS)"/>
                <a:ea typeface="Calibri (MS)"/>
                <a:cs typeface="Calibri (MS)"/>
                <a:sym typeface="Calibri (MS)"/>
              </a:rPr>
              <a:t>-Creadigrwydd yn cael ei ystyried yn rhan hanfodol o fywydau plant </a:t>
            </a:r>
          </a:p>
          <a:p>
            <a:pPr algn="l">
              <a:lnSpc>
                <a:spcPts val="3359"/>
              </a:lnSpc>
            </a:pPr>
          </a:p>
          <a:p>
            <a:pPr algn="l" marL="360341" indent="-180171" lvl="1">
              <a:lnSpc>
                <a:spcPts val="3359"/>
              </a:lnSpc>
              <a:buFont typeface="Arial"/>
              <a:buChar char="•"/>
            </a:pPr>
            <a:r>
              <a:rPr lang="en-US" b="true" sz="2799" spc="-42">
                <a:solidFill>
                  <a:srgbClr val="000000"/>
                </a:solidFill>
                <a:latin typeface="Calibri (MS) Bold"/>
                <a:ea typeface="Calibri (MS) Bold"/>
                <a:cs typeface="Calibri (MS) Bold"/>
                <a:sym typeface="Calibri (MS) Bold"/>
              </a:rPr>
              <a:t>Adolygiad Roberts (2006) </a:t>
            </a:r>
            <a:r>
              <a:rPr lang="en-US" sz="2799" spc="-42">
                <a:solidFill>
                  <a:srgbClr val="000000"/>
                </a:solidFill>
                <a:latin typeface="Calibri (MS)"/>
                <a:ea typeface="Calibri (MS)"/>
                <a:cs typeface="Calibri (MS)"/>
                <a:sym typeface="Calibri (MS)"/>
              </a:rPr>
              <a:t>– gwell ymgysylltu â dysgwyr a chynhwysiant</a:t>
            </a: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Mapio fframwaith ar gyfer creadigrwydd </a:t>
            </a:r>
          </a:p>
          <a:p>
            <a:pPr algn="l" marL="360341" indent="-180171" lvl="1">
              <a:lnSpc>
                <a:spcPts val="3359"/>
              </a:lnSpc>
              <a:buFont typeface="Arial"/>
              <a:buChar char="•"/>
            </a:pPr>
            <a:r>
              <a:rPr lang="en-US" sz="2799" spc="-42">
                <a:solidFill>
                  <a:srgbClr val="000000"/>
                </a:solidFill>
                <a:latin typeface="Calibri (MS)"/>
                <a:ea typeface="Calibri (MS)"/>
                <a:cs typeface="Calibri (MS)"/>
                <a:sym typeface="Calibri (MS)"/>
              </a:rPr>
              <a:t>Dull trawsgwricwlaidd ar gyfer creadigrwydd</a:t>
            </a:r>
          </a:p>
          <a:p>
            <a:pPr algn="l" marL="360341" indent="-180171" lvl="1">
              <a:lnSpc>
                <a:spcPts val="3359"/>
              </a:lnSpc>
            </a:pPr>
          </a:p>
          <a:p>
            <a:pPr algn="l" marL="360341" indent="-180171" lvl="1">
              <a:lnSpc>
                <a:spcPts val="3359"/>
              </a:lnSpc>
            </a:pPr>
          </a:p>
        </p:txBody>
      </p:sp>
    </p:spTree>
  </p:cSld>
  <p:clrMapOvr>
    <a:masterClrMapping/>
  </p:clrMapOvr>
</p:sld>
</file>

<file path=ppt/slides/slide16.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769678"/>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000000"/>
                  </a:solidFill>
                  <a:latin typeface="Calibri (MS) Bold"/>
                  <a:ea typeface="Calibri (MS) Bold"/>
                  <a:cs typeface="Calibri (MS) Bold"/>
                  <a:sym typeface="Calibri (MS) Bold"/>
                </a:rPr>
                <a:t>Cwricwlwm i gymru 2022</a:t>
              </a:r>
            </a:p>
            <a:p>
              <a:pPr algn="ctr">
                <a:lnSpc>
                  <a:spcPts val="5400"/>
                </a:lnSpc>
              </a:pPr>
              <a:r>
                <a:rPr lang="en-US" b="true" sz="4500" spc="-68">
                  <a:solidFill>
                    <a:srgbClr val="000000"/>
                  </a:solidFill>
                  <a:latin typeface="Calibri (MS) Bold"/>
                  <a:ea typeface="Calibri (MS) Bold"/>
                  <a:cs typeface="Calibri (MS) Bold"/>
                  <a:sym typeface="Calibri (MS) Bold"/>
                </a:rPr>
                <a:t>curriculum for wales 2022</a:t>
              </a:r>
            </a:p>
          </p:txBody>
        </p:sp>
      </p:grpSp>
      <p:sp>
        <p:nvSpPr>
          <p:cNvPr name="TextBox 5" id="5"/>
          <p:cNvSpPr txBox="true"/>
          <p:nvPr/>
        </p:nvSpPr>
        <p:spPr>
          <a:xfrm rot="0">
            <a:off x="11725950" y="2933559"/>
            <a:ext cx="5204070" cy="6496050"/>
          </a:xfrm>
          <a:prstGeom prst="rect">
            <a:avLst/>
          </a:prstGeom>
        </p:spPr>
        <p:txBody>
          <a:bodyPr anchor="t" rtlCol="false" tIns="0" lIns="0" bIns="0" rIns="0">
            <a:spAutoFit/>
          </a:bodyPr>
          <a:lstStyle/>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Donalson’s Successful Futures report (2015):</a:t>
            </a:r>
          </a:p>
          <a:p>
            <a:pPr algn="l" marL="463296" indent="-231648" lvl="1">
              <a:lnSpc>
                <a:spcPts val="4319"/>
              </a:lnSpc>
            </a:pPr>
          </a:p>
          <a:p>
            <a:pPr algn="l" marL="463296" indent="-231648" lvl="1">
              <a:lnSpc>
                <a:spcPts val="4319"/>
              </a:lnSpc>
            </a:pPr>
            <a:r>
              <a:rPr lang="en-US" sz="3599" spc="-55">
                <a:solidFill>
                  <a:srgbClr val="000000"/>
                </a:solidFill>
                <a:latin typeface="Calibri (MS)"/>
                <a:ea typeface="Calibri (MS)"/>
                <a:cs typeface="Calibri (MS)"/>
                <a:sym typeface="Calibri (MS)"/>
              </a:rPr>
              <a:t>How many times do you think the words ‘creative/creativity’ is mentioned in this report?</a:t>
            </a:r>
          </a:p>
          <a:p>
            <a:pPr algn="l" marL="463296" indent="-231648" lvl="1">
              <a:lnSpc>
                <a:spcPts val="4319"/>
              </a:lnSpc>
            </a:pPr>
          </a:p>
          <a:p>
            <a:pPr algn="l" marL="463296" indent="-231648" lvl="1">
              <a:lnSpc>
                <a:spcPts val="4319"/>
              </a:lnSpc>
            </a:pPr>
            <a:r>
              <a:rPr lang="en-US" sz="3599" spc="-55">
                <a:solidFill>
                  <a:srgbClr val="000000"/>
                </a:solidFill>
                <a:latin typeface="Calibri (MS)"/>
                <a:ea typeface="Calibri (MS)"/>
                <a:cs typeface="Calibri (MS)"/>
                <a:sym typeface="Calibri (MS)"/>
              </a:rPr>
              <a:t>Why is creativity important in today’s curriculum?</a:t>
            </a:r>
          </a:p>
          <a:p>
            <a:pPr algn="l" marL="463296" indent="-231648" lvl="1">
              <a:lnSpc>
                <a:spcPts val="4319"/>
              </a:lnSpc>
            </a:pPr>
          </a:p>
        </p:txBody>
      </p:sp>
      <p:sp>
        <p:nvSpPr>
          <p:cNvPr name="TextBox 6" id="6"/>
          <p:cNvSpPr txBox="true"/>
          <p:nvPr/>
        </p:nvSpPr>
        <p:spPr>
          <a:xfrm rot="0">
            <a:off x="1248381" y="3201449"/>
            <a:ext cx="6413276" cy="5960269"/>
          </a:xfrm>
          <a:prstGeom prst="rect">
            <a:avLst/>
          </a:prstGeom>
        </p:spPr>
        <p:txBody>
          <a:bodyPr anchor="t" rtlCol="false" tIns="0" lIns="0" bIns="0" rIns="0">
            <a:spAutoFit/>
          </a:bodyPr>
          <a:lstStyle/>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Adroddiad Dyfodol Llwyddiannus Donaldson (2015):</a:t>
            </a:r>
          </a:p>
          <a:p>
            <a:pPr algn="l" marL="463296" indent="-231648" lvl="1">
              <a:lnSpc>
                <a:spcPts val="4319"/>
              </a:lnSpc>
            </a:pPr>
          </a:p>
          <a:p>
            <a:pPr algn="l" marL="463296" indent="-231648" lvl="1">
              <a:lnSpc>
                <a:spcPts val="4319"/>
              </a:lnSpc>
            </a:pPr>
            <a:r>
              <a:rPr lang="en-US" sz="3599" spc="-55">
                <a:solidFill>
                  <a:srgbClr val="000000"/>
                </a:solidFill>
                <a:latin typeface="Calibri (MS)"/>
                <a:ea typeface="Calibri (MS)"/>
                <a:cs typeface="Calibri (MS)"/>
                <a:sym typeface="Calibri (MS)"/>
              </a:rPr>
              <a:t>Sawl gwaith dybiwch chi y mae’r geiriau ‘creadigol/creadigrwydd’ yn cael eu cyflwyno yn yr adroddiad hwn?</a:t>
            </a:r>
          </a:p>
          <a:p>
            <a:pPr algn="l" marL="463296" indent="-231648" lvl="1">
              <a:lnSpc>
                <a:spcPts val="4319"/>
              </a:lnSpc>
            </a:pPr>
          </a:p>
          <a:p>
            <a:pPr algn="l" marL="463296" indent="-231648" lvl="1">
              <a:lnSpc>
                <a:spcPts val="4319"/>
              </a:lnSpc>
            </a:pPr>
            <a:r>
              <a:rPr lang="en-US" sz="3599" spc="-55">
                <a:solidFill>
                  <a:srgbClr val="000000"/>
                </a:solidFill>
                <a:latin typeface="Calibri (MS)"/>
                <a:ea typeface="Calibri (MS)"/>
                <a:cs typeface="Calibri (MS)"/>
                <a:sym typeface="Calibri (MS)"/>
              </a:rPr>
              <a:t>Pam bod creadigrwydd more bwysig yng nghwricwlwm heddiw?</a:t>
            </a:r>
          </a:p>
        </p:txBody>
      </p:sp>
    </p:spTree>
  </p:cSld>
  <p:clrMapOvr>
    <a:masterClrMapping/>
  </p:clrMapOvr>
</p:sld>
</file>

<file path=ppt/slides/slide17.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1028700"/>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000000"/>
                  </a:solidFill>
                  <a:latin typeface="Calibri (MS) Bold"/>
                  <a:ea typeface="Calibri (MS) Bold"/>
                  <a:cs typeface="Calibri (MS) Bold"/>
                  <a:sym typeface="Calibri (MS) Bold"/>
                </a:rPr>
                <a:t>Cyfranwyr mentrus, creadigol’ </a:t>
              </a:r>
            </a:p>
            <a:p>
              <a:pPr algn="ctr">
                <a:lnSpc>
                  <a:spcPts val="5400"/>
                </a:lnSpc>
              </a:pPr>
              <a:r>
                <a:rPr lang="en-US" b="true" sz="4500" spc="-68">
                  <a:solidFill>
                    <a:srgbClr val="000000"/>
                  </a:solidFill>
                  <a:latin typeface="Calibri (MS) Bold"/>
                  <a:ea typeface="Calibri (MS) Bold"/>
                  <a:cs typeface="Calibri (MS) Bold"/>
                  <a:sym typeface="Calibri (MS) Bold"/>
                </a:rPr>
                <a:t>‘enterprising, Creative Contributors’</a:t>
              </a:r>
            </a:p>
          </p:txBody>
        </p:sp>
      </p:grpSp>
      <p:sp>
        <p:nvSpPr>
          <p:cNvPr name="TextBox 5" id="5"/>
          <p:cNvSpPr txBox="true"/>
          <p:nvPr/>
        </p:nvSpPr>
        <p:spPr>
          <a:xfrm rot="0">
            <a:off x="1887787" y="3577659"/>
            <a:ext cx="5652050" cy="5791200"/>
          </a:xfrm>
          <a:prstGeom prst="rect">
            <a:avLst/>
          </a:prstGeom>
        </p:spPr>
        <p:txBody>
          <a:bodyPr anchor="t" rtlCol="false" tIns="0" lIns="0" bIns="0" rIns="0">
            <a:spAutoFit/>
          </a:bodyPr>
          <a:lstStyle/>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cysylltu ac yn cymhwyso eu gwybodaeth a’u sgiliau i greu syniadau a chynnyrch</a:t>
            </a: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meddwl yn greadigol er mwyn ail-lunio a datrys problemau</a:t>
            </a: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adnabod cyfleoedd ac yn manteisio arnyn nhw</a:t>
            </a: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mentro’n bwyllog</a:t>
            </a: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arwain ac yn chwarae rolau gwahanol mewn timau’n effeithiol ac yn gyfrifol</a:t>
            </a: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mynegi syniadau ac emosiynau drwy wahanol gyfryngau</a:t>
            </a: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rhoi o’u hegni a’u sgiliau fel y bydd pobl eraill yn elwa</a:t>
            </a:r>
          </a:p>
        </p:txBody>
      </p:sp>
      <p:sp>
        <p:nvSpPr>
          <p:cNvPr name="TextBox 6" id="6"/>
          <p:cNvSpPr txBox="true"/>
          <p:nvPr/>
        </p:nvSpPr>
        <p:spPr>
          <a:xfrm rot="0">
            <a:off x="11345408" y="3057525"/>
            <a:ext cx="5096057" cy="6200775"/>
          </a:xfrm>
          <a:prstGeom prst="rect">
            <a:avLst/>
          </a:prstGeom>
        </p:spPr>
        <p:txBody>
          <a:bodyPr anchor="t" rtlCol="false" tIns="0" lIns="0" bIns="0" rIns="0">
            <a:spAutoFit/>
          </a:bodyPr>
          <a:lstStyle/>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connect and apply their knowledge and skills to create ideas and products </a:t>
            </a: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 think creatively to reframe and solve problems </a:t>
            </a: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 identify and grasp opportunities </a:t>
            </a: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take measured risks </a:t>
            </a: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 lead and play different roles in teams effectively and responsibly </a:t>
            </a: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 express ideas and emotions through different media </a:t>
            </a: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 give off their energy and skills so that other people will benefit and are ready to play a full part in life and work </a:t>
            </a:r>
          </a:p>
        </p:txBody>
      </p:sp>
    </p:spTree>
  </p:cSld>
  <p:clrMapOvr>
    <a:masterClrMapping/>
  </p:clrMapOvr>
</p:sld>
</file>

<file path=ppt/slides/slide18.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031331" y="269087"/>
            <a:ext cx="12328889" cy="1714500"/>
            <a:chOff x="0" y="0"/>
            <a:chExt cx="11689613" cy="1625600"/>
          </a:xfrm>
        </p:grpSpPr>
        <p:sp>
          <p:nvSpPr>
            <p:cNvPr name="Freeform 3" id="3"/>
            <p:cNvSpPr/>
            <p:nvPr/>
          </p:nvSpPr>
          <p:spPr>
            <a:xfrm flipH="false" flipV="false" rot="0">
              <a:off x="0" y="0"/>
              <a:ext cx="11689608" cy="1625600"/>
            </a:xfrm>
            <a:custGeom>
              <a:avLst/>
              <a:gdLst/>
              <a:ahLst/>
              <a:cxnLst/>
              <a:rect r="r" b="b" t="t" l="l"/>
              <a:pathLst>
                <a:path h="1625600" w="11689608">
                  <a:moveTo>
                    <a:pt x="0" y="0"/>
                  </a:moveTo>
                  <a:lnTo>
                    <a:pt x="11689608" y="0"/>
                  </a:lnTo>
                  <a:lnTo>
                    <a:pt x="11689608"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1689613" cy="1720850"/>
            </a:xfrm>
            <a:prstGeom prst="rect">
              <a:avLst/>
            </a:prstGeom>
          </p:spPr>
          <p:txBody>
            <a:bodyPr anchor="b" rtlCol="false" tIns="0" lIns="0" bIns="0" rIns="0"/>
            <a:lstStyle/>
            <a:p>
              <a:pPr algn="ctr">
                <a:lnSpc>
                  <a:spcPts val="5400"/>
                </a:lnSpc>
              </a:pPr>
              <a:r>
                <a:rPr lang="en-US" b="true" sz="4500" spc="-67">
                  <a:solidFill>
                    <a:srgbClr val="000000"/>
                  </a:solidFill>
                  <a:latin typeface="Calibri (MS) Bold"/>
                  <a:ea typeface="Calibri (MS) Bold"/>
                  <a:cs typeface="Calibri (MS) Bold"/>
                  <a:sym typeface="Calibri (MS) Bold"/>
                </a:rPr>
                <a:t>     Meysydd dysgu cwricwlwm i gymru </a:t>
              </a:r>
            </a:p>
            <a:p>
              <a:pPr algn="ctr">
                <a:lnSpc>
                  <a:spcPts val="5400"/>
                </a:lnSpc>
              </a:pPr>
              <a:r>
                <a:rPr lang="en-US" b="true" sz="4500" spc="-68">
                  <a:solidFill>
                    <a:srgbClr val="000000"/>
                  </a:solidFill>
                  <a:latin typeface="Calibri (MS) Bold"/>
                  <a:ea typeface="Calibri (MS) Bold"/>
                  <a:cs typeface="Calibri (MS) Bold"/>
                  <a:sym typeface="Calibri (MS) Bold"/>
                </a:rPr>
                <a:t>Curriculum for wales Areas of learning</a:t>
              </a:r>
            </a:p>
          </p:txBody>
        </p:sp>
      </p:grpSp>
      <p:sp>
        <p:nvSpPr>
          <p:cNvPr name="TextBox 5" id="5"/>
          <p:cNvSpPr txBox="true"/>
          <p:nvPr/>
        </p:nvSpPr>
        <p:spPr>
          <a:xfrm rot="0">
            <a:off x="10857299" y="2647950"/>
            <a:ext cx="6402001" cy="6610350"/>
          </a:xfrm>
          <a:prstGeom prst="rect">
            <a:avLst/>
          </a:prstGeom>
        </p:spPr>
        <p:txBody>
          <a:bodyPr anchor="t" rtlCol="false" tIns="0" lIns="0" bIns="0" rIns="0">
            <a:spAutoFit/>
          </a:bodyPr>
          <a:lstStyle/>
          <a:p>
            <a:pPr algn="l">
              <a:lnSpc>
                <a:spcPts val="3240"/>
              </a:lnSpc>
            </a:pPr>
            <a:r>
              <a:rPr lang="en-US" sz="2700" spc="-40">
                <a:solidFill>
                  <a:srgbClr val="000000"/>
                </a:solidFill>
                <a:latin typeface="Calibri (MS)"/>
                <a:ea typeface="Calibri (MS)"/>
                <a:cs typeface="Calibri (MS)"/>
                <a:sym typeface="Calibri (MS)"/>
              </a:rPr>
              <a:t>The </a:t>
            </a:r>
            <a:r>
              <a:rPr lang="en-US" b="true" sz="2700" spc="-40">
                <a:solidFill>
                  <a:srgbClr val="000000"/>
                </a:solidFill>
                <a:latin typeface="Calibri (MS) Bold"/>
                <a:ea typeface="Calibri (MS) Bold"/>
                <a:cs typeface="Calibri (MS) Bold"/>
                <a:sym typeface="Calibri (MS) Bold"/>
              </a:rPr>
              <a:t>Expressive Arts</a:t>
            </a:r>
            <a:r>
              <a:rPr lang="en-US" sz="2700" spc="-40">
                <a:solidFill>
                  <a:srgbClr val="000000"/>
                </a:solidFill>
                <a:latin typeface="Calibri (MS)"/>
                <a:ea typeface="Calibri (MS)"/>
                <a:cs typeface="Calibri (MS)"/>
                <a:sym typeface="Calibri (MS)"/>
              </a:rPr>
              <a:t>:</a:t>
            </a:r>
          </a:p>
          <a:p>
            <a:pPr algn="l">
              <a:lnSpc>
                <a:spcPts val="3240"/>
              </a:lnSpc>
            </a:pP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encourage children and young people to develop their creative appreciation</a:t>
            </a:r>
          </a:p>
          <a:p>
            <a:pPr algn="l" marL="347472" indent="-173736" lvl="1">
              <a:lnSpc>
                <a:spcPts val="3240"/>
              </a:lnSpc>
            </a:pP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 The expressive arts provide opportunities to explore thinking, refine, and communicate ideas, engaging thinking, imagination and senses creatively</a:t>
            </a:r>
          </a:p>
          <a:p>
            <a:pPr algn="l" marL="347472" indent="-173736" lvl="1">
              <a:lnSpc>
                <a:spcPts val="3240"/>
              </a:lnSpc>
            </a:pP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 The expressive arts provide inspiration and motivation as they bring children and young people into contact with the creative processes, performances and products of others and stimulate their own experimentation and creativity. </a:t>
            </a:r>
          </a:p>
        </p:txBody>
      </p:sp>
      <p:sp>
        <p:nvSpPr>
          <p:cNvPr name="TextBox 6" id="6"/>
          <p:cNvSpPr txBox="true"/>
          <p:nvPr/>
        </p:nvSpPr>
        <p:spPr>
          <a:xfrm rot="0">
            <a:off x="1028700" y="2647950"/>
            <a:ext cx="6133113" cy="6610350"/>
          </a:xfrm>
          <a:prstGeom prst="rect">
            <a:avLst/>
          </a:prstGeom>
        </p:spPr>
        <p:txBody>
          <a:bodyPr anchor="t" rtlCol="false" tIns="0" lIns="0" bIns="0" rIns="0">
            <a:spAutoFit/>
          </a:bodyPr>
          <a:lstStyle/>
          <a:p>
            <a:pPr algn="l">
              <a:lnSpc>
                <a:spcPts val="3240"/>
              </a:lnSpc>
            </a:pPr>
            <a:r>
              <a:rPr lang="en-US" sz="2700" spc="-40">
                <a:solidFill>
                  <a:srgbClr val="000000"/>
                </a:solidFill>
                <a:latin typeface="Calibri (MS)"/>
                <a:ea typeface="Calibri (MS)"/>
                <a:cs typeface="Calibri (MS)"/>
                <a:sym typeface="Calibri (MS)"/>
              </a:rPr>
              <a:t>Mae’r </a:t>
            </a:r>
            <a:r>
              <a:rPr lang="en-US" b="true" sz="2700" spc="-40">
                <a:solidFill>
                  <a:srgbClr val="000000"/>
                </a:solidFill>
                <a:latin typeface="Calibri (MS) Bold"/>
                <a:ea typeface="Calibri (MS) Bold"/>
                <a:cs typeface="Calibri (MS) Bold"/>
                <a:sym typeface="Calibri (MS) Bold"/>
              </a:rPr>
              <a:t>Celfyddydau Mynegiannol</a:t>
            </a:r>
            <a:r>
              <a:rPr lang="en-US" sz="2700" spc="-40">
                <a:solidFill>
                  <a:srgbClr val="000000"/>
                </a:solidFill>
                <a:latin typeface="Calibri (MS)"/>
                <a:ea typeface="Calibri (MS)"/>
                <a:cs typeface="Calibri (MS)"/>
                <a:sym typeface="Calibri (MS)"/>
              </a:rPr>
              <a:t>:</a:t>
            </a:r>
          </a:p>
          <a:p>
            <a:pPr algn="l">
              <a:lnSpc>
                <a:spcPts val="3240"/>
              </a:lnSpc>
            </a:pP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yn annog plant a phobl ifanc i ddatblygu eu gwerthfawrogiad creadigol </a:t>
            </a:r>
          </a:p>
          <a:p>
            <a:pPr algn="l" marL="347472" indent="-173736" lvl="1">
              <a:lnSpc>
                <a:spcPts val="3240"/>
              </a:lnSpc>
            </a:pP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 yn darparu cyfleoedd i archwilio meddwl, mireinio, a chyfleu syniadau, gan ennyn diddordeb meddwl, dychymyg a synhwyrau yn greadigol </a:t>
            </a:r>
          </a:p>
          <a:p>
            <a:pPr algn="l" marL="347472" indent="-173736" lvl="1">
              <a:lnSpc>
                <a:spcPts val="3240"/>
              </a:lnSpc>
            </a:pPr>
          </a:p>
          <a:p>
            <a:pPr algn="l" marL="347472" indent="-173736" lvl="1">
              <a:lnSpc>
                <a:spcPts val="3240"/>
              </a:lnSpc>
              <a:buFont typeface="Arial"/>
              <a:buChar char="•"/>
            </a:pPr>
            <a:r>
              <a:rPr lang="en-US" sz="2700" spc="-41">
                <a:solidFill>
                  <a:srgbClr val="000000"/>
                </a:solidFill>
                <a:latin typeface="Calibri (MS)"/>
                <a:ea typeface="Calibri (MS)"/>
                <a:cs typeface="Calibri (MS)"/>
                <a:sym typeface="Calibri (MS)"/>
              </a:rPr>
              <a:t>yn darparu ysbrydoliaeth a chymhelliant wrth iddynt ddod â phlant a phobl ifanc i gysylltiad â phrosesau creadigol, perfformiadau a chynhyrchion eraill ac ysgogi eu harbrofi a'u creadigrwydd eu hunain. </a:t>
            </a:r>
          </a:p>
        </p:txBody>
      </p:sp>
    </p:spTree>
  </p:cSld>
  <p:clrMapOvr>
    <a:masterClrMapping/>
  </p:clrMapOvr>
</p:sld>
</file>

<file path=ppt/slides/slide19.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857301"/>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i="true" spc="-67">
                  <a:solidFill>
                    <a:srgbClr val="000000"/>
                  </a:solidFill>
                  <a:latin typeface="Calibri (MS) Bold Italics"/>
                  <a:ea typeface="Calibri (MS) Bold Italics"/>
                  <a:cs typeface="Calibri (MS) Bold Italics"/>
                  <a:sym typeface="Calibri (MS) Bold Italics"/>
                </a:rPr>
                <a:t>Y CELFYDDYDDAU MYNEGIANNOL </a:t>
              </a:r>
            </a:p>
            <a:p>
              <a:pPr algn="ctr">
                <a:lnSpc>
                  <a:spcPts val="5400"/>
                </a:lnSpc>
              </a:pPr>
              <a:r>
                <a:rPr lang="en-US" b="true" sz="4500" i="true" spc="-68">
                  <a:solidFill>
                    <a:srgbClr val="000000"/>
                  </a:solidFill>
                  <a:latin typeface="Calibri (MS) Bold Italics"/>
                  <a:ea typeface="Calibri (MS) Bold Italics"/>
                  <a:cs typeface="Calibri (MS) Bold Italics"/>
                  <a:sym typeface="Calibri (MS) Bold Italics"/>
                </a:rPr>
                <a:t>T</a:t>
              </a:r>
              <a:r>
                <a:rPr lang="en-US" b="true" sz="4500" spc="-68">
                  <a:solidFill>
                    <a:srgbClr val="000000"/>
                  </a:solidFill>
                  <a:latin typeface="Calibri (MS) Bold"/>
                  <a:ea typeface="Calibri (MS) Bold"/>
                  <a:cs typeface="Calibri (MS) Bold"/>
                  <a:sym typeface="Calibri (MS) Bold"/>
                </a:rPr>
                <a:t>he Expressive Arts</a:t>
              </a:r>
            </a:p>
          </p:txBody>
        </p:sp>
      </p:grpSp>
      <p:sp>
        <p:nvSpPr>
          <p:cNvPr name="TextBox 5" id="5"/>
          <p:cNvSpPr txBox="true"/>
          <p:nvPr/>
        </p:nvSpPr>
        <p:spPr>
          <a:xfrm rot="0">
            <a:off x="3175011" y="3509829"/>
            <a:ext cx="4387339" cy="5424487"/>
          </a:xfrm>
          <a:prstGeom prst="rect">
            <a:avLst/>
          </a:prstGeom>
        </p:spPr>
        <p:txBody>
          <a:bodyPr anchor="t" rtlCol="false" tIns="0" lIns="0" bIns="0" rIns="0">
            <a:spAutoFit/>
          </a:bodyPr>
          <a:lstStyle/>
          <a:p>
            <a:pPr algn="l">
              <a:lnSpc>
                <a:spcPts val="4319"/>
              </a:lnSpc>
            </a:pPr>
            <a:r>
              <a:rPr lang="en-US" b="true" sz="3599" spc="-55">
                <a:solidFill>
                  <a:srgbClr val="000000"/>
                </a:solidFill>
                <a:latin typeface="Calibri (MS) Bold"/>
                <a:ea typeface="Calibri (MS) Bold"/>
                <a:cs typeface="Calibri (MS) Bold"/>
                <a:sym typeface="Calibri (MS) Bold"/>
              </a:rPr>
              <a:t>Sut?</a:t>
            </a:r>
          </a:p>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cerddoriaeth</a:t>
            </a:r>
          </a:p>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 drama</a:t>
            </a:r>
          </a:p>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 dawns</a:t>
            </a:r>
          </a:p>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 ffilm a chyfryngau digidol </a:t>
            </a:r>
          </a:p>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 y celfyddydau gweledol a dylunio</a:t>
            </a:r>
          </a:p>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 llythrennedd ac ysgrifennu creadigol. </a:t>
            </a:r>
          </a:p>
        </p:txBody>
      </p:sp>
      <p:sp>
        <p:nvSpPr>
          <p:cNvPr name="TextBox 6" id="6"/>
          <p:cNvSpPr txBox="true"/>
          <p:nvPr/>
        </p:nvSpPr>
        <p:spPr>
          <a:xfrm rot="0">
            <a:off x="10989041" y="3409781"/>
            <a:ext cx="4123948" cy="5424487"/>
          </a:xfrm>
          <a:prstGeom prst="rect">
            <a:avLst/>
          </a:prstGeom>
        </p:spPr>
        <p:txBody>
          <a:bodyPr anchor="t" rtlCol="false" tIns="0" lIns="0" bIns="0" rIns="0">
            <a:spAutoFit/>
          </a:bodyPr>
          <a:lstStyle/>
          <a:p>
            <a:pPr algn="l">
              <a:lnSpc>
                <a:spcPts val="4319"/>
              </a:lnSpc>
            </a:pPr>
            <a:r>
              <a:rPr lang="en-US" b="true" sz="3599" spc="-55">
                <a:solidFill>
                  <a:srgbClr val="000000"/>
                </a:solidFill>
                <a:latin typeface="Calibri (MS) Bold"/>
                <a:ea typeface="Calibri (MS) Bold"/>
                <a:cs typeface="Calibri (MS) Bold"/>
                <a:sym typeface="Calibri (MS) Bold"/>
              </a:rPr>
              <a:t>How?</a:t>
            </a:r>
          </a:p>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music</a:t>
            </a:r>
          </a:p>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 drama</a:t>
            </a:r>
          </a:p>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 dance</a:t>
            </a:r>
          </a:p>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 film and digital media</a:t>
            </a:r>
          </a:p>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 visual arts and design</a:t>
            </a:r>
          </a:p>
          <a:p>
            <a:pPr algn="l" marL="463296" indent="-231648" lvl="1">
              <a:lnSpc>
                <a:spcPts val="4319"/>
              </a:lnSpc>
              <a:buFont typeface="Arial"/>
              <a:buChar char="•"/>
            </a:pPr>
            <a:r>
              <a:rPr lang="en-US" sz="3599" spc="-55">
                <a:solidFill>
                  <a:srgbClr val="000000"/>
                </a:solidFill>
                <a:latin typeface="Calibri (MS)"/>
                <a:ea typeface="Calibri (MS)"/>
                <a:cs typeface="Calibri (MS)"/>
                <a:sym typeface="Calibri (MS)"/>
              </a:rPr>
              <a:t> literature and creative writing. </a:t>
            </a:r>
          </a:p>
        </p:txBody>
      </p:sp>
    </p:spTree>
  </p:cSld>
  <p:clrMapOvr>
    <a:masterClrMapping/>
  </p:clrMapOvr>
</p:sld>
</file>

<file path=ppt/slides/slide20.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531958"/>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000000"/>
                  </a:solidFill>
                  <a:latin typeface="Calibri (MS) Bold"/>
                  <a:ea typeface="Calibri (MS) Bold"/>
                  <a:cs typeface="Calibri (MS) Bold"/>
                  <a:sym typeface="Calibri (MS) Bold"/>
                </a:rPr>
                <a:t>Gwyddoniaeth a thechnoleg</a:t>
              </a:r>
            </a:p>
            <a:p>
              <a:pPr algn="ctr">
                <a:lnSpc>
                  <a:spcPts val="5400"/>
                </a:lnSpc>
              </a:pPr>
              <a:r>
                <a:rPr lang="en-US" b="true" sz="4500" spc="-68">
                  <a:solidFill>
                    <a:srgbClr val="000000"/>
                  </a:solidFill>
                  <a:latin typeface="Calibri (MS) Bold"/>
                  <a:ea typeface="Calibri (MS) Bold"/>
                  <a:cs typeface="Calibri (MS) Bold"/>
                  <a:sym typeface="Calibri (MS) Bold"/>
                </a:rPr>
                <a:t>Science and technology</a:t>
              </a:r>
            </a:p>
          </p:txBody>
        </p:sp>
      </p:grpSp>
      <p:sp>
        <p:nvSpPr>
          <p:cNvPr name="TextBox 5" id="5"/>
          <p:cNvSpPr txBox="true"/>
          <p:nvPr/>
        </p:nvSpPr>
        <p:spPr>
          <a:xfrm rot="0">
            <a:off x="10696664" y="2710169"/>
            <a:ext cx="5575474" cy="6295132"/>
          </a:xfrm>
          <a:prstGeom prst="rect">
            <a:avLst/>
          </a:prstGeom>
        </p:spPr>
        <p:txBody>
          <a:bodyPr anchor="t" rtlCol="false" tIns="0" lIns="0" bIns="0" rIns="0">
            <a:spAutoFit/>
          </a:bodyPr>
          <a:lstStyle/>
          <a:p>
            <a:pPr algn="l" marL="359054" indent="-179527" lvl="1">
              <a:lnSpc>
                <a:spcPts val="3347"/>
              </a:lnSpc>
              <a:buFont typeface="Arial"/>
              <a:buChar char="•"/>
            </a:pPr>
            <a:r>
              <a:rPr lang="en-US" sz="2790" spc="-42">
                <a:solidFill>
                  <a:srgbClr val="000000"/>
                </a:solidFill>
                <a:latin typeface="Calibri (MS)"/>
                <a:ea typeface="Calibri (MS)"/>
                <a:cs typeface="Calibri (MS)"/>
                <a:sym typeface="Calibri (MS)"/>
              </a:rPr>
              <a:t>Acquiring knowledge through observation and experimentation, and technology applies scientific knowledge in practical ways. </a:t>
            </a:r>
          </a:p>
          <a:p>
            <a:pPr algn="l" marL="359054" indent="-179527" lvl="1">
              <a:lnSpc>
                <a:spcPts val="3347"/>
              </a:lnSpc>
            </a:pPr>
          </a:p>
          <a:p>
            <a:pPr algn="l" marL="359054" indent="-179527" lvl="1">
              <a:lnSpc>
                <a:spcPts val="3347"/>
              </a:lnSpc>
              <a:buFont typeface="Arial"/>
              <a:buChar char="•"/>
            </a:pPr>
            <a:r>
              <a:rPr lang="en-US" sz="2790" spc="-42">
                <a:solidFill>
                  <a:srgbClr val="000000"/>
                </a:solidFill>
                <a:latin typeface="Calibri (MS)"/>
                <a:ea typeface="Calibri (MS)"/>
                <a:cs typeface="Calibri (MS)"/>
                <a:sym typeface="Calibri (MS)"/>
              </a:rPr>
              <a:t>Capitalises on children and young people’s curiosity about our natural, physical world and universe though investigating, understanding, and explaining. </a:t>
            </a:r>
          </a:p>
          <a:p>
            <a:pPr algn="l" marL="359054" indent="-179527" lvl="1">
              <a:lnSpc>
                <a:spcPts val="3347"/>
              </a:lnSpc>
            </a:pPr>
          </a:p>
          <a:p>
            <a:pPr algn="l" marL="359054" indent="-179527" lvl="1">
              <a:lnSpc>
                <a:spcPts val="3347"/>
              </a:lnSpc>
              <a:buFont typeface="Arial"/>
              <a:buChar char="•"/>
            </a:pPr>
            <a:r>
              <a:rPr lang="en-US" sz="2790" spc="-42">
                <a:solidFill>
                  <a:srgbClr val="000000"/>
                </a:solidFill>
                <a:latin typeface="Calibri (MS)"/>
                <a:ea typeface="Calibri (MS)"/>
                <a:cs typeface="Calibri (MS)"/>
                <a:sym typeface="Calibri (MS)"/>
              </a:rPr>
              <a:t>Children generate and test ideas, gather evidence, make observations, carry out practical investigations, and communicate with others. </a:t>
            </a:r>
          </a:p>
        </p:txBody>
      </p:sp>
      <p:sp>
        <p:nvSpPr>
          <p:cNvPr name="TextBox 6" id="6"/>
          <p:cNvSpPr txBox="true"/>
          <p:nvPr/>
        </p:nvSpPr>
        <p:spPr>
          <a:xfrm rot="0">
            <a:off x="2015863" y="2581364"/>
            <a:ext cx="5683487" cy="6676936"/>
          </a:xfrm>
          <a:prstGeom prst="rect">
            <a:avLst/>
          </a:prstGeom>
        </p:spPr>
        <p:txBody>
          <a:bodyPr anchor="t" rtlCol="false" tIns="0" lIns="0" bIns="0" rIns="0">
            <a:spAutoFit/>
          </a:bodyPr>
          <a:lstStyle/>
          <a:p>
            <a:pPr algn="l">
              <a:lnSpc>
                <a:spcPts val="3239"/>
              </a:lnSpc>
            </a:pPr>
          </a:p>
          <a:p>
            <a:pPr algn="l" marL="347472" indent="-173736" lvl="1">
              <a:lnSpc>
                <a:spcPts val="3239"/>
              </a:lnSpc>
              <a:buFont typeface="Arial"/>
              <a:buChar char="•"/>
            </a:pPr>
            <a:r>
              <a:rPr lang="en-US" sz="2699">
                <a:solidFill>
                  <a:srgbClr val="000000"/>
                </a:solidFill>
                <a:latin typeface="Arimo"/>
                <a:ea typeface="Arimo"/>
                <a:cs typeface="Arimo"/>
                <a:sym typeface="Arimo"/>
              </a:rPr>
              <a:t>Caffael gwybodaeth trwy arsylwi ac arbrofi, a thechnoleg yn cymhwyso gwybodaeth wyddonol mewn ffyrdd ymarferol. </a:t>
            </a:r>
          </a:p>
          <a:p>
            <a:pPr algn="l" marL="347472" indent="-173736" lvl="1">
              <a:lnSpc>
                <a:spcPts val="3239"/>
              </a:lnSpc>
            </a:pPr>
          </a:p>
          <a:p>
            <a:pPr algn="l" marL="347472" indent="-173736" lvl="1">
              <a:lnSpc>
                <a:spcPts val="3239"/>
              </a:lnSpc>
              <a:buFont typeface="Arial"/>
              <a:buChar char="•"/>
            </a:pPr>
            <a:r>
              <a:rPr lang="en-US" sz="2699">
                <a:solidFill>
                  <a:srgbClr val="000000"/>
                </a:solidFill>
                <a:latin typeface="Arimo"/>
                <a:ea typeface="Arimo"/>
                <a:cs typeface="Arimo"/>
                <a:sym typeface="Arimo"/>
              </a:rPr>
              <a:t>Yn manteisio ar chwilfrydedd plant a phobl ifanc am ein byd naturiol, corfforol a'n bydysawd wrth ymchwilio, deall ac egluro. </a:t>
            </a:r>
          </a:p>
          <a:p>
            <a:pPr algn="l" marL="347472" indent="-173736" lvl="1">
              <a:lnSpc>
                <a:spcPts val="3239"/>
              </a:lnSpc>
            </a:pPr>
          </a:p>
          <a:p>
            <a:pPr algn="l" marL="347472" indent="-173736" lvl="1">
              <a:lnSpc>
                <a:spcPts val="3239"/>
              </a:lnSpc>
              <a:buFont typeface="Arial"/>
              <a:buChar char="•"/>
            </a:pPr>
            <a:r>
              <a:rPr lang="en-US" sz="2699">
                <a:solidFill>
                  <a:srgbClr val="000000"/>
                </a:solidFill>
                <a:latin typeface="Arimo"/>
                <a:ea typeface="Arimo"/>
                <a:cs typeface="Arimo"/>
                <a:sym typeface="Arimo"/>
              </a:rPr>
              <a:t>Plant yn cynhyrchu ac yn profi syniadau, yn casglu tystiolaeth, yn arsylwi, yn cynnal ymchwiliadau ymarferol, ac yn cyfathrebu ag eraill. </a:t>
            </a:r>
          </a:p>
        </p:txBody>
      </p:sp>
    </p:spTree>
  </p:cSld>
  <p:clrMapOvr>
    <a:masterClrMapping/>
  </p:clrMapOvr>
</p:sld>
</file>

<file path=ppt/slides/slide21.xml><?xml version="1.0" encoding="utf-8"?>
<p:sld xmlns:p="http://schemas.openxmlformats.org/presentationml/2006/main" xmlns:a="http://schemas.openxmlformats.org/drawingml/2006/main">
  <p:cSld>
    <p:bg>
      <p:bgPr>
        <a:solidFill>
          <a:srgbClr val="FFFF42"/>
        </a:solidFill>
      </p:bgPr>
    </p:bg>
    <p:spTree>
      <p:nvGrpSpPr>
        <p:cNvPr id="1" name=""/>
        <p:cNvGrpSpPr/>
        <p:nvPr/>
      </p:nvGrpSpPr>
      <p:grpSpPr>
        <a:xfrm>
          <a:off x="0" y="0"/>
          <a:ext cx="0" cy="0"/>
          <a:chOff x="0" y="0"/>
          <a:chExt cx="0" cy="0"/>
        </a:xfrm>
      </p:grpSpPr>
      <p:grpSp>
        <p:nvGrpSpPr>
          <p:cNvPr name="Group 2" id="2"/>
          <p:cNvGrpSpPr/>
          <p:nvPr/>
        </p:nvGrpSpPr>
        <p:grpSpPr>
          <a:xfrm rot="0">
            <a:off x="3543298" y="727407"/>
            <a:ext cx="11201404" cy="1714500"/>
            <a:chOff x="0" y="0"/>
            <a:chExt cx="10620591" cy="1625600"/>
          </a:xfrm>
        </p:grpSpPr>
        <p:sp>
          <p:nvSpPr>
            <p:cNvPr name="Freeform 3" id="3"/>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4" id="4"/>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000000"/>
                  </a:solidFill>
                  <a:latin typeface="Calibri (MS) Bold"/>
                  <a:ea typeface="Calibri (MS) Bold"/>
                  <a:cs typeface="Calibri (MS) Bold"/>
                  <a:sym typeface="Calibri (MS) Bold"/>
                </a:rPr>
                <a:t>CYFEIRNODAU/ References </a:t>
              </a:r>
            </a:p>
          </p:txBody>
        </p:sp>
      </p:grpSp>
      <p:sp>
        <p:nvSpPr>
          <p:cNvPr name="TextBox 5" id="5"/>
          <p:cNvSpPr txBox="true"/>
          <p:nvPr/>
        </p:nvSpPr>
        <p:spPr>
          <a:xfrm rot="0">
            <a:off x="3633785" y="4132866"/>
            <a:ext cx="10944229" cy="4410075"/>
          </a:xfrm>
          <a:prstGeom prst="rect">
            <a:avLst/>
          </a:prstGeom>
        </p:spPr>
        <p:txBody>
          <a:bodyPr anchor="t" rtlCol="false" tIns="0" lIns="0" bIns="0" rIns="0">
            <a:spAutoFit/>
          </a:bodyPr>
          <a:lstStyle/>
          <a:p>
            <a:pPr algn="ctr">
              <a:lnSpc>
                <a:spcPts val="4320"/>
              </a:lnSpc>
            </a:pPr>
            <a:r>
              <a:rPr lang="en-US" sz="3600" spc="-55">
                <a:solidFill>
                  <a:srgbClr val="000000"/>
                </a:solidFill>
                <a:latin typeface="Calibri (MS)"/>
                <a:ea typeface="Calibri (MS)"/>
                <a:cs typeface="Calibri (MS)"/>
                <a:sym typeface="Calibri (MS)"/>
              </a:rPr>
              <a:t>Gardner, H. (1997) </a:t>
            </a:r>
            <a:r>
              <a:rPr lang="en-US" sz="3600" i="true" spc="-55">
                <a:solidFill>
                  <a:srgbClr val="000000"/>
                </a:solidFill>
                <a:latin typeface="Calibri (MS) Italics"/>
                <a:ea typeface="Calibri (MS) Italics"/>
                <a:cs typeface="Calibri (MS) Italics"/>
                <a:sym typeface="Calibri (MS) Italics"/>
              </a:rPr>
              <a:t>Extraordinary minds</a:t>
            </a:r>
            <a:r>
              <a:rPr lang="en-US" sz="3600" spc="-55">
                <a:solidFill>
                  <a:srgbClr val="000000"/>
                </a:solidFill>
                <a:latin typeface="Calibri (MS)"/>
                <a:ea typeface="Calibri (MS)"/>
                <a:cs typeface="Calibri (MS)"/>
                <a:sym typeface="Calibri (MS)"/>
              </a:rPr>
              <a:t>. New York: Basic Books</a:t>
            </a:r>
          </a:p>
          <a:p>
            <a:pPr algn="ctr">
              <a:lnSpc>
                <a:spcPts val="4320"/>
              </a:lnSpc>
            </a:pPr>
          </a:p>
          <a:p>
            <a:pPr algn="ctr">
              <a:lnSpc>
                <a:spcPts val="4320"/>
              </a:lnSpc>
            </a:pPr>
            <a:r>
              <a:rPr lang="en-US" sz="3600" spc="-55">
                <a:solidFill>
                  <a:srgbClr val="000000"/>
                </a:solidFill>
                <a:latin typeface="Calibri (MS)"/>
                <a:ea typeface="Calibri (MS)"/>
                <a:cs typeface="Calibri (MS)"/>
                <a:sym typeface="Calibri (MS)"/>
              </a:rPr>
              <a:t>Lucas, B. (2001). Creative Teaching, Teaching Creativity and Creative Learning. In A. Craft, B. Jeffrey &amp; M. Leibling (Eds.), </a:t>
            </a:r>
            <a:r>
              <a:rPr lang="en-US" sz="3600" i="true" spc="-55">
                <a:solidFill>
                  <a:srgbClr val="000000"/>
                </a:solidFill>
                <a:latin typeface="Calibri (MS) Italics"/>
                <a:ea typeface="Calibri (MS) Italics"/>
                <a:cs typeface="Calibri (MS) Italics"/>
                <a:sym typeface="Calibri (MS) Italics"/>
              </a:rPr>
              <a:t>Creativity in Education</a:t>
            </a:r>
            <a:r>
              <a:rPr lang="en-US" sz="3600" spc="-55">
                <a:solidFill>
                  <a:srgbClr val="000000"/>
                </a:solidFill>
                <a:latin typeface="Calibri (MS)"/>
                <a:ea typeface="Calibri (MS)"/>
                <a:cs typeface="Calibri (MS)"/>
                <a:sym typeface="Calibri (MS)"/>
              </a:rPr>
              <a:t>. London: Continuum.</a:t>
            </a:r>
          </a:p>
          <a:p>
            <a:pPr algn="ctr">
              <a:lnSpc>
                <a:spcPts val="4320"/>
              </a:lnSpc>
            </a:pPr>
          </a:p>
          <a:p>
            <a:pPr algn="ctr">
              <a:lnSpc>
                <a:spcPts val="4320"/>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DAG_dK9tlCs</dc:identifier>
  <dcterms:modified xsi:type="dcterms:W3CDTF">2011-08-01T06:04:30Z</dcterms:modified>
  <cp:revision>1</cp:revision>
  <dc:title>YMY Sesiwn 1</dc:title>
</cp:coreProperties>
</file>