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92"/>
    <p:restoredTop sz="91456"/>
  </p:normalViewPr>
  <p:slideViewPr>
    <p:cSldViewPr snapToGrid="0">
      <p:cViewPr varScale="1">
        <p:scale>
          <a:sx n="46" d="100"/>
          <a:sy n="46" d="100"/>
        </p:scale>
        <p:origin x="27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797112-F222-4C80-9769-24EC1D254B9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34785E-ED29-4865-A632-AAC6E92A3F8C}">
      <dgm:prSet/>
      <dgm:spPr/>
      <dgm:t>
        <a:bodyPr/>
        <a:lstStyle/>
        <a:p>
          <a:pPr>
            <a:lnSpc>
              <a:spcPct val="100000"/>
            </a:lnSpc>
          </a:pPr>
          <a:r>
            <a:rPr lang="en-US"/>
            <a:t>If the culture model is used there is no risk at the company’s health </a:t>
          </a:r>
        </a:p>
      </dgm:t>
    </dgm:pt>
    <dgm:pt modelId="{500B4B82-206E-47D4-B7A2-99E2210119D5}" type="parTrans" cxnId="{415C5757-1541-4986-918F-97796052802C}">
      <dgm:prSet/>
      <dgm:spPr/>
      <dgm:t>
        <a:bodyPr/>
        <a:lstStyle/>
        <a:p>
          <a:endParaRPr lang="en-US"/>
        </a:p>
      </dgm:t>
    </dgm:pt>
    <dgm:pt modelId="{0ADBA92C-1373-44C9-B1F1-66CDBFB21C7E}" type="sibTrans" cxnId="{415C5757-1541-4986-918F-97796052802C}">
      <dgm:prSet/>
      <dgm:spPr/>
      <dgm:t>
        <a:bodyPr/>
        <a:lstStyle/>
        <a:p>
          <a:endParaRPr lang="en-US"/>
        </a:p>
      </dgm:t>
    </dgm:pt>
    <dgm:pt modelId="{C1969A9A-F086-478A-BDF5-BF79E04D066D}">
      <dgm:prSet/>
      <dgm:spPr/>
      <dgm:t>
        <a:bodyPr/>
        <a:lstStyle/>
        <a:p>
          <a:pPr>
            <a:lnSpc>
              <a:spcPct val="100000"/>
            </a:lnSpc>
          </a:pPr>
          <a:r>
            <a:rPr lang="en-US"/>
            <a:t>Brings confidence to the employees</a:t>
          </a:r>
        </a:p>
      </dgm:t>
    </dgm:pt>
    <dgm:pt modelId="{F58B5852-0AC2-4A0D-A93E-5E92ED1322E1}" type="parTrans" cxnId="{AE4FA488-CB0A-4F3A-BEEF-AAA5809613DA}">
      <dgm:prSet/>
      <dgm:spPr/>
      <dgm:t>
        <a:bodyPr/>
        <a:lstStyle/>
        <a:p>
          <a:endParaRPr lang="en-US"/>
        </a:p>
      </dgm:t>
    </dgm:pt>
    <dgm:pt modelId="{1460A018-B444-4DF7-8CB6-A383AE1FCE04}" type="sibTrans" cxnId="{AE4FA488-CB0A-4F3A-BEEF-AAA5809613DA}">
      <dgm:prSet/>
      <dgm:spPr/>
      <dgm:t>
        <a:bodyPr/>
        <a:lstStyle/>
        <a:p>
          <a:endParaRPr lang="en-US"/>
        </a:p>
      </dgm:t>
    </dgm:pt>
    <dgm:pt modelId="{1EAE586B-B2AE-4DFB-80A5-4200FB00C357}">
      <dgm:prSet/>
      <dgm:spPr/>
      <dgm:t>
        <a:bodyPr/>
        <a:lstStyle/>
        <a:p>
          <a:pPr>
            <a:lnSpc>
              <a:spcPct val="100000"/>
            </a:lnSpc>
          </a:pPr>
          <a:r>
            <a:rPr lang="en-US"/>
            <a:t>Keeps employees motivated and inspired to do their best in work</a:t>
          </a:r>
        </a:p>
      </dgm:t>
    </dgm:pt>
    <dgm:pt modelId="{0259AF0C-F1F0-481E-9944-F240C91C8B5F}" type="parTrans" cxnId="{4FB27E76-2B65-44D4-936D-D1FD1CB25A69}">
      <dgm:prSet/>
      <dgm:spPr/>
      <dgm:t>
        <a:bodyPr/>
        <a:lstStyle/>
        <a:p>
          <a:endParaRPr lang="en-US"/>
        </a:p>
      </dgm:t>
    </dgm:pt>
    <dgm:pt modelId="{4326015C-A107-4E54-A9A6-8DB5BE9C4297}" type="sibTrans" cxnId="{4FB27E76-2B65-44D4-936D-D1FD1CB25A69}">
      <dgm:prSet/>
      <dgm:spPr/>
      <dgm:t>
        <a:bodyPr/>
        <a:lstStyle/>
        <a:p>
          <a:endParaRPr lang="en-US"/>
        </a:p>
      </dgm:t>
    </dgm:pt>
    <dgm:pt modelId="{1347D3A6-85C4-4339-A45C-F6091DC6F936}" type="pres">
      <dgm:prSet presAssocID="{8F797112-F222-4C80-9769-24EC1D254B9C}" presName="root" presStyleCnt="0">
        <dgm:presLayoutVars>
          <dgm:dir/>
          <dgm:resizeHandles val="exact"/>
        </dgm:presLayoutVars>
      </dgm:prSet>
      <dgm:spPr/>
    </dgm:pt>
    <dgm:pt modelId="{0F37AE5A-05CA-4EC5-9540-5C4A4D200EE6}" type="pres">
      <dgm:prSet presAssocID="{6934785E-ED29-4865-A632-AAC6E92A3F8C}" presName="compNode" presStyleCnt="0"/>
      <dgm:spPr/>
    </dgm:pt>
    <dgm:pt modelId="{4D8757CF-3C6C-47C7-9D4A-46F8921614A9}" type="pres">
      <dgm:prSet presAssocID="{6934785E-ED29-4865-A632-AAC6E92A3F8C}" presName="bgRect" presStyleLbl="bgShp" presStyleIdx="0" presStyleCnt="3"/>
      <dgm:spPr/>
    </dgm:pt>
    <dgm:pt modelId="{1D17D344-93A7-473A-868F-DD071C761560}" type="pres">
      <dgm:prSet presAssocID="{6934785E-ED29-4865-A632-AAC6E92A3F8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38A804B9-0C83-4D5F-9000-C95DD744F128}" type="pres">
      <dgm:prSet presAssocID="{6934785E-ED29-4865-A632-AAC6E92A3F8C}" presName="spaceRect" presStyleCnt="0"/>
      <dgm:spPr/>
    </dgm:pt>
    <dgm:pt modelId="{9E3B4585-3CA7-4CE2-80F6-DCB1DD402E56}" type="pres">
      <dgm:prSet presAssocID="{6934785E-ED29-4865-A632-AAC6E92A3F8C}" presName="parTx" presStyleLbl="revTx" presStyleIdx="0" presStyleCnt="3">
        <dgm:presLayoutVars>
          <dgm:chMax val="0"/>
          <dgm:chPref val="0"/>
        </dgm:presLayoutVars>
      </dgm:prSet>
      <dgm:spPr/>
    </dgm:pt>
    <dgm:pt modelId="{CB2EC437-2A48-4AF3-97F0-393416DAE485}" type="pres">
      <dgm:prSet presAssocID="{0ADBA92C-1373-44C9-B1F1-66CDBFB21C7E}" presName="sibTrans" presStyleCnt="0"/>
      <dgm:spPr/>
    </dgm:pt>
    <dgm:pt modelId="{90702511-EA3D-4269-9760-1A894B3AE47A}" type="pres">
      <dgm:prSet presAssocID="{C1969A9A-F086-478A-BDF5-BF79E04D066D}" presName="compNode" presStyleCnt="0"/>
      <dgm:spPr/>
    </dgm:pt>
    <dgm:pt modelId="{D0ADA59A-7A39-423C-95EE-755957E5687B}" type="pres">
      <dgm:prSet presAssocID="{C1969A9A-F086-478A-BDF5-BF79E04D066D}" presName="bgRect" presStyleLbl="bgShp" presStyleIdx="1" presStyleCnt="3"/>
      <dgm:spPr/>
    </dgm:pt>
    <dgm:pt modelId="{82A75AEC-768E-48B1-9F4B-33C2D4A5F2D9}" type="pres">
      <dgm:prSet presAssocID="{C1969A9A-F086-478A-BDF5-BF79E04D06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E0CEC39B-CE37-4FFF-BCB1-0126A706020E}" type="pres">
      <dgm:prSet presAssocID="{C1969A9A-F086-478A-BDF5-BF79E04D066D}" presName="spaceRect" presStyleCnt="0"/>
      <dgm:spPr/>
    </dgm:pt>
    <dgm:pt modelId="{F8D7675B-DCB9-4717-805F-385AD18F1022}" type="pres">
      <dgm:prSet presAssocID="{C1969A9A-F086-478A-BDF5-BF79E04D066D}" presName="parTx" presStyleLbl="revTx" presStyleIdx="1" presStyleCnt="3">
        <dgm:presLayoutVars>
          <dgm:chMax val="0"/>
          <dgm:chPref val="0"/>
        </dgm:presLayoutVars>
      </dgm:prSet>
      <dgm:spPr/>
    </dgm:pt>
    <dgm:pt modelId="{F37A7D34-1BE2-4D4B-A3CC-7E4A032246DF}" type="pres">
      <dgm:prSet presAssocID="{1460A018-B444-4DF7-8CB6-A383AE1FCE04}" presName="sibTrans" presStyleCnt="0"/>
      <dgm:spPr/>
    </dgm:pt>
    <dgm:pt modelId="{36333C06-5E31-4BD5-85FE-8F9920A28A10}" type="pres">
      <dgm:prSet presAssocID="{1EAE586B-B2AE-4DFB-80A5-4200FB00C357}" presName="compNode" presStyleCnt="0"/>
      <dgm:spPr/>
    </dgm:pt>
    <dgm:pt modelId="{901600FC-7734-4B7E-B562-703C087BB57B}" type="pres">
      <dgm:prSet presAssocID="{1EAE586B-B2AE-4DFB-80A5-4200FB00C357}" presName="bgRect" presStyleLbl="bgShp" presStyleIdx="2" presStyleCnt="3"/>
      <dgm:spPr/>
    </dgm:pt>
    <dgm:pt modelId="{9DA947CA-9435-4BC3-AF75-181EDA24B10B}" type="pres">
      <dgm:prSet presAssocID="{1EAE586B-B2AE-4DFB-80A5-4200FB00C3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EBA3F2DB-0A17-47C7-94EA-BD3B2D6719EC}" type="pres">
      <dgm:prSet presAssocID="{1EAE586B-B2AE-4DFB-80A5-4200FB00C357}" presName="spaceRect" presStyleCnt="0"/>
      <dgm:spPr/>
    </dgm:pt>
    <dgm:pt modelId="{8A5B71DC-BB41-4454-9242-C38AF69E54DE}" type="pres">
      <dgm:prSet presAssocID="{1EAE586B-B2AE-4DFB-80A5-4200FB00C357}" presName="parTx" presStyleLbl="revTx" presStyleIdx="2" presStyleCnt="3">
        <dgm:presLayoutVars>
          <dgm:chMax val="0"/>
          <dgm:chPref val="0"/>
        </dgm:presLayoutVars>
      </dgm:prSet>
      <dgm:spPr/>
    </dgm:pt>
  </dgm:ptLst>
  <dgm:cxnLst>
    <dgm:cxn modelId="{0BF07318-A9C4-4445-9151-91D8D951850E}" type="presOf" srcId="{1EAE586B-B2AE-4DFB-80A5-4200FB00C357}" destId="{8A5B71DC-BB41-4454-9242-C38AF69E54DE}" srcOrd="0" destOrd="0" presId="urn:microsoft.com/office/officeart/2018/2/layout/IconVerticalSolidList"/>
    <dgm:cxn modelId="{415C5757-1541-4986-918F-97796052802C}" srcId="{8F797112-F222-4C80-9769-24EC1D254B9C}" destId="{6934785E-ED29-4865-A632-AAC6E92A3F8C}" srcOrd="0" destOrd="0" parTransId="{500B4B82-206E-47D4-B7A2-99E2210119D5}" sibTransId="{0ADBA92C-1373-44C9-B1F1-66CDBFB21C7E}"/>
    <dgm:cxn modelId="{9E911869-C2BC-4AA2-9E80-CFF137BF6E98}" type="presOf" srcId="{C1969A9A-F086-478A-BDF5-BF79E04D066D}" destId="{F8D7675B-DCB9-4717-805F-385AD18F1022}" srcOrd="0" destOrd="0" presId="urn:microsoft.com/office/officeart/2018/2/layout/IconVerticalSolidList"/>
    <dgm:cxn modelId="{4FB27E76-2B65-44D4-936D-D1FD1CB25A69}" srcId="{8F797112-F222-4C80-9769-24EC1D254B9C}" destId="{1EAE586B-B2AE-4DFB-80A5-4200FB00C357}" srcOrd="2" destOrd="0" parTransId="{0259AF0C-F1F0-481E-9944-F240C91C8B5F}" sibTransId="{4326015C-A107-4E54-A9A6-8DB5BE9C4297}"/>
    <dgm:cxn modelId="{AE4FA488-CB0A-4F3A-BEEF-AAA5809613DA}" srcId="{8F797112-F222-4C80-9769-24EC1D254B9C}" destId="{C1969A9A-F086-478A-BDF5-BF79E04D066D}" srcOrd="1" destOrd="0" parTransId="{F58B5852-0AC2-4A0D-A93E-5E92ED1322E1}" sibTransId="{1460A018-B444-4DF7-8CB6-A383AE1FCE04}"/>
    <dgm:cxn modelId="{EA3F559E-2CDA-4077-8857-F70E71FEEFD1}" type="presOf" srcId="{8F797112-F222-4C80-9769-24EC1D254B9C}" destId="{1347D3A6-85C4-4339-A45C-F6091DC6F936}" srcOrd="0" destOrd="0" presId="urn:microsoft.com/office/officeart/2018/2/layout/IconVerticalSolidList"/>
    <dgm:cxn modelId="{0483E2AD-9F23-4DBE-954A-D6A802E87BB3}" type="presOf" srcId="{6934785E-ED29-4865-A632-AAC6E92A3F8C}" destId="{9E3B4585-3CA7-4CE2-80F6-DCB1DD402E56}" srcOrd="0" destOrd="0" presId="urn:microsoft.com/office/officeart/2018/2/layout/IconVerticalSolidList"/>
    <dgm:cxn modelId="{931A9F25-6D53-4D15-BAD5-21CD4497A66A}" type="presParOf" srcId="{1347D3A6-85C4-4339-A45C-F6091DC6F936}" destId="{0F37AE5A-05CA-4EC5-9540-5C4A4D200EE6}" srcOrd="0" destOrd="0" presId="urn:microsoft.com/office/officeart/2018/2/layout/IconVerticalSolidList"/>
    <dgm:cxn modelId="{107D9CAC-CEE3-49E2-8430-8FD6E37484BC}" type="presParOf" srcId="{0F37AE5A-05CA-4EC5-9540-5C4A4D200EE6}" destId="{4D8757CF-3C6C-47C7-9D4A-46F8921614A9}" srcOrd="0" destOrd="0" presId="urn:microsoft.com/office/officeart/2018/2/layout/IconVerticalSolidList"/>
    <dgm:cxn modelId="{413BFB56-DAC6-4710-BD0C-B8C46760853F}" type="presParOf" srcId="{0F37AE5A-05CA-4EC5-9540-5C4A4D200EE6}" destId="{1D17D344-93A7-473A-868F-DD071C761560}" srcOrd="1" destOrd="0" presId="urn:microsoft.com/office/officeart/2018/2/layout/IconVerticalSolidList"/>
    <dgm:cxn modelId="{AE1DA4E9-6BCC-471C-834F-BE7BF365F0CD}" type="presParOf" srcId="{0F37AE5A-05CA-4EC5-9540-5C4A4D200EE6}" destId="{38A804B9-0C83-4D5F-9000-C95DD744F128}" srcOrd="2" destOrd="0" presId="urn:microsoft.com/office/officeart/2018/2/layout/IconVerticalSolidList"/>
    <dgm:cxn modelId="{62960716-8974-4B84-A1D0-656AF332EF26}" type="presParOf" srcId="{0F37AE5A-05CA-4EC5-9540-5C4A4D200EE6}" destId="{9E3B4585-3CA7-4CE2-80F6-DCB1DD402E56}" srcOrd="3" destOrd="0" presId="urn:microsoft.com/office/officeart/2018/2/layout/IconVerticalSolidList"/>
    <dgm:cxn modelId="{9E3704DB-6644-4D9A-A18C-FEF406C8F264}" type="presParOf" srcId="{1347D3A6-85C4-4339-A45C-F6091DC6F936}" destId="{CB2EC437-2A48-4AF3-97F0-393416DAE485}" srcOrd="1" destOrd="0" presId="urn:microsoft.com/office/officeart/2018/2/layout/IconVerticalSolidList"/>
    <dgm:cxn modelId="{1D227596-97D7-4CF7-A674-794FC79C2AFA}" type="presParOf" srcId="{1347D3A6-85C4-4339-A45C-F6091DC6F936}" destId="{90702511-EA3D-4269-9760-1A894B3AE47A}" srcOrd="2" destOrd="0" presId="urn:microsoft.com/office/officeart/2018/2/layout/IconVerticalSolidList"/>
    <dgm:cxn modelId="{8F3AE74D-E8DE-4494-96BA-CA99ACD68081}" type="presParOf" srcId="{90702511-EA3D-4269-9760-1A894B3AE47A}" destId="{D0ADA59A-7A39-423C-95EE-755957E5687B}" srcOrd="0" destOrd="0" presId="urn:microsoft.com/office/officeart/2018/2/layout/IconVerticalSolidList"/>
    <dgm:cxn modelId="{5E53B164-62F6-49AB-89F9-B8C4B8391EA1}" type="presParOf" srcId="{90702511-EA3D-4269-9760-1A894B3AE47A}" destId="{82A75AEC-768E-48B1-9F4B-33C2D4A5F2D9}" srcOrd="1" destOrd="0" presId="urn:microsoft.com/office/officeart/2018/2/layout/IconVerticalSolidList"/>
    <dgm:cxn modelId="{DA5BE7DF-988E-4256-832A-4596CA1FCC75}" type="presParOf" srcId="{90702511-EA3D-4269-9760-1A894B3AE47A}" destId="{E0CEC39B-CE37-4FFF-BCB1-0126A706020E}" srcOrd="2" destOrd="0" presId="urn:microsoft.com/office/officeart/2018/2/layout/IconVerticalSolidList"/>
    <dgm:cxn modelId="{D9462BEA-63CE-4D30-B69F-503C49C65BD4}" type="presParOf" srcId="{90702511-EA3D-4269-9760-1A894B3AE47A}" destId="{F8D7675B-DCB9-4717-805F-385AD18F1022}" srcOrd="3" destOrd="0" presId="urn:microsoft.com/office/officeart/2018/2/layout/IconVerticalSolidList"/>
    <dgm:cxn modelId="{1E7CEC2C-07A5-4048-A888-3678883FEFC7}" type="presParOf" srcId="{1347D3A6-85C4-4339-A45C-F6091DC6F936}" destId="{F37A7D34-1BE2-4D4B-A3CC-7E4A032246DF}" srcOrd="3" destOrd="0" presId="urn:microsoft.com/office/officeart/2018/2/layout/IconVerticalSolidList"/>
    <dgm:cxn modelId="{DD6CF0B5-A973-4D4D-AB47-5FE3AB7F3A76}" type="presParOf" srcId="{1347D3A6-85C4-4339-A45C-F6091DC6F936}" destId="{36333C06-5E31-4BD5-85FE-8F9920A28A10}" srcOrd="4" destOrd="0" presId="urn:microsoft.com/office/officeart/2018/2/layout/IconVerticalSolidList"/>
    <dgm:cxn modelId="{2C37496A-09DF-4E5C-B056-D4F81DB72396}" type="presParOf" srcId="{36333C06-5E31-4BD5-85FE-8F9920A28A10}" destId="{901600FC-7734-4B7E-B562-703C087BB57B}" srcOrd="0" destOrd="0" presId="urn:microsoft.com/office/officeart/2018/2/layout/IconVerticalSolidList"/>
    <dgm:cxn modelId="{D95B23BD-9E0A-4BE2-B93A-5C9963CBE263}" type="presParOf" srcId="{36333C06-5E31-4BD5-85FE-8F9920A28A10}" destId="{9DA947CA-9435-4BC3-AF75-181EDA24B10B}" srcOrd="1" destOrd="0" presId="urn:microsoft.com/office/officeart/2018/2/layout/IconVerticalSolidList"/>
    <dgm:cxn modelId="{A986CFBC-CDBB-435E-A0C0-7864AA8AB9D3}" type="presParOf" srcId="{36333C06-5E31-4BD5-85FE-8F9920A28A10}" destId="{EBA3F2DB-0A17-47C7-94EA-BD3B2D6719EC}" srcOrd="2" destOrd="0" presId="urn:microsoft.com/office/officeart/2018/2/layout/IconVerticalSolidList"/>
    <dgm:cxn modelId="{093449D1-B2B8-4ED8-A776-DF2944EEB4E8}" type="presParOf" srcId="{36333C06-5E31-4BD5-85FE-8F9920A28A10}" destId="{8A5B71DC-BB41-4454-9242-C38AF69E54D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757CF-3C6C-47C7-9D4A-46F8921614A9}">
      <dsp:nvSpPr>
        <dsp:cNvPr id="0" name=""/>
        <dsp:cNvSpPr/>
      </dsp:nvSpPr>
      <dsp:spPr>
        <a:xfrm>
          <a:off x="0" y="641"/>
          <a:ext cx="6007290" cy="15018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7D344-93A7-473A-868F-DD071C761560}">
      <dsp:nvSpPr>
        <dsp:cNvPr id="0" name=""/>
        <dsp:cNvSpPr/>
      </dsp:nvSpPr>
      <dsp:spPr>
        <a:xfrm>
          <a:off x="454297" y="338548"/>
          <a:ext cx="825994" cy="8259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3B4585-3CA7-4CE2-80F6-DCB1DD402E56}">
      <dsp:nvSpPr>
        <dsp:cNvPr id="0" name=""/>
        <dsp:cNvSpPr/>
      </dsp:nvSpPr>
      <dsp:spPr>
        <a:xfrm>
          <a:off x="1734589" y="641"/>
          <a:ext cx="4272700" cy="1501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941" tIns="158941" rIns="158941" bIns="158941" numCol="1" spcCol="1270" anchor="ctr" anchorCtr="0">
          <a:noAutofit/>
        </a:bodyPr>
        <a:lstStyle/>
        <a:p>
          <a:pPr marL="0" lvl="0" indent="0" algn="l" defTabSz="1111250">
            <a:lnSpc>
              <a:spcPct val="100000"/>
            </a:lnSpc>
            <a:spcBef>
              <a:spcPct val="0"/>
            </a:spcBef>
            <a:spcAft>
              <a:spcPct val="35000"/>
            </a:spcAft>
            <a:buNone/>
          </a:pPr>
          <a:r>
            <a:rPr lang="en-US" sz="2500" kern="1200"/>
            <a:t>If the culture model is used there is no risk at the company’s health </a:t>
          </a:r>
        </a:p>
      </dsp:txBody>
      <dsp:txXfrm>
        <a:off x="1734589" y="641"/>
        <a:ext cx="4272700" cy="1501808"/>
      </dsp:txXfrm>
    </dsp:sp>
    <dsp:sp modelId="{D0ADA59A-7A39-423C-95EE-755957E5687B}">
      <dsp:nvSpPr>
        <dsp:cNvPr id="0" name=""/>
        <dsp:cNvSpPr/>
      </dsp:nvSpPr>
      <dsp:spPr>
        <a:xfrm>
          <a:off x="0" y="1877902"/>
          <a:ext cx="6007290" cy="15018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75AEC-768E-48B1-9F4B-33C2D4A5F2D9}">
      <dsp:nvSpPr>
        <dsp:cNvPr id="0" name=""/>
        <dsp:cNvSpPr/>
      </dsp:nvSpPr>
      <dsp:spPr>
        <a:xfrm>
          <a:off x="454297" y="2215809"/>
          <a:ext cx="825994" cy="8259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D7675B-DCB9-4717-805F-385AD18F1022}">
      <dsp:nvSpPr>
        <dsp:cNvPr id="0" name=""/>
        <dsp:cNvSpPr/>
      </dsp:nvSpPr>
      <dsp:spPr>
        <a:xfrm>
          <a:off x="1734589" y="1877902"/>
          <a:ext cx="4272700" cy="1501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941" tIns="158941" rIns="158941" bIns="158941" numCol="1" spcCol="1270" anchor="ctr" anchorCtr="0">
          <a:noAutofit/>
        </a:bodyPr>
        <a:lstStyle/>
        <a:p>
          <a:pPr marL="0" lvl="0" indent="0" algn="l" defTabSz="1111250">
            <a:lnSpc>
              <a:spcPct val="100000"/>
            </a:lnSpc>
            <a:spcBef>
              <a:spcPct val="0"/>
            </a:spcBef>
            <a:spcAft>
              <a:spcPct val="35000"/>
            </a:spcAft>
            <a:buNone/>
          </a:pPr>
          <a:r>
            <a:rPr lang="en-US" sz="2500" kern="1200"/>
            <a:t>Brings confidence to the employees</a:t>
          </a:r>
        </a:p>
      </dsp:txBody>
      <dsp:txXfrm>
        <a:off x="1734589" y="1877902"/>
        <a:ext cx="4272700" cy="1501808"/>
      </dsp:txXfrm>
    </dsp:sp>
    <dsp:sp modelId="{901600FC-7734-4B7E-B562-703C087BB57B}">
      <dsp:nvSpPr>
        <dsp:cNvPr id="0" name=""/>
        <dsp:cNvSpPr/>
      </dsp:nvSpPr>
      <dsp:spPr>
        <a:xfrm>
          <a:off x="0" y="3755163"/>
          <a:ext cx="6007290" cy="15018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A947CA-9435-4BC3-AF75-181EDA24B10B}">
      <dsp:nvSpPr>
        <dsp:cNvPr id="0" name=""/>
        <dsp:cNvSpPr/>
      </dsp:nvSpPr>
      <dsp:spPr>
        <a:xfrm>
          <a:off x="454297" y="4093070"/>
          <a:ext cx="825994" cy="8259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5B71DC-BB41-4454-9242-C38AF69E54DE}">
      <dsp:nvSpPr>
        <dsp:cNvPr id="0" name=""/>
        <dsp:cNvSpPr/>
      </dsp:nvSpPr>
      <dsp:spPr>
        <a:xfrm>
          <a:off x="1734589" y="3755163"/>
          <a:ext cx="4272700" cy="15018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941" tIns="158941" rIns="158941" bIns="158941" numCol="1" spcCol="1270" anchor="ctr" anchorCtr="0">
          <a:noAutofit/>
        </a:bodyPr>
        <a:lstStyle/>
        <a:p>
          <a:pPr marL="0" lvl="0" indent="0" algn="l" defTabSz="1111250">
            <a:lnSpc>
              <a:spcPct val="100000"/>
            </a:lnSpc>
            <a:spcBef>
              <a:spcPct val="0"/>
            </a:spcBef>
            <a:spcAft>
              <a:spcPct val="35000"/>
            </a:spcAft>
            <a:buNone/>
          </a:pPr>
          <a:r>
            <a:rPr lang="en-US" sz="2500" kern="1200"/>
            <a:t>Keeps employees motivated and inspired to do their best in work</a:t>
          </a:r>
        </a:p>
      </dsp:txBody>
      <dsp:txXfrm>
        <a:off x="1734589" y="3755163"/>
        <a:ext cx="4272700" cy="15018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54C973-5525-914B-8B02-F55C944B9E0C}" type="datetimeFigureOut">
              <a:rPr lang="en-US" smtClean="0"/>
              <a:t>12/13/24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254DBA-C6C7-3B45-B996-041C9A9093CE}" type="slidenum">
              <a:rPr lang="en-US" smtClean="0"/>
              <a:t>‹#›</a:t>
            </a:fld>
            <a:endParaRPr lang="en-US"/>
          </a:p>
        </p:txBody>
      </p:sp>
    </p:spTree>
    <p:extLst>
      <p:ext uri="{BB962C8B-B14F-4D97-AF65-F5344CB8AC3E}">
        <p14:creationId xmlns:p14="http://schemas.microsoft.com/office/powerpoint/2010/main" val="868991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p:txBody>
      </p:sp>
      <p:sp>
        <p:nvSpPr>
          <p:cNvPr id="4" name="Slide Number Placeholder 3"/>
          <p:cNvSpPr>
            <a:spLocks noGrp="1"/>
          </p:cNvSpPr>
          <p:nvPr>
            <p:ph type="sldNum" sz="quarter" idx="5"/>
          </p:nvPr>
        </p:nvSpPr>
        <p:spPr/>
        <p:txBody>
          <a:bodyPr/>
          <a:lstStyle/>
          <a:p>
            <a:fld id="{7B254DBA-C6C7-3B45-B996-041C9A9093CE}" type="slidenum">
              <a:rPr lang="en-US" smtClean="0"/>
              <a:t>3</a:t>
            </a:fld>
            <a:endParaRPr lang="en-US"/>
          </a:p>
        </p:txBody>
      </p:sp>
    </p:spTree>
    <p:extLst>
      <p:ext uri="{BB962C8B-B14F-4D97-AF65-F5344CB8AC3E}">
        <p14:creationId xmlns:p14="http://schemas.microsoft.com/office/powerpoint/2010/main" val="687762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12/13/24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12/13/24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12/13/24</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12/13/24</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12/13/24</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12/13/24</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12/13/24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12/13/24</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7">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5" name="Group 9">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7" name="Freeform: Shape 30">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534A0-6144-D2B2-8CEA-CFAC5D2FE22D}"/>
              </a:ext>
            </a:extLst>
          </p:cNvPr>
          <p:cNvSpPr>
            <a:spLocks noGrp="1"/>
          </p:cNvSpPr>
          <p:nvPr>
            <p:ph type="ctrTitle"/>
          </p:nvPr>
        </p:nvSpPr>
        <p:spPr>
          <a:xfrm>
            <a:off x="2616277" y="2061838"/>
            <a:ext cx="6959446" cy="1662475"/>
          </a:xfrm>
        </p:spPr>
        <p:txBody>
          <a:bodyPr>
            <a:normAutofit/>
          </a:bodyPr>
          <a:lstStyle/>
          <a:p>
            <a:r>
              <a:rPr lang="en-US" sz="4800"/>
              <a:t>TechInovate</a:t>
            </a:r>
          </a:p>
        </p:txBody>
      </p:sp>
      <p:sp>
        <p:nvSpPr>
          <p:cNvPr id="3" name="Subtitle 2">
            <a:extLst>
              <a:ext uri="{FF2B5EF4-FFF2-40B4-BE49-F238E27FC236}">
                <a16:creationId xmlns:a16="http://schemas.microsoft.com/office/drawing/2014/main" id="{949B4539-E2AB-20BE-FE9D-CF4B65A3D8B0}"/>
              </a:ext>
            </a:extLst>
          </p:cNvPr>
          <p:cNvSpPr>
            <a:spLocks noGrp="1"/>
          </p:cNvSpPr>
          <p:nvPr>
            <p:ph type="subTitle" idx="1"/>
          </p:nvPr>
        </p:nvSpPr>
        <p:spPr>
          <a:xfrm>
            <a:off x="3388938" y="3783690"/>
            <a:ext cx="5414125" cy="1196717"/>
          </a:xfrm>
        </p:spPr>
        <p:txBody>
          <a:bodyPr>
            <a:normAutofit/>
          </a:bodyPr>
          <a:lstStyle/>
          <a:p>
            <a:r>
              <a:rPr lang="en-US" sz="2000"/>
              <a:t>The importance of a culture in a business</a:t>
            </a:r>
          </a:p>
        </p:txBody>
      </p:sp>
      <p:sp>
        <p:nvSpPr>
          <p:cNvPr id="4" name="TextBox 3">
            <a:extLst>
              <a:ext uri="{FF2B5EF4-FFF2-40B4-BE49-F238E27FC236}">
                <a16:creationId xmlns:a16="http://schemas.microsoft.com/office/drawing/2014/main" id="{3ED2F590-C674-36BD-FD19-9206951E612E}"/>
              </a:ext>
            </a:extLst>
          </p:cNvPr>
          <p:cNvSpPr txBox="1"/>
          <p:nvPr/>
        </p:nvSpPr>
        <p:spPr>
          <a:xfrm>
            <a:off x="9525059" y="6035041"/>
            <a:ext cx="2476575" cy="646331"/>
          </a:xfrm>
          <a:prstGeom prst="rect">
            <a:avLst/>
          </a:prstGeom>
          <a:noFill/>
        </p:spPr>
        <p:txBody>
          <a:bodyPr wrap="none" rtlCol="0">
            <a:spAutoFit/>
          </a:bodyPr>
          <a:lstStyle/>
          <a:p>
            <a:r>
              <a:rPr lang="en-US" dirty="0"/>
              <a:t>By Iosif-Ionut </a:t>
            </a:r>
            <a:r>
              <a:rPr lang="en-US" dirty="0" err="1"/>
              <a:t>Carpaci</a:t>
            </a:r>
            <a:endParaRPr lang="en-US" dirty="0"/>
          </a:p>
          <a:p>
            <a:r>
              <a:rPr lang="en-US" dirty="0"/>
              <a:t>Id:1922471</a:t>
            </a:r>
          </a:p>
        </p:txBody>
      </p:sp>
    </p:spTree>
    <p:extLst>
      <p:ext uri="{BB962C8B-B14F-4D97-AF65-F5344CB8AC3E}">
        <p14:creationId xmlns:p14="http://schemas.microsoft.com/office/powerpoint/2010/main" val="3286864648"/>
      </p:ext>
    </p:extLst>
  </p:cSld>
  <p:clrMapOvr>
    <a:masterClrMapping/>
  </p:clrMapOvr>
  <mc:AlternateContent xmlns:mc="http://schemas.openxmlformats.org/markup-compatibility/2006">
    <mc:Choice xmlns:p14="http://schemas.microsoft.com/office/powerpoint/2010/main" Requires="p14">
      <p:transition spd="slow" p14:dur="2000" advTm="9956"/>
    </mc:Choice>
    <mc:Fallback>
      <p:transition spd="slow" advTm="9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6"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09B41E7-3B26-DF72-0820-B61B0A93C448}"/>
              </a:ext>
            </a:extLst>
          </p:cNvPr>
          <p:cNvSpPr>
            <a:spLocks noGrp="1"/>
          </p:cNvSpPr>
          <p:nvPr>
            <p:ph type="title"/>
          </p:nvPr>
        </p:nvSpPr>
        <p:spPr>
          <a:xfrm>
            <a:off x="7269686" y="795527"/>
            <a:ext cx="4123738" cy="1433323"/>
          </a:xfrm>
        </p:spPr>
        <p:txBody>
          <a:bodyPr>
            <a:normAutofit/>
          </a:bodyPr>
          <a:lstStyle/>
          <a:p>
            <a:pPr algn="l"/>
            <a:r>
              <a:rPr lang="en-US" sz="3200">
                <a:solidFill>
                  <a:schemeClr val="tx2"/>
                </a:solidFill>
              </a:rPr>
              <a:t>What is business culture model?</a:t>
            </a:r>
          </a:p>
        </p:txBody>
      </p:sp>
      <p:sp>
        <p:nvSpPr>
          <p:cNvPr id="68" name="Rectangle 6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FFF043"/>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unset silhouette of scaffolding in construction site">
            <a:extLst>
              <a:ext uri="{FF2B5EF4-FFF2-40B4-BE49-F238E27FC236}">
                <a16:creationId xmlns:a16="http://schemas.microsoft.com/office/drawing/2014/main" id="{B4069F07-0C0A-6DD3-E818-43670433E4BD}"/>
              </a:ext>
            </a:extLst>
          </p:cNvPr>
          <p:cNvPicPr>
            <a:picLocks noChangeAspect="1"/>
          </p:cNvPicPr>
          <p:nvPr/>
        </p:nvPicPr>
        <p:blipFill>
          <a:blip r:embed="rId2"/>
          <a:srcRect l="11863" r="11585"/>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E0CA2149-406F-77C0-564E-503CC4AF479E}"/>
              </a:ext>
            </a:extLst>
          </p:cNvPr>
          <p:cNvSpPr>
            <a:spLocks noGrp="1"/>
          </p:cNvSpPr>
          <p:nvPr>
            <p:ph idx="1"/>
          </p:nvPr>
        </p:nvSpPr>
        <p:spPr>
          <a:xfrm>
            <a:off x="7293817" y="2338388"/>
            <a:ext cx="4099607" cy="3678237"/>
          </a:xfrm>
        </p:spPr>
        <p:txBody>
          <a:bodyPr>
            <a:normAutofit/>
          </a:bodyPr>
          <a:lstStyle/>
          <a:p>
            <a:pPr>
              <a:lnSpc>
                <a:spcPct val="110000"/>
              </a:lnSpc>
              <a:buClr>
                <a:srgbClr val="FFF043"/>
              </a:buClr>
            </a:pPr>
            <a:r>
              <a:rPr lang="en-US" sz="1500"/>
              <a:t>According to (Paula Morgan 2022)</a:t>
            </a:r>
          </a:p>
          <a:p>
            <a:pPr>
              <a:lnSpc>
                <a:spcPct val="110000"/>
              </a:lnSpc>
              <a:buClr>
                <a:srgbClr val="FFF043"/>
              </a:buClr>
            </a:pPr>
            <a:r>
              <a:rPr lang="en-GB" sz="1500" b="0" i="0">
                <a:effectLst/>
                <a:latin typeface="Georgia" panose="02040502050405020303" pitchFamily="18" charset="0"/>
              </a:rPr>
              <a:t>Organizational culture is a powerful dynamic in your company. It cements employees’ confidence in their work, and keeps them motivated and inspired to do their best. Culture is a set of beliefs and attitudes about the way things are done in your workplace. It may not be discussed every day, but culture is always there in the background, affecting every bit of work that gets done – or doesn’t. It’s the human factor.</a:t>
            </a:r>
            <a:endParaRPr lang="en-US" sz="1500"/>
          </a:p>
        </p:txBody>
      </p:sp>
    </p:spTree>
    <p:extLst>
      <p:ext uri="{BB962C8B-B14F-4D97-AF65-F5344CB8AC3E}">
        <p14:creationId xmlns:p14="http://schemas.microsoft.com/office/powerpoint/2010/main" val="3337804210"/>
      </p:ext>
    </p:extLst>
  </p:cSld>
  <p:clrMapOvr>
    <a:masterClrMapping/>
  </p:clrMapOvr>
  <mc:AlternateContent xmlns:mc="http://schemas.openxmlformats.org/markup-compatibility/2006">
    <mc:Choice xmlns:p14="http://schemas.microsoft.com/office/powerpoint/2010/main" Requires="p14">
      <p:transition spd="slow" p14:dur="2000" advTm="71128"/>
    </mc:Choice>
    <mc:Fallback>
      <p:transition spd="slow" advTm="7112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D58B035-E426-55EC-D59D-95317D5515EF}"/>
              </a:ext>
            </a:extLst>
          </p:cNvPr>
          <p:cNvSpPr>
            <a:spLocks noGrp="1"/>
          </p:cNvSpPr>
          <p:nvPr>
            <p:ph type="title"/>
          </p:nvPr>
        </p:nvSpPr>
        <p:spPr>
          <a:xfrm>
            <a:off x="7269686" y="795527"/>
            <a:ext cx="4123738" cy="1433323"/>
          </a:xfrm>
        </p:spPr>
        <p:txBody>
          <a:bodyPr>
            <a:normAutofit/>
          </a:bodyPr>
          <a:lstStyle/>
          <a:p>
            <a:pPr algn="l"/>
            <a:r>
              <a:rPr lang="en-US" sz="3200">
                <a:solidFill>
                  <a:schemeClr val="tx2"/>
                </a:solidFill>
              </a:rPr>
              <a:t>How can be applied the culture model ?</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E66336"/>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a diagram&#10;&#10;Description automatically generated">
            <a:extLst>
              <a:ext uri="{FF2B5EF4-FFF2-40B4-BE49-F238E27FC236}">
                <a16:creationId xmlns:a16="http://schemas.microsoft.com/office/drawing/2014/main" id="{480D6929-57A6-F821-E9FC-898BD384DC73}"/>
              </a:ext>
            </a:extLst>
          </p:cNvPr>
          <p:cNvPicPr>
            <a:picLocks noChangeAspect="1"/>
          </p:cNvPicPr>
          <p:nvPr/>
        </p:nvPicPr>
        <p:blipFill>
          <a:blip r:embed="rId3"/>
          <a:stretch>
            <a:fillRect/>
          </a:stretch>
        </p:blipFill>
        <p:spPr>
          <a:xfrm>
            <a:off x="1628472" y="960214"/>
            <a:ext cx="4329134" cy="4919472"/>
          </a:xfrm>
          <a:prstGeom prst="rect">
            <a:avLst/>
          </a:prstGeom>
          <a:ln w="12700">
            <a:noFill/>
          </a:ln>
        </p:spPr>
      </p:pic>
      <p:sp>
        <p:nvSpPr>
          <p:cNvPr id="3" name="Content Placeholder 2">
            <a:extLst>
              <a:ext uri="{FF2B5EF4-FFF2-40B4-BE49-F238E27FC236}">
                <a16:creationId xmlns:a16="http://schemas.microsoft.com/office/drawing/2014/main" id="{C04151DB-58B8-974C-B1A6-BD3A50302721}"/>
              </a:ext>
            </a:extLst>
          </p:cNvPr>
          <p:cNvSpPr>
            <a:spLocks noGrp="1"/>
          </p:cNvSpPr>
          <p:nvPr>
            <p:ph idx="1"/>
          </p:nvPr>
        </p:nvSpPr>
        <p:spPr>
          <a:xfrm>
            <a:off x="7293817" y="2338388"/>
            <a:ext cx="4099607" cy="3678237"/>
          </a:xfrm>
        </p:spPr>
        <p:txBody>
          <a:bodyPr>
            <a:normAutofit fontScale="62500" lnSpcReduction="20000"/>
          </a:bodyPr>
          <a:lstStyle/>
          <a:p>
            <a:pPr>
              <a:buClr>
                <a:srgbClr val="E66336"/>
              </a:buClr>
            </a:pPr>
            <a:r>
              <a:rPr lang="en-US" dirty="0"/>
              <a:t>When it comes to culture model there are multiple models but we are going to use </a:t>
            </a:r>
            <a:r>
              <a:rPr lang="en-US" dirty="0" err="1"/>
              <a:t>Mckinsey</a:t>
            </a:r>
            <a:r>
              <a:rPr lang="en-US" dirty="0"/>
              <a:t> 7s model</a:t>
            </a:r>
          </a:p>
          <a:p>
            <a:pPr>
              <a:buClr>
                <a:srgbClr val="E66336"/>
              </a:buClr>
            </a:pPr>
            <a:r>
              <a:rPr lang="en-US" dirty="0"/>
              <a:t>‘’The goal of the </a:t>
            </a:r>
            <a:r>
              <a:rPr lang="en-US" dirty="0" err="1"/>
              <a:t>Mckinsey</a:t>
            </a:r>
            <a:r>
              <a:rPr lang="en-US" dirty="0"/>
              <a:t> 7s Model it’s a tool that analyzes company’s organizational design. The goal of the model is to depict how effectiveness can be achieved in an organization through the interactions of seven key elements.’’</a:t>
            </a:r>
          </a:p>
          <a:p>
            <a:pPr>
              <a:buClr>
                <a:srgbClr val="E66336"/>
              </a:buClr>
            </a:pPr>
            <a:r>
              <a:rPr lang="en-US" dirty="0"/>
              <a:t>strategy</a:t>
            </a:r>
          </a:p>
          <a:p>
            <a:pPr>
              <a:buClr>
                <a:srgbClr val="E66336"/>
              </a:buClr>
            </a:pPr>
            <a:r>
              <a:rPr lang="en-US" dirty="0"/>
              <a:t>Structure</a:t>
            </a:r>
          </a:p>
          <a:p>
            <a:pPr>
              <a:buClr>
                <a:srgbClr val="E66336"/>
              </a:buClr>
            </a:pPr>
            <a:r>
              <a:rPr lang="en-US" dirty="0"/>
              <a:t>system</a:t>
            </a:r>
          </a:p>
          <a:p>
            <a:pPr>
              <a:buClr>
                <a:srgbClr val="E66336"/>
              </a:buClr>
            </a:pPr>
            <a:r>
              <a:rPr lang="en-US" dirty="0"/>
              <a:t>Shared values</a:t>
            </a:r>
          </a:p>
          <a:p>
            <a:pPr>
              <a:buClr>
                <a:srgbClr val="E66336"/>
              </a:buClr>
            </a:pPr>
            <a:r>
              <a:rPr lang="en-US" dirty="0"/>
              <a:t>Style </a:t>
            </a:r>
          </a:p>
          <a:p>
            <a:pPr>
              <a:buClr>
                <a:srgbClr val="E66336"/>
              </a:buClr>
            </a:pPr>
            <a:r>
              <a:rPr lang="en-US" dirty="0"/>
              <a:t>Staff </a:t>
            </a:r>
          </a:p>
          <a:p>
            <a:pPr>
              <a:buClr>
                <a:srgbClr val="E66336"/>
              </a:buClr>
            </a:pPr>
            <a:r>
              <a:rPr lang="en-US" dirty="0"/>
              <a:t>Skills </a:t>
            </a:r>
          </a:p>
          <a:p>
            <a:pPr>
              <a:buClr>
                <a:srgbClr val="E66336"/>
              </a:buClr>
            </a:pPr>
            <a:endParaRPr lang="en-US" dirty="0"/>
          </a:p>
        </p:txBody>
      </p:sp>
    </p:spTree>
    <p:extLst>
      <p:ext uri="{BB962C8B-B14F-4D97-AF65-F5344CB8AC3E}">
        <p14:creationId xmlns:p14="http://schemas.microsoft.com/office/powerpoint/2010/main" val="3854165550"/>
      </p:ext>
    </p:extLst>
  </p:cSld>
  <p:clrMapOvr>
    <a:masterClrMapping/>
  </p:clrMapOvr>
  <mc:AlternateContent xmlns:mc="http://schemas.openxmlformats.org/markup-compatibility/2006">
    <mc:Choice xmlns:p14="http://schemas.microsoft.com/office/powerpoint/2010/main" Requires="p14">
      <p:transition spd="slow" p14:dur="2000" advTm="212288"/>
    </mc:Choice>
    <mc:Fallback>
      <p:transition spd="slow" advTm="21228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E43D436-9D76-4479-B202-282AA3363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ED5FDDF-28FB-4871-BAF5-BC352B7065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0"/>
            <a:ext cx="12584114" cy="6853238"/>
            <a:chOff x="-417513" y="0"/>
            <a:chExt cx="12584114" cy="6853238"/>
          </a:xfrm>
        </p:grpSpPr>
        <p:sp>
          <p:nvSpPr>
            <p:cNvPr id="12" name="Freeform 5">
              <a:extLst>
                <a:ext uri="{FF2B5EF4-FFF2-40B4-BE49-F238E27FC236}">
                  <a16:creationId xmlns:a16="http://schemas.microsoft.com/office/drawing/2014/main" id="{5B7D8589-9CA0-4BA7-B315-7BA600BCB7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D0C97FEA-5238-47DE-9956-42F382C26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4A9B43-E0C5-483B-B15C-4022ECA49C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5BF8B62-C636-43AF-894B-0457A9F268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669F993C-7340-4413-87F8-A281668607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6EB881D7-3E2B-4490-BB0A-16E777AD9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52CE5935-55CA-4EB9-9A3D-100B75145F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CC6D6F8B-79F9-4F06-8A2D-7BABF0529B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DEF715FE-2D51-4CC6-AD82-306DA627C3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60E354CF-EF82-4609-8F48-2EFB01C279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FB9D2ACB-DE65-4053-BB6A-2DD575E12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275F112D-24B3-48F4-B2DB-FAB9E57C7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4224785A-F9F5-4670-880A-D7C6FBAB9A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6767A8E2-1B21-4162-ACFD-4B70C14032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260829BA-C3E3-4388-B253-321C7F999A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7F195E9B-F7B2-48EE-ADF4-0FCA5767B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BD0E493A-B71F-4BD3-B6BC-84DC52C14C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C82D4841-AB36-409F-AD31-FF0FE10B44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A025D47F-C545-4969-97D8-A41AE0B2E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CB1A3BE3-B4BA-4266-A08A-DC26E7CA6B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CC5D0E10-479B-45F0-9A6D-F38F3240A6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D34E12F-06ED-03B9-93F8-9BA068FDB360}"/>
              </a:ext>
            </a:extLst>
          </p:cNvPr>
          <p:cNvSpPr>
            <a:spLocks noGrp="1"/>
          </p:cNvSpPr>
          <p:nvPr>
            <p:ph type="title"/>
          </p:nvPr>
        </p:nvSpPr>
        <p:spPr>
          <a:xfrm>
            <a:off x="7801092" y="2349925"/>
            <a:ext cx="3498979" cy="2456442"/>
          </a:xfrm>
        </p:spPr>
        <p:txBody>
          <a:bodyPr>
            <a:normAutofit/>
          </a:bodyPr>
          <a:lstStyle/>
          <a:p>
            <a:r>
              <a:rPr lang="en-US">
                <a:solidFill>
                  <a:schemeClr val="tx1"/>
                </a:solidFill>
              </a:rPr>
              <a:t>What culture bring to the company?</a:t>
            </a:r>
          </a:p>
        </p:txBody>
      </p:sp>
      <p:graphicFrame>
        <p:nvGraphicFramePr>
          <p:cNvPr id="5" name="Content Placeholder 2">
            <a:extLst>
              <a:ext uri="{FF2B5EF4-FFF2-40B4-BE49-F238E27FC236}">
                <a16:creationId xmlns:a16="http://schemas.microsoft.com/office/drawing/2014/main" id="{B217CD44-8712-A16D-6A91-E5B4CAF9AADA}"/>
              </a:ext>
            </a:extLst>
          </p:cNvPr>
          <p:cNvGraphicFramePr>
            <a:graphicFrameLocks noGrp="1"/>
          </p:cNvGraphicFramePr>
          <p:nvPr>
            <p:ph idx="1"/>
            <p:extLst>
              <p:ext uri="{D42A27DB-BD31-4B8C-83A1-F6EECF244321}">
                <p14:modId xmlns:p14="http://schemas.microsoft.com/office/powerpoint/2010/main" val="441092146"/>
              </p:ext>
            </p:extLst>
          </p:nvPr>
        </p:nvGraphicFramePr>
        <p:xfrm>
          <a:off x="804672" y="798444"/>
          <a:ext cx="6007290" cy="52576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8668078"/>
      </p:ext>
    </p:extLst>
  </p:cSld>
  <p:clrMapOvr>
    <a:masterClrMapping/>
  </p:clrMapOvr>
  <mc:AlternateContent xmlns:mc="http://schemas.openxmlformats.org/markup-compatibility/2006">
    <mc:Choice xmlns:p14="http://schemas.microsoft.com/office/powerpoint/2010/main" Requires="p14">
      <p:transition spd="slow" p14:dur="2000" advTm="58945"/>
    </mc:Choice>
    <mc:Fallback>
      <p:transition spd="slow" advTm="5894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3BE2826-8358-8186-680D-28DDAE1A06BB}"/>
              </a:ext>
            </a:extLst>
          </p:cNvPr>
          <p:cNvSpPr>
            <a:spLocks noGrp="1"/>
          </p:cNvSpPr>
          <p:nvPr>
            <p:ph type="title"/>
          </p:nvPr>
        </p:nvSpPr>
        <p:spPr>
          <a:xfrm>
            <a:off x="7269686" y="795527"/>
            <a:ext cx="4123738" cy="1433323"/>
          </a:xfrm>
        </p:spPr>
        <p:txBody>
          <a:bodyPr>
            <a:normAutofit/>
          </a:bodyPr>
          <a:lstStyle/>
          <a:p>
            <a:pPr algn="l"/>
            <a:r>
              <a:rPr lang="en-US" sz="3200">
                <a:solidFill>
                  <a:schemeClr val="tx2"/>
                </a:solidFill>
              </a:rPr>
              <a:t>Conclusion </a:t>
            </a: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6550B765-F9E7-CD2E-6CCB-4E63FAC88D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303" y="960214"/>
            <a:ext cx="4919472" cy="4919472"/>
          </a:xfrm>
          <a:prstGeom prst="rect">
            <a:avLst/>
          </a:prstGeom>
          <a:ln w="12700">
            <a:noFill/>
          </a:ln>
        </p:spPr>
      </p:pic>
      <p:sp>
        <p:nvSpPr>
          <p:cNvPr id="3" name="Content Placeholder 2">
            <a:extLst>
              <a:ext uri="{FF2B5EF4-FFF2-40B4-BE49-F238E27FC236}">
                <a16:creationId xmlns:a16="http://schemas.microsoft.com/office/drawing/2014/main" id="{D21A9DED-2635-BEA5-384E-0B77C6319171}"/>
              </a:ext>
            </a:extLst>
          </p:cNvPr>
          <p:cNvSpPr>
            <a:spLocks noGrp="1"/>
          </p:cNvSpPr>
          <p:nvPr>
            <p:ph idx="1"/>
          </p:nvPr>
        </p:nvSpPr>
        <p:spPr>
          <a:xfrm>
            <a:off x="7293817" y="2338388"/>
            <a:ext cx="4099607" cy="3678237"/>
          </a:xfrm>
        </p:spPr>
        <p:txBody>
          <a:bodyPr>
            <a:normAutofit/>
          </a:bodyPr>
          <a:lstStyle/>
          <a:p>
            <a:r>
              <a:rPr lang="en-US" dirty="0"/>
              <a:t>In conclusion if </a:t>
            </a:r>
            <a:r>
              <a:rPr lang="en-US" dirty="0" err="1"/>
              <a:t>TechInovate</a:t>
            </a:r>
            <a:r>
              <a:rPr lang="en-US" dirty="0"/>
              <a:t> use culture model in their company may bring to a great success by inspire the employees and motivate them to work much more effectively. </a:t>
            </a:r>
          </a:p>
        </p:txBody>
      </p:sp>
    </p:spTree>
    <p:extLst>
      <p:ext uri="{BB962C8B-B14F-4D97-AF65-F5344CB8AC3E}">
        <p14:creationId xmlns:p14="http://schemas.microsoft.com/office/powerpoint/2010/main" val="3241481080"/>
      </p:ext>
    </p:extLst>
  </p:cSld>
  <p:clrMapOvr>
    <a:masterClrMapping/>
  </p:clrMapOvr>
  <mc:AlternateContent xmlns:mc="http://schemas.openxmlformats.org/markup-compatibility/2006">
    <mc:Choice xmlns:p14="http://schemas.microsoft.com/office/powerpoint/2010/main" Requires="p14">
      <p:transition spd="slow" p14:dur="2000" advTm="67698"/>
    </mc:Choice>
    <mc:Fallback>
      <p:transition spd="slow" advTm="67698"/>
    </mc:Fallback>
  </mc:AlternateContent>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220</TotalTime>
  <Words>254</Words>
  <Application>Microsoft Macintosh PowerPoint</Application>
  <PresentationFormat>Widescreen</PresentationFormat>
  <Paragraphs>24</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Calibri</vt:lpstr>
      <vt:lpstr>Calibri Light</vt:lpstr>
      <vt:lpstr>Georgia</vt:lpstr>
      <vt:lpstr>Rockwell</vt:lpstr>
      <vt:lpstr>Wingdings</vt:lpstr>
      <vt:lpstr>Atlas</vt:lpstr>
      <vt:lpstr>TechInovate</vt:lpstr>
      <vt:lpstr>What is business culture model?</vt:lpstr>
      <vt:lpstr>How can be applied the culture model ?</vt:lpstr>
      <vt:lpstr>What culture bring to the company?</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TechInovate</dc:title>
  <dc:creator>Iosif Carpaci (1922471)</dc:creator>
  <cp:lastModifiedBy>Iosif Carpaci (1922471)</cp:lastModifiedBy>
  <cp:revision>2</cp:revision>
  <dcterms:created xsi:type="dcterms:W3CDTF">2024-12-13T08:36:13Z</dcterms:created>
  <dcterms:modified xsi:type="dcterms:W3CDTF">2024-12-13T12:16:38Z</dcterms:modified>
</cp:coreProperties>
</file>