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6"/>
  </p:notesMasterIdLst>
  <p:sldIdLst>
    <p:sldId id="496" r:id="rId3"/>
    <p:sldId id="501" r:id="rId4"/>
    <p:sldId id="474" r:id="rId5"/>
    <p:sldId id="459" r:id="rId6"/>
    <p:sldId id="458" r:id="rId7"/>
    <p:sldId id="502" r:id="rId8"/>
    <p:sldId id="464" r:id="rId9"/>
    <p:sldId id="455" r:id="rId10"/>
    <p:sldId id="499" r:id="rId11"/>
    <p:sldId id="473" r:id="rId12"/>
    <p:sldId id="472" r:id="rId13"/>
    <p:sldId id="470" r:id="rId14"/>
    <p:sldId id="490" r:id="rId15"/>
    <p:sldId id="492" r:id="rId16"/>
    <p:sldId id="471" r:id="rId17"/>
    <p:sldId id="449" r:id="rId18"/>
    <p:sldId id="452" r:id="rId19"/>
    <p:sldId id="444" r:id="rId20"/>
    <p:sldId id="456" r:id="rId21"/>
    <p:sldId id="466" r:id="rId22"/>
    <p:sldId id="391" r:id="rId23"/>
    <p:sldId id="493" r:id="rId24"/>
    <p:sldId id="25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7984A6-B4DE-4827-8530-2FDC3ED79B63}" type="datetimeFigureOut">
              <a:rPr lang="en-GB" smtClean="0"/>
              <a:t>13/05/2022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9E9C84-7E7D-4B13-8263-3338527EF49E}" type="slidenum">
              <a:rPr lang="en-GB" smtClean="0"/>
              <a:t>‹#›</a:t>
            </a:fld>
            <a:endParaRPr lang="en-GB"/>
          </a:p>
        </p:txBody>
      </p:sp>
    </p:spTree>
    <p:extLst>
      <p:ext uri="{BB962C8B-B14F-4D97-AF65-F5344CB8AC3E}">
        <p14:creationId xmlns:p14="http://schemas.microsoft.com/office/powerpoint/2010/main" val="289766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0594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0060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1632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1472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667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6950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*13-28,000 BC. (Storr, 2020:50)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5405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727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85313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0847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9488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74175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3086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69873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18879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088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*13-28,000 BC. (Storr, 2020:50)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00494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*13-28,000 BC. (Storr, 2020:50)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9615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US" dirty="0"/>
              <a:t>Dispute between Minerva and Neptune over the Naming of the City of Athens.”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8EEAAE-330F-4935-AEB4-0B5D0B0247A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8103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51A97-7653-9389-D329-62236C7B44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7692A9-ACDB-A1EE-F914-213A34C27B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C93A0B-9413-85FF-1C5D-A9A140C9FF1A}"/>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5" name="Footer Placeholder 4">
            <a:extLst>
              <a:ext uri="{FF2B5EF4-FFF2-40B4-BE49-F238E27FC236}">
                <a16:creationId xmlns:a16="http://schemas.microsoft.com/office/drawing/2014/main" id="{A769CBE7-FDBA-009C-308F-751F583CC6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9AD65-628E-A7FB-C456-649DF1479528}"/>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1375021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C41D-3B88-2D1B-6C7B-25643A3923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086AB9-303E-1331-6444-59EF14FFA7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E2FEDE-0835-B4AC-F727-54E16ED14EBD}"/>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5" name="Footer Placeholder 4">
            <a:extLst>
              <a:ext uri="{FF2B5EF4-FFF2-40B4-BE49-F238E27FC236}">
                <a16:creationId xmlns:a16="http://schemas.microsoft.com/office/drawing/2014/main" id="{164F6506-C4FD-2D6E-8430-30589E8ACF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86C3D-0BE6-B747-995B-AFDA2DD6746C}"/>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4075678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8D3A5-CFA4-435B-799E-C78788F7A1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D4BF0D4-8E2E-1930-2FFF-CD9005F480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C049FB-17F1-ABA3-B804-6B3987F857DF}"/>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5" name="Footer Placeholder 4">
            <a:extLst>
              <a:ext uri="{FF2B5EF4-FFF2-40B4-BE49-F238E27FC236}">
                <a16:creationId xmlns:a16="http://schemas.microsoft.com/office/drawing/2014/main" id="{8C16F261-56F2-7F90-2156-05D6D70FCA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6A708B-A319-EBEB-1AC4-974B8061C0A7}"/>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1926808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D4CAB-01C3-5159-084B-BCB8C0A732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E29871-A611-086A-9E7D-06D146B13E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ED0689-E961-0CFD-42F3-6D6FBDDA8E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FB3192-0F9A-D498-B52A-0838E119B85A}"/>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6" name="Footer Placeholder 5">
            <a:extLst>
              <a:ext uri="{FF2B5EF4-FFF2-40B4-BE49-F238E27FC236}">
                <a16:creationId xmlns:a16="http://schemas.microsoft.com/office/drawing/2014/main" id="{7C2DCFF2-46AE-3469-43FB-CF11E0E756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4B1E74-4469-5FA0-606B-26EAC04D7F6E}"/>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4061326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891C-DC3A-691D-F07A-A09EE9A2C2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82972C-8BE1-727D-05DA-2D2B0C0BF9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E6225D-C6CD-F367-2F58-465F30624C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89862E-CA60-A87E-0777-CE689C5D34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3AD35C-66C4-6FC2-01B5-BC35655686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FE769C-BA0D-CAFB-9ADD-219793E3CE48}"/>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8" name="Footer Placeholder 7">
            <a:extLst>
              <a:ext uri="{FF2B5EF4-FFF2-40B4-BE49-F238E27FC236}">
                <a16:creationId xmlns:a16="http://schemas.microsoft.com/office/drawing/2014/main" id="{2A2B6395-DBF6-F6B7-8525-7C4CDD3FAF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AAFEC0-F59F-3AF1-883C-2B7CDC71302A}"/>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342096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B3E6E-75C6-2ED8-C3EE-7681E07141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699B92-1DFF-23D7-6D00-8A1F0238546E}"/>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4" name="Footer Placeholder 3">
            <a:extLst>
              <a:ext uri="{FF2B5EF4-FFF2-40B4-BE49-F238E27FC236}">
                <a16:creationId xmlns:a16="http://schemas.microsoft.com/office/drawing/2014/main" id="{C50A715D-7CEC-2D7F-5EFF-89F4EDEB8F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1F506D-A877-0E4E-91B0-171D4924290F}"/>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2517483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8F670F-81AB-AF8A-9153-04648A806C23}"/>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3" name="Footer Placeholder 2">
            <a:extLst>
              <a:ext uri="{FF2B5EF4-FFF2-40B4-BE49-F238E27FC236}">
                <a16:creationId xmlns:a16="http://schemas.microsoft.com/office/drawing/2014/main" id="{ADEC8DA0-228F-299D-0875-FA5B61F30E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3B08CF-192F-832C-CE88-8F7A425E1E56}"/>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591249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5E55-4A01-D002-0DE3-55E6996798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23550D-9EEF-3B6F-2322-954AAF594A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CF1381-D344-7D6F-90DB-5E5951300E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E4C62A-8C5D-755E-B843-1B56DE12F849}"/>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6" name="Footer Placeholder 5">
            <a:extLst>
              <a:ext uri="{FF2B5EF4-FFF2-40B4-BE49-F238E27FC236}">
                <a16:creationId xmlns:a16="http://schemas.microsoft.com/office/drawing/2014/main" id="{2A6E7DF2-EA93-16F3-58BD-71AFA4ECC5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1890C-4B75-CE41-D7FC-50127BCFCA0D}"/>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3585444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3107D-AEBC-0BCA-99F8-82FA9637D4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1B9D8D-D62A-1DC1-45B4-6B035E87F4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C11F1F-D5C8-4D4F-6D1D-C49FB5721D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15783E-2E5F-C8F6-247D-004ED2167D90}"/>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6" name="Footer Placeholder 5">
            <a:extLst>
              <a:ext uri="{FF2B5EF4-FFF2-40B4-BE49-F238E27FC236}">
                <a16:creationId xmlns:a16="http://schemas.microsoft.com/office/drawing/2014/main" id="{B921D39B-0B1E-838C-8133-FDB4541CA6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D31542-4439-4870-3088-A2CBF6F2679B}"/>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2876616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FC64A-CD56-FDDA-B99C-4B51C35333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C48646-A494-D28D-CB2E-BBC47DD9B8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A347AF-60B0-A628-F4E0-AC13C9D0FF30}"/>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5" name="Footer Placeholder 4">
            <a:extLst>
              <a:ext uri="{FF2B5EF4-FFF2-40B4-BE49-F238E27FC236}">
                <a16:creationId xmlns:a16="http://schemas.microsoft.com/office/drawing/2014/main" id="{48E453BD-829A-C80C-30F3-D601F8508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BD90DA-95DC-D989-60A1-5E9EBB97B457}"/>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2114610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4AEB82-9F26-5380-E670-4271CF25C7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F9AE48-74DF-FE64-3284-89CBE0E1A8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37AC59-FA72-208E-4935-C0D5950E42CF}"/>
              </a:ext>
            </a:extLst>
          </p:cNvPr>
          <p:cNvSpPr>
            <a:spLocks noGrp="1"/>
          </p:cNvSpPr>
          <p:nvPr>
            <p:ph type="dt" sz="half" idx="10"/>
          </p:nvPr>
        </p:nvSpPr>
        <p:spPr/>
        <p:txBody>
          <a:bodyPr/>
          <a:lstStyle/>
          <a:p>
            <a:fld id="{F961CAF6-9D22-4E09-8F3D-A63BB6940DBF}" type="datetimeFigureOut">
              <a:rPr lang="en-GB" smtClean="0"/>
              <a:t>13/05/2022</a:t>
            </a:fld>
            <a:endParaRPr lang="en-GB"/>
          </a:p>
        </p:txBody>
      </p:sp>
      <p:sp>
        <p:nvSpPr>
          <p:cNvPr id="5" name="Footer Placeholder 4">
            <a:extLst>
              <a:ext uri="{FF2B5EF4-FFF2-40B4-BE49-F238E27FC236}">
                <a16:creationId xmlns:a16="http://schemas.microsoft.com/office/drawing/2014/main" id="{302A1F6D-0586-DA48-9183-105C0C676F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2BF3E-9AF8-FC36-7CED-948BF0283F1D}"/>
              </a:ext>
            </a:extLst>
          </p:cNvPr>
          <p:cNvSpPr>
            <a:spLocks noGrp="1"/>
          </p:cNvSpPr>
          <p:nvPr>
            <p:ph type="sldNum" sz="quarter" idx="12"/>
          </p:nvPr>
        </p:nvSpPr>
        <p:spPr/>
        <p:txBody>
          <a:bodyPr/>
          <a:lstStyle/>
          <a:p>
            <a:fld id="{3EA6FD77-0763-4C48-8BB7-517D88080369}" type="slidenum">
              <a:rPr lang="en-GB" smtClean="0"/>
              <a:t>‹#›</a:t>
            </a:fld>
            <a:endParaRPr lang="en-GB"/>
          </a:p>
        </p:txBody>
      </p:sp>
    </p:spTree>
    <p:extLst>
      <p:ext uri="{BB962C8B-B14F-4D97-AF65-F5344CB8AC3E}">
        <p14:creationId xmlns:p14="http://schemas.microsoft.com/office/powerpoint/2010/main" val="3290707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2441446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1088873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8DCCA2-2BF9-42B0-9A7F-AA2575DFAC91}"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33177836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8DCCA2-2BF9-42B0-9A7F-AA2575DFAC91}"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3217724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8DCCA2-2BF9-42B0-9A7F-AA2575DFAC91}"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24012953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8DCCA2-2BF9-42B0-9A7F-AA2575DFAC91}" type="datetimeFigureOut">
              <a:rPr lang="en-GB" smtClean="0"/>
              <a:t>13/05/2022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493186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8DCCA2-2BF9-42B0-9A7F-AA2575DFAC91}" type="datetimeFigureOut">
              <a:rPr lang="en-GB" smtClean="0"/>
              <a:t>13/05/2022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33321102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DCCA2-2BF9-42B0-9A7F-AA2575DFAC91}"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73480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DCCA2-2BF9-42B0-9A7F-AA2575DFAC91}"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23515469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40952309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8DCCA2-2BF9-42B0-9A7F-AA2575DFAC91}"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224E35-F243-4AC0-8258-3F7F22671DEC}" type="slidenum">
              <a:rPr lang="en-GB" smtClean="0"/>
              <a:t>‹#›</a:t>
            </a:fld>
            <a:endParaRPr lang="en-GB"/>
          </a:p>
        </p:txBody>
      </p:sp>
    </p:spTree>
    <p:extLst>
      <p:ext uri="{BB962C8B-B14F-4D97-AF65-F5344CB8AC3E}">
        <p14:creationId xmlns:p14="http://schemas.microsoft.com/office/powerpoint/2010/main" val="1577171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F16824-A863-0B7C-EA37-4DA888A903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F80B5B-0F04-FF84-2969-36ECE10B28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9D42D-DAAF-2DAC-9450-8207B65F67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61CAF6-9D22-4E09-8F3D-A63BB6940DBF}" type="datetimeFigureOut">
              <a:rPr lang="en-GB" smtClean="0"/>
              <a:t>13/05/2022</a:t>
            </a:fld>
            <a:endParaRPr lang="en-GB"/>
          </a:p>
        </p:txBody>
      </p:sp>
      <p:sp>
        <p:nvSpPr>
          <p:cNvPr id="5" name="Footer Placeholder 4">
            <a:extLst>
              <a:ext uri="{FF2B5EF4-FFF2-40B4-BE49-F238E27FC236}">
                <a16:creationId xmlns:a16="http://schemas.microsoft.com/office/drawing/2014/main" id="{3E96C48F-6FAF-F3F1-E33F-D77BCB55DB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E709AC-3EE3-FED1-A488-D28259B9D7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A6FD77-0763-4C48-8BB7-517D88080369}" type="slidenum">
              <a:rPr lang="en-GB" smtClean="0"/>
              <a:t>‹#›</a:t>
            </a:fld>
            <a:endParaRPr lang="en-GB"/>
          </a:p>
        </p:txBody>
      </p:sp>
    </p:spTree>
    <p:extLst>
      <p:ext uri="{BB962C8B-B14F-4D97-AF65-F5344CB8AC3E}">
        <p14:creationId xmlns:p14="http://schemas.microsoft.com/office/powerpoint/2010/main" val="594515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8DCCA2-2BF9-42B0-9A7F-AA2575DFAC91}" type="datetimeFigureOut">
              <a:rPr lang="en-GB" smtClean="0"/>
              <a:t>13/05/2022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224E35-F243-4AC0-8258-3F7F22671DEC}" type="slidenum">
              <a:rPr lang="en-GB" smtClean="0"/>
              <a:t>‹#›</a:t>
            </a:fld>
            <a:endParaRPr lang="en-GB"/>
          </a:p>
        </p:txBody>
      </p:sp>
    </p:spTree>
    <p:extLst>
      <p:ext uri="{BB962C8B-B14F-4D97-AF65-F5344CB8AC3E}">
        <p14:creationId xmlns:p14="http://schemas.microsoft.com/office/powerpoint/2010/main" val="33050851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hyperlink" Target="https://www.psychologytoday.com/gb/blog/reality-play/201207/being-amused-apophenia" TargetMode="Externa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7.png"/><Relationship Id="rId11" Type="http://schemas.openxmlformats.org/officeDocument/2006/relationships/image" Target="../media/image11.png"/><Relationship Id="rId5" Type="http://schemas.openxmlformats.org/officeDocument/2006/relationships/image" Target="../media/image6.png"/><Relationship Id="rId10" Type="http://schemas.openxmlformats.org/officeDocument/2006/relationships/image" Target="../media/image10.png"/><Relationship Id="rId4" Type="http://schemas.openxmlformats.org/officeDocument/2006/relationships/image" Target="../media/image5.png"/><Relationship Id="rId9" Type="http://schemas.openxmlformats.org/officeDocument/2006/relationships/hyperlink" Target="https://www.spookyisles.com/what-is-pareidolia/"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16.png"/><Relationship Id="rId5" Type="http://schemas.microsoft.com/office/2017/06/relationships/model3d" Target="../media/model3d1.glb"/><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2.png"/><Relationship Id="rId7"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8.xml"/><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31.png"/></Relationships>
</file>

<file path=ppt/slides/_rels/slide21.xml.rels><?xml version="1.0" encoding="UTF-8" standalone="yes"?>
<Relationships xmlns="http://schemas.openxmlformats.org/package/2006/relationships"><Relationship Id="rId3" Type="http://schemas.openxmlformats.org/officeDocument/2006/relationships/hyperlink" Target="https://www.smithsonianmag.com/smart-news/late-night-conversations-around-fire-might-have-shaped-early-human-cognition-and-culture-180952790" TargetMode="External"/><Relationship Id="rId2" Type="http://schemas.openxmlformats.org/officeDocument/2006/relationships/hyperlink" Target="https://doi.org/10.1007/978-3-319-12337-0_5" TargetMode="External"/><Relationship Id="rId1" Type="http://schemas.openxmlformats.org/officeDocument/2006/relationships/slideLayout" Target="../slideLayouts/slideLayout18.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073/pnas.1404212111" TargetMode="External"/><Relationship Id="rId2" Type="http://schemas.openxmlformats.org/officeDocument/2006/relationships/hyperlink" Target="https://www.psychologytoday.com/gb/blog/reality-play/201207/being-amused-apophenia#:~:text=Our%20brains%20are%20pattern%2Ddetection,predictions%20about%20survival%20and%20reproduction" TargetMode="External"/><Relationship Id="rId1" Type="http://schemas.openxmlformats.org/officeDocument/2006/relationships/slideLayout" Target="../slideLayouts/slideLayout18.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Oval 13">
            <a:extLst>
              <a:ext uri="{FF2B5EF4-FFF2-40B4-BE49-F238E27FC236}">
                <a16:creationId xmlns:a16="http://schemas.microsoft.com/office/drawing/2014/main" id="{FA167E48-DB19-44F1-987F-3D62F15CC87E}"/>
              </a:ext>
            </a:extLst>
          </p:cNvPr>
          <p:cNvSpPr/>
          <p:nvPr/>
        </p:nvSpPr>
        <p:spPr>
          <a:xfrm>
            <a:off x="2321769" y="1654717"/>
            <a:ext cx="8092231" cy="5017978"/>
          </a:xfrm>
          <a:prstGeom prst="ellipse">
            <a:avLst/>
          </a:prstGeom>
          <a:solidFill>
            <a:schemeClr val="bg1">
              <a:lumMod val="85000"/>
              <a:lumOff val="1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08FB780F-B1AB-40FD-B3FF-5BD2E5C3FC00}"/>
              </a:ext>
            </a:extLst>
          </p:cNvPr>
          <p:cNvPicPr>
            <a:picLocks noChangeAspect="1"/>
          </p:cNvPicPr>
          <p:nvPr/>
        </p:nvPicPr>
        <p:blipFill>
          <a:blip r:embed="rId3"/>
          <a:stretch>
            <a:fillRect/>
          </a:stretch>
        </p:blipFill>
        <p:spPr>
          <a:xfrm>
            <a:off x="3751954" y="1939219"/>
            <a:ext cx="5367309" cy="4680387"/>
          </a:xfrm>
          <a:prstGeom prst="rect">
            <a:avLst/>
          </a:prstGeom>
          <a:effectLst>
            <a:softEdge rad="635000"/>
          </a:effectLst>
        </p:spPr>
      </p:pic>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4"/>
          <a:stretch>
            <a:fillRect/>
          </a:stretch>
        </p:blipFill>
        <p:spPr>
          <a:xfrm>
            <a:off x="-124460" y="899691"/>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srgbClr val="FFC000"/>
                </a:solidFill>
                <a:effectLst/>
                <a:uLnTx/>
                <a:uFillTx/>
                <a:latin typeface="Calibri" panose="020F0502020204030204"/>
                <a:ea typeface="+mn-ea"/>
                <a:cs typeface="+mn-cs"/>
              </a:rPr>
              <a:t>Stories Make Us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a:ln>
                  <a:noFill/>
                </a:ln>
                <a:solidFill>
                  <a:srgbClr val="FFC000"/>
                </a:solidFill>
                <a:effectLst/>
                <a:uLnTx/>
                <a:uFillTx/>
                <a:latin typeface="Calibri" panose="020F0502020204030204"/>
                <a:ea typeface="+mn-ea"/>
                <a:cs typeface="+mn-cs"/>
              </a:rPr>
              <a:t>(HPED6005)</a:t>
            </a:r>
            <a:endParaRPr kumimoji="0" lang="en-GB" sz="2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37278434-E280-4659-A44F-4D6EB261D135}"/>
              </a:ext>
            </a:extLst>
          </p:cNvPr>
          <p:cNvSpPr txBox="1"/>
          <p:nvPr/>
        </p:nvSpPr>
        <p:spPr>
          <a:xfrm>
            <a:off x="425556" y="185305"/>
            <a:ext cx="942964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dirty="0">
                <a:ln>
                  <a:noFill/>
                </a:ln>
                <a:solidFill>
                  <a:srgbClr val="FFC000"/>
                </a:solidFill>
                <a:effectLst/>
                <a:uLnTx/>
                <a:uFillTx/>
                <a:latin typeface="Calibri Light" panose="020F0302020204030204"/>
                <a:ea typeface="+mn-ea"/>
                <a:cs typeface="+mn-cs"/>
              </a:rPr>
              <a:t>The Science of Storytelling: Part Two</a:t>
            </a:r>
          </a:p>
        </p:txBody>
      </p:sp>
      <p:pic>
        <p:nvPicPr>
          <p:cNvPr id="1025" name="Picture 1">
            <a:extLst>
              <a:ext uri="{FF2B5EF4-FFF2-40B4-BE49-F238E27FC236}">
                <a16:creationId xmlns:a16="http://schemas.microsoft.com/office/drawing/2014/main" id="{CC70871B-941B-43D7-A02A-B5414C3DFC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14300" cy="11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3672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124460" y="899691"/>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pic>
        <p:nvPicPr>
          <p:cNvPr id="1025" name="Picture 1">
            <a:extLst>
              <a:ext uri="{FF2B5EF4-FFF2-40B4-BE49-F238E27FC236}">
                <a16:creationId xmlns:a16="http://schemas.microsoft.com/office/drawing/2014/main" id="{CC70871B-941B-43D7-A02A-B5414C3DFC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14300" cy="1143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7F94D3-AC3F-D39D-DE29-2502FD521B2E}"/>
              </a:ext>
            </a:extLst>
          </p:cNvPr>
          <p:cNvSpPr txBox="1"/>
          <p:nvPr/>
        </p:nvSpPr>
        <p:spPr>
          <a:xfrm>
            <a:off x="627380" y="261276"/>
            <a:ext cx="4623830" cy="830997"/>
          </a:xfrm>
          <a:prstGeom prst="rect">
            <a:avLst/>
          </a:prstGeom>
          <a:noFill/>
        </p:spPr>
        <p:txBody>
          <a:bodyPr wrap="none" rtlCol="0">
            <a:spAutoFit/>
          </a:bodyPr>
          <a:lstStyle/>
          <a:p>
            <a:r>
              <a:rPr lang="en-GB" sz="4800" dirty="0">
                <a:solidFill>
                  <a:srgbClr val="FFC000"/>
                </a:solidFill>
                <a:latin typeface="+mj-lt"/>
              </a:rPr>
              <a:t>Recap of Part One</a:t>
            </a:r>
          </a:p>
        </p:txBody>
      </p:sp>
      <p:sp>
        <p:nvSpPr>
          <p:cNvPr id="13" name="TextBox 12">
            <a:extLst>
              <a:ext uri="{FF2B5EF4-FFF2-40B4-BE49-F238E27FC236}">
                <a16:creationId xmlns:a16="http://schemas.microsoft.com/office/drawing/2014/main" id="{7DC8383A-1121-D85F-5FB0-72FE4ADD02D7}"/>
              </a:ext>
            </a:extLst>
          </p:cNvPr>
          <p:cNvSpPr txBox="1"/>
          <p:nvPr/>
        </p:nvSpPr>
        <p:spPr>
          <a:xfrm>
            <a:off x="627380" y="2396419"/>
            <a:ext cx="10937240" cy="2554545"/>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Appreciation of the </a:t>
            </a:r>
            <a:r>
              <a:rPr kumimoji="0" lang="en-US" sz="2800" b="0" i="0" u="sng" strike="noStrike" kern="1200" cap="none" spc="0" normalizeH="0" baseline="0" noProof="0" dirty="0">
                <a:ln>
                  <a:noFill/>
                </a:ln>
                <a:solidFill>
                  <a:srgbClr val="00B0F0"/>
                </a:solidFill>
                <a:effectLst/>
                <a:uLnTx/>
                <a:uFillTx/>
                <a:latin typeface="Calibri" panose="020F0502020204030204"/>
                <a:ea typeface="+mn-ea"/>
                <a:cs typeface="+mn-cs"/>
              </a:rPr>
              <a:t>scientific approach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to storytelling.</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Introduced the role of </a:t>
            </a:r>
            <a:r>
              <a:rPr kumimoji="0" lang="en-US" sz="2800" b="0" i="0" u="sng" strike="noStrike" kern="1200" cap="none" spc="0" normalizeH="0" baseline="0" noProof="0" dirty="0">
                <a:ln>
                  <a:noFill/>
                </a:ln>
                <a:solidFill>
                  <a:srgbClr val="00B0F0"/>
                </a:solidFill>
                <a:effectLst/>
                <a:uLnTx/>
                <a:uFillTx/>
                <a:latin typeface="Calibri" panose="020F0502020204030204"/>
                <a:ea typeface="+mn-ea"/>
                <a:cs typeface="+mn-cs"/>
              </a:rPr>
              <a:t>cognitive principles</a:t>
            </a:r>
            <a:r>
              <a:rPr kumimoji="0" lang="en-US" sz="2800" b="0" i="0" u="none" strike="noStrike" kern="1200" cap="none" spc="0" normalizeH="0" baseline="0" noProof="0" dirty="0">
                <a:ln>
                  <a:noFill/>
                </a:ln>
                <a:solidFill>
                  <a:srgbClr val="00B0F0"/>
                </a:solidFill>
                <a:effectLst/>
                <a:uLnTx/>
                <a:uFillTx/>
                <a:latin typeface="Calibri" panose="020F0502020204030204"/>
                <a:ea typeface="+mn-ea"/>
                <a:cs typeface="+mn-cs"/>
              </a:rPr>
              <a:t>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as a part of this approach.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evolutionary design as a driver for storytelling.</a:t>
            </a:r>
          </a:p>
        </p:txBody>
      </p:sp>
    </p:spTree>
    <p:extLst>
      <p:ext uri="{BB962C8B-B14F-4D97-AF65-F5344CB8AC3E}">
        <p14:creationId xmlns:p14="http://schemas.microsoft.com/office/powerpoint/2010/main" val="3957674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704429-43A4-419C-81E9-D945FBA3E061}"/>
              </a:ext>
            </a:extLst>
          </p:cNvPr>
          <p:cNvSpPr txBox="1"/>
          <p:nvPr/>
        </p:nvSpPr>
        <p:spPr>
          <a:xfrm>
            <a:off x="480695" y="259878"/>
            <a:ext cx="10420986" cy="56938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Aims of today’s Presentation</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FFC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solidFill>
                <a:prstClr val="white"/>
              </a:solidFill>
              <a:latin typeface="Calibri Light" panose="020F0302020204030204"/>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ea typeface="+mn-ea"/>
                <a:cs typeface="+mn-cs"/>
              </a:rPr>
              <a:t>Explore evolutionary advantages for ‘seeing meaning’ in patterns </a:t>
            </a:r>
            <a:r>
              <a:rPr kumimoji="0" lang="en-US" sz="2800" b="0" i="0" u="none" strike="noStrike" kern="1200" cap="none" spc="0" normalizeH="0" baseline="0" noProof="0" dirty="0">
                <a:ln>
                  <a:noFill/>
                </a:ln>
                <a:solidFill>
                  <a:srgbClr val="00B0F0"/>
                </a:solidFill>
                <a:effectLst/>
                <a:uLnTx/>
                <a:uFillTx/>
                <a:ea typeface="+mn-ea"/>
                <a:cs typeface="+mn-cs"/>
              </a:rPr>
              <a:t>(</a:t>
            </a:r>
            <a:r>
              <a:rPr kumimoji="0" lang="en-US" sz="2800" b="0" i="0" strike="noStrike" kern="1200" cap="none" spc="0" normalizeH="0" baseline="0" noProof="0" dirty="0">
                <a:ln>
                  <a:noFill/>
                </a:ln>
                <a:solidFill>
                  <a:srgbClr val="00B0F0"/>
                </a:solidFill>
                <a:effectLst/>
                <a:uLnTx/>
                <a:uFillTx/>
                <a:ea typeface="+mn-ea"/>
                <a:cs typeface="+mn-cs"/>
              </a:rPr>
              <a:t>pareidolia</a:t>
            </a:r>
            <a:r>
              <a:rPr kumimoji="0" lang="en-US" sz="2800" b="0" i="0" u="none" strike="noStrike" kern="1200" cap="none" spc="0" normalizeH="0" baseline="0" noProof="0" dirty="0">
                <a:ln>
                  <a:noFill/>
                </a:ln>
                <a:solidFill>
                  <a:srgbClr val="00B0F0"/>
                </a:solidFill>
                <a:effectLst/>
                <a:uLnTx/>
                <a:uFillTx/>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dirty="0">
              <a:solidFill>
                <a:srgbClr val="00B0F0"/>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100" dirty="0">
              <a:solidFill>
                <a:srgbClr val="00B0F0"/>
              </a:solidFill>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solidFill>
                  <a:prstClr val="white"/>
                </a:solidFill>
              </a:rPr>
              <a:t>Consider significance of </a:t>
            </a:r>
            <a:r>
              <a:rPr kumimoji="0" lang="en-US" sz="2800" b="0" i="0" u="none" strike="noStrike" kern="1200" cap="none" spc="0" normalizeH="0" baseline="0" noProof="0" dirty="0">
                <a:ln>
                  <a:noFill/>
                </a:ln>
                <a:solidFill>
                  <a:prstClr val="white"/>
                </a:solidFill>
                <a:effectLst/>
                <a:uLnTx/>
                <a:uFillTx/>
                <a:ea typeface="+mn-ea"/>
                <a:cs typeface="+mn-cs"/>
              </a:rPr>
              <a:t>establishing </a:t>
            </a:r>
            <a:r>
              <a:rPr kumimoji="0" lang="en-US" sz="2800" b="0" i="0" strike="noStrike" kern="1200" cap="none" spc="0" normalizeH="0" baseline="0" noProof="0" dirty="0">
                <a:ln>
                  <a:noFill/>
                </a:ln>
                <a:solidFill>
                  <a:srgbClr val="00B0F0"/>
                </a:solidFill>
                <a:effectLst/>
                <a:uLnTx/>
                <a:uFillTx/>
                <a:ea typeface="+mn-ea"/>
                <a:cs typeface="+mn-cs"/>
              </a:rPr>
              <a:t>cause and effect </a:t>
            </a:r>
            <a:r>
              <a:rPr kumimoji="0" lang="en-US" sz="2800" b="0" i="0" u="none" strike="noStrike" kern="1200" cap="none" spc="0" normalizeH="0" baseline="0" noProof="0" dirty="0">
                <a:ln>
                  <a:noFill/>
                </a:ln>
                <a:solidFill>
                  <a:prstClr val="white"/>
                </a:solidFill>
                <a:effectLst/>
                <a:uLnTx/>
                <a:uFillTx/>
                <a:ea typeface="+mn-ea"/>
                <a:cs typeface="+mn-cs"/>
              </a:rPr>
              <a:t>relationships through narrative.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white"/>
              </a:solidFill>
              <a:effectLst/>
              <a:uLnTx/>
              <a:uFillTx/>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white"/>
              </a:solidFill>
              <a:effectLst/>
              <a:uLnTx/>
              <a:uFillTx/>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ea typeface="+mn-ea"/>
                <a:cs typeface="+mn-cs"/>
              </a:rPr>
              <a:t>Also</a:t>
            </a:r>
            <a:r>
              <a:rPr lang="en-US" sz="2800" dirty="0">
                <a:solidFill>
                  <a:prstClr val="white"/>
                </a:solidFill>
              </a:rPr>
              <a:t> </a:t>
            </a:r>
            <a:r>
              <a:rPr kumimoji="0" lang="en-US" sz="2800" b="0" i="0" u="none" strike="noStrike" kern="1200" cap="none" spc="0" normalizeH="0" baseline="0" noProof="0" dirty="0">
                <a:ln>
                  <a:noFill/>
                </a:ln>
                <a:solidFill>
                  <a:prstClr val="white"/>
                </a:solidFill>
                <a:effectLst/>
                <a:uLnTx/>
                <a:uFillTx/>
                <a:ea typeface="+mn-ea"/>
                <a:cs typeface="+mn-cs"/>
              </a:rPr>
              <a:t>consider why common story-themes are found throughout different cultures and time periods, and underlying reasons for such universality.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1760433-DCEB-498C-88F2-CFD67D10A6EB}"/>
              </a:ext>
            </a:extLst>
          </p:cNvPr>
          <p:cNvPicPr>
            <a:picLocks noChangeAspect="1"/>
          </p:cNvPicPr>
          <p:nvPr/>
        </p:nvPicPr>
        <p:blipFill>
          <a:blip r:embed="rId3"/>
          <a:stretch>
            <a:fillRect/>
          </a:stretch>
        </p:blipFill>
        <p:spPr>
          <a:xfrm>
            <a:off x="-215900" y="827241"/>
            <a:ext cx="12623800" cy="514562"/>
          </a:xfrm>
          <a:prstGeom prst="rect">
            <a:avLst/>
          </a:prstGeom>
        </p:spPr>
      </p:pic>
    </p:spTree>
    <p:extLst>
      <p:ext uri="{BB962C8B-B14F-4D97-AF65-F5344CB8AC3E}">
        <p14:creationId xmlns:p14="http://schemas.microsoft.com/office/powerpoint/2010/main" val="2343513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81608BD-B9E7-4AF4-ADFE-16B142FA9903}"/>
              </a:ext>
            </a:extLst>
          </p:cNvPr>
          <p:cNvSpPr txBox="1"/>
          <p:nvPr/>
        </p:nvSpPr>
        <p:spPr>
          <a:xfrm>
            <a:off x="260837" y="235523"/>
            <a:ext cx="11158277" cy="80021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Seeing Meaning in Pattern &amp; Form (Pareidolia)</a:t>
            </a: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215900" y="827241"/>
            <a:ext cx="12623800" cy="514562"/>
          </a:xfrm>
          <a:prstGeom prst="rect">
            <a:avLst/>
          </a:prstGeom>
        </p:spPr>
      </p:pic>
      <p:sp>
        <p:nvSpPr>
          <p:cNvPr id="2" name="TextBox 1">
            <a:extLst>
              <a:ext uri="{FF2B5EF4-FFF2-40B4-BE49-F238E27FC236}">
                <a16:creationId xmlns:a16="http://schemas.microsoft.com/office/drawing/2014/main" id="{8899941B-AA48-451D-853D-F1BB1DD0328E}"/>
              </a:ext>
            </a:extLst>
          </p:cNvPr>
          <p:cNvSpPr txBox="1"/>
          <p:nvPr/>
        </p:nvSpPr>
        <p:spPr>
          <a:xfrm>
            <a:off x="331957" y="1933521"/>
            <a:ext cx="7010819" cy="4465966"/>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en-GB" sz="2800" b="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Our brains are pattern-detection machines …. making it possible to uncover meaningful relationships among the barrage of sensory input …. </a:t>
            </a:r>
            <a:r>
              <a:rPr kumimoji="0" lang="en-GB"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t>
            </a:r>
          </a:p>
          <a:p>
            <a:pPr marL="457200" marR="0" lvl="1" indent="0" algn="l" defTabSz="914400" rtl="0" eaLnBrk="1" fontAlgn="auto" latinLnBrk="0" hangingPunct="1">
              <a:lnSpc>
                <a:spcPct val="107000"/>
              </a:lnSpc>
              <a:spcBef>
                <a:spcPts val="0"/>
              </a:spcBef>
              <a:spcAft>
                <a:spcPts val="8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This allows us to make sense of and predict events.</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280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t>
            </a:r>
            <a:r>
              <a:rPr kumimoji="0" lang="en-GB" sz="2800" i="1"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Nature ensures that we are prone to seeing patterns rather than missing them</a:t>
            </a:r>
            <a:r>
              <a:rPr kumimoji="0" lang="en-GB" sz="280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                                 (Poulson 2012)  </a:t>
            </a:r>
            <a:endParaRPr kumimoji="0" lang="en-GB" sz="24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84CD0BFA-0D4F-4CF3-955C-3F21E4AD3C3F}"/>
              </a:ext>
            </a:extLst>
          </p:cNvPr>
          <p:cNvPicPr>
            <a:picLocks noChangeAspect="1"/>
          </p:cNvPicPr>
          <p:nvPr/>
        </p:nvPicPr>
        <p:blipFill>
          <a:blip r:embed="rId4"/>
          <a:stretch>
            <a:fillRect/>
          </a:stretch>
        </p:blipFill>
        <p:spPr>
          <a:xfrm>
            <a:off x="7766593" y="2102457"/>
            <a:ext cx="4093450" cy="3424281"/>
          </a:xfrm>
          <a:prstGeom prst="rect">
            <a:avLst/>
          </a:prstGeom>
          <a:ln w="19050">
            <a:solidFill>
              <a:srgbClr val="FFC000"/>
            </a:solidFill>
          </a:ln>
        </p:spPr>
      </p:pic>
      <p:sp>
        <p:nvSpPr>
          <p:cNvPr id="10" name="TextBox 9">
            <a:extLst>
              <a:ext uri="{FF2B5EF4-FFF2-40B4-BE49-F238E27FC236}">
                <a16:creationId xmlns:a16="http://schemas.microsoft.com/office/drawing/2014/main" id="{5E11FB4D-3170-4F72-BE56-72E166127CBE}"/>
              </a:ext>
            </a:extLst>
          </p:cNvPr>
          <p:cNvSpPr txBox="1"/>
          <p:nvPr/>
        </p:nvSpPr>
        <p:spPr>
          <a:xfrm>
            <a:off x="7837713" y="5195367"/>
            <a:ext cx="409345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hlinkClick r:id="rId5"/>
              </a:rPr>
              <a:t>https://www.psychologytoday.com/gb/blog/reality-play/201207/being-amused-apophenia</a:t>
            </a: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81989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BCF3656-9BF4-4A4B-8EA2-6641825FA209}"/>
              </a:ext>
            </a:extLst>
          </p:cNvPr>
          <p:cNvSpPr txBox="1"/>
          <p:nvPr/>
        </p:nvSpPr>
        <p:spPr>
          <a:xfrm>
            <a:off x="8387363" y="2277702"/>
            <a:ext cx="3444726"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War of the Ghosts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215900" y="827241"/>
            <a:ext cx="12623800" cy="514562"/>
          </a:xfrm>
          <a:prstGeom prst="rect">
            <a:avLst/>
          </a:prstGeom>
        </p:spPr>
      </p:pic>
      <p:pic>
        <p:nvPicPr>
          <p:cNvPr id="6" name="Picture 5">
            <a:extLst>
              <a:ext uri="{FF2B5EF4-FFF2-40B4-BE49-F238E27FC236}">
                <a16:creationId xmlns:a16="http://schemas.microsoft.com/office/drawing/2014/main" id="{F49A162D-13AE-4C7E-999B-5FE4E1DB722F}"/>
              </a:ext>
            </a:extLst>
          </p:cNvPr>
          <p:cNvPicPr>
            <a:picLocks noChangeAspect="1"/>
          </p:cNvPicPr>
          <p:nvPr/>
        </p:nvPicPr>
        <p:blipFill>
          <a:blip r:embed="rId4"/>
          <a:stretch>
            <a:fillRect/>
          </a:stretch>
        </p:blipFill>
        <p:spPr>
          <a:xfrm>
            <a:off x="4143473" y="1904925"/>
            <a:ext cx="2102229" cy="1815561"/>
          </a:xfrm>
          <a:prstGeom prst="rect">
            <a:avLst/>
          </a:prstGeom>
        </p:spPr>
      </p:pic>
      <p:sp>
        <p:nvSpPr>
          <p:cNvPr id="12" name="TextBox 11">
            <a:extLst>
              <a:ext uri="{FF2B5EF4-FFF2-40B4-BE49-F238E27FC236}">
                <a16:creationId xmlns:a16="http://schemas.microsoft.com/office/drawing/2014/main" id="{2918C738-7AE4-45E8-8190-06AE83D299BD}"/>
              </a:ext>
            </a:extLst>
          </p:cNvPr>
          <p:cNvSpPr txBox="1"/>
          <p:nvPr/>
        </p:nvSpPr>
        <p:spPr>
          <a:xfrm>
            <a:off x="4194608" y="3575380"/>
            <a:ext cx="1708085" cy="15388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rPr>
              <a:t>https://www.painscience.com/articles/palpatory-pareidolia.php</a:t>
            </a:r>
          </a:p>
        </p:txBody>
      </p:sp>
      <p:pic>
        <p:nvPicPr>
          <p:cNvPr id="13" name="Picture 12">
            <a:extLst>
              <a:ext uri="{FF2B5EF4-FFF2-40B4-BE49-F238E27FC236}">
                <a16:creationId xmlns:a16="http://schemas.microsoft.com/office/drawing/2014/main" id="{4BC2FABC-6DA3-41D0-9666-27D20CC41F5E}"/>
              </a:ext>
            </a:extLst>
          </p:cNvPr>
          <p:cNvPicPr>
            <a:picLocks noChangeAspect="1"/>
          </p:cNvPicPr>
          <p:nvPr/>
        </p:nvPicPr>
        <p:blipFill>
          <a:blip r:embed="rId5"/>
          <a:stretch>
            <a:fillRect/>
          </a:stretch>
        </p:blipFill>
        <p:spPr>
          <a:xfrm>
            <a:off x="9386914" y="1841634"/>
            <a:ext cx="2457450" cy="1815562"/>
          </a:xfrm>
          <a:prstGeom prst="rect">
            <a:avLst/>
          </a:prstGeom>
        </p:spPr>
      </p:pic>
      <p:sp>
        <p:nvSpPr>
          <p:cNvPr id="15" name="TextBox 14">
            <a:extLst>
              <a:ext uri="{FF2B5EF4-FFF2-40B4-BE49-F238E27FC236}">
                <a16:creationId xmlns:a16="http://schemas.microsoft.com/office/drawing/2014/main" id="{0B0DBE96-A7F1-4A42-83EF-09EC4704BC28}"/>
              </a:ext>
            </a:extLst>
          </p:cNvPr>
          <p:cNvSpPr txBox="1"/>
          <p:nvPr/>
        </p:nvSpPr>
        <p:spPr>
          <a:xfrm>
            <a:off x="9671290" y="3441751"/>
            <a:ext cx="245745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https://allpoetry.com/poems/about/pareidolia</a:t>
            </a:r>
          </a:p>
        </p:txBody>
      </p:sp>
      <p:pic>
        <p:nvPicPr>
          <p:cNvPr id="16" name="Picture 15">
            <a:extLst>
              <a:ext uri="{FF2B5EF4-FFF2-40B4-BE49-F238E27FC236}">
                <a16:creationId xmlns:a16="http://schemas.microsoft.com/office/drawing/2014/main" id="{C5BB6A3A-5A2B-42A4-862E-1220E6C62583}"/>
              </a:ext>
            </a:extLst>
          </p:cNvPr>
          <p:cNvPicPr>
            <a:picLocks noChangeAspect="1"/>
          </p:cNvPicPr>
          <p:nvPr/>
        </p:nvPicPr>
        <p:blipFill>
          <a:blip r:embed="rId6"/>
          <a:stretch>
            <a:fillRect/>
          </a:stretch>
        </p:blipFill>
        <p:spPr>
          <a:xfrm>
            <a:off x="5322147" y="4580215"/>
            <a:ext cx="2257425" cy="1838408"/>
          </a:xfrm>
          <a:prstGeom prst="rect">
            <a:avLst/>
          </a:prstGeom>
        </p:spPr>
      </p:pic>
      <p:sp>
        <p:nvSpPr>
          <p:cNvPr id="18" name="TextBox 17">
            <a:extLst>
              <a:ext uri="{FF2B5EF4-FFF2-40B4-BE49-F238E27FC236}">
                <a16:creationId xmlns:a16="http://schemas.microsoft.com/office/drawing/2014/main" id="{11EC2B1A-817D-43D5-BC6E-134052A6C903}"/>
              </a:ext>
            </a:extLst>
          </p:cNvPr>
          <p:cNvSpPr txBox="1"/>
          <p:nvPr/>
        </p:nvSpPr>
        <p:spPr>
          <a:xfrm>
            <a:off x="5425708" y="6130961"/>
            <a:ext cx="2257426"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rPr>
              <a:t>https://www.boredpanda.com/amazing-pareidolia-examples/?utm_source=google&amp;utm_medium=organic&amp;utm_campaign=organic</a:t>
            </a:r>
          </a:p>
        </p:txBody>
      </p:sp>
      <p:pic>
        <p:nvPicPr>
          <p:cNvPr id="19" name="Picture 18">
            <a:extLst>
              <a:ext uri="{FF2B5EF4-FFF2-40B4-BE49-F238E27FC236}">
                <a16:creationId xmlns:a16="http://schemas.microsoft.com/office/drawing/2014/main" id="{56CBE6A6-F4FE-46ED-9ED4-6F1189F101CC}"/>
              </a:ext>
            </a:extLst>
          </p:cNvPr>
          <p:cNvPicPr>
            <a:picLocks noChangeAspect="1"/>
          </p:cNvPicPr>
          <p:nvPr/>
        </p:nvPicPr>
        <p:blipFill>
          <a:blip r:embed="rId7"/>
          <a:stretch>
            <a:fillRect/>
          </a:stretch>
        </p:blipFill>
        <p:spPr>
          <a:xfrm>
            <a:off x="689528" y="4580215"/>
            <a:ext cx="3444726" cy="1838409"/>
          </a:xfrm>
          <a:prstGeom prst="rect">
            <a:avLst/>
          </a:prstGeom>
        </p:spPr>
      </p:pic>
      <p:sp>
        <p:nvSpPr>
          <p:cNvPr id="21" name="TextBox 20">
            <a:extLst>
              <a:ext uri="{FF2B5EF4-FFF2-40B4-BE49-F238E27FC236}">
                <a16:creationId xmlns:a16="http://schemas.microsoft.com/office/drawing/2014/main" id="{1A20543F-F972-4E2C-A530-0CB978C1A2B6}"/>
              </a:ext>
            </a:extLst>
          </p:cNvPr>
          <p:cNvSpPr txBox="1"/>
          <p:nvPr/>
        </p:nvSpPr>
        <p:spPr>
          <a:xfrm>
            <a:off x="1569895" y="6180415"/>
            <a:ext cx="2564359"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https://www.pinterest.co.uk/pin/45458277464643120/</a:t>
            </a:r>
          </a:p>
        </p:txBody>
      </p:sp>
      <p:pic>
        <p:nvPicPr>
          <p:cNvPr id="22" name="Picture 21">
            <a:extLst>
              <a:ext uri="{FF2B5EF4-FFF2-40B4-BE49-F238E27FC236}">
                <a16:creationId xmlns:a16="http://schemas.microsoft.com/office/drawing/2014/main" id="{DA18EDC8-BE3D-44C2-A21D-2E6FB7491A40}"/>
              </a:ext>
            </a:extLst>
          </p:cNvPr>
          <p:cNvPicPr>
            <a:picLocks noChangeAspect="1"/>
          </p:cNvPicPr>
          <p:nvPr/>
        </p:nvPicPr>
        <p:blipFill>
          <a:blip r:embed="rId8"/>
          <a:stretch>
            <a:fillRect/>
          </a:stretch>
        </p:blipFill>
        <p:spPr>
          <a:xfrm>
            <a:off x="8974589" y="4580215"/>
            <a:ext cx="2857500" cy="1838408"/>
          </a:xfrm>
          <a:prstGeom prst="rect">
            <a:avLst/>
          </a:prstGeom>
        </p:spPr>
      </p:pic>
      <p:sp>
        <p:nvSpPr>
          <p:cNvPr id="24" name="TextBox 23">
            <a:extLst>
              <a:ext uri="{FF2B5EF4-FFF2-40B4-BE49-F238E27FC236}">
                <a16:creationId xmlns:a16="http://schemas.microsoft.com/office/drawing/2014/main" id="{37006D91-F506-42B9-AED8-51593F6176D1}"/>
              </a:ext>
            </a:extLst>
          </p:cNvPr>
          <p:cNvSpPr txBox="1"/>
          <p:nvPr/>
        </p:nvSpPr>
        <p:spPr>
          <a:xfrm>
            <a:off x="9115383" y="6195804"/>
            <a:ext cx="1988685" cy="18466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https://www.spookyisles.com/what-is-pareidolia/</a:t>
            </a:r>
          </a:p>
        </p:txBody>
      </p:sp>
      <p:sp>
        <p:nvSpPr>
          <p:cNvPr id="26" name="TextBox 25">
            <a:extLst>
              <a:ext uri="{FF2B5EF4-FFF2-40B4-BE49-F238E27FC236}">
                <a16:creationId xmlns:a16="http://schemas.microsoft.com/office/drawing/2014/main" id="{3861158F-FB2A-47C8-A976-E06B21491E9D}"/>
              </a:ext>
            </a:extLst>
          </p:cNvPr>
          <p:cNvSpPr txBox="1"/>
          <p:nvPr/>
        </p:nvSpPr>
        <p:spPr>
          <a:xfrm>
            <a:off x="3323739" y="3916742"/>
            <a:ext cx="524348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9"/>
              </a:rPr>
              <a:t>https://www.spookyisles.com/what-is-pareidolia/</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27" name="Picture 26">
            <a:extLst>
              <a:ext uri="{FF2B5EF4-FFF2-40B4-BE49-F238E27FC236}">
                <a16:creationId xmlns:a16="http://schemas.microsoft.com/office/drawing/2014/main" id="{8759187B-E8B9-4BEE-A621-BD608335FD48}"/>
              </a:ext>
            </a:extLst>
          </p:cNvPr>
          <p:cNvPicPr>
            <a:picLocks noChangeAspect="1"/>
          </p:cNvPicPr>
          <p:nvPr/>
        </p:nvPicPr>
        <p:blipFill>
          <a:blip r:embed="rId10"/>
          <a:stretch>
            <a:fillRect/>
          </a:stretch>
        </p:blipFill>
        <p:spPr>
          <a:xfrm>
            <a:off x="6415284" y="1845540"/>
            <a:ext cx="2619375" cy="1815561"/>
          </a:xfrm>
          <a:prstGeom prst="rect">
            <a:avLst/>
          </a:prstGeom>
        </p:spPr>
      </p:pic>
      <p:sp>
        <p:nvSpPr>
          <p:cNvPr id="31" name="TextBox 30">
            <a:extLst>
              <a:ext uri="{FF2B5EF4-FFF2-40B4-BE49-F238E27FC236}">
                <a16:creationId xmlns:a16="http://schemas.microsoft.com/office/drawing/2014/main" id="{64F69F21-30C6-4F4D-B4B3-42DA511FA1CC}"/>
              </a:ext>
            </a:extLst>
          </p:cNvPr>
          <p:cNvSpPr txBox="1"/>
          <p:nvPr/>
        </p:nvSpPr>
        <p:spPr>
          <a:xfrm>
            <a:off x="6415284" y="1868234"/>
            <a:ext cx="2193440"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https://www.jenieyolland.com/its-a-face-no-its-not-its-pareidolia/</a:t>
            </a:r>
          </a:p>
        </p:txBody>
      </p:sp>
      <p:pic>
        <p:nvPicPr>
          <p:cNvPr id="32" name="Picture 31">
            <a:extLst>
              <a:ext uri="{FF2B5EF4-FFF2-40B4-BE49-F238E27FC236}">
                <a16:creationId xmlns:a16="http://schemas.microsoft.com/office/drawing/2014/main" id="{ED109D9D-935E-4EED-AED3-9C8882A96939}"/>
              </a:ext>
            </a:extLst>
          </p:cNvPr>
          <p:cNvPicPr>
            <a:picLocks noChangeAspect="1"/>
          </p:cNvPicPr>
          <p:nvPr/>
        </p:nvPicPr>
        <p:blipFill>
          <a:blip r:embed="rId11"/>
          <a:stretch>
            <a:fillRect/>
          </a:stretch>
        </p:blipFill>
        <p:spPr>
          <a:xfrm>
            <a:off x="684688" y="2022401"/>
            <a:ext cx="2962275" cy="1543050"/>
          </a:xfrm>
          <a:prstGeom prst="rect">
            <a:avLst/>
          </a:prstGeom>
        </p:spPr>
      </p:pic>
      <p:sp>
        <p:nvSpPr>
          <p:cNvPr id="34" name="TextBox 33">
            <a:extLst>
              <a:ext uri="{FF2B5EF4-FFF2-40B4-BE49-F238E27FC236}">
                <a16:creationId xmlns:a16="http://schemas.microsoft.com/office/drawing/2014/main" id="{8D45C8F9-D794-4C7E-AB14-EACCE31AB290}"/>
              </a:ext>
            </a:extLst>
          </p:cNvPr>
          <p:cNvSpPr txBox="1"/>
          <p:nvPr/>
        </p:nvSpPr>
        <p:spPr>
          <a:xfrm>
            <a:off x="1084467" y="3378252"/>
            <a:ext cx="2642698" cy="18466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https://www.ranker.com/list/scariest-pareidolia-photos/samantha-dillinger</a:t>
            </a:r>
          </a:p>
        </p:txBody>
      </p:sp>
      <p:sp>
        <p:nvSpPr>
          <p:cNvPr id="9" name="TextBox 8">
            <a:extLst>
              <a:ext uri="{FF2B5EF4-FFF2-40B4-BE49-F238E27FC236}">
                <a16:creationId xmlns:a16="http://schemas.microsoft.com/office/drawing/2014/main" id="{781608BD-B9E7-4AF4-ADFE-16B142FA9903}"/>
              </a:ext>
            </a:extLst>
          </p:cNvPr>
          <p:cNvSpPr txBox="1"/>
          <p:nvPr/>
        </p:nvSpPr>
        <p:spPr>
          <a:xfrm>
            <a:off x="323459" y="246388"/>
            <a:ext cx="11158277"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Examples of Pareidolia</a:t>
            </a:r>
          </a:p>
        </p:txBody>
      </p:sp>
    </p:spTree>
    <p:extLst>
      <p:ext uri="{BB962C8B-B14F-4D97-AF65-F5344CB8AC3E}">
        <p14:creationId xmlns:p14="http://schemas.microsoft.com/office/powerpoint/2010/main" val="90165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AB0028F-10AD-2019-E1FD-566764CC7562}"/>
              </a:ext>
            </a:extLst>
          </p:cNvPr>
          <p:cNvPicPr>
            <a:picLocks noChangeAspect="1"/>
          </p:cNvPicPr>
          <p:nvPr/>
        </p:nvPicPr>
        <p:blipFill rotWithShape="1">
          <a:blip r:embed="rId2"/>
          <a:srcRect l="49655" b="49540"/>
          <a:stretch/>
        </p:blipFill>
        <p:spPr>
          <a:xfrm>
            <a:off x="1534160" y="2706917"/>
            <a:ext cx="2225040" cy="2251163"/>
          </a:xfrm>
          <a:prstGeom prst="rect">
            <a:avLst/>
          </a:prstGeom>
        </p:spPr>
      </p:pic>
      <p:pic>
        <p:nvPicPr>
          <p:cNvPr id="3" name="Picture 2">
            <a:extLst>
              <a:ext uri="{FF2B5EF4-FFF2-40B4-BE49-F238E27FC236}">
                <a16:creationId xmlns:a16="http://schemas.microsoft.com/office/drawing/2014/main" id="{64F79A55-F897-F5DB-8F56-93951926D018}"/>
              </a:ext>
            </a:extLst>
          </p:cNvPr>
          <p:cNvPicPr>
            <a:picLocks noChangeAspect="1"/>
          </p:cNvPicPr>
          <p:nvPr/>
        </p:nvPicPr>
        <p:blipFill>
          <a:blip r:embed="rId3"/>
          <a:stretch>
            <a:fillRect/>
          </a:stretch>
        </p:blipFill>
        <p:spPr>
          <a:xfrm>
            <a:off x="5427498" y="1971040"/>
            <a:ext cx="4714242" cy="3535680"/>
          </a:xfrm>
          <a:prstGeom prst="rect">
            <a:avLst/>
          </a:prstGeom>
        </p:spPr>
      </p:pic>
    </p:spTree>
    <p:extLst>
      <p:ext uri="{BB962C8B-B14F-4D97-AF65-F5344CB8AC3E}">
        <p14:creationId xmlns:p14="http://schemas.microsoft.com/office/powerpoint/2010/main" val="15342110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704429-43A4-419C-81E9-D945FBA3E061}"/>
              </a:ext>
            </a:extLst>
          </p:cNvPr>
          <p:cNvSpPr txBox="1"/>
          <p:nvPr/>
        </p:nvSpPr>
        <p:spPr>
          <a:xfrm>
            <a:off x="337819" y="1601455"/>
            <a:ext cx="6089651" cy="5078313"/>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We are innately programmed  to</a:t>
            </a: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seek</a:t>
            </a: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rPr>
              <a:t>temporal sequence and causal connection</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This is achieved by </a:t>
            </a:r>
            <a:r>
              <a:rPr kumimoji="0" lang="en-GB" sz="2800" b="0" i="0" u="none" strike="noStrike" kern="1200" cap="none" spc="0" normalizeH="0" baseline="0" noProof="0" dirty="0">
                <a:ln>
                  <a:noFill/>
                </a:ln>
                <a:solidFill>
                  <a:srgbClr val="00B0F0"/>
                </a:solidFill>
                <a:effectLst/>
                <a:uLnTx/>
                <a:uFillTx/>
                <a:latin typeface="Calibri" panose="020F0502020204030204"/>
                <a:ea typeface="+mn-ea"/>
                <a:cs typeface="+mn-cs"/>
              </a:rPr>
              <a:t>associative activation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of  neural networks (Kahneman 2012: 50).</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Kahneman supplies the example of a word pair to demonstrate this </a:t>
            </a:r>
            <a:r>
              <a:rPr lang="en-GB" sz="2800" dirty="0">
                <a:solidFill>
                  <a:prstClr val="white"/>
                </a:solidFill>
                <a:latin typeface="Calibri" panose="020F0502020204030204"/>
              </a:rPr>
              <a:t>as</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 narrative process: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4400" b="0" i="0" u="none" strike="noStrike" kern="1200" cap="none" spc="0" normalizeH="0" baseline="0" noProof="0" dirty="0">
                <a:ln>
                  <a:noFill/>
                </a:ln>
                <a:solidFill>
                  <a:prstClr val="white"/>
                </a:solidFill>
                <a:effectLst/>
                <a:uLnTx/>
                <a:uFillTx/>
                <a:latin typeface="Calibri" panose="020F0502020204030204"/>
                <a:ea typeface="+mn-ea"/>
                <a:cs typeface="+mn-cs"/>
              </a:rPr>
              <a:t>Bananas</a:t>
            </a:r>
            <a:r>
              <a:rPr kumimoji="0" lang="en-US" sz="4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4400" b="0" i="0" u="none" strike="noStrike" kern="1200" cap="none" spc="0" normalizeH="0" baseline="0" noProof="0" dirty="0">
                <a:ln>
                  <a:noFill/>
                </a:ln>
                <a:solidFill>
                  <a:prstClr val="white"/>
                </a:solidFill>
                <a:effectLst/>
                <a:uLnTx/>
                <a:uFillTx/>
                <a:latin typeface="Calibri" panose="020F0502020204030204"/>
                <a:ea typeface="+mn-ea"/>
                <a:cs typeface="+mn-cs"/>
              </a:rPr>
              <a:t>Vomit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1760433-DCEB-498C-88F2-CFD67D10A6EB}"/>
              </a:ext>
            </a:extLst>
          </p:cNvPr>
          <p:cNvPicPr>
            <a:picLocks noChangeAspect="1"/>
          </p:cNvPicPr>
          <p:nvPr/>
        </p:nvPicPr>
        <p:blipFill>
          <a:blip r:embed="rId3"/>
          <a:stretch>
            <a:fillRect/>
          </a:stretch>
        </p:blipFill>
        <p:spPr>
          <a:xfrm>
            <a:off x="-215900" y="827241"/>
            <a:ext cx="12623800" cy="514562"/>
          </a:xfrm>
          <a:prstGeom prst="rect">
            <a:avLst/>
          </a:prstGeom>
        </p:spPr>
      </p:pic>
      <p:sp>
        <p:nvSpPr>
          <p:cNvPr id="5" name="TextBox 4">
            <a:extLst>
              <a:ext uri="{FF2B5EF4-FFF2-40B4-BE49-F238E27FC236}">
                <a16:creationId xmlns:a16="http://schemas.microsoft.com/office/drawing/2014/main" id="{EA61567C-77D1-4995-ABD3-A5E30EAA5EAF}"/>
              </a:ext>
            </a:extLst>
          </p:cNvPr>
          <p:cNvSpPr txBox="1"/>
          <p:nvPr/>
        </p:nvSpPr>
        <p:spPr>
          <a:xfrm>
            <a:off x="337819" y="161260"/>
            <a:ext cx="11516360" cy="104644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“The Associative Machine”  </a:t>
            </a:r>
            <a:r>
              <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(Kahneman 2012: 50)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p:txBody>
      </p:sp>
      <p:pic>
        <p:nvPicPr>
          <p:cNvPr id="11" name="Picture 10">
            <a:extLst>
              <a:ext uri="{FF2B5EF4-FFF2-40B4-BE49-F238E27FC236}">
                <a16:creationId xmlns:a16="http://schemas.microsoft.com/office/drawing/2014/main" id="{1EAD3562-D41F-4890-86E5-08D9C0FF61F2}"/>
              </a:ext>
            </a:extLst>
          </p:cNvPr>
          <p:cNvPicPr>
            <a:picLocks noChangeAspect="1"/>
          </p:cNvPicPr>
          <p:nvPr/>
        </p:nvPicPr>
        <p:blipFill>
          <a:blip r:embed="rId4"/>
          <a:stretch>
            <a:fillRect/>
          </a:stretch>
        </p:blipFill>
        <p:spPr>
          <a:xfrm>
            <a:off x="6840775" y="1873681"/>
            <a:ext cx="5091747" cy="3813896"/>
          </a:xfrm>
          <a:prstGeom prst="rect">
            <a:avLst/>
          </a:prstGeom>
          <a:ln w="12700">
            <a:solidFill>
              <a:srgbClr val="FFC000"/>
            </a:solidFill>
          </a:ln>
        </p:spPr>
      </p:pic>
      <p:sp>
        <p:nvSpPr>
          <p:cNvPr id="13" name="TextBox 12">
            <a:extLst>
              <a:ext uri="{FF2B5EF4-FFF2-40B4-BE49-F238E27FC236}">
                <a16:creationId xmlns:a16="http://schemas.microsoft.com/office/drawing/2014/main" id="{5D88051D-AE14-438E-A597-4029A02CF63B}"/>
              </a:ext>
            </a:extLst>
          </p:cNvPr>
          <p:cNvSpPr txBox="1"/>
          <p:nvPr/>
        </p:nvSpPr>
        <p:spPr>
          <a:xfrm>
            <a:off x="9417922" y="5472133"/>
            <a:ext cx="251460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https://www.healthline.com/nutrition/foods/bananas</a:t>
            </a:r>
          </a:p>
        </p:txBody>
      </p:sp>
    </p:spTree>
    <p:extLst>
      <p:ext uri="{BB962C8B-B14F-4D97-AF65-F5344CB8AC3E}">
        <p14:creationId xmlns:p14="http://schemas.microsoft.com/office/powerpoint/2010/main" val="91321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BCF3656-9BF4-4A4B-8EA2-6641825FA209}"/>
              </a:ext>
            </a:extLst>
          </p:cNvPr>
          <p:cNvSpPr txBox="1"/>
          <p:nvPr/>
        </p:nvSpPr>
        <p:spPr>
          <a:xfrm>
            <a:off x="8387363" y="2277702"/>
            <a:ext cx="3444726"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War of the Ghosts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81608BD-B9E7-4AF4-ADFE-16B142FA9903}"/>
              </a:ext>
            </a:extLst>
          </p:cNvPr>
          <p:cNvSpPr txBox="1"/>
          <p:nvPr/>
        </p:nvSpPr>
        <p:spPr>
          <a:xfrm>
            <a:off x="260837" y="170209"/>
            <a:ext cx="11158277"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Innate Search For Cause &amp; Effect</a:t>
            </a: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215900" y="827241"/>
            <a:ext cx="12623800" cy="514562"/>
          </a:xfrm>
          <a:prstGeom prst="rect">
            <a:avLst/>
          </a:prstGeom>
        </p:spPr>
      </p:pic>
      <p:sp>
        <p:nvSpPr>
          <p:cNvPr id="2" name="TextBox 1">
            <a:extLst>
              <a:ext uri="{FF2B5EF4-FFF2-40B4-BE49-F238E27FC236}">
                <a16:creationId xmlns:a16="http://schemas.microsoft.com/office/drawing/2014/main" id="{8899941B-AA48-451D-853D-F1BB1DD0328E}"/>
              </a:ext>
            </a:extLst>
          </p:cNvPr>
          <p:cNvSpPr txBox="1"/>
          <p:nvPr/>
        </p:nvSpPr>
        <p:spPr>
          <a:xfrm>
            <a:off x="452133" y="2116137"/>
            <a:ext cx="5853546" cy="40010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i="0" u="none" strike="noStrike" kern="1200" cap="none" spc="0" normalizeH="0" baseline="0" noProof="0" dirty="0">
                <a:ln>
                  <a:noFill/>
                </a:ln>
                <a:solidFill>
                  <a:prstClr val="white"/>
                </a:solidFill>
                <a:effectLst/>
                <a:uLnTx/>
                <a:uFillTx/>
                <a:latin typeface="Calibri" panose="020F0502020204030204"/>
                <a:ea typeface="+mn-ea"/>
                <a:cs typeface="+mn-cs"/>
              </a:rPr>
              <a:t>Storr (2020)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emphasises the human drive to establish </a:t>
            </a:r>
            <a:r>
              <a:rPr kumimoji="0" lang="en-GB" sz="2800" b="0" i="0" u="none" strike="noStrike" kern="1200" cap="none" spc="0" normalizeH="0" baseline="0" noProof="0" dirty="0">
                <a:ln>
                  <a:noFill/>
                </a:ln>
                <a:effectLst/>
                <a:uLnTx/>
                <a:uFillTx/>
                <a:latin typeface="Calibri" panose="020F0502020204030204"/>
                <a:ea typeface="+mn-ea"/>
                <a:cs typeface="+mn-cs"/>
              </a:rPr>
              <a:t>cause &amp; effect </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relationships: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The brain looks to make sense of the world in order to better predict events.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This is hardwired and selected for by evolution.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6E4B77E9-47BE-4A2F-83B5-DA0830F81B3F}"/>
              </a:ext>
            </a:extLst>
          </p:cNvPr>
          <p:cNvPicPr>
            <a:picLocks noChangeAspect="1"/>
          </p:cNvPicPr>
          <p:nvPr/>
        </p:nvPicPr>
        <p:blipFill>
          <a:blip r:embed="rId4"/>
          <a:stretch>
            <a:fillRect/>
          </a:stretch>
        </p:blipFill>
        <p:spPr>
          <a:xfrm>
            <a:off x="6305679" y="1933521"/>
            <a:ext cx="5243701" cy="4183711"/>
          </a:xfrm>
          <a:prstGeom prst="rect">
            <a:avLst/>
          </a:prstGeom>
          <a:ln w="19050">
            <a:solidFill>
              <a:srgbClr val="FFC000"/>
            </a:solidFill>
          </a:ln>
        </p:spPr>
      </p:pic>
      <p:sp>
        <p:nvSpPr>
          <p:cNvPr id="12" name="TextBox 11">
            <a:extLst>
              <a:ext uri="{FF2B5EF4-FFF2-40B4-BE49-F238E27FC236}">
                <a16:creationId xmlns:a16="http://schemas.microsoft.com/office/drawing/2014/main" id="{8A0C03F7-9C71-41D3-993C-1F2CFA96FD28}"/>
              </a:ext>
            </a:extLst>
          </p:cNvPr>
          <p:cNvSpPr txBox="1"/>
          <p:nvPr/>
        </p:nvSpPr>
        <p:spPr>
          <a:xfrm>
            <a:off x="8232325" y="4878923"/>
            <a:ext cx="1590179"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rPr>
              <a:t>Effect</a:t>
            </a: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mc:AlternateContent xmlns:mc="http://schemas.openxmlformats.org/markup-compatibility/2006">
        <mc:Choice xmlns:am3d="http://schemas.microsoft.com/office/drawing/2017/model3d" Requires="am3d">
          <p:graphicFrame>
            <p:nvGraphicFramePr>
              <p:cNvPr id="10" name="3D Model 9" descr="Male Boxer Yellow Suit">
                <a:extLst>
                  <a:ext uri="{FF2B5EF4-FFF2-40B4-BE49-F238E27FC236}">
                    <a16:creationId xmlns:a16="http://schemas.microsoft.com/office/drawing/2014/main" id="{49E49E82-E9FD-4FA1-BC54-F4EF1ACB1CB8}"/>
                  </a:ext>
                </a:extLst>
              </p:cNvPr>
              <p:cNvGraphicFramePr>
                <a:graphicFrameLocks noChangeAspect="1"/>
              </p:cNvGraphicFramePr>
              <p:nvPr/>
            </p:nvGraphicFramePr>
            <p:xfrm rot="439669">
              <a:off x="8865224" y="2377419"/>
              <a:ext cx="2932632" cy="3789569"/>
            </p:xfrm>
            <a:graphic>
              <a:graphicData uri="http://schemas.microsoft.com/office/drawing/2017/model3d">
                <am3d:model3d r:embed="rId5">
                  <am3d:spPr>
                    <a:xfrm rot="439669">
                      <a:off x="0" y="0"/>
                      <a:ext cx="2932632" cy="3789569"/>
                    </a:xfrm>
                    <a:prstGeom prst="rect">
                      <a:avLst/>
                    </a:prstGeom>
                  </am3d:spPr>
                  <am3d:camera>
                    <am3d:pos x="0" y="0" z="65008481"/>
                    <am3d:up dx="0" dy="36000000" dz="0"/>
                    <am3d:lookAt x="0" y="0" z="0"/>
                    <am3d:perspective fov="2700000"/>
                  </am3d:camera>
                  <am3d:trans>
                    <am3d:meterPerModelUnit n="645036" d="1000000"/>
                    <am3d:preTrans dx="0" dy="-17942955" dz="-10475"/>
                    <am3d:scale>
                      <am3d:sx n="1000000" d="1000000"/>
                      <am3d:sy n="1000000" d="1000000"/>
                      <am3d:sz n="1000000" d="1000000"/>
                    </am3d:scale>
                    <am3d:rot ax="2149641" ay="-2838214" az="-1676961"/>
                    <am3d:postTrans dx="0" dy="0" dz="0"/>
                  </am3d:trans>
                  <am3d:raster rName="Office3DRenderer" rVer="16.0.8326">
                    <am3d:blip r:embed="rId6"/>
                  </am3d:raster>
                  <am3d:objViewport viewportSz="535110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Male Boxer Yellow Suit">
                <a:extLst>
                  <a:ext uri="{FF2B5EF4-FFF2-40B4-BE49-F238E27FC236}">
                    <a16:creationId xmlns:a16="http://schemas.microsoft.com/office/drawing/2014/main" id="{49E49E82-E9FD-4FA1-BC54-F4EF1ACB1CB8}"/>
                  </a:ext>
                </a:extLst>
              </p:cNvPr>
              <p:cNvPicPr>
                <a:picLocks noGrp="1" noRot="1" noChangeAspect="1" noMove="1" noResize="1" noEditPoints="1" noAdjustHandles="1" noChangeArrowheads="1" noChangeShapeType="1" noCrop="1"/>
              </p:cNvPicPr>
              <p:nvPr/>
            </p:nvPicPr>
            <p:blipFill>
              <a:blip r:embed="rId6"/>
              <a:stretch>
                <a:fillRect/>
              </a:stretch>
            </p:blipFill>
            <p:spPr>
              <a:xfrm rot="439669">
                <a:off x="8865224" y="2377419"/>
                <a:ext cx="2932632" cy="3789569"/>
              </a:xfrm>
              <a:prstGeom prst="rect">
                <a:avLst/>
              </a:prstGeom>
            </p:spPr>
          </p:pic>
        </mc:Fallback>
      </mc:AlternateContent>
      <p:sp>
        <p:nvSpPr>
          <p:cNvPr id="13" name="TextBox 12">
            <a:extLst>
              <a:ext uri="{FF2B5EF4-FFF2-40B4-BE49-F238E27FC236}">
                <a16:creationId xmlns:a16="http://schemas.microsoft.com/office/drawing/2014/main" id="{322B4636-3C1D-4C19-81CD-34EED9716CC2}"/>
              </a:ext>
            </a:extLst>
          </p:cNvPr>
          <p:cNvSpPr txBox="1"/>
          <p:nvPr/>
        </p:nvSpPr>
        <p:spPr>
          <a:xfrm>
            <a:off x="6604678" y="2520817"/>
            <a:ext cx="2299836"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Calibri" panose="020F0502020204030204"/>
                <a:ea typeface="+mn-ea"/>
                <a:cs typeface="+mn-cs"/>
              </a:rPr>
              <a:t> Cause</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rPr>
              <a:t>         &amp;</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e</a:t>
            </a:r>
          </a:p>
        </p:txBody>
      </p:sp>
      <p:sp>
        <p:nvSpPr>
          <p:cNvPr id="15" name="TextBox 14">
            <a:extLst>
              <a:ext uri="{FF2B5EF4-FFF2-40B4-BE49-F238E27FC236}">
                <a16:creationId xmlns:a16="http://schemas.microsoft.com/office/drawing/2014/main" id="{CFECBEC6-A424-47CE-8CD8-D19592C02193}"/>
              </a:ext>
            </a:extLst>
          </p:cNvPr>
          <p:cNvSpPr txBox="1"/>
          <p:nvPr/>
        </p:nvSpPr>
        <p:spPr>
          <a:xfrm>
            <a:off x="8635527" y="5831236"/>
            <a:ext cx="2982686"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https://medium.com/quantumblack/identifying-cause-effect-with-causal-reasoning-5ee4a6efc828</a:t>
            </a:r>
          </a:p>
        </p:txBody>
      </p:sp>
    </p:spTree>
    <p:extLst>
      <p:ext uri="{BB962C8B-B14F-4D97-AF65-F5344CB8AC3E}">
        <p14:creationId xmlns:p14="http://schemas.microsoft.com/office/powerpoint/2010/main" val="4060819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81608BD-B9E7-4AF4-ADFE-16B142FA9903}"/>
              </a:ext>
            </a:extLst>
          </p:cNvPr>
          <p:cNvSpPr txBox="1"/>
          <p:nvPr/>
        </p:nvSpPr>
        <p:spPr>
          <a:xfrm>
            <a:off x="0" y="411368"/>
            <a:ext cx="3903370" cy="2501979"/>
          </a:xfrm>
          <a:prstGeom prst="rect">
            <a:avLst/>
          </a:prstGeom>
        </p:spPr>
        <p:txBody>
          <a:bodyPr vert="horz" lIns="91440" tIns="45720" rIns="91440" bIns="45720" rtlCol="0" anchor="b">
            <a:noAutofit/>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a:ea typeface="+mn-ea"/>
                <a:cs typeface="+mn-cs"/>
              </a:rPr>
              <a:t>The Science of Storytelling:</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28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panose="020F0502020204030204"/>
                <a:ea typeface="+mn-ea"/>
                <a:cs typeface="+mn-cs"/>
              </a:rPr>
              <a:t>Summary of</a:t>
            </a:r>
          </a:p>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28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panose="020F0502020204030204"/>
                <a:ea typeface="+mn-ea"/>
                <a:cs typeface="+mn-cs"/>
              </a:rPr>
              <a:t>Key Concepts </a:t>
            </a:r>
          </a:p>
        </p:txBody>
      </p:sp>
      <p:sp>
        <p:nvSpPr>
          <p:cNvPr id="8" name="TextBox 7">
            <a:extLst>
              <a:ext uri="{FF2B5EF4-FFF2-40B4-BE49-F238E27FC236}">
                <a16:creationId xmlns:a16="http://schemas.microsoft.com/office/drawing/2014/main" id="{168AE2C1-9CB2-4EA0-AB04-8DC6102ECB7C}"/>
              </a:ext>
            </a:extLst>
          </p:cNvPr>
          <p:cNvSpPr txBox="1"/>
          <p:nvPr/>
        </p:nvSpPr>
        <p:spPr>
          <a:xfrm>
            <a:off x="3944499" y="1018095"/>
            <a:ext cx="4616675" cy="5534211"/>
          </a:xfrm>
          <a:prstGeom prst="rect">
            <a:avLst/>
          </a:prstGeom>
        </p:spPr>
        <p:txBody>
          <a:bodyPr vert="horz" lIns="91440" tIns="45720" rIns="91440" bIns="45720" rtlCol="0" anchor="ctr">
            <a:normAutofit/>
          </a:bodyPr>
          <a:lstStyle/>
          <a:p>
            <a:pPr marL="4572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Cognitive principles of organisation, play a significant role in our predisposition for story-telling.</a:t>
            </a:r>
          </a:p>
          <a:p>
            <a:pPr marL="1714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endParaRPr>
          </a:p>
          <a:p>
            <a:pPr marL="1714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endParaRPr>
          </a:p>
          <a:p>
            <a:pPr marL="4572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Reliance on narrative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(symbolic or otherwise,) helps establish causal </a:t>
            </a:r>
            <a:r>
              <a:rPr kumimoji="0" lang="en-US" sz="2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relationships and our understanding &amp; ability to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m</a:t>
            </a:r>
            <a:r>
              <a:rPr kumimoji="0" lang="en-US" sz="2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ake sense of our world.</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endParaRPr>
          </a:p>
        </p:txBody>
      </p:sp>
      <p:pic>
        <p:nvPicPr>
          <p:cNvPr id="7" name="Picture 6" descr="Shape, rectangle&#10;&#10;Description automatically generated with medium confidence">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8467859" y="2035535"/>
            <a:ext cx="2823586" cy="111294"/>
          </a:xfrm>
          <a:prstGeom prst="rect">
            <a:avLst/>
          </a:prstGeom>
        </p:spPr>
      </p:pic>
      <p:pic>
        <p:nvPicPr>
          <p:cNvPr id="3" name="Picture 2">
            <a:extLst>
              <a:ext uri="{FF2B5EF4-FFF2-40B4-BE49-F238E27FC236}">
                <a16:creationId xmlns:a16="http://schemas.microsoft.com/office/drawing/2014/main" id="{1288EBBB-BF27-471B-8A2A-4201D128B2F3}"/>
              </a:ext>
            </a:extLst>
          </p:cNvPr>
          <p:cNvPicPr>
            <a:picLocks noChangeAspect="1"/>
          </p:cNvPicPr>
          <p:nvPr/>
        </p:nvPicPr>
        <p:blipFill>
          <a:blip r:embed="rId4"/>
          <a:stretch>
            <a:fillRect/>
          </a:stretch>
        </p:blipFill>
        <p:spPr>
          <a:xfrm>
            <a:off x="280273" y="3957893"/>
            <a:ext cx="3477266" cy="2150363"/>
          </a:xfrm>
          <a:prstGeom prst="rect">
            <a:avLst/>
          </a:prstGeom>
        </p:spPr>
      </p:pic>
      <p:pic>
        <p:nvPicPr>
          <p:cNvPr id="4" name="Picture 3">
            <a:extLst>
              <a:ext uri="{FF2B5EF4-FFF2-40B4-BE49-F238E27FC236}">
                <a16:creationId xmlns:a16="http://schemas.microsoft.com/office/drawing/2014/main" id="{9343990D-DC36-47B2-A841-9D24A2EDA5E3}"/>
              </a:ext>
            </a:extLst>
          </p:cNvPr>
          <p:cNvPicPr>
            <a:picLocks noChangeAspect="1"/>
          </p:cNvPicPr>
          <p:nvPr/>
        </p:nvPicPr>
        <p:blipFill>
          <a:blip r:embed="rId5"/>
          <a:stretch>
            <a:fillRect/>
          </a:stretch>
        </p:blipFill>
        <p:spPr>
          <a:xfrm>
            <a:off x="8474667" y="3538313"/>
            <a:ext cx="3542083" cy="2621507"/>
          </a:xfrm>
          <a:prstGeom prst="rect">
            <a:avLst/>
          </a:prstGeom>
        </p:spPr>
      </p:pic>
      <p:pic>
        <p:nvPicPr>
          <p:cNvPr id="5" name="Picture 4">
            <a:extLst>
              <a:ext uri="{FF2B5EF4-FFF2-40B4-BE49-F238E27FC236}">
                <a16:creationId xmlns:a16="http://schemas.microsoft.com/office/drawing/2014/main" id="{72664329-7FAC-44F2-B946-4ECEC1A88DFF}"/>
              </a:ext>
            </a:extLst>
          </p:cNvPr>
          <p:cNvPicPr>
            <a:picLocks noChangeAspect="1"/>
          </p:cNvPicPr>
          <p:nvPr/>
        </p:nvPicPr>
        <p:blipFill>
          <a:blip r:embed="rId6"/>
          <a:stretch>
            <a:fillRect/>
          </a:stretch>
        </p:blipFill>
        <p:spPr>
          <a:xfrm>
            <a:off x="-102870" y="2929419"/>
            <a:ext cx="12360609" cy="494509"/>
          </a:xfrm>
          <a:prstGeom prst="rect">
            <a:avLst/>
          </a:prstGeom>
        </p:spPr>
      </p:pic>
      <p:pic>
        <p:nvPicPr>
          <p:cNvPr id="6" name="Picture 5">
            <a:extLst>
              <a:ext uri="{FF2B5EF4-FFF2-40B4-BE49-F238E27FC236}">
                <a16:creationId xmlns:a16="http://schemas.microsoft.com/office/drawing/2014/main" id="{E1D6D551-98A0-4D5E-8F0F-E6423C0E40AD}"/>
              </a:ext>
            </a:extLst>
          </p:cNvPr>
          <p:cNvPicPr>
            <a:picLocks noChangeAspect="1"/>
          </p:cNvPicPr>
          <p:nvPr/>
        </p:nvPicPr>
        <p:blipFill>
          <a:blip r:embed="rId7"/>
          <a:stretch>
            <a:fillRect/>
          </a:stretch>
        </p:blipFill>
        <p:spPr>
          <a:xfrm rot="16200000">
            <a:off x="371284" y="3195723"/>
            <a:ext cx="7059377" cy="493776"/>
          </a:xfrm>
          <a:prstGeom prst="rect">
            <a:avLst/>
          </a:prstGeom>
        </p:spPr>
      </p:pic>
      <p:pic>
        <p:nvPicPr>
          <p:cNvPr id="10" name="Picture 9">
            <a:extLst>
              <a:ext uri="{FF2B5EF4-FFF2-40B4-BE49-F238E27FC236}">
                <a16:creationId xmlns:a16="http://schemas.microsoft.com/office/drawing/2014/main" id="{0D56655F-22F2-4E24-8F41-2A5E81BB7268}"/>
              </a:ext>
            </a:extLst>
          </p:cNvPr>
          <p:cNvPicPr>
            <a:picLocks noChangeAspect="1"/>
          </p:cNvPicPr>
          <p:nvPr/>
        </p:nvPicPr>
        <p:blipFill>
          <a:blip r:embed="rId8"/>
          <a:stretch>
            <a:fillRect/>
          </a:stretch>
        </p:blipFill>
        <p:spPr>
          <a:xfrm>
            <a:off x="8844291" y="526891"/>
            <a:ext cx="2802833" cy="2386456"/>
          </a:xfrm>
          <a:prstGeom prst="rect">
            <a:avLst/>
          </a:prstGeom>
        </p:spPr>
      </p:pic>
      <p:sp>
        <p:nvSpPr>
          <p:cNvPr id="17" name="TextBox 16">
            <a:extLst>
              <a:ext uri="{FF2B5EF4-FFF2-40B4-BE49-F238E27FC236}">
                <a16:creationId xmlns:a16="http://schemas.microsoft.com/office/drawing/2014/main" id="{484F8C17-FD60-4642-9BF3-E7B615194E4F}"/>
              </a:ext>
            </a:extLst>
          </p:cNvPr>
          <p:cNvSpPr txBox="1"/>
          <p:nvPr/>
        </p:nvSpPr>
        <p:spPr>
          <a:xfrm>
            <a:off x="2487331" y="5831758"/>
            <a:ext cx="1073273" cy="18466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srgbClr val="4472C4">
                    <a:lumMod val="60000"/>
                    <a:lumOff val="40000"/>
                  </a:srgbClr>
                </a:solidFill>
                <a:effectLst/>
                <a:uLnTx/>
                <a:uFillTx/>
                <a:latin typeface="Calibri" panose="020F0502020204030204"/>
                <a:ea typeface="+mn-ea"/>
                <a:cs typeface="+mn-cs"/>
              </a:rPr>
              <a:t>https://www.mutualart.com/Artwork/3-Works--The-Storyteller-Study-</a:t>
            </a:r>
            <a:r>
              <a:rPr kumimoji="0" lang="en-GB" sz="300" b="0" i="0" u="none" strike="noStrike" kern="1200" cap="none" spc="0" normalizeH="0" baseline="0" noProof="0" dirty="0">
                <a:ln>
                  <a:noFill/>
                </a:ln>
                <a:solidFill>
                  <a:srgbClr val="ED7D31">
                    <a:lumMod val="50000"/>
                  </a:srgbClr>
                </a:solidFill>
                <a:effectLst/>
                <a:uLnTx/>
                <a:uFillTx/>
                <a:latin typeface="Calibri" panose="020F0502020204030204"/>
                <a:ea typeface="+mn-ea"/>
                <a:cs typeface="+mn-cs"/>
              </a:rPr>
              <a:t>-Make-A-W/8CCEC0ECB9DAD4A2</a:t>
            </a:r>
          </a:p>
        </p:txBody>
      </p:sp>
      <p:sp>
        <p:nvSpPr>
          <p:cNvPr id="19" name="TextBox 18">
            <a:extLst>
              <a:ext uri="{FF2B5EF4-FFF2-40B4-BE49-F238E27FC236}">
                <a16:creationId xmlns:a16="http://schemas.microsoft.com/office/drawing/2014/main" id="{A573E617-676D-4FDA-A91E-F0FA7C84A2FE}"/>
              </a:ext>
            </a:extLst>
          </p:cNvPr>
          <p:cNvSpPr txBox="1"/>
          <p:nvPr/>
        </p:nvSpPr>
        <p:spPr>
          <a:xfrm>
            <a:off x="9174762" y="6009222"/>
            <a:ext cx="1409779" cy="1384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white"/>
                </a:solidFill>
                <a:effectLst/>
                <a:uLnTx/>
                <a:uFillTx/>
                <a:latin typeface="Calibri" panose="020F0502020204030204"/>
                <a:ea typeface="+mn-ea"/>
                <a:cs typeface="+mn-cs"/>
              </a:rPr>
              <a:t>http://www.allworldwars.com/Soviet%20War%20Paintings.html</a:t>
            </a:r>
          </a:p>
        </p:txBody>
      </p:sp>
    </p:spTree>
    <p:extLst>
      <p:ext uri="{BB962C8B-B14F-4D97-AF65-F5344CB8AC3E}">
        <p14:creationId xmlns:p14="http://schemas.microsoft.com/office/powerpoint/2010/main" val="531707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726440" y="1700204"/>
            <a:ext cx="10449560" cy="4770537"/>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We process vast arrays of information (11 million bits per sec. is a conservative estimate.)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b="1" dirty="0">
                <a:solidFill>
                  <a:prstClr val="white"/>
                </a:solidFill>
                <a:effectLst>
                  <a:outerShdw blurRad="38100" dist="38100" dir="2700000" algn="tl">
                    <a:srgbClr val="000000">
                      <a:alpha val="43137"/>
                    </a:srgbClr>
                  </a:outerShdw>
                </a:effectLst>
                <a:latin typeface="Calibri Light" panose="020F0302020204030204" pitchFamily="34" charset="0"/>
                <a:cs typeface="Calibri Light" panose="020F0302020204030204" pitchFamily="34" charset="0"/>
              </a:rPr>
              <a:t>Need</a:t>
            </a: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 for quick response to avoid death or injury.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 Evolution of efficient cognitive strategies, including: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914400" lvl="1" indent="-457200">
              <a:buFont typeface="Courier New" panose="02070309020205020404" pitchFamily="49" charset="0"/>
              <a:buChar char="o"/>
              <a:defRPr/>
            </a:pP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Easy access to relevant </a:t>
            </a:r>
            <a:r>
              <a:rPr kumimoji="0" lang="en-GB" sz="2800" b="1" i="0" u="sng"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stored information</a:t>
            </a: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 </a:t>
            </a:r>
            <a:r>
              <a:rPr kumimoji="0" lang="en-GB" sz="28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(Schemas)</a:t>
            </a:r>
            <a:r>
              <a:rPr kumimoji="0" lang="en-GB" sz="2800" b="1" i="0" u="none" strike="noStrike" kern="1200" cap="none" spc="0" normalizeH="0" baseline="0" noProof="0" dirty="0">
                <a:ln>
                  <a:noFill/>
                </a:ln>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a:t>
            </a:r>
          </a:p>
          <a:p>
            <a:pPr marL="628650" lvl="1" indent="-171450">
              <a:buFont typeface="Courier New" panose="02070309020205020404" pitchFamily="49" charset="0"/>
              <a:buChar char="o"/>
              <a:defRPr/>
            </a:pPr>
            <a:endParaRPr kumimoji="0" lang="en-GB" sz="1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914400" lvl="1" indent="-457200">
              <a:buFont typeface="Courier New" panose="02070309020205020404" pitchFamily="49" charset="0"/>
              <a:buChar char="o"/>
              <a:defRPr/>
            </a:pP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Propensity towards forming </a:t>
            </a:r>
            <a:r>
              <a:rPr kumimoji="0" lang="en-GB" sz="2800" b="1" i="0" u="sng"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causal relationships</a:t>
            </a: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 </a:t>
            </a:r>
            <a:r>
              <a:rPr kumimoji="0" lang="en-GB" sz="2800" b="1" i="0" u="none" strike="noStrike" kern="1200" cap="none" spc="0" normalizeH="0" baseline="0" noProof="0" dirty="0">
                <a:ln>
                  <a:noFill/>
                </a:ln>
                <a:solidFill>
                  <a:srgbClr val="00B0F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(Narrative)</a:t>
            </a:r>
            <a:r>
              <a:rPr kumimoji="0" lang="en-GB" sz="2800" b="1" i="0" u="none" strike="noStrike" kern="1200" cap="none" spc="0" normalizeH="0" baseline="0" noProof="0" dirty="0">
                <a:ln>
                  <a:noFill/>
                </a:ln>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a:t>
            </a:r>
          </a:p>
          <a:p>
            <a:pPr marL="628650" lvl="1" indent="-171450">
              <a:buFont typeface="Courier New" panose="02070309020205020404" pitchFamily="49" charset="0"/>
              <a:buChar char="o"/>
              <a:defRPr/>
            </a:pPr>
            <a:endParaRPr kumimoji="0" lang="en-GB" sz="12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914400" lvl="1" indent="-457200">
              <a:buFont typeface="Courier New" panose="02070309020205020404" pitchFamily="49" charset="0"/>
              <a:buChar char="o"/>
              <a:defRPr/>
            </a:pPr>
            <a:r>
              <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Innate ability to quickly identify patterns in the external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p:txBody>
      </p:sp>
      <p:sp>
        <p:nvSpPr>
          <p:cNvPr id="9" name="TextBox 8">
            <a:extLst>
              <a:ext uri="{FF2B5EF4-FFF2-40B4-BE49-F238E27FC236}">
                <a16:creationId xmlns:a16="http://schemas.microsoft.com/office/drawing/2014/main" id="{781608BD-B9E7-4AF4-ADFE-16B142FA9903}"/>
              </a:ext>
            </a:extLst>
          </p:cNvPr>
          <p:cNvSpPr txBox="1"/>
          <p:nvPr/>
        </p:nvSpPr>
        <p:spPr>
          <a:xfrm>
            <a:off x="375920" y="156426"/>
            <a:ext cx="8148320"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The Origin of Stories</a:t>
            </a: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114298" y="827241"/>
            <a:ext cx="12623800" cy="514562"/>
          </a:xfrm>
          <a:prstGeom prst="rect">
            <a:avLst/>
          </a:prstGeom>
        </p:spPr>
      </p:pic>
    </p:spTree>
    <p:extLst>
      <p:ext uri="{BB962C8B-B14F-4D97-AF65-F5344CB8AC3E}">
        <p14:creationId xmlns:p14="http://schemas.microsoft.com/office/powerpoint/2010/main" val="3649353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1518920" y="2523164"/>
            <a:ext cx="9154160" cy="200054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“Our species has conquered the Earth because of our ability to understand the minds of others, not because of our opposable thumbs or handiness with tools.”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                                                             </a:t>
            </a:r>
            <a:r>
              <a:rPr kumimoji="0" lang="en-GB" sz="240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(Epley 2014, cited in Storr 2020: 36)</a:t>
            </a:r>
          </a:p>
        </p:txBody>
      </p:sp>
      <p:sp>
        <p:nvSpPr>
          <p:cNvPr id="9" name="TextBox 8">
            <a:extLst>
              <a:ext uri="{FF2B5EF4-FFF2-40B4-BE49-F238E27FC236}">
                <a16:creationId xmlns:a16="http://schemas.microsoft.com/office/drawing/2014/main" id="{781608BD-B9E7-4AF4-ADFE-16B142FA9903}"/>
              </a:ext>
            </a:extLst>
          </p:cNvPr>
          <p:cNvSpPr txBox="1"/>
          <p:nvPr/>
        </p:nvSpPr>
        <p:spPr>
          <a:xfrm>
            <a:off x="650240" y="174200"/>
            <a:ext cx="814832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The Origin of Stories</a:t>
            </a: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114298" y="827241"/>
            <a:ext cx="12623800" cy="514562"/>
          </a:xfrm>
          <a:prstGeom prst="rect">
            <a:avLst/>
          </a:prstGeom>
        </p:spPr>
      </p:pic>
    </p:spTree>
    <p:extLst>
      <p:ext uri="{BB962C8B-B14F-4D97-AF65-F5344CB8AC3E}">
        <p14:creationId xmlns:p14="http://schemas.microsoft.com/office/powerpoint/2010/main" val="149180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556323-6462-4B54-B208-74383DE6A8D3}"/>
              </a:ext>
            </a:extLst>
          </p:cNvPr>
          <p:cNvPicPr>
            <a:picLocks noChangeAspect="1"/>
          </p:cNvPicPr>
          <p:nvPr/>
        </p:nvPicPr>
        <p:blipFill>
          <a:blip r:embed="rId3"/>
          <a:stretch>
            <a:fillRect/>
          </a:stretch>
        </p:blipFill>
        <p:spPr>
          <a:xfrm>
            <a:off x="1002350" y="1505887"/>
            <a:ext cx="10187299" cy="4615072"/>
          </a:xfrm>
          <a:prstGeom prst="rect">
            <a:avLst/>
          </a:prstGeom>
        </p:spPr>
      </p:pic>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4"/>
          <a:stretch>
            <a:fillRect/>
          </a:stretch>
        </p:blipFill>
        <p:spPr>
          <a:xfrm>
            <a:off x="-215900" y="827241"/>
            <a:ext cx="12623800" cy="514562"/>
          </a:xfrm>
          <a:prstGeom prst="rect">
            <a:avLst/>
          </a:prstGeom>
        </p:spPr>
      </p:pic>
      <p:pic>
        <p:nvPicPr>
          <p:cNvPr id="2" name="Picture 1">
            <a:extLst>
              <a:ext uri="{FF2B5EF4-FFF2-40B4-BE49-F238E27FC236}">
                <a16:creationId xmlns:a16="http://schemas.microsoft.com/office/drawing/2014/main" id="{F0474289-319D-4CEF-9918-C2FD1712FDFB}"/>
              </a:ext>
            </a:extLst>
          </p:cNvPr>
          <p:cNvPicPr>
            <a:picLocks noChangeAspect="1"/>
          </p:cNvPicPr>
          <p:nvPr/>
        </p:nvPicPr>
        <p:blipFill rotWithShape="1">
          <a:blip r:embed="rId5">
            <a:alphaModFix amt="70000"/>
          </a:blip>
          <a:srcRect l="4553" t="631" r="4991" b="70154"/>
          <a:stretch/>
        </p:blipFill>
        <p:spPr>
          <a:xfrm>
            <a:off x="1011210" y="1508094"/>
            <a:ext cx="5359105" cy="972470"/>
          </a:xfrm>
          <a:prstGeom prst="rect">
            <a:avLst/>
          </a:prstGeom>
          <a:ln w="12700">
            <a:noFill/>
          </a:ln>
        </p:spPr>
      </p:pic>
      <p:sp>
        <p:nvSpPr>
          <p:cNvPr id="10" name="TextBox 9">
            <a:extLst>
              <a:ext uri="{FF2B5EF4-FFF2-40B4-BE49-F238E27FC236}">
                <a16:creationId xmlns:a16="http://schemas.microsoft.com/office/drawing/2014/main" id="{E3711187-E34C-4AF4-ADBE-C79AC5A6A649}"/>
              </a:ext>
            </a:extLst>
          </p:cNvPr>
          <p:cNvSpPr txBox="1"/>
          <p:nvPr/>
        </p:nvSpPr>
        <p:spPr>
          <a:xfrm>
            <a:off x="1607093" y="156424"/>
            <a:ext cx="9728914"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Storytelling: Origins &amp; Culture  (Part 3)</a:t>
            </a:r>
          </a:p>
        </p:txBody>
      </p:sp>
      <p:sp>
        <p:nvSpPr>
          <p:cNvPr id="12" name="TextBox 11">
            <a:extLst>
              <a:ext uri="{FF2B5EF4-FFF2-40B4-BE49-F238E27FC236}">
                <a16:creationId xmlns:a16="http://schemas.microsoft.com/office/drawing/2014/main" id="{D8A7662F-BC88-46A6-A3B6-14B76BF31313}"/>
              </a:ext>
            </a:extLst>
          </p:cNvPr>
          <p:cNvSpPr txBox="1"/>
          <p:nvPr/>
        </p:nvSpPr>
        <p:spPr>
          <a:xfrm>
            <a:off x="1002350" y="1509984"/>
            <a:ext cx="609693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srgbClr val="0070C0"/>
                </a:solidFill>
                <a:effectLst>
                  <a:outerShdw blurRad="38100" dist="38100" dir="2700000" algn="tl">
                    <a:srgbClr val="000000">
                      <a:alpha val="43137"/>
                    </a:srgbClr>
                  </a:outerShdw>
                </a:effectLst>
                <a:uLnTx/>
                <a:uFillTx/>
                <a:latin typeface="Calibri Light" panose="020F0302020204030204"/>
                <a:ea typeface="+mn-ea"/>
                <a:cs typeface="+mn-cs"/>
              </a:rPr>
              <a:t>Cultural Influences</a:t>
            </a:r>
          </a:p>
        </p:txBody>
      </p:sp>
      <p:sp>
        <p:nvSpPr>
          <p:cNvPr id="14" name="TextBox 13">
            <a:extLst>
              <a:ext uri="{FF2B5EF4-FFF2-40B4-BE49-F238E27FC236}">
                <a16:creationId xmlns:a16="http://schemas.microsoft.com/office/drawing/2014/main" id="{F104F9BC-80A5-4A70-971F-AFFB2DF41F18}"/>
              </a:ext>
            </a:extLst>
          </p:cNvPr>
          <p:cNvSpPr txBox="1"/>
          <p:nvPr/>
        </p:nvSpPr>
        <p:spPr>
          <a:xfrm>
            <a:off x="7099287" y="5858909"/>
            <a:ext cx="423672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srgbClr val="0070C0"/>
                </a:solidFill>
                <a:effectLst/>
                <a:uLnTx/>
                <a:uFillTx/>
                <a:latin typeface="Calibri" panose="020F0502020204030204"/>
                <a:ea typeface="+mn-ea"/>
                <a:cs typeface="+mn-cs"/>
              </a:rPr>
              <a:t>https://commons.wikimedia.org/wiki/File:Michelangelo_-_Creation_of_Adam_(cropped).jpg</a:t>
            </a:r>
          </a:p>
        </p:txBody>
      </p:sp>
    </p:spTree>
    <p:extLst>
      <p:ext uri="{BB962C8B-B14F-4D97-AF65-F5344CB8AC3E}">
        <p14:creationId xmlns:p14="http://schemas.microsoft.com/office/powerpoint/2010/main" val="489113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81608BD-B9E7-4AF4-ADFE-16B142FA9903}"/>
              </a:ext>
            </a:extLst>
          </p:cNvPr>
          <p:cNvSpPr txBox="1"/>
          <p:nvPr/>
        </p:nvSpPr>
        <p:spPr>
          <a:xfrm>
            <a:off x="724078" y="92427"/>
            <a:ext cx="580880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Origin Myths</a:t>
            </a:r>
            <a:endParaRPr kumimoji="0" lang="en-GB" sz="48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114298" y="827241"/>
            <a:ext cx="12623800" cy="514562"/>
          </a:xfrm>
          <a:prstGeom prst="rect">
            <a:avLst/>
          </a:prstGeom>
        </p:spPr>
      </p:pic>
      <p:pic>
        <p:nvPicPr>
          <p:cNvPr id="24" name="Picture 23">
            <a:extLst>
              <a:ext uri="{FF2B5EF4-FFF2-40B4-BE49-F238E27FC236}">
                <a16:creationId xmlns:a16="http://schemas.microsoft.com/office/drawing/2014/main" id="{22C0F941-D9C0-4EEA-86E6-176756F19E00}"/>
              </a:ext>
            </a:extLst>
          </p:cNvPr>
          <p:cNvPicPr>
            <a:picLocks noChangeAspect="1"/>
          </p:cNvPicPr>
          <p:nvPr/>
        </p:nvPicPr>
        <p:blipFill>
          <a:blip r:embed="rId4">
            <a:alphaModFix amt="70000"/>
          </a:blip>
          <a:stretch>
            <a:fillRect/>
          </a:stretch>
        </p:blipFill>
        <p:spPr>
          <a:xfrm>
            <a:off x="1197064" y="1341802"/>
            <a:ext cx="5335815" cy="4766661"/>
          </a:xfrm>
          <a:prstGeom prst="rect">
            <a:avLst/>
          </a:prstGeom>
        </p:spPr>
      </p:pic>
      <p:sp>
        <p:nvSpPr>
          <p:cNvPr id="11" name="TextBox 10">
            <a:extLst>
              <a:ext uri="{FF2B5EF4-FFF2-40B4-BE49-F238E27FC236}">
                <a16:creationId xmlns:a16="http://schemas.microsoft.com/office/drawing/2014/main" id="{2F82E300-1058-405B-AB67-4BA75FC920A4}"/>
              </a:ext>
            </a:extLst>
          </p:cNvPr>
          <p:cNvSpPr txBox="1"/>
          <p:nvPr/>
        </p:nvSpPr>
        <p:spPr>
          <a:xfrm>
            <a:off x="1366343" y="1502972"/>
            <a:ext cx="5166536" cy="181588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“We can perhaps thank campfire story time for getting us where we are today”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Nuwer (2014)</a:t>
            </a:r>
          </a:p>
        </p:txBody>
      </p:sp>
      <p:pic>
        <p:nvPicPr>
          <p:cNvPr id="23" name="Picture 22">
            <a:extLst>
              <a:ext uri="{FF2B5EF4-FFF2-40B4-BE49-F238E27FC236}">
                <a16:creationId xmlns:a16="http://schemas.microsoft.com/office/drawing/2014/main" id="{8594C8C1-9AC3-48E2-ADFB-0FE26753AC2A}"/>
              </a:ext>
            </a:extLst>
          </p:cNvPr>
          <p:cNvPicPr>
            <a:picLocks noChangeAspect="1"/>
          </p:cNvPicPr>
          <p:nvPr/>
        </p:nvPicPr>
        <p:blipFill rotWithShape="1">
          <a:blip r:embed="rId5"/>
          <a:srcRect l="15833" t="22666" r="50750" b="7475"/>
          <a:stretch/>
        </p:blipFill>
        <p:spPr>
          <a:xfrm>
            <a:off x="7579360" y="1331450"/>
            <a:ext cx="4082962" cy="4801213"/>
          </a:xfrm>
          <a:prstGeom prst="rect">
            <a:avLst/>
          </a:prstGeom>
        </p:spPr>
      </p:pic>
      <p:sp>
        <p:nvSpPr>
          <p:cNvPr id="35" name="TextBox 34">
            <a:extLst>
              <a:ext uri="{FF2B5EF4-FFF2-40B4-BE49-F238E27FC236}">
                <a16:creationId xmlns:a16="http://schemas.microsoft.com/office/drawing/2014/main" id="{870470FD-CE70-41E8-89B7-B3B2FA021DAC}"/>
              </a:ext>
            </a:extLst>
          </p:cNvPr>
          <p:cNvSpPr txBox="1"/>
          <p:nvPr/>
        </p:nvSpPr>
        <p:spPr>
          <a:xfrm>
            <a:off x="4324940" y="5893020"/>
            <a:ext cx="234950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rPr>
              <a:t>https://www.universiteitleiden.nl/en/research/research-projects/archaeology/fire-and-human-evolution</a:t>
            </a:r>
          </a:p>
        </p:txBody>
      </p:sp>
      <p:sp>
        <p:nvSpPr>
          <p:cNvPr id="37" name="TextBox 36">
            <a:extLst>
              <a:ext uri="{FF2B5EF4-FFF2-40B4-BE49-F238E27FC236}">
                <a16:creationId xmlns:a16="http://schemas.microsoft.com/office/drawing/2014/main" id="{5F39240A-360B-43A5-B77B-E52357DF9F4B}"/>
              </a:ext>
            </a:extLst>
          </p:cNvPr>
          <p:cNvSpPr txBox="1"/>
          <p:nvPr/>
        </p:nvSpPr>
        <p:spPr>
          <a:xfrm>
            <a:off x="8620760" y="5670998"/>
            <a:ext cx="256540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70C0"/>
                </a:solidFill>
                <a:effectLst/>
                <a:uLnTx/>
                <a:uFillTx/>
                <a:latin typeface="Calibri" panose="020F0502020204030204"/>
                <a:ea typeface="+mn-ea"/>
                <a:cs typeface="+mn-cs"/>
              </a:rPr>
              <a:t>Wiessner (2014)</a:t>
            </a:r>
          </a:p>
        </p:txBody>
      </p:sp>
    </p:spTree>
    <p:extLst>
      <p:ext uri="{BB962C8B-B14F-4D97-AF65-F5344CB8AC3E}">
        <p14:creationId xmlns:p14="http://schemas.microsoft.com/office/powerpoint/2010/main" val="3513660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497BC6-731D-4633-AC6C-55915D7F8C25}"/>
              </a:ext>
            </a:extLst>
          </p:cNvPr>
          <p:cNvPicPr>
            <a:picLocks noChangeAspect="1"/>
          </p:cNvPicPr>
          <p:nvPr/>
        </p:nvPicPr>
        <p:blipFill>
          <a:blip r:embed="rId3"/>
          <a:stretch>
            <a:fillRect/>
          </a:stretch>
        </p:blipFill>
        <p:spPr>
          <a:xfrm>
            <a:off x="6445052" y="2249649"/>
            <a:ext cx="5413438" cy="3539430"/>
          </a:xfrm>
          <a:prstGeom prst="rect">
            <a:avLst/>
          </a:prstGeom>
        </p:spPr>
      </p:pic>
      <p:sp>
        <p:nvSpPr>
          <p:cNvPr id="9" name="TextBox 8">
            <a:extLst>
              <a:ext uri="{FF2B5EF4-FFF2-40B4-BE49-F238E27FC236}">
                <a16:creationId xmlns:a16="http://schemas.microsoft.com/office/drawing/2014/main" id="{781608BD-B9E7-4AF4-ADFE-16B142FA9903}"/>
              </a:ext>
            </a:extLst>
          </p:cNvPr>
          <p:cNvSpPr txBox="1"/>
          <p:nvPr/>
        </p:nvSpPr>
        <p:spPr>
          <a:xfrm>
            <a:off x="555078" y="87583"/>
            <a:ext cx="10935881" cy="218521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Wiesner (2014): </a:t>
            </a:r>
            <a:r>
              <a:rPr kumimoji="0" lang="en-US" sz="40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Evening Stories Around the Fire &amp; Hunter-Gather Culture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8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endParaRP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4"/>
          <a:stretch>
            <a:fillRect/>
          </a:stretch>
        </p:blipFill>
        <p:spPr>
          <a:xfrm>
            <a:off x="-215900" y="1261885"/>
            <a:ext cx="12623800" cy="514562"/>
          </a:xfrm>
          <a:prstGeom prst="rect">
            <a:avLst/>
          </a:prstGeom>
        </p:spPr>
      </p:pic>
      <p:sp>
        <p:nvSpPr>
          <p:cNvPr id="37" name="TextBox 36">
            <a:extLst>
              <a:ext uri="{FF2B5EF4-FFF2-40B4-BE49-F238E27FC236}">
                <a16:creationId xmlns:a16="http://schemas.microsoft.com/office/drawing/2014/main" id="{5F39240A-360B-43A5-B77B-E52357DF9F4B}"/>
              </a:ext>
            </a:extLst>
          </p:cNvPr>
          <p:cNvSpPr txBox="1"/>
          <p:nvPr/>
        </p:nvSpPr>
        <p:spPr>
          <a:xfrm>
            <a:off x="3034118" y="5634153"/>
            <a:ext cx="3804920"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(Wiessner 2014: 14033)</a:t>
            </a:r>
          </a:p>
        </p:txBody>
      </p:sp>
      <p:sp>
        <p:nvSpPr>
          <p:cNvPr id="10" name="TextBox 9">
            <a:extLst>
              <a:ext uri="{FF2B5EF4-FFF2-40B4-BE49-F238E27FC236}">
                <a16:creationId xmlns:a16="http://schemas.microsoft.com/office/drawing/2014/main" id="{70F8AC02-D6D7-4750-AAAF-E2D2161ABC83}"/>
              </a:ext>
            </a:extLst>
          </p:cNvPr>
          <p:cNvSpPr txBox="1"/>
          <p:nvPr/>
        </p:nvSpPr>
        <p:spPr>
          <a:xfrm>
            <a:off x="453478" y="1942910"/>
            <a:ext cx="6283960" cy="35394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“Stories conveyed unifying cosmologies and charters for rules and rites governing behaviour. These stories also conveyed information about the nature of individuals in the present and recent past, their experiences and feelings, as well as factual knowledge about long-distance networks, kinship, and land tenure.” </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F097F08F-B6EB-4C69-9CBA-A53064E67967}"/>
              </a:ext>
            </a:extLst>
          </p:cNvPr>
          <p:cNvSpPr txBox="1"/>
          <p:nvPr/>
        </p:nvSpPr>
        <p:spPr>
          <a:xfrm>
            <a:off x="9151771" y="5573635"/>
            <a:ext cx="265040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rPr>
              <a:t>https://th-thumbnailer.cdn-si-edu.com/mRT3QstYtbvLj3qbC5MifFegcJY=/1000x750/filters:no_upscale()/https://tf-cmsv2-smithsonianmag-media.s3.amazonaws.com/filer/c2/61/c261b6bd-dff6-4db6-87ed-2974402228eb/fire.jpg</a:t>
            </a:r>
          </a:p>
        </p:txBody>
      </p:sp>
    </p:spTree>
    <p:extLst>
      <p:ext uri="{BB962C8B-B14F-4D97-AF65-F5344CB8AC3E}">
        <p14:creationId xmlns:p14="http://schemas.microsoft.com/office/powerpoint/2010/main" val="1169203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815949" y="1328596"/>
            <a:ext cx="9617939"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“If this is your land, where are your stories?” </a:t>
            </a:r>
          </a:p>
        </p:txBody>
      </p:sp>
      <p:sp>
        <p:nvSpPr>
          <p:cNvPr id="9" name="TextBox 8">
            <a:extLst>
              <a:ext uri="{FF2B5EF4-FFF2-40B4-BE49-F238E27FC236}">
                <a16:creationId xmlns:a16="http://schemas.microsoft.com/office/drawing/2014/main" id="{781608BD-B9E7-4AF4-ADFE-16B142FA9903}"/>
              </a:ext>
            </a:extLst>
          </p:cNvPr>
          <p:cNvSpPr txBox="1"/>
          <p:nvPr/>
        </p:nvSpPr>
        <p:spPr>
          <a:xfrm>
            <a:off x="724078" y="92427"/>
            <a:ext cx="5808802"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Calibri Light" panose="020F0302020204030204" pitchFamily="34" charset="0"/>
                <a:ea typeface="+mn-ea"/>
                <a:cs typeface="Calibri Light" panose="020F0302020204030204" pitchFamily="34" charset="0"/>
              </a:rPr>
              <a:t>Origin Myths</a:t>
            </a: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114298" y="827241"/>
            <a:ext cx="12623800" cy="514562"/>
          </a:xfrm>
          <a:prstGeom prst="rect">
            <a:avLst/>
          </a:prstGeom>
        </p:spPr>
      </p:pic>
      <p:sp>
        <p:nvSpPr>
          <p:cNvPr id="2" name="TextBox 1">
            <a:extLst>
              <a:ext uri="{FF2B5EF4-FFF2-40B4-BE49-F238E27FC236}">
                <a16:creationId xmlns:a16="http://schemas.microsoft.com/office/drawing/2014/main" id="{8899941B-AA48-451D-853D-F1BB1DD0328E}"/>
              </a:ext>
            </a:extLst>
          </p:cNvPr>
          <p:cNvSpPr txBox="1"/>
          <p:nvPr/>
        </p:nvSpPr>
        <p:spPr>
          <a:xfrm>
            <a:off x="612750" y="2675113"/>
            <a:ext cx="5168291" cy="30469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This question was posed by tribal elder to British Columbian Government Officials &amp; government foresters who were seeking land for forestry purposes.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(Chamberlin, 2003: 1)</a:t>
            </a:r>
            <a:r>
              <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3" name="Picture 2">
            <a:extLst>
              <a:ext uri="{FF2B5EF4-FFF2-40B4-BE49-F238E27FC236}">
                <a16:creationId xmlns:a16="http://schemas.microsoft.com/office/drawing/2014/main" id="{B2B13F26-3CCA-4252-A15B-44704EA62FDE}"/>
              </a:ext>
            </a:extLst>
          </p:cNvPr>
          <p:cNvPicPr>
            <a:picLocks noChangeAspect="1"/>
          </p:cNvPicPr>
          <p:nvPr/>
        </p:nvPicPr>
        <p:blipFill rotWithShape="1">
          <a:blip r:embed="rId4"/>
          <a:srcRect b="38139"/>
          <a:stretch/>
        </p:blipFill>
        <p:spPr>
          <a:xfrm>
            <a:off x="6410960" y="2366456"/>
            <a:ext cx="4775200" cy="3664303"/>
          </a:xfrm>
          <a:prstGeom prst="rect">
            <a:avLst/>
          </a:prstGeom>
        </p:spPr>
      </p:pic>
      <p:sp>
        <p:nvSpPr>
          <p:cNvPr id="10" name="TextBox 9">
            <a:extLst>
              <a:ext uri="{FF2B5EF4-FFF2-40B4-BE49-F238E27FC236}">
                <a16:creationId xmlns:a16="http://schemas.microsoft.com/office/drawing/2014/main" id="{2F0428EA-533F-462C-9B6D-458590BB7954}"/>
              </a:ext>
            </a:extLst>
          </p:cNvPr>
          <p:cNvSpPr txBox="1"/>
          <p:nvPr/>
        </p:nvSpPr>
        <p:spPr>
          <a:xfrm>
            <a:off x="8079740" y="5815315"/>
            <a:ext cx="3106420"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https://www.pexels.com/photo/body-of-water-near-trees-2387417/</a:t>
            </a:r>
          </a:p>
        </p:txBody>
      </p:sp>
    </p:spTree>
    <p:extLst>
      <p:ext uri="{BB962C8B-B14F-4D97-AF65-F5344CB8AC3E}">
        <p14:creationId xmlns:p14="http://schemas.microsoft.com/office/powerpoint/2010/main" val="919727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AFBBB45-8FB3-4027-9CDB-9BB2E5125872}"/>
              </a:ext>
            </a:extLst>
          </p:cNvPr>
          <p:cNvPicPr>
            <a:picLocks noChangeAspect="1"/>
          </p:cNvPicPr>
          <p:nvPr/>
        </p:nvPicPr>
        <p:blipFill>
          <a:blip r:embed="rId3"/>
          <a:stretch>
            <a:fillRect/>
          </a:stretch>
        </p:blipFill>
        <p:spPr>
          <a:xfrm>
            <a:off x="-215900" y="827241"/>
            <a:ext cx="12623800" cy="514562"/>
          </a:xfrm>
          <a:prstGeom prst="rect">
            <a:avLst/>
          </a:prstGeom>
        </p:spPr>
      </p:pic>
      <p:sp>
        <p:nvSpPr>
          <p:cNvPr id="3" name="TextBox 2">
            <a:extLst>
              <a:ext uri="{FF2B5EF4-FFF2-40B4-BE49-F238E27FC236}">
                <a16:creationId xmlns:a16="http://schemas.microsoft.com/office/drawing/2014/main" id="{B615AD8E-1642-42C6-B6D8-952606180B8D}"/>
              </a:ext>
            </a:extLst>
          </p:cNvPr>
          <p:cNvSpPr txBox="1"/>
          <p:nvPr/>
        </p:nvSpPr>
        <p:spPr>
          <a:xfrm>
            <a:off x="2544419" y="261276"/>
            <a:ext cx="4472250" cy="89255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200" b="0" i="0" u="none" strike="noStrike" kern="1200" cap="none" spc="0" normalizeH="0" baseline="0" noProof="0" dirty="0">
                <a:ln>
                  <a:noFill/>
                </a:ln>
                <a:solidFill>
                  <a:prstClr val="black"/>
                </a:solidFill>
                <a:effectLst/>
                <a:uLnTx/>
                <a:uFillTx/>
                <a:latin typeface="Calibri Light" panose="020F0302020204030204"/>
                <a:ea typeface="+mn-ea"/>
                <a:cs typeface="+mn-cs"/>
              </a:rPr>
              <a:t>Stories Make Us</a:t>
            </a:r>
          </a:p>
        </p:txBody>
      </p:sp>
      <p:sp>
        <p:nvSpPr>
          <p:cNvPr id="10" name="TextBox 9">
            <a:extLst>
              <a:ext uri="{FF2B5EF4-FFF2-40B4-BE49-F238E27FC236}">
                <a16:creationId xmlns:a16="http://schemas.microsoft.com/office/drawing/2014/main" id="{E3711187-E34C-4AF4-ADBE-C79AC5A6A649}"/>
              </a:ext>
            </a:extLst>
          </p:cNvPr>
          <p:cNvSpPr txBox="1"/>
          <p:nvPr/>
        </p:nvSpPr>
        <p:spPr>
          <a:xfrm>
            <a:off x="272233" y="179641"/>
            <a:ext cx="11712938"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Cosmic Myth: The Story of the Great Bear</a:t>
            </a:r>
          </a:p>
        </p:txBody>
      </p:sp>
      <p:pic>
        <p:nvPicPr>
          <p:cNvPr id="2" name="Picture 1">
            <a:extLst>
              <a:ext uri="{FF2B5EF4-FFF2-40B4-BE49-F238E27FC236}">
                <a16:creationId xmlns:a16="http://schemas.microsoft.com/office/drawing/2014/main" id="{6EC44849-BD55-423B-8332-5CAF4106FC51}"/>
              </a:ext>
            </a:extLst>
          </p:cNvPr>
          <p:cNvPicPr>
            <a:picLocks noChangeAspect="1"/>
          </p:cNvPicPr>
          <p:nvPr/>
        </p:nvPicPr>
        <p:blipFill>
          <a:blip r:embed="rId4"/>
          <a:stretch>
            <a:fillRect/>
          </a:stretch>
        </p:blipFill>
        <p:spPr>
          <a:xfrm>
            <a:off x="2381734" y="1491727"/>
            <a:ext cx="7206342" cy="5071979"/>
          </a:xfrm>
          <a:prstGeom prst="rect">
            <a:avLst/>
          </a:prstGeom>
        </p:spPr>
      </p:pic>
      <p:sp>
        <p:nvSpPr>
          <p:cNvPr id="12" name="TextBox 11">
            <a:extLst>
              <a:ext uri="{FF2B5EF4-FFF2-40B4-BE49-F238E27FC236}">
                <a16:creationId xmlns:a16="http://schemas.microsoft.com/office/drawing/2014/main" id="{4541CD95-2979-40D0-A29F-201E08DB9335}"/>
              </a:ext>
            </a:extLst>
          </p:cNvPr>
          <p:cNvSpPr txBox="1"/>
          <p:nvPr/>
        </p:nvSpPr>
        <p:spPr>
          <a:xfrm>
            <a:off x="6806293" y="6155339"/>
            <a:ext cx="3034392"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https://star-name-registry.com/blog/item/mythology-ursa-major</a:t>
            </a:r>
          </a:p>
        </p:txBody>
      </p:sp>
      <p:sp>
        <p:nvSpPr>
          <p:cNvPr id="5" name="TextBox 4">
            <a:extLst>
              <a:ext uri="{FF2B5EF4-FFF2-40B4-BE49-F238E27FC236}">
                <a16:creationId xmlns:a16="http://schemas.microsoft.com/office/drawing/2014/main" id="{DBE59F2C-FBA4-408F-8867-514AC75139BC}"/>
              </a:ext>
            </a:extLst>
          </p:cNvPr>
          <p:cNvSpPr txBox="1"/>
          <p:nvPr/>
        </p:nvSpPr>
        <p:spPr>
          <a:xfrm>
            <a:off x="1230086" y="2133600"/>
            <a:ext cx="301686"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4" name="TextBox 13">
            <a:extLst>
              <a:ext uri="{FF2B5EF4-FFF2-40B4-BE49-F238E27FC236}">
                <a16:creationId xmlns:a16="http://schemas.microsoft.com/office/drawing/2014/main" id="{1A011888-DFEF-4076-937D-9A469DBDAA45}"/>
              </a:ext>
            </a:extLst>
          </p:cNvPr>
          <p:cNvSpPr txBox="1"/>
          <p:nvPr/>
        </p:nvSpPr>
        <p:spPr>
          <a:xfrm>
            <a:off x="538846" y="4744458"/>
            <a:ext cx="31840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5" name="TextBox 14">
            <a:extLst>
              <a:ext uri="{FF2B5EF4-FFF2-40B4-BE49-F238E27FC236}">
                <a16:creationId xmlns:a16="http://schemas.microsoft.com/office/drawing/2014/main" id="{D679846F-DC66-4BFF-8362-4B1C371105C8}"/>
              </a:ext>
            </a:extLst>
          </p:cNvPr>
          <p:cNvSpPr txBox="1"/>
          <p:nvPr/>
        </p:nvSpPr>
        <p:spPr>
          <a:xfrm rot="5400000">
            <a:off x="10558382" y="3533703"/>
            <a:ext cx="34169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6" name="TextBox 15">
            <a:extLst>
              <a:ext uri="{FF2B5EF4-FFF2-40B4-BE49-F238E27FC236}">
                <a16:creationId xmlns:a16="http://schemas.microsoft.com/office/drawing/2014/main" id="{6C9DAAED-F94C-47BA-9FF6-05BBA8146028}"/>
              </a:ext>
            </a:extLst>
          </p:cNvPr>
          <p:cNvSpPr txBox="1"/>
          <p:nvPr/>
        </p:nvSpPr>
        <p:spPr>
          <a:xfrm>
            <a:off x="10986799" y="4564521"/>
            <a:ext cx="24764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8" name="TextBox 17">
            <a:extLst>
              <a:ext uri="{FF2B5EF4-FFF2-40B4-BE49-F238E27FC236}">
                <a16:creationId xmlns:a16="http://schemas.microsoft.com/office/drawing/2014/main" id="{0F675CB5-8FD4-425B-8B17-D1E717164B0F}"/>
              </a:ext>
            </a:extLst>
          </p:cNvPr>
          <p:cNvSpPr txBox="1"/>
          <p:nvPr/>
        </p:nvSpPr>
        <p:spPr>
          <a:xfrm>
            <a:off x="11110623" y="3039689"/>
            <a:ext cx="69396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0" name="TextBox 19">
            <a:extLst>
              <a:ext uri="{FF2B5EF4-FFF2-40B4-BE49-F238E27FC236}">
                <a16:creationId xmlns:a16="http://schemas.microsoft.com/office/drawing/2014/main" id="{A344F3E5-2DB7-4A17-86A7-8A153472A6D6}"/>
              </a:ext>
            </a:extLst>
          </p:cNvPr>
          <p:cNvSpPr txBox="1"/>
          <p:nvPr/>
        </p:nvSpPr>
        <p:spPr>
          <a:xfrm>
            <a:off x="2003364" y="5124287"/>
            <a:ext cx="552449"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2" name="TextBox 21">
            <a:extLst>
              <a:ext uri="{FF2B5EF4-FFF2-40B4-BE49-F238E27FC236}">
                <a16:creationId xmlns:a16="http://schemas.microsoft.com/office/drawing/2014/main" id="{AF659E9F-DECC-4AFB-9686-92445773C828}"/>
              </a:ext>
            </a:extLst>
          </p:cNvPr>
          <p:cNvSpPr txBox="1"/>
          <p:nvPr/>
        </p:nvSpPr>
        <p:spPr>
          <a:xfrm>
            <a:off x="9939679" y="1578179"/>
            <a:ext cx="367392"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4" name="TextBox 23">
            <a:extLst>
              <a:ext uri="{FF2B5EF4-FFF2-40B4-BE49-F238E27FC236}">
                <a16:creationId xmlns:a16="http://schemas.microsoft.com/office/drawing/2014/main" id="{5184C9B3-FC60-4AE7-AF8B-AE42E6BDD5F0}"/>
              </a:ext>
            </a:extLst>
          </p:cNvPr>
          <p:cNvSpPr txBox="1"/>
          <p:nvPr/>
        </p:nvSpPr>
        <p:spPr>
          <a:xfrm>
            <a:off x="1826079" y="3533702"/>
            <a:ext cx="37827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272383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E763C03B-7463-4D00-9B71-F1C9A292F656}"/>
              </a:ext>
            </a:extLst>
          </p:cNvPr>
          <p:cNvPicPr>
            <a:picLocks noChangeAspect="1"/>
          </p:cNvPicPr>
          <p:nvPr/>
        </p:nvPicPr>
        <p:blipFill>
          <a:blip r:embed="rId3"/>
          <a:stretch>
            <a:fillRect/>
          </a:stretch>
        </p:blipFill>
        <p:spPr>
          <a:xfrm>
            <a:off x="5938453" y="1532673"/>
            <a:ext cx="5702710" cy="4225870"/>
          </a:xfrm>
          <a:prstGeom prst="rect">
            <a:avLst/>
          </a:prstGeom>
        </p:spPr>
      </p:pic>
      <p:sp>
        <p:nvSpPr>
          <p:cNvPr id="9" name="TextBox 8">
            <a:extLst>
              <a:ext uri="{FF2B5EF4-FFF2-40B4-BE49-F238E27FC236}">
                <a16:creationId xmlns:a16="http://schemas.microsoft.com/office/drawing/2014/main" id="{781608BD-B9E7-4AF4-ADFE-16B142FA9903}"/>
              </a:ext>
            </a:extLst>
          </p:cNvPr>
          <p:cNvSpPr txBox="1"/>
          <p:nvPr/>
        </p:nvSpPr>
        <p:spPr>
          <a:xfrm>
            <a:off x="523146" y="232001"/>
            <a:ext cx="1235284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The Story of the Great Bear</a:t>
            </a:r>
            <a:endParaRPr kumimoji="0" lang="en-GB" sz="40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4"/>
          <a:stretch>
            <a:fillRect/>
          </a:stretch>
        </p:blipFill>
        <p:spPr>
          <a:xfrm>
            <a:off x="-215900" y="827241"/>
            <a:ext cx="12623800" cy="514562"/>
          </a:xfrm>
          <a:prstGeom prst="rect">
            <a:avLst/>
          </a:prstGeom>
        </p:spPr>
      </p:pic>
      <p:sp>
        <p:nvSpPr>
          <p:cNvPr id="10" name="TextBox 9">
            <a:extLst>
              <a:ext uri="{FF2B5EF4-FFF2-40B4-BE49-F238E27FC236}">
                <a16:creationId xmlns:a16="http://schemas.microsoft.com/office/drawing/2014/main" id="{3DD2001A-FE3C-4F8D-B8DA-6FA3E8BE1720}"/>
              </a:ext>
            </a:extLst>
          </p:cNvPr>
          <p:cNvSpPr txBox="1"/>
          <p:nvPr/>
        </p:nvSpPr>
        <p:spPr>
          <a:xfrm>
            <a:off x="217214" y="1530969"/>
            <a:ext cx="5616476" cy="4616648"/>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dirty="0">
                <a:ln>
                  <a:noFill/>
                </a:ln>
                <a:solidFill>
                  <a:prstClr val="white"/>
                </a:solidFill>
                <a:effectLst/>
                <a:uLnTx/>
                <a:uFillTx/>
                <a:latin typeface="Calibri" panose="020F0502020204030204"/>
                <a:ea typeface="+mn-ea"/>
                <a:cs typeface="+mn-cs"/>
              </a:rPr>
              <a:t>Ursa Major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(UMa) is one of the best-known constellations in the night sky. </a:t>
            </a:r>
            <a:r>
              <a:rPr kumimoji="0" lang="en-US" sz="2800" b="0" i="1" u="none" strike="noStrike" kern="1200" cap="none" spc="0" normalizeH="0" baseline="0" noProof="0" dirty="0">
                <a:ln>
                  <a:noFill/>
                </a:ln>
                <a:solidFill>
                  <a:prstClr val="white"/>
                </a:solidFill>
                <a:effectLst/>
                <a:uLnTx/>
                <a:uFillTx/>
                <a:latin typeface="Calibri" panose="020F0502020204030204"/>
                <a:ea typeface="+mn-ea"/>
                <a:cs typeface="+mn-cs"/>
              </a:rPr>
              <a:t>Ursa Major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is Greek for ‘Great Bear’.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One of the earliest shared stories tells of 3 hunters pursuing a bear which escapes by climbing a mountain and leaping up into the heavens (Storr, 2020:50).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EAA58282-B9F0-4CCD-B2BE-F8A3F5D68DE5}"/>
              </a:ext>
            </a:extLst>
          </p:cNvPr>
          <p:cNvSpPr txBox="1"/>
          <p:nvPr/>
        </p:nvSpPr>
        <p:spPr>
          <a:xfrm>
            <a:off x="6096000" y="5772667"/>
            <a:ext cx="5616476" cy="10772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The Great Bear is depicted in Van Gogh’s </a:t>
            </a:r>
            <a:r>
              <a:rPr kumimoji="0" lang="en-US" sz="2000" b="0" i="1" u="none" strike="noStrike" kern="1200" cap="none" spc="0" normalizeH="0" baseline="0" noProof="0" dirty="0">
                <a:ln>
                  <a:noFill/>
                </a:ln>
                <a:solidFill>
                  <a:prstClr val="white"/>
                </a:solidFill>
                <a:effectLst/>
                <a:uLnTx/>
                <a:uFillTx/>
                <a:latin typeface="Calibri" panose="020F0502020204030204"/>
                <a:ea typeface="+mn-ea"/>
                <a:cs typeface="+mn-cs"/>
              </a:rPr>
              <a:t>Starry Night Over the Rhône.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0765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BCF3656-9BF4-4A4B-8EA2-6641825FA209}"/>
              </a:ext>
            </a:extLst>
          </p:cNvPr>
          <p:cNvSpPr txBox="1"/>
          <p:nvPr/>
        </p:nvSpPr>
        <p:spPr>
          <a:xfrm>
            <a:off x="8387363" y="2277702"/>
            <a:ext cx="3444726"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War of the Ghosts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81608BD-B9E7-4AF4-ADFE-16B142FA9903}"/>
              </a:ext>
            </a:extLst>
          </p:cNvPr>
          <p:cNvSpPr txBox="1"/>
          <p:nvPr/>
        </p:nvSpPr>
        <p:spPr>
          <a:xfrm>
            <a:off x="260837" y="235523"/>
            <a:ext cx="11158277"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The Great Bear &amp; the ‘Cosmic Hunt’ </a:t>
            </a:r>
            <a:r>
              <a:rPr lang="en-GB" sz="4800" dirty="0">
                <a:solidFill>
                  <a:srgbClr val="FFC000"/>
                </a:solidFill>
                <a:latin typeface="Calibri Light" panose="020F0302020204030204" pitchFamily="34" charset="0"/>
                <a:cs typeface="Calibri Light" panose="020F0302020204030204" pitchFamily="34" charset="0"/>
              </a:rPr>
              <a:t>Story</a:t>
            </a:r>
            <a:endPar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215900" y="827241"/>
            <a:ext cx="12623800" cy="514562"/>
          </a:xfrm>
          <a:prstGeom prst="rect">
            <a:avLst/>
          </a:prstGeom>
        </p:spPr>
      </p:pic>
      <p:sp>
        <p:nvSpPr>
          <p:cNvPr id="2" name="TextBox 1">
            <a:extLst>
              <a:ext uri="{FF2B5EF4-FFF2-40B4-BE49-F238E27FC236}">
                <a16:creationId xmlns:a16="http://schemas.microsoft.com/office/drawing/2014/main" id="{8899941B-AA48-451D-853D-F1BB1DD0328E}"/>
              </a:ext>
            </a:extLst>
          </p:cNvPr>
          <p:cNvSpPr txBox="1"/>
          <p:nvPr/>
        </p:nvSpPr>
        <p:spPr>
          <a:xfrm>
            <a:off x="260837" y="1658238"/>
            <a:ext cx="5924304" cy="412420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Versions of the story are widespread:</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Ancient Greece</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Europe</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Siberia</a:t>
            </a:r>
          </a:p>
          <a:p>
            <a:pPr marL="914400" marR="0" lvl="1"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N. &amp; S. America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Research suggests origin predates existing sea between Russia &amp; Alaska when there was a land-bridge between the two continents.*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(Storr, 2020:50)</a:t>
            </a:r>
          </a:p>
        </p:txBody>
      </p:sp>
      <p:pic>
        <p:nvPicPr>
          <p:cNvPr id="5" name="Picture 4">
            <a:extLst>
              <a:ext uri="{FF2B5EF4-FFF2-40B4-BE49-F238E27FC236}">
                <a16:creationId xmlns:a16="http://schemas.microsoft.com/office/drawing/2014/main" id="{F64D4AB1-9AE9-4E9B-A92C-48F27DFBE882}"/>
              </a:ext>
            </a:extLst>
          </p:cNvPr>
          <p:cNvPicPr>
            <a:picLocks noChangeAspect="1"/>
          </p:cNvPicPr>
          <p:nvPr/>
        </p:nvPicPr>
        <p:blipFill>
          <a:blip r:embed="rId4"/>
          <a:stretch>
            <a:fillRect/>
          </a:stretch>
        </p:blipFill>
        <p:spPr>
          <a:xfrm>
            <a:off x="6231480" y="1740945"/>
            <a:ext cx="5483512" cy="3958791"/>
          </a:xfrm>
          <a:prstGeom prst="rect">
            <a:avLst/>
          </a:prstGeom>
          <a:ln w="12700">
            <a:solidFill>
              <a:srgbClr val="FFC000"/>
            </a:solidFill>
          </a:ln>
        </p:spPr>
      </p:pic>
      <p:sp>
        <p:nvSpPr>
          <p:cNvPr id="11" name="TextBox 10">
            <a:extLst>
              <a:ext uri="{FF2B5EF4-FFF2-40B4-BE49-F238E27FC236}">
                <a16:creationId xmlns:a16="http://schemas.microsoft.com/office/drawing/2014/main" id="{F7F96493-6C1B-4DE2-A70C-4E562267DAA8}"/>
              </a:ext>
            </a:extLst>
          </p:cNvPr>
          <p:cNvSpPr txBox="1"/>
          <p:nvPr/>
        </p:nvSpPr>
        <p:spPr>
          <a:xfrm>
            <a:off x="9000405" y="5484268"/>
            <a:ext cx="2773135"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https://littleastronomy.com/ursa-major-explained-for-kids/</a:t>
            </a:r>
          </a:p>
        </p:txBody>
      </p:sp>
    </p:spTree>
    <p:extLst>
      <p:ext uri="{BB962C8B-B14F-4D97-AF65-F5344CB8AC3E}">
        <p14:creationId xmlns:p14="http://schemas.microsoft.com/office/powerpoint/2010/main" val="710102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BCF3656-9BF4-4A4B-8EA2-6641825FA209}"/>
              </a:ext>
            </a:extLst>
          </p:cNvPr>
          <p:cNvSpPr txBox="1"/>
          <p:nvPr/>
        </p:nvSpPr>
        <p:spPr>
          <a:xfrm>
            <a:off x="8387363" y="2277702"/>
            <a:ext cx="3444726"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War of the Ghosts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81608BD-B9E7-4AF4-ADFE-16B142FA9903}"/>
              </a:ext>
            </a:extLst>
          </p:cNvPr>
          <p:cNvSpPr txBox="1"/>
          <p:nvPr/>
        </p:nvSpPr>
        <p:spPr>
          <a:xfrm>
            <a:off x="260837" y="235523"/>
            <a:ext cx="11158277"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The Great Bear ‘Cosmic Hunt’</a:t>
            </a: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215900" y="827241"/>
            <a:ext cx="12623800" cy="514562"/>
          </a:xfrm>
          <a:prstGeom prst="rect">
            <a:avLst/>
          </a:prstGeom>
        </p:spPr>
      </p:pic>
      <p:sp>
        <p:nvSpPr>
          <p:cNvPr id="2" name="TextBox 1">
            <a:extLst>
              <a:ext uri="{FF2B5EF4-FFF2-40B4-BE49-F238E27FC236}">
                <a16:creationId xmlns:a16="http://schemas.microsoft.com/office/drawing/2014/main" id="{8899941B-AA48-451D-853D-F1BB1DD0328E}"/>
              </a:ext>
            </a:extLst>
          </p:cNvPr>
          <p:cNvSpPr txBox="1"/>
          <p:nvPr/>
        </p:nvSpPr>
        <p:spPr>
          <a:xfrm>
            <a:off x="260837" y="1980673"/>
            <a:ext cx="6629821" cy="449353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Many tribes and cultures associate this constellation with a bear. One Greek myth suggests it is a nymph, turned into a bear by the zealous wife of Zeus.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In most versions the bear is hunted, some legends suggest that when </a:t>
            </a:r>
            <a:r>
              <a:rPr lang="en-GB" sz="2800" dirty="0">
                <a:solidFill>
                  <a:prstClr val="white"/>
                </a:solidFill>
                <a:latin typeface="Calibri" panose="020F0502020204030204"/>
              </a:rPr>
              <a:t>UMa</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is low in the Autumn sky, leaves turn red with the wounded bear’s blood.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42C9C765-B840-4F7B-8682-04BE6D9E8E49}"/>
              </a:ext>
            </a:extLst>
          </p:cNvPr>
          <p:cNvPicPr>
            <a:picLocks noChangeAspect="1"/>
          </p:cNvPicPr>
          <p:nvPr/>
        </p:nvPicPr>
        <p:blipFill rotWithShape="1">
          <a:blip r:embed="rId4"/>
          <a:srcRect l="14288" t="29090" r="20121"/>
          <a:stretch/>
        </p:blipFill>
        <p:spPr>
          <a:xfrm>
            <a:off x="7074300" y="2093361"/>
            <a:ext cx="4757790" cy="3588982"/>
          </a:xfrm>
          <a:prstGeom prst="rect">
            <a:avLst/>
          </a:prstGeom>
          <a:ln w="28575">
            <a:solidFill>
              <a:srgbClr val="FFC000"/>
            </a:solidFill>
          </a:ln>
        </p:spPr>
      </p:pic>
      <p:sp>
        <p:nvSpPr>
          <p:cNvPr id="12" name="TextBox 11">
            <a:extLst>
              <a:ext uri="{FF2B5EF4-FFF2-40B4-BE49-F238E27FC236}">
                <a16:creationId xmlns:a16="http://schemas.microsoft.com/office/drawing/2014/main" id="{C7399AC8-EC60-4F48-978C-FE062B72C2E8}"/>
              </a:ext>
            </a:extLst>
          </p:cNvPr>
          <p:cNvSpPr txBox="1"/>
          <p:nvPr/>
        </p:nvSpPr>
        <p:spPr>
          <a:xfrm>
            <a:off x="9453195" y="5451149"/>
            <a:ext cx="2430119" cy="21544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white"/>
                </a:solidFill>
                <a:effectLst/>
                <a:uLnTx/>
                <a:uFillTx/>
                <a:latin typeface="Calibri" panose="020F0502020204030204"/>
                <a:ea typeface="+mn-ea"/>
                <a:cs typeface="+mn-cs"/>
              </a:rPr>
              <a:t>https://www.youtube.com/watch?v=G0ViprWeqT8</a:t>
            </a:r>
          </a:p>
        </p:txBody>
      </p:sp>
    </p:spTree>
    <p:extLst>
      <p:ext uri="{BB962C8B-B14F-4D97-AF65-F5344CB8AC3E}">
        <p14:creationId xmlns:p14="http://schemas.microsoft.com/office/powerpoint/2010/main" val="25271290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68AE2C1-9CB2-4EA0-AB04-8DC6102ECB7C}"/>
              </a:ext>
            </a:extLst>
          </p:cNvPr>
          <p:cNvSpPr txBox="1"/>
          <p:nvPr/>
        </p:nvSpPr>
        <p:spPr>
          <a:xfrm>
            <a:off x="642620" y="5410811"/>
            <a:ext cx="2430119"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200" b="0" i="0" u="none" strike="noStrike" kern="1200" cap="none" spc="0" normalizeH="0" baseline="0" noProof="0" dirty="0">
              <a:ln>
                <a:noFill/>
              </a:ln>
              <a:solidFill>
                <a:srgbClr val="FFC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BCF3656-9BF4-4A4B-8EA2-6641825FA209}"/>
              </a:ext>
            </a:extLst>
          </p:cNvPr>
          <p:cNvSpPr txBox="1"/>
          <p:nvPr/>
        </p:nvSpPr>
        <p:spPr>
          <a:xfrm>
            <a:off x="8387363" y="2277702"/>
            <a:ext cx="3444726"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War of the Ghosts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81608BD-B9E7-4AF4-ADFE-16B142FA9903}"/>
              </a:ext>
            </a:extLst>
          </p:cNvPr>
          <p:cNvSpPr txBox="1"/>
          <p:nvPr/>
        </p:nvSpPr>
        <p:spPr>
          <a:xfrm>
            <a:off x="402623" y="168359"/>
            <a:ext cx="4126106"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a:solidFill>
                  <a:srgbClr val="FFC000"/>
                </a:solidFill>
                <a:latin typeface="Calibri Light" panose="020F0302020204030204" pitchFamily="34" charset="0"/>
                <a:cs typeface="Calibri Light" panose="020F0302020204030204" pitchFamily="34" charset="0"/>
              </a:rPr>
              <a:t>Overview:</a:t>
            </a:r>
            <a:endPar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endParaRPr>
          </a:p>
        </p:txBody>
      </p:sp>
      <p:pic>
        <p:nvPicPr>
          <p:cNvPr id="7" name="Picture 6">
            <a:extLst>
              <a:ext uri="{FF2B5EF4-FFF2-40B4-BE49-F238E27FC236}">
                <a16:creationId xmlns:a16="http://schemas.microsoft.com/office/drawing/2014/main" id="{2D41876D-7D89-41B8-8333-4E0814F199CE}"/>
              </a:ext>
            </a:extLst>
          </p:cNvPr>
          <p:cNvPicPr>
            <a:picLocks noChangeAspect="1"/>
          </p:cNvPicPr>
          <p:nvPr/>
        </p:nvPicPr>
        <p:blipFill>
          <a:blip r:embed="rId3"/>
          <a:stretch>
            <a:fillRect/>
          </a:stretch>
        </p:blipFill>
        <p:spPr>
          <a:xfrm>
            <a:off x="-215900" y="827241"/>
            <a:ext cx="12623800" cy="514562"/>
          </a:xfrm>
          <a:prstGeom prst="rect">
            <a:avLst/>
          </a:prstGeom>
        </p:spPr>
      </p:pic>
      <p:pic>
        <p:nvPicPr>
          <p:cNvPr id="3" name="Picture 2">
            <a:extLst>
              <a:ext uri="{FF2B5EF4-FFF2-40B4-BE49-F238E27FC236}">
                <a16:creationId xmlns:a16="http://schemas.microsoft.com/office/drawing/2014/main" id="{A24B68B9-F21B-4E4A-9B3B-79E79D3C6801}"/>
              </a:ext>
            </a:extLst>
          </p:cNvPr>
          <p:cNvPicPr>
            <a:picLocks noChangeAspect="1"/>
          </p:cNvPicPr>
          <p:nvPr/>
        </p:nvPicPr>
        <p:blipFill>
          <a:blip r:embed="rId4"/>
          <a:stretch>
            <a:fillRect/>
          </a:stretch>
        </p:blipFill>
        <p:spPr>
          <a:xfrm>
            <a:off x="6183085" y="1585186"/>
            <a:ext cx="5606291" cy="4169229"/>
          </a:xfrm>
          <a:prstGeom prst="rect">
            <a:avLst/>
          </a:prstGeom>
          <a:ln w="12700">
            <a:solidFill>
              <a:srgbClr val="FFC000"/>
            </a:solidFill>
          </a:ln>
        </p:spPr>
      </p:pic>
      <p:sp>
        <p:nvSpPr>
          <p:cNvPr id="2" name="TextBox 1">
            <a:extLst>
              <a:ext uri="{FF2B5EF4-FFF2-40B4-BE49-F238E27FC236}">
                <a16:creationId xmlns:a16="http://schemas.microsoft.com/office/drawing/2014/main" id="{8899941B-AA48-451D-853D-F1BB1DD0328E}"/>
              </a:ext>
            </a:extLst>
          </p:cNvPr>
          <p:cNvSpPr txBox="1"/>
          <p:nvPr/>
        </p:nvSpPr>
        <p:spPr>
          <a:xfrm>
            <a:off x="402623" y="1740237"/>
            <a:ext cx="5432013" cy="4647426"/>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We search for explanations and automatically impose meaning on patterns as a means of understanding our world.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(Storr, 2020: 50)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Many cultures have Origin Myths to help explain &amp; understand the outside world; its natural features, social order etc.</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BC98781-8D5F-405C-B15E-8D1B305B5BAC}"/>
              </a:ext>
            </a:extLst>
          </p:cNvPr>
          <p:cNvSpPr txBox="1"/>
          <p:nvPr/>
        </p:nvSpPr>
        <p:spPr>
          <a:xfrm>
            <a:off x="8986230" y="5575738"/>
            <a:ext cx="3418114" cy="15388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white"/>
                </a:solidFill>
                <a:effectLst/>
                <a:uLnTx/>
                <a:uFillTx/>
                <a:latin typeface="Calibri" panose="020F0502020204030204"/>
                <a:ea typeface="+mn-ea"/>
                <a:cs typeface="+mn-cs"/>
              </a:rPr>
              <a:t>https://commons.wikimedia.org/wiki/File:Ren%C3%A9-Antoine_Houasse_-_The_Dispute_of_Minerva_and_Neptune,_1689.jpg</a:t>
            </a:r>
          </a:p>
        </p:txBody>
      </p:sp>
      <p:sp>
        <p:nvSpPr>
          <p:cNvPr id="6" name="TextBox 5">
            <a:extLst>
              <a:ext uri="{FF2B5EF4-FFF2-40B4-BE49-F238E27FC236}">
                <a16:creationId xmlns:a16="http://schemas.microsoft.com/office/drawing/2014/main" id="{25CDCBCA-4535-48E7-90D8-B07D31359A28}"/>
              </a:ext>
            </a:extLst>
          </p:cNvPr>
          <p:cNvSpPr txBox="1"/>
          <p:nvPr/>
        </p:nvSpPr>
        <p:spPr>
          <a:xfrm>
            <a:off x="6096000" y="5923711"/>
            <a:ext cx="5950924" cy="8002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i="0" u="none" strike="noStrike" kern="1200" cap="none" spc="0" normalizeH="0" baseline="0" noProof="0" dirty="0">
                <a:ln>
                  <a:noFill/>
                </a:ln>
                <a:solidFill>
                  <a:prstClr val="white"/>
                </a:solidFill>
                <a:effectLst/>
                <a:uLnTx/>
                <a:uFillTx/>
                <a:latin typeface="Calibri Light" panose="020F0302020204030204" pitchFamily="34" charset="0"/>
                <a:cs typeface="Calibri Light" panose="020F0302020204030204" pitchFamily="34" charset="0"/>
              </a:rPr>
              <a:t>Depiction of the Origin Myth of Athens*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i="0" u="none" strike="noStrike" kern="1200" cap="none" spc="0" normalizeH="0" baseline="0" noProof="0" dirty="0">
                <a:ln>
                  <a:noFill/>
                </a:ln>
                <a:solidFill>
                  <a:prstClr val="white"/>
                </a:solidFill>
                <a:effectLst/>
                <a:uLnTx/>
                <a:uFillTx/>
                <a:latin typeface="Calibri Light" panose="020F0302020204030204" pitchFamily="34" charset="0"/>
                <a:cs typeface="Calibri Light" panose="020F0302020204030204" pitchFamily="34" charset="0"/>
              </a:rPr>
              <a:t>(Rene-Antoine Houasse,1645-1710)</a:t>
            </a:r>
          </a:p>
        </p:txBody>
      </p:sp>
    </p:spTree>
    <p:extLst>
      <p:ext uri="{BB962C8B-B14F-4D97-AF65-F5344CB8AC3E}">
        <p14:creationId xmlns:p14="http://schemas.microsoft.com/office/powerpoint/2010/main" val="5547658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55DA3C-41D3-408E-A515-04B18EC4BF16}"/>
              </a:ext>
            </a:extLst>
          </p:cNvPr>
          <p:cNvSpPr txBox="1"/>
          <p:nvPr/>
        </p:nvSpPr>
        <p:spPr>
          <a:xfrm>
            <a:off x="581412" y="1539483"/>
            <a:ext cx="10978375" cy="507831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Arbib</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M. A. (1992). Schema theory. The encyclopedia of artificial intelligence, 2, 1427-1443.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Chamberlin, J. E. (2003). </a:t>
            </a:r>
            <a:r>
              <a:rPr kumimoji="0" lang="en-US" sz="1800" b="0" i="1" u="none" strike="noStrike" kern="1200" cap="none" spc="0" normalizeH="0" baseline="0" noProof="0" dirty="0">
                <a:ln>
                  <a:noFill/>
                </a:ln>
                <a:solidFill>
                  <a:prstClr val="white"/>
                </a:solidFill>
                <a:effectLst/>
                <a:uLnTx/>
                <a:uFillTx/>
                <a:latin typeface="Calibri" panose="020F0502020204030204"/>
                <a:ea typeface="+mn-ea"/>
                <a:cs typeface="+mn-cs"/>
              </a:rPr>
              <a:t>If this is your land, where are your stories?: finding common ground</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Toronto: A.A. Knopf Canada</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Gordon, A.S., </a:t>
            </a: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Roemmele</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M. (2014). An Authoring Tool for Movies in the Style of Heider and Simmel. In: Mitchell, A., Fernández-Vara, C., </a:t>
            </a: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Thue</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D. (eds) Interactive Storytelling. ICIDS 2014. Lecture Notes in Computer Science, vol 8832. Springer, Cham.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https://doi.org/10.1007/978-3-319-12337-0_5</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[Accessed 16.03.22]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Kahneman, D. (2012). </a:t>
            </a:r>
            <a:r>
              <a:rPr kumimoji="0" lang="en-US" sz="1800" b="0" i="1" u="none" strike="noStrike" kern="1200" cap="none" spc="0" normalizeH="0" baseline="0" noProof="0" dirty="0">
                <a:ln>
                  <a:noFill/>
                </a:ln>
                <a:solidFill>
                  <a:prstClr val="white"/>
                </a:solidFill>
                <a:effectLst/>
                <a:uLnTx/>
                <a:uFillTx/>
                <a:latin typeface="Calibri" panose="020F0502020204030204"/>
                <a:ea typeface="+mn-ea"/>
                <a:cs typeface="+mn-cs"/>
              </a:rPr>
              <a:t>Thinking, fast and slow</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London: Penguin books Ltd.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Neuer</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R. (2014).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How Conversations Around Campfire Might Have Shaped Human Cognition And Culture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We can perhaps thank campfire story time for getting us where we are today. Available at: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rPr>
              <a:t>https://www.smithsonianmag.com/smart-news/late-night-conversations-around-fire-might-have-shaped-early-human-cognition-and-culture-180952790</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[Accessed 04.04.22]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226CA01-3FFA-4429-BF6F-2ED465DD29E9}"/>
              </a:ext>
            </a:extLst>
          </p:cNvPr>
          <p:cNvSpPr txBox="1"/>
          <p:nvPr/>
        </p:nvSpPr>
        <p:spPr>
          <a:xfrm flipH="1">
            <a:off x="250903" y="90660"/>
            <a:ext cx="4201368"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References</a:t>
            </a:r>
          </a:p>
        </p:txBody>
      </p:sp>
      <p:pic>
        <p:nvPicPr>
          <p:cNvPr id="4" name="Picture 3">
            <a:extLst>
              <a:ext uri="{FF2B5EF4-FFF2-40B4-BE49-F238E27FC236}">
                <a16:creationId xmlns:a16="http://schemas.microsoft.com/office/drawing/2014/main" id="{5C1C7EF9-9114-C9E8-2F73-9FDBDBD8C5EB}"/>
              </a:ext>
            </a:extLst>
          </p:cNvPr>
          <p:cNvPicPr>
            <a:picLocks noChangeAspect="1"/>
          </p:cNvPicPr>
          <p:nvPr/>
        </p:nvPicPr>
        <p:blipFill>
          <a:blip r:embed="rId4"/>
          <a:stretch>
            <a:fillRect/>
          </a:stretch>
        </p:blipFill>
        <p:spPr>
          <a:xfrm>
            <a:off x="-172720" y="674283"/>
            <a:ext cx="12486640" cy="494747"/>
          </a:xfrm>
          <a:prstGeom prst="rect">
            <a:avLst/>
          </a:prstGeom>
        </p:spPr>
      </p:pic>
    </p:spTree>
    <p:extLst>
      <p:ext uri="{BB962C8B-B14F-4D97-AF65-F5344CB8AC3E}">
        <p14:creationId xmlns:p14="http://schemas.microsoft.com/office/powerpoint/2010/main" val="3112727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3D8380-F01E-484D-831F-A3265FA5DD71}"/>
              </a:ext>
            </a:extLst>
          </p:cNvPr>
          <p:cNvSpPr txBox="1"/>
          <p:nvPr/>
        </p:nvSpPr>
        <p:spPr>
          <a:xfrm>
            <a:off x="541020" y="1425694"/>
            <a:ext cx="10231120"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Poulsen, B. (2012)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Being Amused by Apophenia , can we find pleasure and amusement in faulty reasoning?</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https://www.psychologytoday.com/gb/blog/reality-play/201207/being-amused-apophenia#:~:text=Our%20brains%20are%20pattern%2Ddetection,predictions%20about%20survival%20and%20reproduction</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[Accessed 31.03.22]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Wiessner</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P. W. (2014) Embers of society: Firelight talk among the Ju/’</a:t>
            </a: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hoansi</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Bushmen</a:t>
            </a:r>
            <a:r>
              <a:rPr kumimoji="0" lang="en-US" sz="1800" b="0" i="1" u="none" strike="noStrike" kern="1200" cap="none" spc="0" normalizeH="0" baseline="0" noProof="0" dirty="0">
                <a:ln>
                  <a:noFill/>
                </a:ln>
                <a:solidFill>
                  <a:prstClr val="white"/>
                </a:solidFill>
                <a:effectLst/>
                <a:uLnTx/>
                <a:uFillTx/>
                <a:latin typeface="Calibri" panose="020F0502020204030204"/>
                <a:ea typeface="+mn-ea"/>
                <a:cs typeface="+mn-cs"/>
              </a:rPr>
              <a:t>. The Proceedings of the National Academy of Sciences USA (PNAS)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Vol. 111 (39) 14027-14035 Available at: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rPr>
              <a:t>https://doi.org/10.1073/pnas.1404212111</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[Accessed 04.04.22]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5D33E585-D0F6-1627-D265-E3E12C5D653F}"/>
              </a:ext>
            </a:extLst>
          </p:cNvPr>
          <p:cNvPicPr>
            <a:picLocks noChangeAspect="1"/>
          </p:cNvPicPr>
          <p:nvPr/>
        </p:nvPicPr>
        <p:blipFill>
          <a:blip r:embed="rId4"/>
          <a:stretch>
            <a:fillRect/>
          </a:stretch>
        </p:blipFill>
        <p:spPr>
          <a:xfrm>
            <a:off x="-147320" y="634490"/>
            <a:ext cx="12486640" cy="494747"/>
          </a:xfrm>
          <a:prstGeom prst="rect">
            <a:avLst/>
          </a:prstGeom>
        </p:spPr>
      </p:pic>
      <p:sp>
        <p:nvSpPr>
          <p:cNvPr id="7" name="TextBox 6">
            <a:extLst>
              <a:ext uri="{FF2B5EF4-FFF2-40B4-BE49-F238E27FC236}">
                <a16:creationId xmlns:a16="http://schemas.microsoft.com/office/drawing/2014/main" id="{9F51BEEA-7A45-CDB1-9E2A-0894020AEBE7}"/>
              </a:ext>
            </a:extLst>
          </p:cNvPr>
          <p:cNvSpPr txBox="1"/>
          <p:nvPr/>
        </p:nvSpPr>
        <p:spPr>
          <a:xfrm>
            <a:off x="195580" y="50867"/>
            <a:ext cx="624332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References </a:t>
            </a:r>
            <a:r>
              <a:rPr kumimoji="0" lang="en-GB" sz="3600" b="0" i="0" u="none" strike="noStrike" kern="1200" cap="none" spc="0" normalizeH="0" baseline="0" noProof="0" dirty="0">
                <a:ln>
                  <a:noFill/>
                </a:ln>
                <a:solidFill>
                  <a:srgbClr val="FFC000"/>
                </a:solidFill>
                <a:effectLst/>
                <a:uLnTx/>
                <a:uFillTx/>
                <a:latin typeface="Calibri Light" panose="020F0302020204030204" pitchFamily="34" charset="0"/>
                <a:ea typeface="+mn-ea"/>
                <a:cs typeface="Calibri Light" panose="020F0302020204030204" pitchFamily="34" charset="0"/>
              </a:rPr>
              <a:t>(continued)</a:t>
            </a:r>
          </a:p>
        </p:txBody>
      </p:sp>
    </p:spTree>
    <p:extLst>
      <p:ext uri="{BB962C8B-B14F-4D97-AF65-F5344CB8AC3E}">
        <p14:creationId xmlns:p14="http://schemas.microsoft.com/office/powerpoint/2010/main" val="693387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26742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1616</Words>
  <Application>Microsoft Office PowerPoint</Application>
  <PresentationFormat>Widescreen</PresentationFormat>
  <Paragraphs>186</Paragraphs>
  <Slides>23</Slides>
  <Notes>19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23</vt:i4>
      </vt:variant>
    </vt:vector>
  </HeadingPairs>
  <TitlesOfParts>
    <vt:vector size="29" baseType="lpstr">
      <vt:lpstr>Arial</vt:lpstr>
      <vt:lpstr>Calibri</vt:lpstr>
      <vt:lpstr>Calibri Light</vt:lpstr>
      <vt:lpstr>Courier New</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13</cp:revision>
  <dcterms:created xsi:type="dcterms:W3CDTF">2022-05-12T19:10:01Z</dcterms:created>
  <dcterms:modified xsi:type="dcterms:W3CDTF">2022-05-13T08:04:43Z</dcterms:modified>
</cp:coreProperties>
</file>