
<file path=[Content_Types].xml><?xml version="1.0" encoding="utf-8"?>
<Types xmlns="http://schemas.openxmlformats.org/package/2006/content-types">
  <Default Extension="jpeg" ContentType="image/jpeg"/>
  <Default Extension="jpg" ContentType="image/jpeg"/>
  <Default Extension="jpg&amp;ehk=BCXeJd4Uc5k4YWzl41ebAQ&amp;r=0&amp;pid=OfficeInsert"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8"/>
  </p:notesMasterIdLst>
  <p:handoutMasterIdLst>
    <p:handoutMasterId r:id="rId19"/>
  </p:handoutMasterIdLst>
  <p:sldIdLst>
    <p:sldId id="276" r:id="rId5"/>
    <p:sldId id="257" r:id="rId6"/>
    <p:sldId id="275" r:id="rId7"/>
    <p:sldId id="258" r:id="rId8"/>
    <p:sldId id="259" r:id="rId9"/>
    <p:sldId id="260" r:id="rId10"/>
    <p:sldId id="261" r:id="rId11"/>
    <p:sldId id="262" r:id="rId12"/>
    <p:sldId id="263" r:id="rId13"/>
    <p:sldId id="264" r:id="rId14"/>
    <p:sldId id="265" r:id="rId15"/>
    <p:sldId id="266" r:id="rId16"/>
    <p:sldId id="267"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346" autoAdjust="0"/>
  </p:normalViewPr>
  <p:slideViewPr>
    <p:cSldViewPr>
      <p:cViewPr varScale="1">
        <p:scale>
          <a:sx n="60" d="100"/>
          <a:sy n="60" d="100"/>
        </p:scale>
        <p:origin x="1541"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6DF09A-2FA4-463C-8CBE-5124BFA8A088}" type="datetimeFigureOut">
              <a:rPr lang="en-GB" smtClean="0"/>
              <a:t>27/03/2020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the key learning points they identify before summarising yourself using the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3</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t>4</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model with the students – what are the implications?  Ask for their thoughts – what is the model explaining?  Is there anything missing from the diagram?  They should identify that effective communication can be an iterative process – I send a message, then the recipient checks their understanding, and then I confirm their understanding or refine my message….and so on.</a:t>
            </a:r>
          </a:p>
          <a:p>
            <a:r>
              <a:rPr lang="en-GB" dirty="0"/>
              <a:t>The students might identify that there do not appear to be any ‘barriers’ to communication in this model.  It also suggests that all channels can be equally effective?  Do we believe this to be the case?  What about the impact of non-verbal communications – where will this be most obvious?  Challenge their thinking and get them critically analysing the model, not just accepting it at face value.</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this model telling us?  This time there is noise……but is this ‘atmospheric interference’….it is 1949, or is it more than this?  Students can look this up in their own time and answer these questions!  This also seems ‘one-directional’…..is it?</a:t>
            </a:r>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3881133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students – another approach to the tricky subject of communications.  Take them quickly through this model and the Schramm’s model on the next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7</a:t>
            </a:fld>
            <a:endParaRPr lang="en-GB"/>
          </a:p>
        </p:txBody>
      </p:sp>
    </p:spTree>
    <p:extLst>
      <p:ext uri="{BB962C8B-B14F-4D97-AF65-F5344CB8AC3E}">
        <p14:creationId xmlns:p14="http://schemas.microsoft.com/office/powerpoint/2010/main" val="558101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plenary session and take feedback from each group – asking for different thoughts on the models, similarities and differences, alternating for single responses between syndicates to ensure everyone has a chance to contribute.  Students can also ask questions and the tutor can facilitate a discussion.  A key observation is that communication makes up a huge part of our work and private lives, we are not that good at it, and, despite its apparent complexity, there are skills we can learn and practice, knowledge we can build up, behaviours we can adopt and attitudes we can change….which can make us expert communicators.  </a:t>
            </a:r>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source of this is the Peter Morgan required Text.  What are the students’ thoughts on this model?  Discuss the key elements with them.  Advise them to do some research – starting with the Morgan text.</a:t>
            </a:r>
          </a:p>
        </p:txBody>
      </p:sp>
      <p:sp>
        <p:nvSpPr>
          <p:cNvPr id="4" name="Slide Number Placeholder 3"/>
          <p:cNvSpPr>
            <a:spLocks noGrp="1"/>
          </p:cNvSpPr>
          <p:nvPr>
            <p:ph type="sldNum" sz="quarter" idx="10"/>
          </p:nvPr>
        </p:nvSpPr>
        <p:spPr/>
        <p:txBody>
          <a:bodyPr/>
          <a:lstStyle/>
          <a:p>
            <a:fld id="{2E08981C-5477-41DA-A44B-80B5904A5173}" type="slidenum">
              <a:rPr lang="en-GB" smtClean="0"/>
              <a:t>10</a:t>
            </a:fld>
            <a:endParaRPr lang="en-GB"/>
          </a:p>
        </p:txBody>
      </p:sp>
    </p:spTree>
    <p:extLst>
      <p:ext uri="{BB962C8B-B14F-4D97-AF65-F5344CB8AC3E}">
        <p14:creationId xmlns:p14="http://schemas.microsoft.com/office/powerpoint/2010/main" val="3937855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students should identify ‘complexity’, and that very little communication takes place in isolation…there are existing relationships and, often, baggage!  A key consideration here is that </a:t>
            </a:r>
            <a:r>
              <a:rPr lang="en-GB" b="1" i="1" u="sng" dirty="0"/>
              <a:t>“where communication is not interpreted correctly (i.e. ‘as intended’), it will have consequences for the beliefs and attitudes of the recipients, their emotions and then their broader behaviour, which is why many relationship issues in team, at work and elsewhere, tend to arise from poor communication. </a:t>
            </a:r>
            <a:r>
              <a:rPr lang="en-GB" dirty="0"/>
              <a:t> Morgan, P. (2017). P.245-246.</a:t>
            </a:r>
          </a:p>
        </p:txBody>
      </p:sp>
      <p:sp>
        <p:nvSpPr>
          <p:cNvPr id="4" name="Slide Number Placeholder 3"/>
          <p:cNvSpPr>
            <a:spLocks noGrp="1"/>
          </p:cNvSpPr>
          <p:nvPr>
            <p:ph type="sldNum" sz="quarter" idx="10"/>
          </p:nvPr>
        </p:nvSpPr>
        <p:spPr/>
        <p:txBody>
          <a:bodyPr/>
          <a:lstStyle/>
          <a:p>
            <a:fld id="{2E08981C-5477-41DA-A44B-80B5904A5173}" type="slidenum">
              <a:rPr lang="en-GB" smtClean="0"/>
              <a:t>11</a:t>
            </a:fld>
            <a:endParaRPr lang="en-GB"/>
          </a:p>
        </p:txBody>
      </p:sp>
    </p:spTree>
    <p:extLst>
      <p:ext uri="{BB962C8B-B14F-4D97-AF65-F5344CB8AC3E}">
        <p14:creationId xmlns:p14="http://schemas.microsoft.com/office/powerpoint/2010/main" val="5485332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principlesofedu.wikispaces.com/Summary+of+Perenialism" TargetMode="External"/><Relationship Id="rId2" Type="http://schemas.openxmlformats.org/officeDocument/2006/relationships/image" Target="../media/image5.jpg&amp;ehk=BCXeJd4Uc5k4YWzl41ebAQ&amp;r=0&amp;pid=OfficeInsert"/><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flickr.com/photos/cogdog/19081571173"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2886" y="2335698"/>
            <a:ext cx="9216887" cy="3180521"/>
          </a:xfrm>
        </p:spPr>
        <p:txBody>
          <a:bodyPr>
            <a:normAutofit fontScale="90000"/>
          </a:bodyPr>
          <a:lstStyle/>
          <a:p>
            <a: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BMSK4002</a:t>
            </a:r>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br>
              <a:rPr lang="en-GB" altLang="en-US" dirty="0"/>
            </a:br>
            <a:r>
              <a:rPr lang="en-GB" altLang="en-US" dirty="0"/>
              <a:t> </a:t>
            </a:r>
            <a:r>
              <a:rPr lang="en-GB" altLang="en-US" dirty="0">
                <a:solidFill>
                  <a:schemeClr val="bg1">
                    <a:lumMod val="75000"/>
                  </a:schemeClr>
                </a:solidFill>
                <a:latin typeface="Arial Rounded MT Bold" charset="0"/>
                <a:ea typeface="Arial Rounded MT Bold" charset="0"/>
                <a:cs typeface="Arial Rounded MT Bold" charset="0"/>
              </a:rPr>
              <a:t>Effective Team Working </a:t>
            </a:r>
            <a:br>
              <a:rPr lang="en-GB" altLang="en-US" dirty="0">
                <a:solidFill>
                  <a:schemeClr val="bg1">
                    <a:lumMod val="75000"/>
                  </a:schemeClr>
                </a:solidFill>
                <a:latin typeface="Arial Rounded MT Bold" charset="0"/>
                <a:ea typeface="Arial Rounded MT Bold" charset="0"/>
                <a:cs typeface="Arial Rounded MT Bold" charset="0"/>
              </a:rPr>
            </a:br>
            <a:r>
              <a:rPr lang="en-GB" altLang="en-US" dirty="0">
                <a:solidFill>
                  <a:schemeClr val="bg1">
                    <a:lumMod val="75000"/>
                  </a:schemeClr>
                </a:solidFill>
                <a:latin typeface="Arial Rounded MT Bold" charset="0"/>
                <a:ea typeface="Arial Rounded MT Bold" charset="0"/>
                <a:cs typeface="Arial Rounded MT Bold" charset="0"/>
              </a:rPr>
              <a:t>and Communication </a:t>
            </a:r>
            <a:br>
              <a:rPr lang="en-GB" altLang="en-US" dirty="0">
                <a:latin typeface="Arial Rounded MT Bold" charset="0"/>
                <a:ea typeface="Arial Rounded MT Bold" charset="0"/>
                <a:cs typeface="Arial Rounded MT Bold" charset="0"/>
              </a:rPr>
            </a:br>
            <a:br>
              <a:rPr lang="en-US" dirty="0">
                <a:latin typeface="+mj-ea"/>
                <a:cs typeface="+mj-ea"/>
              </a:rPr>
            </a:br>
            <a:r>
              <a:rPr lang="en-GB" altLang="en-US"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Session 8</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3" y="1222513"/>
            <a:ext cx="8478079" cy="707886"/>
          </a:xfrm>
          <a:prstGeom prst="rect">
            <a:avLst/>
          </a:prstGeom>
          <a:noFill/>
        </p:spPr>
        <p:txBody>
          <a:bodyPr wrap="square" rtlCol="0">
            <a:spAutoFit/>
          </a:bodyPr>
          <a:lstStyle/>
          <a:p>
            <a:r>
              <a:rPr lang="en-US" sz="4000">
                <a:effectLst>
                  <a:outerShdw blurRad="38100" dist="38100" dir="2700000" algn="tl">
                    <a:srgbClr val="000000">
                      <a:alpha val="43137"/>
                    </a:srgbClr>
                  </a:outerShdw>
                </a:effectLst>
                <a:latin typeface="Arial Rounded MT Bold" panose="020F0704030504030204" pitchFamily="34" charset="0"/>
                <a:cs typeface="+mj-ea"/>
              </a:rPr>
              <a:t>CertHE Skills for the Workplace</a:t>
            </a:r>
            <a:endParaRPr lang="en-GB" sz="4000">
              <a:effectLst>
                <a:outerShdw blurRad="38100" dist="38100" dir="2700000" algn="tl">
                  <a:srgbClr val="000000">
                    <a:alpha val="43137"/>
                  </a:srgbClr>
                </a:outerShdw>
              </a:effectLst>
              <a:latin typeface="Arial Rounded MT Bold" panose="020F0704030504030204" pitchFamily="34" charset="0"/>
            </a:endParaRPr>
          </a:p>
        </p:txBody>
      </p:sp>
    </p:spTree>
    <p:extLst>
      <p:ext uri="{BB962C8B-B14F-4D97-AF65-F5344CB8AC3E}">
        <p14:creationId xmlns:p14="http://schemas.microsoft.com/office/powerpoint/2010/main" val="2188415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Session 8</a:t>
            </a:r>
          </a:p>
        </p:txBody>
      </p:sp>
      <p:sp>
        <p:nvSpPr>
          <p:cNvPr id="3" name="Content Placeholder 2"/>
          <p:cNvSpPr>
            <a:spLocks noGrp="1"/>
          </p:cNvSpPr>
          <p:nvPr>
            <p:ph idx="1"/>
          </p:nvPr>
        </p:nvSpPr>
        <p:spPr>
          <a:xfrm>
            <a:off x="1619672" y="1628800"/>
            <a:ext cx="6635080" cy="3917032"/>
          </a:xfrm>
        </p:spPr>
        <p:txBody>
          <a:bodyPr/>
          <a:lstStyle/>
          <a:p>
            <a:pPr>
              <a:lnSpc>
                <a:spcPct val="200000"/>
              </a:lnSpc>
              <a:spcBef>
                <a:spcPts val="0"/>
              </a:spcBef>
            </a:pPr>
            <a:r>
              <a:rPr lang="en-GB" sz="3600" i="1" dirty="0">
                <a:solidFill>
                  <a:srgbClr val="0070C0"/>
                </a:solidFill>
              </a:rPr>
              <a:t>Reflection</a:t>
            </a:r>
            <a:r>
              <a:rPr lang="en-GB" sz="3600" dirty="0">
                <a:solidFill>
                  <a:srgbClr val="0070C0"/>
                </a:solidFill>
              </a:rPr>
              <a:t> on Last Session</a:t>
            </a:r>
          </a:p>
          <a:p>
            <a:pPr>
              <a:lnSpc>
                <a:spcPct val="200000"/>
              </a:lnSpc>
              <a:spcBef>
                <a:spcPts val="0"/>
              </a:spcBef>
            </a:pPr>
            <a:r>
              <a:rPr lang="en-GB" sz="3600" i="1" dirty="0">
                <a:solidFill>
                  <a:srgbClr val="00B050"/>
                </a:solidFill>
              </a:rPr>
              <a:t>Reflection </a:t>
            </a:r>
            <a:r>
              <a:rPr lang="en-GB" sz="3600" dirty="0">
                <a:solidFill>
                  <a:srgbClr val="00B050"/>
                </a:solidFill>
              </a:rPr>
              <a:t>on Research</a:t>
            </a:r>
          </a:p>
          <a:p>
            <a:pPr>
              <a:lnSpc>
                <a:spcPct val="200000"/>
              </a:lnSpc>
              <a:spcBef>
                <a:spcPts val="0"/>
              </a:spcBef>
            </a:pPr>
            <a:r>
              <a:rPr lang="en-GB" sz="3600" i="1" dirty="0">
                <a:solidFill>
                  <a:srgbClr val="FF0000"/>
                </a:solidFill>
              </a:rPr>
              <a:t>Communication </a:t>
            </a:r>
            <a:r>
              <a:rPr lang="en-GB" sz="3600" dirty="0">
                <a:solidFill>
                  <a:srgbClr val="FF0000"/>
                </a:solidFill>
              </a:rPr>
              <a:t>Models</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r>
              <a:rPr lang="en-GB" dirty="0"/>
              <a:t>Reflection On Last Session</a:t>
            </a: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lnSpcReduction="10000"/>
          </a:bodyPr>
          <a:lstStyle/>
          <a:p>
            <a:r>
              <a:rPr lang="en-GB" dirty="0">
                <a:solidFill>
                  <a:srgbClr val="7030A0"/>
                </a:solidFill>
              </a:rPr>
              <a:t>What is communication?</a:t>
            </a:r>
          </a:p>
          <a:p>
            <a:r>
              <a:rPr lang="en-GB" dirty="0">
                <a:solidFill>
                  <a:srgbClr val="0070C0"/>
                </a:solidFill>
              </a:rPr>
              <a:t>Elements of Communication</a:t>
            </a:r>
          </a:p>
          <a:p>
            <a:r>
              <a:rPr lang="en-GB" dirty="0">
                <a:solidFill>
                  <a:srgbClr val="00B050"/>
                </a:solidFill>
              </a:rPr>
              <a:t>Non-verbal communication – intro</a:t>
            </a:r>
          </a:p>
          <a:p>
            <a:r>
              <a:rPr lang="en-GB" dirty="0">
                <a:solidFill>
                  <a:srgbClr val="FFC000"/>
                </a:solidFill>
              </a:rPr>
              <a:t>Barriers to communication</a:t>
            </a:r>
          </a:p>
          <a:p>
            <a:r>
              <a:rPr lang="en-GB" dirty="0">
                <a:solidFill>
                  <a:srgbClr val="FF0000"/>
                </a:solidFill>
              </a:rPr>
              <a:t>Listening</a:t>
            </a:r>
          </a:p>
          <a:p>
            <a:r>
              <a:rPr lang="en-GB" dirty="0">
                <a:solidFill>
                  <a:srgbClr val="C00000"/>
                </a:solidFill>
              </a:rPr>
              <a:t>Communication styles</a:t>
            </a:r>
          </a:p>
          <a:p>
            <a:r>
              <a:rPr lang="en-GB" dirty="0"/>
              <a:t>Difficult communications</a:t>
            </a:r>
          </a:p>
          <a:p>
            <a:endParaRPr lang="en-GB" dirty="0"/>
          </a:p>
        </p:txBody>
      </p:sp>
    </p:spTree>
    <p:extLst>
      <p:ext uri="{BB962C8B-B14F-4D97-AF65-F5344CB8AC3E}">
        <p14:creationId xmlns:p14="http://schemas.microsoft.com/office/powerpoint/2010/main" val="744511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t>Reflection On Research</a:t>
            </a:r>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lstStyle/>
          <a:p>
            <a:r>
              <a:rPr lang="en-GB" dirty="0"/>
              <a:t>How did you get on with the free online survey sites?  </a:t>
            </a:r>
          </a:p>
          <a:p>
            <a:r>
              <a:rPr lang="en-GB" dirty="0"/>
              <a:t>Did you manage to get some ideas for a communication skills survey?</a:t>
            </a:r>
          </a:p>
          <a:p>
            <a:r>
              <a:rPr lang="en-GB" dirty="0"/>
              <a:t>Has anyone set something up?</a:t>
            </a:r>
          </a:p>
          <a:p>
            <a:r>
              <a:rPr lang="en-GB" dirty="0"/>
              <a:t>What are your next steps?</a:t>
            </a:r>
          </a:p>
        </p:txBody>
      </p:sp>
    </p:spTree>
    <p:extLst>
      <p:ext uri="{BB962C8B-B14F-4D97-AF65-F5344CB8AC3E}">
        <p14:creationId xmlns:p14="http://schemas.microsoft.com/office/powerpoint/2010/main" val="31522900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lstStyle/>
          <a:p>
            <a:r>
              <a:rPr lang="en-GB" dirty="0"/>
              <a:t>A Communication Cycle</a:t>
            </a:r>
          </a:p>
        </p:txBody>
      </p:sp>
      <p:pic>
        <p:nvPicPr>
          <p:cNvPr id="4" name="Picture 3" descr="C:\Users\Bob Wilson\Desktop\communication-cycle.jpg">
            <a:extLst>
              <a:ext uri="{FF2B5EF4-FFF2-40B4-BE49-F238E27FC236}">
                <a16:creationId xmlns:a16="http://schemas.microsoft.com/office/drawing/2014/main" id="{60C4BEFE-722D-4B55-92F4-A2F4F23C14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1124744"/>
            <a:ext cx="5688632" cy="4322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66286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353B-BFDB-4541-89DD-38B1ED2D9C70}"/>
              </a:ext>
            </a:extLst>
          </p:cNvPr>
          <p:cNvSpPr>
            <a:spLocks noGrp="1"/>
          </p:cNvSpPr>
          <p:nvPr>
            <p:ph type="title"/>
          </p:nvPr>
        </p:nvSpPr>
        <p:spPr/>
        <p:txBody>
          <a:bodyPr>
            <a:normAutofit fontScale="90000"/>
          </a:bodyPr>
          <a:lstStyle/>
          <a:p>
            <a:r>
              <a:rPr lang="en-GB" dirty="0"/>
              <a:t>The Shannon-Weaver Mathematical Model, 1949</a:t>
            </a:r>
          </a:p>
        </p:txBody>
      </p:sp>
      <p:sp>
        <p:nvSpPr>
          <p:cNvPr id="4" name="Rectangle: Rounded Corners 3">
            <a:extLst>
              <a:ext uri="{FF2B5EF4-FFF2-40B4-BE49-F238E27FC236}">
                <a16:creationId xmlns:a16="http://schemas.microsoft.com/office/drawing/2014/main" id="{2D7C91E1-33EF-44CD-83BE-5A0C569D4DE9}"/>
              </a:ext>
            </a:extLst>
          </p:cNvPr>
          <p:cNvSpPr/>
          <p:nvPr/>
        </p:nvSpPr>
        <p:spPr>
          <a:xfrm>
            <a:off x="179512"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Information Source</a:t>
            </a:r>
          </a:p>
        </p:txBody>
      </p:sp>
      <p:sp>
        <p:nvSpPr>
          <p:cNvPr id="5" name="Rectangle: Rounded Corners 4">
            <a:extLst>
              <a:ext uri="{FF2B5EF4-FFF2-40B4-BE49-F238E27FC236}">
                <a16:creationId xmlns:a16="http://schemas.microsoft.com/office/drawing/2014/main" id="{8451F6B0-7C01-4AE4-8849-EDF824009222}"/>
              </a:ext>
            </a:extLst>
          </p:cNvPr>
          <p:cNvSpPr/>
          <p:nvPr/>
        </p:nvSpPr>
        <p:spPr>
          <a:xfrm>
            <a:off x="3959933" y="4262643"/>
            <a:ext cx="1352381" cy="9743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Noise Source</a:t>
            </a:r>
          </a:p>
        </p:txBody>
      </p:sp>
      <p:sp>
        <p:nvSpPr>
          <p:cNvPr id="6" name="Rectangle: Rounded Corners 5">
            <a:extLst>
              <a:ext uri="{FF2B5EF4-FFF2-40B4-BE49-F238E27FC236}">
                <a16:creationId xmlns:a16="http://schemas.microsoft.com/office/drawing/2014/main" id="{0875F66A-28A9-44B8-8B86-9DB4F9D868DB}"/>
              </a:ext>
            </a:extLst>
          </p:cNvPr>
          <p:cNvSpPr/>
          <p:nvPr/>
        </p:nvSpPr>
        <p:spPr>
          <a:xfrm>
            <a:off x="1870213" y="1914393"/>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Transmitter (Encoder)</a:t>
            </a:r>
          </a:p>
        </p:txBody>
      </p:sp>
      <p:sp>
        <p:nvSpPr>
          <p:cNvPr id="7" name="Rectangle: Rounded Corners 6">
            <a:extLst>
              <a:ext uri="{FF2B5EF4-FFF2-40B4-BE49-F238E27FC236}">
                <a16:creationId xmlns:a16="http://schemas.microsoft.com/office/drawing/2014/main" id="{02D903A8-B3B2-433D-8D79-8042D3FF0398}"/>
              </a:ext>
            </a:extLst>
          </p:cNvPr>
          <p:cNvSpPr/>
          <p:nvPr/>
        </p:nvSpPr>
        <p:spPr>
          <a:xfrm>
            <a:off x="4139952" y="1914393"/>
            <a:ext cx="992343"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Channel</a:t>
            </a:r>
          </a:p>
        </p:txBody>
      </p:sp>
      <p:sp>
        <p:nvSpPr>
          <p:cNvPr id="8" name="Rectangle: Rounded Corners 7">
            <a:extLst>
              <a:ext uri="{FF2B5EF4-FFF2-40B4-BE49-F238E27FC236}">
                <a16:creationId xmlns:a16="http://schemas.microsoft.com/office/drawing/2014/main" id="{A8FF4DCB-3A1D-4916-9E50-1C86259E925C}"/>
              </a:ext>
            </a:extLst>
          </p:cNvPr>
          <p:cNvSpPr/>
          <p:nvPr/>
        </p:nvSpPr>
        <p:spPr>
          <a:xfrm>
            <a:off x="6153202" y="1910854"/>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Receiver (Decoder)</a:t>
            </a:r>
          </a:p>
        </p:txBody>
      </p:sp>
      <p:sp>
        <p:nvSpPr>
          <p:cNvPr id="9" name="Rectangle: Rounded Corners 8">
            <a:extLst>
              <a:ext uri="{FF2B5EF4-FFF2-40B4-BE49-F238E27FC236}">
                <a16:creationId xmlns:a16="http://schemas.microsoft.com/office/drawing/2014/main" id="{0049BD88-1B51-4D60-95E5-172FBF3B10D3}"/>
              </a:ext>
            </a:extLst>
          </p:cNvPr>
          <p:cNvSpPr/>
          <p:nvPr/>
        </p:nvSpPr>
        <p:spPr>
          <a:xfrm>
            <a:off x="7790644" y="1903776"/>
            <a:ext cx="1296144"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Destination</a:t>
            </a:r>
          </a:p>
        </p:txBody>
      </p:sp>
      <p:cxnSp>
        <p:nvCxnSpPr>
          <p:cNvPr id="11" name="Straight Arrow Connector 10">
            <a:extLst>
              <a:ext uri="{FF2B5EF4-FFF2-40B4-BE49-F238E27FC236}">
                <a16:creationId xmlns:a16="http://schemas.microsoft.com/office/drawing/2014/main" id="{D9E78056-C63E-4F93-95B3-62E0EFA72826}"/>
              </a:ext>
            </a:extLst>
          </p:cNvPr>
          <p:cNvCxnSpPr>
            <a:stCxn id="4" idx="3"/>
            <a:endCxn id="6" idx="1"/>
          </p:cNvCxnSpPr>
          <p:nvPr/>
        </p:nvCxnSpPr>
        <p:spPr>
          <a:xfrm>
            <a:off x="1475656" y="2382445"/>
            <a:ext cx="3945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58FFC97-9FDB-4051-B774-A6D11F6052D5}"/>
              </a:ext>
            </a:extLst>
          </p:cNvPr>
          <p:cNvCxnSpPr>
            <a:cxnSpLocks/>
            <a:stCxn id="6" idx="3"/>
            <a:endCxn id="7" idx="1"/>
          </p:cNvCxnSpPr>
          <p:nvPr/>
        </p:nvCxnSpPr>
        <p:spPr>
          <a:xfrm>
            <a:off x="3166357" y="2382445"/>
            <a:ext cx="973595"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D3F38E26-078C-4D9F-B60B-1F7153072692}"/>
              </a:ext>
            </a:extLst>
          </p:cNvPr>
          <p:cNvCxnSpPr>
            <a:cxnSpLocks/>
            <a:stCxn id="7" idx="3"/>
            <a:endCxn id="8" idx="1"/>
          </p:cNvCxnSpPr>
          <p:nvPr/>
        </p:nvCxnSpPr>
        <p:spPr>
          <a:xfrm flipV="1">
            <a:off x="5132295" y="2378906"/>
            <a:ext cx="1020907" cy="353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56F78097-2156-494A-B35A-8461B1B144ED}"/>
              </a:ext>
            </a:extLst>
          </p:cNvPr>
          <p:cNvCxnSpPr>
            <a:stCxn id="8" idx="3"/>
            <a:endCxn id="9" idx="1"/>
          </p:cNvCxnSpPr>
          <p:nvPr/>
        </p:nvCxnSpPr>
        <p:spPr>
          <a:xfrm flipV="1">
            <a:off x="7449346" y="2371828"/>
            <a:ext cx="341298" cy="7078"/>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112643D4-AEF0-46D4-94D1-8C89945D506A}"/>
              </a:ext>
            </a:extLst>
          </p:cNvPr>
          <p:cNvSpPr txBox="1"/>
          <p:nvPr/>
        </p:nvSpPr>
        <p:spPr>
          <a:xfrm>
            <a:off x="1114128" y="3133883"/>
            <a:ext cx="1117611" cy="369332"/>
          </a:xfrm>
          <a:prstGeom prst="rect">
            <a:avLst/>
          </a:prstGeom>
          <a:noFill/>
        </p:spPr>
        <p:txBody>
          <a:bodyPr wrap="square" rtlCol="0">
            <a:spAutoFit/>
          </a:bodyPr>
          <a:lstStyle/>
          <a:p>
            <a:r>
              <a:rPr lang="en-GB" b="1" dirty="0"/>
              <a:t>Message</a:t>
            </a:r>
          </a:p>
        </p:txBody>
      </p:sp>
      <p:sp>
        <p:nvSpPr>
          <p:cNvPr id="28" name="TextBox 27">
            <a:extLst>
              <a:ext uri="{FF2B5EF4-FFF2-40B4-BE49-F238E27FC236}">
                <a16:creationId xmlns:a16="http://schemas.microsoft.com/office/drawing/2014/main" id="{121F2320-84C5-45D1-A41A-00F84ADA1FDD}"/>
              </a:ext>
            </a:extLst>
          </p:cNvPr>
          <p:cNvSpPr txBox="1"/>
          <p:nvPr/>
        </p:nvSpPr>
        <p:spPr>
          <a:xfrm>
            <a:off x="7061189" y="3141352"/>
            <a:ext cx="1117611" cy="369332"/>
          </a:xfrm>
          <a:prstGeom prst="rect">
            <a:avLst/>
          </a:prstGeom>
          <a:noFill/>
        </p:spPr>
        <p:txBody>
          <a:bodyPr wrap="square" rtlCol="0">
            <a:spAutoFit/>
          </a:bodyPr>
          <a:lstStyle/>
          <a:p>
            <a:r>
              <a:rPr lang="en-GB" b="1" dirty="0"/>
              <a:t>Message</a:t>
            </a:r>
          </a:p>
        </p:txBody>
      </p:sp>
      <p:sp>
        <p:nvSpPr>
          <p:cNvPr id="29" name="TextBox 28">
            <a:extLst>
              <a:ext uri="{FF2B5EF4-FFF2-40B4-BE49-F238E27FC236}">
                <a16:creationId xmlns:a16="http://schemas.microsoft.com/office/drawing/2014/main" id="{42DED6C1-1CA2-400E-9277-6C2715184B9A}"/>
              </a:ext>
            </a:extLst>
          </p:cNvPr>
          <p:cNvSpPr txBox="1"/>
          <p:nvPr/>
        </p:nvSpPr>
        <p:spPr>
          <a:xfrm>
            <a:off x="3190662" y="2447194"/>
            <a:ext cx="821045" cy="338554"/>
          </a:xfrm>
          <a:prstGeom prst="rect">
            <a:avLst/>
          </a:prstGeom>
          <a:noFill/>
        </p:spPr>
        <p:txBody>
          <a:bodyPr wrap="square" rtlCol="0">
            <a:spAutoFit/>
          </a:bodyPr>
          <a:lstStyle/>
          <a:p>
            <a:r>
              <a:rPr lang="en-GB" sz="1600" b="1" dirty="0"/>
              <a:t>Signal</a:t>
            </a:r>
          </a:p>
        </p:txBody>
      </p:sp>
      <p:sp>
        <p:nvSpPr>
          <p:cNvPr id="30" name="TextBox 29">
            <a:extLst>
              <a:ext uri="{FF2B5EF4-FFF2-40B4-BE49-F238E27FC236}">
                <a16:creationId xmlns:a16="http://schemas.microsoft.com/office/drawing/2014/main" id="{E50A9F82-67A0-4BFE-B3F0-6A4B3E9ABE89}"/>
              </a:ext>
            </a:extLst>
          </p:cNvPr>
          <p:cNvSpPr txBox="1"/>
          <p:nvPr/>
        </p:nvSpPr>
        <p:spPr>
          <a:xfrm>
            <a:off x="5083943" y="2447194"/>
            <a:ext cx="1117611" cy="584775"/>
          </a:xfrm>
          <a:prstGeom prst="rect">
            <a:avLst/>
          </a:prstGeom>
          <a:noFill/>
        </p:spPr>
        <p:txBody>
          <a:bodyPr wrap="square" rtlCol="0">
            <a:spAutoFit/>
          </a:bodyPr>
          <a:lstStyle/>
          <a:p>
            <a:pPr algn="ctr"/>
            <a:r>
              <a:rPr lang="en-GB" sz="1600" b="1" dirty="0"/>
              <a:t>Received</a:t>
            </a:r>
          </a:p>
          <a:p>
            <a:pPr algn="ctr"/>
            <a:r>
              <a:rPr lang="en-GB" sz="1600" b="1" dirty="0"/>
              <a:t>Signal</a:t>
            </a:r>
          </a:p>
        </p:txBody>
      </p:sp>
      <p:cxnSp>
        <p:nvCxnSpPr>
          <p:cNvPr id="36" name="Straight Arrow Connector 35">
            <a:extLst>
              <a:ext uri="{FF2B5EF4-FFF2-40B4-BE49-F238E27FC236}">
                <a16:creationId xmlns:a16="http://schemas.microsoft.com/office/drawing/2014/main" id="{D2D2A3AC-8429-4680-9C87-459D65BE424C}"/>
              </a:ext>
            </a:extLst>
          </p:cNvPr>
          <p:cNvCxnSpPr>
            <a:stCxn id="5" idx="0"/>
            <a:endCxn id="7" idx="2"/>
          </p:cNvCxnSpPr>
          <p:nvPr/>
        </p:nvCxnSpPr>
        <p:spPr>
          <a:xfrm flipV="1">
            <a:off x="4636124" y="2850497"/>
            <a:ext cx="0" cy="1412146"/>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22495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AF12B-7596-4855-9C0E-F51355940F6D}"/>
              </a:ext>
            </a:extLst>
          </p:cNvPr>
          <p:cNvSpPr>
            <a:spLocks noGrp="1"/>
          </p:cNvSpPr>
          <p:nvPr>
            <p:ph type="title"/>
          </p:nvPr>
        </p:nvSpPr>
        <p:spPr>
          <a:xfrm>
            <a:off x="425269" y="125760"/>
            <a:ext cx="8229600" cy="854968"/>
          </a:xfrm>
        </p:spPr>
        <p:txBody>
          <a:bodyPr>
            <a:normAutofit fontScale="90000"/>
          </a:bodyPr>
          <a:lstStyle/>
          <a:p>
            <a:r>
              <a:rPr lang="en-GB" dirty="0"/>
              <a:t>Berlo’s Model of Communication</a:t>
            </a:r>
          </a:p>
        </p:txBody>
      </p:sp>
      <p:sp>
        <p:nvSpPr>
          <p:cNvPr id="5" name="Rectangle: Rounded Corners 4">
            <a:extLst>
              <a:ext uri="{FF2B5EF4-FFF2-40B4-BE49-F238E27FC236}">
                <a16:creationId xmlns:a16="http://schemas.microsoft.com/office/drawing/2014/main" id="{25FCBCE5-C593-4606-8713-6C0E86AC1905}"/>
              </a:ext>
            </a:extLst>
          </p:cNvPr>
          <p:cNvSpPr/>
          <p:nvPr/>
        </p:nvSpPr>
        <p:spPr>
          <a:xfrm>
            <a:off x="251520" y="1124744"/>
            <a:ext cx="1728192" cy="4171602"/>
          </a:xfrm>
          <a:prstGeom prst="roundRect">
            <a:avLst/>
          </a:prstGeom>
          <a:effectLst>
            <a:outerShdw blurRad="50800" dist="165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Source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6" name="Rectangle: Rounded Corners 5">
            <a:extLst>
              <a:ext uri="{FF2B5EF4-FFF2-40B4-BE49-F238E27FC236}">
                <a16:creationId xmlns:a16="http://schemas.microsoft.com/office/drawing/2014/main" id="{F772D7F4-6D27-4E1E-B362-80C6D736779A}"/>
              </a:ext>
            </a:extLst>
          </p:cNvPr>
          <p:cNvSpPr/>
          <p:nvPr/>
        </p:nvSpPr>
        <p:spPr>
          <a:xfrm>
            <a:off x="3137760" y="1124744"/>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u="sng" dirty="0"/>
          </a:p>
          <a:p>
            <a:pPr algn="ctr"/>
            <a:r>
              <a:rPr lang="en-GB" sz="1600" b="1" u="sng" dirty="0"/>
              <a:t>Message</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Content</a:t>
            </a:r>
          </a:p>
          <a:p>
            <a:pPr algn="ctr"/>
            <a:endParaRPr lang="en-GB" sz="1400" b="1" dirty="0"/>
          </a:p>
          <a:p>
            <a:pPr algn="ctr"/>
            <a:r>
              <a:rPr lang="en-GB" sz="1400" b="1" dirty="0"/>
              <a:t>Elements</a:t>
            </a:r>
          </a:p>
          <a:p>
            <a:pPr algn="ctr"/>
            <a:endParaRPr lang="en-GB" sz="1400" b="1" dirty="0"/>
          </a:p>
          <a:p>
            <a:pPr algn="ctr"/>
            <a:r>
              <a:rPr lang="en-GB" sz="1400" b="1" dirty="0"/>
              <a:t>Treatment</a:t>
            </a:r>
          </a:p>
          <a:p>
            <a:pPr algn="ctr"/>
            <a:endParaRPr lang="en-GB" sz="1400" b="1" dirty="0"/>
          </a:p>
          <a:p>
            <a:pPr algn="ctr"/>
            <a:r>
              <a:rPr lang="en-GB" sz="1400" b="1" dirty="0"/>
              <a:t>Structure</a:t>
            </a:r>
          </a:p>
          <a:p>
            <a:pPr algn="ctr"/>
            <a:endParaRPr lang="en-GB" sz="1400" b="1" dirty="0"/>
          </a:p>
          <a:p>
            <a:pPr algn="ctr"/>
            <a:r>
              <a:rPr lang="en-GB" sz="1400" b="1" dirty="0"/>
              <a:t>Code</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7" name="Rectangle: Rounded Corners 6">
            <a:extLst>
              <a:ext uri="{FF2B5EF4-FFF2-40B4-BE49-F238E27FC236}">
                <a16:creationId xmlns:a16="http://schemas.microsoft.com/office/drawing/2014/main" id="{9109E0E7-CC58-4690-A116-84012DE6AEFE}"/>
              </a:ext>
            </a:extLst>
          </p:cNvPr>
          <p:cNvSpPr/>
          <p:nvPr/>
        </p:nvSpPr>
        <p:spPr>
          <a:xfrm>
            <a:off x="4758364" y="1134763"/>
            <a:ext cx="1400809" cy="41716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endParaRPr lang="en-GB" sz="1400" b="1" u="sng" dirty="0"/>
          </a:p>
          <a:p>
            <a:pPr algn="ctr"/>
            <a:r>
              <a:rPr lang="en-GB" sz="1600" b="1" u="sng" dirty="0"/>
              <a:t>Channel</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Hearing</a:t>
            </a:r>
          </a:p>
          <a:p>
            <a:pPr algn="ctr"/>
            <a:endParaRPr lang="en-GB" sz="1400" b="1" dirty="0"/>
          </a:p>
          <a:p>
            <a:pPr algn="ctr"/>
            <a:r>
              <a:rPr lang="en-GB" sz="1400" b="1" dirty="0"/>
              <a:t>Seeing</a:t>
            </a:r>
          </a:p>
          <a:p>
            <a:pPr algn="ctr"/>
            <a:endParaRPr lang="en-GB" sz="1400" b="1" dirty="0"/>
          </a:p>
          <a:p>
            <a:pPr algn="ctr"/>
            <a:r>
              <a:rPr lang="en-GB" sz="1400" b="1" dirty="0"/>
              <a:t>Touching</a:t>
            </a:r>
          </a:p>
          <a:p>
            <a:pPr algn="ctr"/>
            <a:endParaRPr lang="en-GB" sz="1400" b="1" dirty="0"/>
          </a:p>
          <a:p>
            <a:pPr algn="ctr"/>
            <a:r>
              <a:rPr lang="en-GB" sz="1400" b="1" dirty="0"/>
              <a:t>Smelling</a:t>
            </a:r>
          </a:p>
          <a:p>
            <a:pPr algn="ctr"/>
            <a:endParaRPr lang="en-GB" sz="1400" b="1" dirty="0"/>
          </a:p>
          <a:p>
            <a:pPr algn="ctr"/>
            <a:r>
              <a:rPr lang="en-GB" sz="1400" b="1" dirty="0"/>
              <a:t>Tasting</a:t>
            </a:r>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a:p>
            <a:pPr algn="ctr"/>
            <a:endParaRPr lang="en-GB" sz="1400" b="1" dirty="0"/>
          </a:p>
        </p:txBody>
      </p:sp>
      <p:sp>
        <p:nvSpPr>
          <p:cNvPr id="8" name="Rectangle: Rounded Corners 7">
            <a:extLst>
              <a:ext uri="{FF2B5EF4-FFF2-40B4-BE49-F238E27FC236}">
                <a16:creationId xmlns:a16="http://schemas.microsoft.com/office/drawing/2014/main" id="{DD1D86B0-C5AD-474B-8BBD-A762D1BBA5A5}"/>
              </a:ext>
            </a:extLst>
          </p:cNvPr>
          <p:cNvSpPr/>
          <p:nvPr/>
        </p:nvSpPr>
        <p:spPr>
          <a:xfrm>
            <a:off x="7278571" y="1124744"/>
            <a:ext cx="1728192" cy="4171602"/>
          </a:xfrm>
          <a:prstGeom prst="roundRect">
            <a:avLst/>
          </a:prstGeom>
          <a:effectLst>
            <a:outerShdw blurRad="63500" dist="165100" dir="28800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u="sng" dirty="0"/>
              <a:t>Receiver</a:t>
            </a:r>
          </a:p>
          <a:p>
            <a:pPr algn="ctr"/>
            <a:endParaRPr lang="en-GB" sz="1400" b="1" dirty="0"/>
          </a:p>
          <a:p>
            <a:pPr algn="ctr"/>
            <a:endParaRPr lang="en-GB" sz="1400" b="1" dirty="0"/>
          </a:p>
          <a:p>
            <a:pPr algn="ctr"/>
            <a:endParaRPr lang="en-GB" sz="1400" b="1" dirty="0"/>
          </a:p>
          <a:p>
            <a:pPr algn="ctr"/>
            <a:endParaRPr lang="en-GB" sz="1400" b="1" dirty="0"/>
          </a:p>
          <a:p>
            <a:pPr algn="ctr"/>
            <a:r>
              <a:rPr lang="en-GB" sz="1400" b="1" dirty="0"/>
              <a:t>Communication Skills</a:t>
            </a:r>
          </a:p>
          <a:p>
            <a:pPr algn="ctr"/>
            <a:endParaRPr lang="en-GB" sz="1400" b="1" dirty="0"/>
          </a:p>
          <a:p>
            <a:pPr algn="ctr"/>
            <a:r>
              <a:rPr lang="en-GB" sz="1400" b="1" dirty="0"/>
              <a:t>Attitudes</a:t>
            </a:r>
          </a:p>
          <a:p>
            <a:pPr algn="ctr"/>
            <a:endParaRPr lang="en-GB" sz="1400" b="1" dirty="0"/>
          </a:p>
          <a:p>
            <a:pPr algn="ctr"/>
            <a:r>
              <a:rPr lang="en-GB" sz="1400" b="1" dirty="0"/>
              <a:t>Knowledge</a:t>
            </a:r>
          </a:p>
          <a:p>
            <a:pPr algn="ctr"/>
            <a:endParaRPr lang="en-GB" sz="1400" b="1" dirty="0"/>
          </a:p>
          <a:p>
            <a:pPr algn="ctr"/>
            <a:r>
              <a:rPr lang="en-GB" sz="1400" b="1" dirty="0"/>
              <a:t>Social System</a:t>
            </a:r>
          </a:p>
          <a:p>
            <a:pPr algn="ctr"/>
            <a:endParaRPr lang="en-GB" sz="1400" b="1" dirty="0"/>
          </a:p>
          <a:p>
            <a:pPr algn="ctr"/>
            <a:r>
              <a:rPr lang="en-GB" sz="1400" b="1" dirty="0"/>
              <a:t>Culture</a:t>
            </a:r>
          </a:p>
        </p:txBody>
      </p:sp>
      <p:sp>
        <p:nvSpPr>
          <p:cNvPr id="9" name="TextBox 8">
            <a:extLst>
              <a:ext uri="{FF2B5EF4-FFF2-40B4-BE49-F238E27FC236}">
                <a16:creationId xmlns:a16="http://schemas.microsoft.com/office/drawing/2014/main" id="{6BA3563F-CD8C-4ABD-9B13-E577CA0D2A29}"/>
              </a:ext>
            </a:extLst>
          </p:cNvPr>
          <p:cNvSpPr txBox="1"/>
          <p:nvPr/>
        </p:nvSpPr>
        <p:spPr>
          <a:xfrm>
            <a:off x="2113949" y="1412776"/>
            <a:ext cx="1008112" cy="307777"/>
          </a:xfrm>
          <a:prstGeom prst="rect">
            <a:avLst/>
          </a:prstGeom>
          <a:noFill/>
        </p:spPr>
        <p:txBody>
          <a:bodyPr wrap="square" rtlCol="0">
            <a:spAutoFit/>
          </a:bodyPr>
          <a:lstStyle/>
          <a:p>
            <a:r>
              <a:rPr lang="en-GB" sz="1400" b="1" dirty="0"/>
              <a:t>Encodes</a:t>
            </a:r>
          </a:p>
        </p:txBody>
      </p:sp>
      <p:sp>
        <p:nvSpPr>
          <p:cNvPr id="10" name="TextBox 9">
            <a:extLst>
              <a:ext uri="{FF2B5EF4-FFF2-40B4-BE49-F238E27FC236}">
                <a16:creationId xmlns:a16="http://schemas.microsoft.com/office/drawing/2014/main" id="{04E5FAC5-4122-420B-ADA9-ED2B9319E6E6}"/>
              </a:ext>
            </a:extLst>
          </p:cNvPr>
          <p:cNvSpPr txBox="1"/>
          <p:nvPr/>
        </p:nvSpPr>
        <p:spPr>
          <a:xfrm>
            <a:off x="6297664" y="1412776"/>
            <a:ext cx="1008112" cy="307777"/>
          </a:xfrm>
          <a:prstGeom prst="rect">
            <a:avLst/>
          </a:prstGeom>
          <a:noFill/>
        </p:spPr>
        <p:txBody>
          <a:bodyPr wrap="square" rtlCol="0">
            <a:spAutoFit/>
          </a:bodyPr>
          <a:lstStyle/>
          <a:p>
            <a:r>
              <a:rPr lang="en-GB" sz="1400" b="1" dirty="0"/>
              <a:t>Decodes</a:t>
            </a:r>
          </a:p>
        </p:txBody>
      </p:sp>
      <p:cxnSp>
        <p:nvCxnSpPr>
          <p:cNvPr id="12" name="Straight Arrow Connector 11">
            <a:extLst>
              <a:ext uri="{FF2B5EF4-FFF2-40B4-BE49-F238E27FC236}">
                <a16:creationId xmlns:a16="http://schemas.microsoft.com/office/drawing/2014/main" id="{E6E8CC55-6168-4439-BF69-70C144B78080}"/>
              </a:ext>
            </a:extLst>
          </p:cNvPr>
          <p:cNvCxnSpPr/>
          <p:nvPr/>
        </p:nvCxnSpPr>
        <p:spPr>
          <a:xfrm>
            <a:off x="1995411" y="1720553"/>
            <a:ext cx="110369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2BCED88A-3FA6-40C4-8EB4-6EA38DF1F845}"/>
              </a:ext>
            </a:extLst>
          </p:cNvPr>
          <p:cNvCxnSpPr>
            <a:cxnSpLocks/>
          </p:cNvCxnSpPr>
          <p:nvPr/>
        </p:nvCxnSpPr>
        <p:spPr>
          <a:xfrm>
            <a:off x="6159173" y="1720553"/>
            <a:ext cx="115085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5CB214-B682-417D-9C15-B5695474AA85}"/>
              </a:ext>
            </a:extLst>
          </p:cNvPr>
          <p:cNvCxnSpPr>
            <a:cxnSpLocks/>
          </p:cNvCxnSpPr>
          <p:nvPr/>
        </p:nvCxnSpPr>
        <p:spPr>
          <a:xfrm>
            <a:off x="4538569" y="1720553"/>
            <a:ext cx="263949"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8E823250-255C-4254-825A-0FEB01F659FE}"/>
              </a:ext>
            </a:extLst>
          </p:cNvPr>
          <p:cNvSpPr txBox="1"/>
          <p:nvPr/>
        </p:nvSpPr>
        <p:spPr>
          <a:xfrm>
            <a:off x="528417" y="5390802"/>
            <a:ext cx="8087165" cy="307777"/>
          </a:xfrm>
          <a:prstGeom prst="rect">
            <a:avLst/>
          </a:prstGeom>
          <a:noFill/>
        </p:spPr>
        <p:txBody>
          <a:bodyPr wrap="square" rtlCol="0">
            <a:spAutoFit/>
          </a:bodyPr>
          <a:lstStyle/>
          <a:p>
            <a:r>
              <a:rPr lang="en-GB" sz="1400" b="1" dirty="0"/>
              <a:t>A Source encodes a Message for a Channel, then to a Receiver, who decodes it: S-M-C-R Model</a:t>
            </a:r>
          </a:p>
        </p:txBody>
      </p:sp>
    </p:spTree>
    <p:extLst>
      <p:ext uri="{BB962C8B-B14F-4D97-AF65-F5344CB8AC3E}">
        <p14:creationId xmlns:p14="http://schemas.microsoft.com/office/powerpoint/2010/main" val="19884716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26725-BB54-457C-92BE-F4D946D99762}"/>
              </a:ext>
            </a:extLst>
          </p:cNvPr>
          <p:cNvSpPr>
            <a:spLocks noGrp="1"/>
          </p:cNvSpPr>
          <p:nvPr>
            <p:ph type="title"/>
          </p:nvPr>
        </p:nvSpPr>
        <p:spPr/>
        <p:txBody>
          <a:bodyPr>
            <a:noAutofit/>
          </a:bodyPr>
          <a:lstStyle/>
          <a:p>
            <a:r>
              <a:rPr lang="en-GB" sz="3600" dirty="0"/>
              <a:t>Schramm’s Model of Communication, 1954</a:t>
            </a:r>
          </a:p>
        </p:txBody>
      </p:sp>
      <p:sp>
        <p:nvSpPr>
          <p:cNvPr id="4" name="Oval 3">
            <a:extLst>
              <a:ext uri="{FF2B5EF4-FFF2-40B4-BE49-F238E27FC236}">
                <a16:creationId xmlns:a16="http://schemas.microsoft.com/office/drawing/2014/main" id="{79E05C18-BBB7-41D0-82ED-B6166BC58685}"/>
              </a:ext>
            </a:extLst>
          </p:cNvPr>
          <p:cNvSpPr/>
          <p:nvPr/>
        </p:nvSpPr>
        <p:spPr>
          <a:xfrm>
            <a:off x="3419872" y="1628800"/>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5" name="Oval 4">
            <a:extLst>
              <a:ext uri="{FF2B5EF4-FFF2-40B4-BE49-F238E27FC236}">
                <a16:creationId xmlns:a16="http://schemas.microsoft.com/office/drawing/2014/main" id="{542E222B-3526-488E-AA2D-D01212881D8D}"/>
              </a:ext>
            </a:extLst>
          </p:cNvPr>
          <p:cNvSpPr/>
          <p:nvPr/>
        </p:nvSpPr>
        <p:spPr>
          <a:xfrm>
            <a:off x="3402926" y="4164743"/>
            <a:ext cx="2304256" cy="13681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Message</a:t>
            </a:r>
          </a:p>
        </p:txBody>
      </p:sp>
      <p:sp>
        <p:nvSpPr>
          <p:cNvPr id="6" name="Oval 5">
            <a:extLst>
              <a:ext uri="{FF2B5EF4-FFF2-40B4-BE49-F238E27FC236}">
                <a16:creationId xmlns:a16="http://schemas.microsoft.com/office/drawing/2014/main" id="{EF341BFB-602C-4695-A7CA-7E3796F86616}"/>
              </a:ext>
            </a:extLst>
          </p:cNvPr>
          <p:cNvSpPr/>
          <p:nvPr/>
        </p:nvSpPr>
        <p:spPr>
          <a:xfrm>
            <a:off x="5608210" y="2932173"/>
            <a:ext cx="2304256" cy="1368152"/>
          </a:xfrm>
          <a:prstGeom prst="ellipse">
            <a:avLst/>
          </a:prstGeom>
          <a:solidFill>
            <a:schemeClr val="tx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Decoder</a:t>
            </a:r>
          </a:p>
          <a:p>
            <a:pPr algn="ctr"/>
            <a:endParaRPr lang="en-GB" sz="1400" b="1" dirty="0"/>
          </a:p>
          <a:p>
            <a:pPr algn="ctr"/>
            <a:r>
              <a:rPr lang="en-GB" sz="1400" b="1" dirty="0"/>
              <a:t>Interpreter</a:t>
            </a:r>
          </a:p>
          <a:p>
            <a:pPr algn="ctr"/>
            <a:endParaRPr lang="en-GB" sz="1400" b="1" dirty="0"/>
          </a:p>
          <a:p>
            <a:pPr algn="ctr"/>
            <a:r>
              <a:rPr lang="en-GB" sz="1400" b="1" dirty="0"/>
              <a:t>Encoder</a:t>
            </a:r>
          </a:p>
        </p:txBody>
      </p:sp>
      <p:sp>
        <p:nvSpPr>
          <p:cNvPr id="7" name="Oval 6">
            <a:extLst>
              <a:ext uri="{FF2B5EF4-FFF2-40B4-BE49-F238E27FC236}">
                <a16:creationId xmlns:a16="http://schemas.microsoft.com/office/drawing/2014/main" id="{9CED1D81-9ABA-4EEE-A8A8-08A1C0603232}"/>
              </a:ext>
            </a:extLst>
          </p:cNvPr>
          <p:cNvSpPr/>
          <p:nvPr/>
        </p:nvSpPr>
        <p:spPr>
          <a:xfrm>
            <a:off x="1197968" y="2849480"/>
            <a:ext cx="2304256" cy="1368152"/>
          </a:xfrm>
          <a:prstGeom prst="ellipse">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Encoder</a:t>
            </a:r>
          </a:p>
          <a:p>
            <a:pPr algn="ctr"/>
            <a:endParaRPr lang="en-GB" sz="1400" b="1" dirty="0"/>
          </a:p>
          <a:p>
            <a:pPr algn="ctr"/>
            <a:r>
              <a:rPr lang="en-GB" sz="1400" b="1" dirty="0"/>
              <a:t>Interpreter</a:t>
            </a:r>
          </a:p>
          <a:p>
            <a:pPr algn="ctr"/>
            <a:endParaRPr lang="en-GB" sz="1400" b="1" dirty="0"/>
          </a:p>
          <a:p>
            <a:pPr algn="ctr"/>
            <a:r>
              <a:rPr lang="en-GB" sz="1400" b="1" dirty="0"/>
              <a:t>Decoder</a:t>
            </a:r>
          </a:p>
        </p:txBody>
      </p:sp>
      <p:cxnSp>
        <p:nvCxnSpPr>
          <p:cNvPr id="14" name="Straight Arrow Connector 13">
            <a:extLst>
              <a:ext uri="{FF2B5EF4-FFF2-40B4-BE49-F238E27FC236}">
                <a16:creationId xmlns:a16="http://schemas.microsoft.com/office/drawing/2014/main" id="{88EE7E80-BF77-4F3E-8735-D7C638D54A8C}"/>
              </a:ext>
            </a:extLst>
          </p:cNvPr>
          <p:cNvCxnSpPr>
            <a:stCxn id="7" idx="7"/>
            <a:endCxn id="4" idx="3"/>
          </p:cNvCxnSpPr>
          <p:nvPr/>
        </p:nvCxnSpPr>
        <p:spPr>
          <a:xfrm flipV="1">
            <a:off x="3164774" y="2796591"/>
            <a:ext cx="592548" cy="25325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157E6BA-C62F-4190-B61B-91249E14D23D}"/>
              </a:ext>
            </a:extLst>
          </p:cNvPr>
          <p:cNvCxnSpPr>
            <a:stCxn id="4" idx="5"/>
            <a:endCxn id="6" idx="1"/>
          </p:cNvCxnSpPr>
          <p:nvPr/>
        </p:nvCxnSpPr>
        <p:spPr>
          <a:xfrm>
            <a:off x="5386678" y="2796591"/>
            <a:ext cx="558982" cy="33594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D847EC8-78A8-4A9E-8B7D-797D701C2F03}"/>
              </a:ext>
            </a:extLst>
          </p:cNvPr>
          <p:cNvCxnSpPr>
            <a:stCxn id="6" idx="3"/>
            <a:endCxn id="5" idx="7"/>
          </p:cNvCxnSpPr>
          <p:nvPr/>
        </p:nvCxnSpPr>
        <p:spPr>
          <a:xfrm flipH="1">
            <a:off x="5369732" y="4099964"/>
            <a:ext cx="575928" cy="265140"/>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C28B0633-A61E-450B-B77D-D64E6814CB50}"/>
              </a:ext>
            </a:extLst>
          </p:cNvPr>
          <p:cNvCxnSpPr>
            <a:stCxn id="5" idx="1"/>
            <a:endCxn id="7" idx="5"/>
          </p:cNvCxnSpPr>
          <p:nvPr/>
        </p:nvCxnSpPr>
        <p:spPr>
          <a:xfrm flipH="1" flipV="1">
            <a:off x="3164774" y="4017271"/>
            <a:ext cx="575602" cy="347833"/>
          </a:xfrm>
          <a:prstGeom prst="straightConnector1">
            <a:avLst/>
          </a:prstGeom>
          <a:ln w="2857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805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r>
              <a:rPr lang="en-GB" dirty="0"/>
              <a:t>Comparative Study</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15516" y="1408866"/>
            <a:ext cx="8712968" cy="3917032"/>
          </a:xfrm>
        </p:spPr>
        <p:txBody>
          <a:bodyPr>
            <a:normAutofit fontScale="92500" lnSpcReduction="20000"/>
          </a:bodyPr>
          <a:lstStyle/>
          <a:p>
            <a:pPr marL="514350" indent="-514350">
              <a:buFont typeface="+mj-lt"/>
              <a:buAutoNum type="arabicPeriod"/>
            </a:pPr>
            <a:r>
              <a:rPr lang="en-GB" altLang="en-US" dirty="0">
                <a:cs typeface="Arial" charset="0"/>
              </a:rPr>
              <a:t>Explain the similarities and the differences between the four models shown: </a:t>
            </a:r>
            <a:r>
              <a:rPr lang="en-GB" altLang="en-US" i="1" dirty="0">
                <a:solidFill>
                  <a:srgbClr val="0070C0"/>
                </a:solidFill>
                <a:cs typeface="Arial" charset="0"/>
              </a:rPr>
              <a:t>Communication Cycle, Shannon &amp; Weaver, et al.</a:t>
            </a:r>
          </a:p>
          <a:p>
            <a:pPr>
              <a:buFont typeface="+mj-lt"/>
              <a:buAutoNum type="arabicPeriod"/>
            </a:pPr>
            <a:endParaRPr lang="en-GB" altLang="en-US" sz="1800" dirty="0">
              <a:cs typeface="Arial" charset="0"/>
            </a:endParaRPr>
          </a:p>
          <a:p>
            <a:pPr marL="514350" indent="-514350">
              <a:buFont typeface="+mj-lt"/>
              <a:buAutoNum type="arabicPeriod"/>
            </a:pPr>
            <a:r>
              <a:rPr lang="en-GB" altLang="en-US" dirty="0">
                <a:cs typeface="Arial" charset="0"/>
              </a:rPr>
              <a:t>Explain the relevance of the models for effective communication in management.</a:t>
            </a:r>
          </a:p>
          <a:p>
            <a:pPr>
              <a:buFont typeface="+mj-lt"/>
              <a:buAutoNum type="arabicPeriod"/>
            </a:pPr>
            <a:endParaRPr lang="en-GB" altLang="en-US" sz="1800" dirty="0">
              <a:cs typeface="Arial" charset="0"/>
            </a:endParaRPr>
          </a:p>
          <a:p>
            <a:pPr marL="514350" indent="-514350">
              <a:buFont typeface="+mj-lt"/>
              <a:buAutoNum type="arabicPeriod"/>
            </a:pPr>
            <a:r>
              <a:rPr lang="en-GB" altLang="en-US" dirty="0">
                <a:cs typeface="Arial" charset="0"/>
              </a:rPr>
              <a:t>Write-up and present results</a:t>
            </a:r>
          </a:p>
          <a:p>
            <a:pPr marL="0" indent="0" algn="ctr">
              <a:buNone/>
            </a:pPr>
            <a:r>
              <a:rPr lang="en-GB" altLang="en-US" b="1" i="1" dirty="0">
                <a:solidFill>
                  <a:srgbClr val="00B050"/>
                </a:solidFill>
                <a:cs typeface="Arial" charset="0"/>
              </a:rPr>
              <a:t>Exercise: 30 mins to prepare</a:t>
            </a:r>
          </a:p>
          <a:p>
            <a:endParaRPr lang="en-GB" dirty="0">
              <a:latin typeface="+mj-lt"/>
            </a:endParaRPr>
          </a:p>
        </p:txBody>
      </p:sp>
    </p:spTree>
    <p:extLst>
      <p:ext uri="{BB962C8B-B14F-4D97-AF65-F5344CB8AC3E}">
        <p14:creationId xmlns:p14="http://schemas.microsoft.com/office/powerpoint/2010/main" val="802685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9C45-359C-49D3-B254-DBA16A011EB9}"/>
              </a:ext>
            </a:extLst>
          </p:cNvPr>
          <p:cNvSpPr>
            <a:spLocks noGrp="1"/>
          </p:cNvSpPr>
          <p:nvPr>
            <p:ph type="title"/>
          </p:nvPr>
        </p:nvSpPr>
        <p:spPr>
          <a:xfrm>
            <a:off x="179512" y="-171400"/>
            <a:ext cx="8784976" cy="1143000"/>
          </a:xfrm>
        </p:spPr>
        <p:txBody>
          <a:bodyPr>
            <a:normAutofit/>
          </a:bodyPr>
          <a:lstStyle/>
          <a:p>
            <a:r>
              <a:rPr lang="en-GB" sz="2800" b="1" dirty="0"/>
              <a:t>A Final Activity: </a:t>
            </a:r>
            <a:r>
              <a:rPr lang="en-GB" sz="2800" b="1" i="1" dirty="0"/>
              <a:t>The Context Of Communication</a:t>
            </a:r>
          </a:p>
        </p:txBody>
      </p:sp>
      <p:pic>
        <p:nvPicPr>
          <p:cNvPr id="4" name="Picture 3">
            <a:extLst>
              <a:ext uri="{FF2B5EF4-FFF2-40B4-BE49-F238E27FC236}">
                <a16:creationId xmlns:a16="http://schemas.microsoft.com/office/drawing/2014/main" id="{5D5B77ED-84A5-48C5-8D02-1A9E3AD59793}"/>
              </a:ext>
            </a:extLst>
          </p:cNvPr>
          <p:cNvPicPr/>
          <p:nvPr/>
        </p:nvPicPr>
        <p:blipFill>
          <a:blip r:embed="rId3">
            <a:extLst>
              <a:ext uri="{28A0092B-C50C-407E-A947-70E740481C1C}">
                <a14:useLocalDpi xmlns:a14="http://schemas.microsoft.com/office/drawing/2010/main" val="0"/>
              </a:ext>
            </a:extLst>
          </a:blip>
          <a:stretch>
            <a:fillRect/>
          </a:stretch>
        </p:blipFill>
        <p:spPr>
          <a:xfrm>
            <a:off x="1007604" y="692696"/>
            <a:ext cx="7128792" cy="487501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7375643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E5825-3CA8-48F1-BA18-DE6B60E97A80}"/>
              </a:ext>
            </a:extLst>
          </p:cNvPr>
          <p:cNvSpPr>
            <a:spLocks noGrp="1"/>
          </p:cNvSpPr>
          <p:nvPr>
            <p:ph type="title"/>
          </p:nvPr>
        </p:nvSpPr>
        <p:spPr/>
        <p:txBody>
          <a:bodyPr>
            <a:normAutofit fontScale="90000"/>
          </a:bodyPr>
          <a:lstStyle/>
          <a:p>
            <a:r>
              <a:rPr lang="en-GB" b="1" i="1" dirty="0"/>
              <a:t>The Context Of Communication</a:t>
            </a:r>
            <a:endParaRPr lang="en-GB" dirty="0"/>
          </a:p>
        </p:txBody>
      </p:sp>
      <p:sp>
        <p:nvSpPr>
          <p:cNvPr id="3" name="Content Placeholder 2">
            <a:extLst>
              <a:ext uri="{FF2B5EF4-FFF2-40B4-BE49-F238E27FC236}">
                <a16:creationId xmlns:a16="http://schemas.microsoft.com/office/drawing/2014/main" id="{2226FB86-B85E-4D6A-ABF0-FAFFCDA5D387}"/>
              </a:ext>
            </a:extLst>
          </p:cNvPr>
          <p:cNvSpPr>
            <a:spLocks noGrp="1"/>
          </p:cNvSpPr>
          <p:nvPr>
            <p:ph idx="1"/>
          </p:nvPr>
        </p:nvSpPr>
        <p:spPr/>
        <p:txBody>
          <a:bodyPr>
            <a:normAutofit lnSpcReduction="10000"/>
          </a:bodyPr>
          <a:lstStyle/>
          <a:p>
            <a:pPr marL="0" indent="0">
              <a:buNone/>
            </a:pPr>
            <a:r>
              <a:rPr lang="en-GB" dirty="0"/>
              <a:t>Examine the diagram and…</a:t>
            </a:r>
          </a:p>
          <a:p>
            <a:endParaRPr lang="en-GB" sz="2400" dirty="0"/>
          </a:p>
          <a:p>
            <a:pPr marL="457200" indent="-457200">
              <a:buFont typeface="+mj-lt"/>
              <a:buAutoNum type="arabicPeriod"/>
            </a:pPr>
            <a:r>
              <a:rPr lang="en-GB" sz="2400" dirty="0">
                <a:solidFill>
                  <a:srgbClr val="0070C0"/>
                </a:solidFill>
              </a:rPr>
              <a:t>Key Learning Points?</a:t>
            </a:r>
          </a:p>
          <a:p>
            <a:pPr marL="457200" indent="-457200">
              <a:buFont typeface="+mj-lt"/>
              <a:buAutoNum type="arabicPeriod"/>
            </a:pPr>
            <a:r>
              <a:rPr lang="en-GB" sz="2400" dirty="0">
                <a:solidFill>
                  <a:srgbClr val="FF0000"/>
                </a:solidFill>
              </a:rPr>
              <a:t>Any terms you don’t understand?</a:t>
            </a:r>
          </a:p>
          <a:p>
            <a:pPr marL="457200" indent="-457200">
              <a:buFont typeface="+mj-lt"/>
              <a:buAutoNum type="arabicPeriod"/>
            </a:pPr>
            <a:r>
              <a:rPr lang="en-GB" sz="2400" dirty="0">
                <a:solidFill>
                  <a:srgbClr val="00B050"/>
                </a:solidFill>
              </a:rPr>
              <a:t>Which of these could have the biggest impact on the quality of your communications?</a:t>
            </a:r>
          </a:p>
          <a:p>
            <a:endParaRPr lang="en-GB" sz="2400" dirty="0"/>
          </a:p>
          <a:p>
            <a:pPr marL="0" indent="0">
              <a:buNone/>
            </a:pPr>
            <a:r>
              <a:rPr lang="en-GB" sz="2400" dirty="0"/>
              <a:t>Record your findings for feedback to the group and discussion.   </a:t>
            </a:r>
            <a:r>
              <a:rPr lang="en-GB" sz="2400" b="1" i="1" dirty="0">
                <a:solidFill>
                  <a:srgbClr val="7030A0"/>
                </a:solidFill>
              </a:rPr>
              <a:t>Exercise – 30 minutes to prepare</a:t>
            </a:r>
          </a:p>
        </p:txBody>
      </p:sp>
    </p:spTree>
    <p:extLst>
      <p:ext uri="{BB962C8B-B14F-4D97-AF65-F5344CB8AC3E}">
        <p14:creationId xmlns:p14="http://schemas.microsoft.com/office/powerpoint/2010/main" val="795610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a:xfrm>
            <a:off x="457200" y="98009"/>
            <a:ext cx="8229600" cy="954727"/>
          </a:xfrm>
        </p:spPr>
        <p:txBody>
          <a:bodyPr/>
          <a:lstStyle/>
          <a:p>
            <a:r>
              <a:rPr lang="en-GB" dirty="0"/>
              <a:t>Summary</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a:xfrm>
            <a:off x="457200" y="1124744"/>
            <a:ext cx="8229600" cy="4536504"/>
          </a:xfrm>
        </p:spPr>
        <p:txBody>
          <a:bodyPr/>
          <a:lstStyle/>
          <a:p>
            <a:r>
              <a:rPr lang="en-GB" dirty="0"/>
              <a:t>Take 5 minutes to reflect on the session and summarise your learning from today</a:t>
            </a:r>
          </a:p>
          <a:p>
            <a:pPr marL="0" indent="0">
              <a:buNone/>
            </a:pPr>
            <a:endParaRPr lang="en-GB" dirty="0"/>
          </a:p>
        </p:txBody>
      </p:sp>
      <p:pic>
        <p:nvPicPr>
          <p:cNvPr id="5" name="Picture 4">
            <a:extLst>
              <a:ext uri="{FF2B5EF4-FFF2-40B4-BE49-F238E27FC236}">
                <a16:creationId xmlns:a16="http://schemas.microsoft.com/office/drawing/2014/main" id="{C81D2DA0-34BB-496D-9596-44C2D12111D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83768" y="2500274"/>
            <a:ext cx="3456384" cy="283891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0681659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18A429F-6608-412B-A842-F8702834BA2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148064" y="3068891"/>
            <a:ext cx="3682751" cy="2454568"/>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492402" y="12398"/>
            <a:ext cx="8229600" cy="1143000"/>
          </a:xfrm>
        </p:spPr>
        <p:txBody>
          <a:bodyPr/>
          <a:lstStyle/>
          <a:p>
            <a:r>
              <a:rPr lang="en-GB" dirty="0"/>
              <a:t>Further Research</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313185" y="1095924"/>
            <a:ext cx="8229600" cy="3917032"/>
          </a:xfrm>
        </p:spPr>
        <p:txBody>
          <a:bodyPr>
            <a:normAutofit lnSpcReduction="10000"/>
          </a:bodyPr>
          <a:lstStyle/>
          <a:p>
            <a:pPr marL="0" indent="0">
              <a:buNone/>
            </a:pPr>
            <a:r>
              <a:rPr lang="en-GB" dirty="0"/>
              <a:t>By the next session, have a look at Peter Morgan’s Text, and research the following:-</a:t>
            </a:r>
          </a:p>
          <a:p>
            <a:r>
              <a:rPr lang="en-GB" dirty="0">
                <a:solidFill>
                  <a:srgbClr val="0070C0"/>
                </a:solidFill>
              </a:rPr>
              <a:t>The Context Of Communication Model</a:t>
            </a:r>
          </a:p>
          <a:p>
            <a:r>
              <a:rPr lang="en-GB" dirty="0">
                <a:solidFill>
                  <a:srgbClr val="0070C0"/>
                </a:solidFill>
              </a:rPr>
              <a:t>Paralinguistic Behaviours</a:t>
            </a:r>
          </a:p>
          <a:p>
            <a:endParaRPr lang="en-GB" dirty="0"/>
          </a:p>
          <a:p>
            <a:pPr marL="0" indent="0">
              <a:buNone/>
            </a:pPr>
            <a:r>
              <a:rPr lang="en-GB" b="1" i="1" dirty="0">
                <a:solidFill>
                  <a:srgbClr val="7030A0"/>
                </a:solidFill>
              </a:rPr>
              <a:t>Be prepared to join in </a:t>
            </a:r>
          </a:p>
          <a:p>
            <a:pPr marL="0" indent="0">
              <a:buNone/>
            </a:pPr>
            <a:r>
              <a:rPr lang="en-GB" b="1" i="1" dirty="0">
                <a:solidFill>
                  <a:srgbClr val="7030A0"/>
                </a:solidFill>
              </a:rPr>
              <a:t>the discussion </a:t>
            </a:r>
          </a:p>
        </p:txBody>
      </p:sp>
    </p:spTree>
    <p:extLst>
      <p:ext uri="{BB962C8B-B14F-4D97-AF65-F5344CB8AC3E}">
        <p14:creationId xmlns:p14="http://schemas.microsoft.com/office/powerpoint/2010/main" val="1807577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Default">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165</TotalTime>
  <Words>950</Words>
  <Application>Microsoft Office PowerPoint</Application>
  <PresentationFormat>On-screen Show (4:3)</PresentationFormat>
  <Paragraphs>169</Paragraphs>
  <Slides>13</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Arial Rounded MT Bold</vt:lpstr>
      <vt:lpstr>Calibri</vt:lpstr>
      <vt:lpstr>20140311PresentationUWTSDTemplate</vt:lpstr>
      <vt:lpstr>BMSK4002   Effective Team Working  and Communication   Session 8  </vt:lpstr>
      <vt:lpstr>Overview of Session 8</vt:lpstr>
      <vt:lpstr>Reflection On Last Session</vt:lpstr>
      <vt:lpstr>Reflection On Research</vt:lpstr>
      <vt:lpstr>A Communication Cycle</vt:lpstr>
      <vt:lpstr>The Shannon-Weaver Mathematical Model, 1949</vt:lpstr>
      <vt:lpstr>Berlo’s Model of Communication</vt:lpstr>
      <vt:lpstr>Schramm’s Model of Communication, 1954</vt:lpstr>
      <vt:lpstr>Comparative Study</vt:lpstr>
      <vt:lpstr>A Final Activity: The Context Of Communication</vt:lpstr>
      <vt:lpstr>The Context Of Communication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8. BMSK4002 Online Session 8</dc:title>
  <dc:creator>SfWP Staff</dc:creator>
  <cp:lastModifiedBy>Julia Ault</cp:lastModifiedBy>
  <cp:revision>6</cp:revision>
  <dcterms:created xsi:type="dcterms:W3CDTF">2015-04-14T15:21:28Z</dcterms:created>
  <dcterms:modified xsi:type="dcterms:W3CDTF">2020-03-27T19:46:47Z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