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9"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695"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350978-14FD-433E-BCA5-C5BFE46DE4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0DA4655-260E-4BC7-9595-50FBC1A0CADA}">
      <dgm:prSet/>
      <dgm:spPr/>
      <dgm:t>
        <a:bodyPr/>
        <a:lstStyle/>
        <a:p>
          <a:r>
            <a:rPr lang="en-US"/>
            <a:t>A joint venture is an arrangement where two or more parties agree on using their resources (</a:t>
          </a:r>
          <a:r>
            <a:rPr lang="en-GB"/>
            <a:t>Dempster, et. al., 2019</a:t>
          </a:r>
          <a:r>
            <a:rPr lang="en-US"/>
            <a:t>)</a:t>
          </a:r>
          <a:endParaRPr lang="en-GB"/>
        </a:p>
      </dgm:t>
    </dgm:pt>
    <dgm:pt modelId="{C71D70FC-03D4-4EF0-A59E-5A42F60A6C14}" type="parTrans" cxnId="{0B60EFD5-04C1-4EA4-93E3-F1336B988F4E}">
      <dgm:prSet/>
      <dgm:spPr/>
      <dgm:t>
        <a:bodyPr/>
        <a:lstStyle/>
        <a:p>
          <a:endParaRPr lang="en-GB"/>
        </a:p>
      </dgm:t>
    </dgm:pt>
    <dgm:pt modelId="{B0A5003F-D2E8-4FB5-86E5-8B5D21DD59DF}" type="sibTrans" cxnId="{0B60EFD5-04C1-4EA4-93E3-F1336B988F4E}">
      <dgm:prSet/>
      <dgm:spPr/>
      <dgm:t>
        <a:bodyPr/>
        <a:lstStyle/>
        <a:p>
          <a:endParaRPr lang="en-GB"/>
        </a:p>
      </dgm:t>
    </dgm:pt>
    <dgm:pt modelId="{CD154CD1-8BCA-4CC5-B8EF-F6CF445B51C7}">
      <dgm:prSet/>
      <dgm:spPr/>
      <dgm:t>
        <a:bodyPr/>
        <a:lstStyle/>
        <a:p>
          <a:r>
            <a:rPr lang="en-US" dirty="0"/>
            <a:t>This presentation will cover the issues and recommendations in joint ventures between British and Chinese companies with examples</a:t>
          </a:r>
          <a:endParaRPr lang="en-GB" dirty="0"/>
        </a:p>
      </dgm:t>
    </dgm:pt>
    <dgm:pt modelId="{76A2BE98-84AC-4678-A62C-80E7E07C067F}" type="parTrans" cxnId="{0C2975BC-65BE-4F8D-9A22-E041BA72E643}">
      <dgm:prSet/>
      <dgm:spPr/>
      <dgm:t>
        <a:bodyPr/>
        <a:lstStyle/>
        <a:p>
          <a:endParaRPr lang="en-GB"/>
        </a:p>
      </dgm:t>
    </dgm:pt>
    <dgm:pt modelId="{2C227FD1-6502-45E4-B3FF-EC73C234A024}" type="sibTrans" cxnId="{0C2975BC-65BE-4F8D-9A22-E041BA72E643}">
      <dgm:prSet/>
      <dgm:spPr/>
      <dgm:t>
        <a:bodyPr/>
        <a:lstStyle/>
        <a:p>
          <a:endParaRPr lang="en-GB"/>
        </a:p>
      </dgm:t>
    </dgm:pt>
    <dgm:pt modelId="{40C7BC1D-1287-4ADA-8846-C0355078CC75}">
      <dgm:prSet/>
      <dgm:spPr/>
      <dgm:t>
        <a:bodyPr/>
        <a:lstStyle/>
        <a:p>
          <a:r>
            <a:rPr lang="en-US"/>
            <a:t>The importance and challenges faced by British companies will be covered</a:t>
          </a:r>
          <a:endParaRPr lang="en-GB"/>
        </a:p>
      </dgm:t>
    </dgm:pt>
    <dgm:pt modelId="{49137657-0338-4628-BC88-A3A7EB5F6170}" type="parTrans" cxnId="{4676A34C-4B47-44E3-9585-6DAC63A1B5D2}">
      <dgm:prSet/>
      <dgm:spPr/>
      <dgm:t>
        <a:bodyPr/>
        <a:lstStyle/>
        <a:p>
          <a:endParaRPr lang="en-GB"/>
        </a:p>
      </dgm:t>
    </dgm:pt>
    <dgm:pt modelId="{08B441C5-791D-4814-9041-7312C45658DD}" type="sibTrans" cxnId="{4676A34C-4B47-44E3-9585-6DAC63A1B5D2}">
      <dgm:prSet/>
      <dgm:spPr/>
      <dgm:t>
        <a:bodyPr/>
        <a:lstStyle/>
        <a:p>
          <a:endParaRPr lang="en-GB"/>
        </a:p>
      </dgm:t>
    </dgm:pt>
    <dgm:pt modelId="{D9EAEB25-EBC3-464F-AAF7-C2D5A3F46BCD}" type="pres">
      <dgm:prSet presAssocID="{58350978-14FD-433E-BCA5-C5BFE46DE4D2}" presName="linear" presStyleCnt="0">
        <dgm:presLayoutVars>
          <dgm:animLvl val="lvl"/>
          <dgm:resizeHandles val="exact"/>
        </dgm:presLayoutVars>
      </dgm:prSet>
      <dgm:spPr/>
    </dgm:pt>
    <dgm:pt modelId="{14A54B34-AF49-4155-AD46-DEFFB355EB65}" type="pres">
      <dgm:prSet presAssocID="{A0DA4655-260E-4BC7-9595-50FBC1A0CADA}" presName="parentText" presStyleLbl="node1" presStyleIdx="0" presStyleCnt="3">
        <dgm:presLayoutVars>
          <dgm:chMax val="0"/>
          <dgm:bulletEnabled val="1"/>
        </dgm:presLayoutVars>
      </dgm:prSet>
      <dgm:spPr/>
    </dgm:pt>
    <dgm:pt modelId="{C2543E9E-DC27-4E2A-A030-493E51EB95E7}" type="pres">
      <dgm:prSet presAssocID="{B0A5003F-D2E8-4FB5-86E5-8B5D21DD59DF}" presName="spacer" presStyleCnt="0"/>
      <dgm:spPr/>
    </dgm:pt>
    <dgm:pt modelId="{A3B8EA03-015C-4811-8918-3BA68966DAB8}" type="pres">
      <dgm:prSet presAssocID="{CD154CD1-8BCA-4CC5-B8EF-F6CF445B51C7}" presName="parentText" presStyleLbl="node1" presStyleIdx="1" presStyleCnt="3">
        <dgm:presLayoutVars>
          <dgm:chMax val="0"/>
          <dgm:bulletEnabled val="1"/>
        </dgm:presLayoutVars>
      </dgm:prSet>
      <dgm:spPr/>
    </dgm:pt>
    <dgm:pt modelId="{CBA688E0-8731-42DF-A27B-691231CDD878}" type="pres">
      <dgm:prSet presAssocID="{2C227FD1-6502-45E4-B3FF-EC73C234A024}" presName="spacer" presStyleCnt="0"/>
      <dgm:spPr/>
    </dgm:pt>
    <dgm:pt modelId="{1DDFAFF4-227C-4295-8CD0-27D55A7D26F5}" type="pres">
      <dgm:prSet presAssocID="{40C7BC1D-1287-4ADA-8846-C0355078CC75}" presName="parentText" presStyleLbl="node1" presStyleIdx="2" presStyleCnt="3">
        <dgm:presLayoutVars>
          <dgm:chMax val="0"/>
          <dgm:bulletEnabled val="1"/>
        </dgm:presLayoutVars>
      </dgm:prSet>
      <dgm:spPr/>
    </dgm:pt>
  </dgm:ptLst>
  <dgm:cxnLst>
    <dgm:cxn modelId="{4676A34C-4B47-44E3-9585-6DAC63A1B5D2}" srcId="{58350978-14FD-433E-BCA5-C5BFE46DE4D2}" destId="{40C7BC1D-1287-4ADA-8846-C0355078CC75}" srcOrd="2" destOrd="0" parTransId="{49137657-0338-4628-BC88-A3A7EB5F6170}" sibTransId="{08B441C5-791D-4814-9041-7312C45658DD}"/>
    <dgm:cxn modelId="{8FA3A072-59FB-44FB-B466-84016BE0D647}" type="presOf" srcId="{CD154CD1-8BCA-4CC5-B8EF-F6CF445B51C7}" destId="{A3B8EA03-015C-4811-8918-3BA68966DAB8}" srcOrd="0" destOrd="0" presId="urn:microsoft.com/office/officeart/2005/8/layout/vList2"/>
    <dgm:cxn modelId="{0C2975BC-65BE-4F8D-9A22-E041BA72E643}" srcId="{58350978-14FD-433E-BCA5-C5BFE46DE4D2}" destId="{CD154CD1-8BCA-4CC5-B8EF-F6CF445B51C7}" srcOrd="1" destOrd="0" parTransId="{76A2BE98-84AC-4678-A62C-80E7E07C067F}" sibTransId="{2C227FD1-6502-45E4-B3FF-EC73C234A024}"/>
    <dgm:cxn modelId="{FFA35AD1-584C-4285-9700-97B67488DCD1}" type="presOf" srcId="{40C7BC1D-1287-4ADA-8846-C0355078CC75}" destId="{1DDFAFF4-227C-4295-8CD0-27D55A7D26F5}" srcOrd="0" destOrd="0" presId="urn:microsoft.com/office/officeart/2005/8/layout/vList2"/>
    <dgm:cxn modelId="{0B60EFD5-04C1-4EA4-93E3-F1336B988F4E}" srcId="{58350978-14FD-433E-BCA5-C5BFE46DE4D2}" destId="{A0DA4655-260E-4BC7-9595-50FBC1A0CADA}" srcOrd="0" destOrd="0" parTransId="{C71D70FC-03D4-4EF0-A59E-5A42F60A6C14}" sibTransId="{B0A5003F-D2E8-4FB5-86E5-8B5D21DD59DF}"/>
    <dgm:cxn modelId="{997520F1-A078-4FE0-92F8-16534E34CDA4}" type="presOf" srcId="{58350978-14FD-433E-BCA5-C5BFE46DE4D2}" destId="{D9EAEB25-EBC3-464F-AAF7-C2D5A3F46BCD}" srcOrd="0" destOrd="0" presId="urn:microsoft.com/office/officeart/2005/8/layout/vList2"/>
    <dgm:cxn modelId="{40BBC3FC-7D5C-4C65-859C-96F957478AFA}" type="presOf" srcId="{A0DA4655-260E-4BC7-9595-50FBC1A0CADA}" destId="{14A54B34-AF49-4155-AD46-DEFFB355EB65}" srcOrd="0" destOrd="0" presId="urn:microsoft.com/office/officeart/2005/8/layout/vList2"/>
    <dgm:cxn modelId="{CF039BF6-3105-4F4D-85C6-8C24CD7886BD}" type="presParOf" srcId="{D9EAEB25-EBC3-464F-AAF7-C2D5A3F46BCD}" destId="{14A54B34-AF49-4155-AD46-DEFFB355EB65}" srcOrd="0" destOrd="0" presId="urn:microsoft.com/office/officeart/2005/8/layout/vList2"/>
    <dgm:cxn modelId="{38002625-375E-4D85-B15D-9B72787EA724}" type="presParOf" srcId="{D9EAEB25-EBC3-464F-AAF7-C2D5A3F46BCD}" destId="{C2543E9E-DC27-4E2A-A030-493E51EB95E7}" srcOrd="1" destOrd="0" presId="urn:microsoft.com/office/officeart/2005/8/layout/vList2"/>
    <dgm:cxn modelId="{16CF4C5C-15DE-4B70-867C-65E494C71022}" type="presParOf" srcId="{D9EAEB25-EBC3-464F-AAF7-C2D5A3F46BCD}" destId="{A3B8EA03-015C-4811-8918-3BA68966DAB8}" srcOrd="2" destOrd="0" presId="urn:microsoft.com/office/officeart/2005/8/layout/vList2"/>
    <dgm:cxn modelId="{B83922FB-370D-4FF2-95D5-730A0C87B6B5}" type="presParOf" srcId="{D9EAEB25-EBC3-464F-AAF7-C2D5A3F46BCD}" destId="{CBA688E0-8731-42DF-A27B-691231CDD878}" srcOrd="3" destOrd="0" presId="urn:microsoft.com/office/officeart/2005/8/layout/vList2"/>
    <dgm:cxn modelId="{287224A7-91D5-4AE6-81A3-4750764B790A}" type="presParOf" srcId="{D9EAEB25-EBC3-464F-AAF7-C2D5A3F46BCD}" destId="{1DDFAFF4-227C-4295-8CD0-27D55A7D26F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F797EF-D8A8-4910-9C32-ABC69CC21C8E}" type="doc">
      <dgm:prSet loTypeId="urn:microsoft.com/office/officeart/2005/8/layout/target3" loCatId="relationship" qsTypeId="urn:microsoft.com/office/officeart/2005/8/quickstyle/simple1" qsCatId="simple" csTypeId="urn:microsoft.com/office/officeart/2005/8/colors/accent2_1" csCatId="accent2"/>
      <dgm:spPr/>
      <dgm:t>
        <a:bodyPr/>
        <a:lstStyle/>
        <a:p>
          <a:endParaRPr lang="en-GB"/>
        </a:p>
      </dgm:t>
    </dgm:pt>
    <dgm:pt modelId="{99F53B82-8F74-4D56-8060-DF653223A8CD}">
      <dgm:prSet/>
      <dgm:spPr/>
      <dgm:t>
        <a:bodyPr/>
        <a:lstStyle/>
        <a:p>
          <a:r>
            <a:rPr lang="en-US"/>
            <a:t>Access to a huge and expanding market.</a:t>
          </a:r>
          <a:endParaRPr lang="en-GB"/>
        </a:p>
      </dgm:t>
    </dgm:pt>
    <dgm:pt modelId="{C1D42D1D-D903-4B1C-BABF-B12725726966}" type="parTrans" cxnId="{D80C34AA-4F27-42F9-9F1C-F0C220AAB81C}">
      <dgm:prSet/>
      <dgm:spPr/>
      <dgm:t>
        <a:bodyPr/>
        <a:lstStyle/>
        <a:p>
          <a:endParaRPr lang="en-GB"/>
        </a:p>
      </dgm:t>
    </dgm:pt>
    <dgm:pt modelId="{179B65BA-B55D-4607-B12D-D9EE439C83ED}" type="sibTrans" cxnId="{D80C34AA-4F27-42F9-9F1C-F0C220AAB81C}">
      <dgm:prSet/>
      <dgm:spPr/>
      <dgm:t>
        <a:bodyPr/>
        <a:lstStyle/>
        <a:p>
          <a:endParaRPr lang="en-GB"/>
        </a:p>
      </dgm:t>
    </dgm:pt>
    <dgm:pt modelId="{B9BD65FC-C7FC-4A47-8888-6F5B85EC1304}">
      <dgm:prSet/>
      <dgm:spPr/>
      <dgm:t>
        <a:bodyPr/>
        <a:lstStyle/>
        <a:p>
          <a:r>
            <a:rPr lang="en-US"/>
            <a:t>Chinese along with British businesses have the chance to invest in each other's countries</a:t>
          </a:r>
          <a:endParaRPr lang="en-GB"/>
        </a:p>
      </dgm:t>
    </dgm:pt>
    <dgm:pt modelId="{FD08B0A0-54E9-48B5-9337-4B5838C19993}" type="parTrans" cxnId="{886E20A6-4649-426C-82FB-DB32C345347A}">
      <dgm:prSet/>
      <dgm:spPr/>
      <dgm:t>
        <a:bodyPr/>
        <a:lstStyle/>
        <a:p>
          <a:endParaRPr lang="en-GB"/>
        </a:p>
      </dgm:t>
    </dgm:pt>
    <dgm:pt modelId="{28E61B52-5247-48ED-BC41-430D6D0E93AF}" type="sibTrans" cxnId="{886E20A6-4649-426C-82FB-DB32C345347A}">
      <dgm:prSet/>
      <dgm:spPr/>
      <dgm:t>
        <a:bodyPr/>
        <a:lstStyle/>
        <a:p>
          <a:endParaRPr lang="en-GB"/>
        </a:p>
      </dgm:t>
    </dgm:pt>
    <dgm:pt modelId="{726EBF07-CF10-48E7-A61E-F559DB1CFCE6}">
      <dgm:prSet/>
      <dgm:spPr/>
      <dgm:t>
        <a:bodyPr/>
        <a:lstStyle/>
        <a:p>
          <a:r>
            <a:rPr lang="en-US"/>
            <a:t>Access to novel concepts, technology, and business models that can promote creativity and expansion (Chen, et. al., 2021)</a:t>
          </a:r>
          <a:endParaRPr lang="en-GB"/>
        </a:p>
      </dgm:t>
    </dgm:pt>
    <dgm:pt modelId="{2F1E12CD-5F3B-4A84-B693-44C5FCE632F9}" type="parTrans" cxnId="{B79D9859-1AC8-4BB1-8B24-B8F9655127FC}">
      <dgm:prSet/>
      <dgm:spPr/>
      <dgm:t>
        <a:bodyPr/>
        <a:lstStyle/>
        <a:p>
          <a:endParaRPr lang="en-GB"/>
        </a:p>
      </dgm:t>
    </dgm:pt>
    <dgm:pt modelId="{86302BBA-4B53-4B65-85B8-2A9FFFB5AA30}" type="sibTrans" cxnId="{B79D9859-1AC8-4BB1-8B24-B8F9655127FC}">
      <dgm:prSet/>
      <dgm:spPr/>
      <dgm:t>
        <a:bodyPr/>
        <a:lstStyle/>
        <a:p>
          <a:endParaRPr lang="en-GB"/>
        </a:p>
      </dgm:t>
    </dgm:pt>
    <dgm:pt modelId="{895351EC-ED8A-40BE-BF00-E37B7703C73C}" type="pres">
      <dgm:prSet presAssocID="{ACF797EF-D8A8-4910-9C32-ABC69CC21C8E}" presName="Name0" presStyleCnt="0">
        <dgm:presLayoutVars>
          <dgm:chMax val="7"/>
          <dgm:dir/>
          <dgm:animLvl val="lvl"/>
          <dgm:resizeHandles val="exact"/>
        </dgm:presLayoutVars>
      </dgm:prSet>
      <dgm:spPr/>
    </dgm:pt>
    <dgm:pt modelId="{BA587D98-6B83-4942-BDA6-569D62AE88FA}" type="pres">
      <dgm:prSet presAssocID="{99F53B82-8F74-4D56-8060-DF653223A8CD}" presName="circle1" presStyleLbl="node1" presStyleIdx="0" presStyleCnt="3"/>
      <dgm:spPr/>
    </dgm:pt>
    <dgm:pt modelId="{DB7796AC-27EA-49D7-8AAB-5250D74288D0}" type="pres">
      <dgm:prSet presAssocID="{99F53B82-8F74-4D56-8060-DF653223A8CD}" presName="space" presStyleCnt="0"/>
      <dgm:spPr/>
    </dgm:pt>
    <dgm:pt modelId="{9AEA540E-53BB-4507-9CE2-06F6A8147061}" type="pres">
      <dgm:prSet presAssocID="{99F53B82-8F74-4D56-8060-DF653223A8CD}" presName="rect1" presStyleLbl="alignAcc1" presStyleIdx="0" presStyleCnt="3"/>
      <dgm:spPr/>
    </dgm:pt>
    <dgm:pt modelId="{EB17DE78-2CB5-4693-9FAD-40FA84A331A7}" type="pres">
      <dgm:prSet presAssocID="{B9BD65FC-C7FC-4A47-8888-6F5B85EC1304}" presName="vertSpace2" presStyleLbl="node1" presStyleIdx="0" presStyleCnt="3"/>
      <dgm:spPr/>
    </dgm:pt>
    <dgm:pt modelId="{BD4DD42C-66B5-4E7C-82A4-00F3D85FEC89}" type="pres">
      <dgm:prSet presAssocID="{B9BD65FC-C7FC-4A47-8888-6F5B85EC1304}" presName="circle2" presStyleLbl="node1" presStyleIdx="1" presStyleCnt="3"/>
      <dgm:spPr/>
    </dgm:pt>
    <dgm:pt modelId="{8A11DD38-9C0F-4B67-88B1-9C80CE67B6B7}" type="pres">
      <dgm:prSet presAssocID="{B9BD65FC-C7FC-4A47-8888-6F5B85EC1304}" presName="rect2" presStyleLbl="alignAcc1" presStyleIdx="1" presStyleCnt="3"/>
      <dgm:spPr/>
    </dgm:pt>
    <dgm:pt modelId="{B91454DB-A2C7-4ED5-B3C1-C345C2D1C54F}" type="pres">
      <dgm:prSet presAssocID="{726EBF07-CF10-48E7-A61E-F559DB1CFCE6}" presName="vertSpace3" presStyleLbl="node1" presStyleIdx="1" presStyleCnt="3"/>
      <dgm:spPr/>
    </dgm:pt>
    <dgm:pt modelId="{499A9997-4F71-4869-B5CA-42335DCFDFE8}" type="pres">
      <dgm:prSet presAssocID="{726EBF07-CF10-48E7-A61E-F559DB1CFCE6}" presName="circle3" presStyleLbl="node1" presStyleIdx="2" presStyleCnt="3"/>
      <dgm:spPr/>
    </dgm:pt>
    <dgm:pt modelId="{934930FA-95F8-4B82-B14F-FD044BB72B59}" type="pres">
      <dgm:prSet presAssocID="{726EBF07-CF10-48E7-A61E-F559DB1CFCE6}" presName="rect3" presStyleLbl="alignAcc1" presStyleIdx="2" presStyleCnt="3"/>
      <dgm:spPr/>
    </dgm:pt>
    <dgm:pt modelId="{26230993-8728-47F6-9DA0-198A6523F1C2}" type="pres">
      <dgm:prSet presAssocID="{99F53B82-8F74-4D56-8060-DF653223A8CD}" presName="rect1ParTxNoCh" presStyleLbl="alignAcc1" presStyleIdx="2" presStyleCnt="3">
        <dgm:presLayoutVars>
          <dgm:chMax val="1"/>
          <dgm:bulletEnabled val="1"/>
        </dgm:presLayoutVars>
      </dgm:prSet>
      <dgm:spPr/>
    </dgm:pt>
    <dgm:pt modelId="{F7597863-D1DC-48F7-8AA8-6961AB3EFA25}" type="pres">
      <dgm:prSet presAssocID="{B9BD65FC-C7FC-4A47-8888-6F5B85EC1304}" presName="rect2ParTxNoCh" presStyleLbl="alignAcc1" presStyleIdx="2" presStyleCnt="3">
        <dgm:presLayoutVars>
          <dgm:chMax val="1"/>
          <dgm:bulletEnabled val="1"/>
        </dgm:presLayoutVars>
      </dgm:prSet>
      <dgm:spPr/>
    </dgm:pt>
    <dgm:pt modelId="{BB533F58-43B2-45D0-B7D4-E560263A9FDC}" type="pres">
      <dgm:prSet presAssocID="{726EBF07-CF10-48E7-A61E-F559DB1CFCE6}" presName="rect3ParTxNoCh" presStyleLbl="alignAcc1" presStyleIdx="2" presStyleCnt="3">
        <dgm:presLayoutVars>
          <dgm:chMax val="1"/>
          <dgm:bulletEnabled val="1"/>
        </dgm:presLayoutVars>
      </dgm:prSet>
      <dgm:spPr/>
    </dgm:pt>
  </dgm:ptLst>
  <dgm:cxnLst>
    <dgm:cxn modelId="{3C86C920-79F0-4BB2-BEE6-8D0D33A0D84C}" type="presOf" srcId="{B9BD65FC-C7FC-4A47-8888-6F5B85EC1304}" destId="{8A11DD38-9C0F-4B67-88B1-9C80CE67B6B7}" srcOrd="0" destOrd="0" presId="urn:microsoft.com/office/officeart/2005/8/layout/target3"/>
    <dgm:cxn modelId="{842AF546-1696-48B2-98C1-3C36791A9360}" type="presOf" srcId="{99F53B82-8F74-4D56-8060-DF653223A8CD}" destId="{9AEA540E-53BB-4507-9CE2-06F6A8147061}" srcOrd="0" destOrd="0" presId="urn:microsoft.com/office/officeart/2005/8/layout/target3"/>
    <dgm:cxn modelId="{ADC14253-9163-403A-9BEA-4A1C10F81146}" type="presOf" srcId="{B9BD65FC-C7FC-4A47-8888-6F5B85EC1304}" destId="{F7597863-D1DC-48F7-8AA8-6961AB3EFA25}" srcOrd="1" destOrd="0" presId="urn:microsoft.com/office/officeart/2005/8/layout/target3"/>
    <dgm:cxn modelId="{B79D9859-1AC8-4BB1-8B24-B8F9655127FC}" srcId="{ACF797EF-D8A8-4910-9C32-ABC69CC21C8E}" destId="{726EBF07-CF10-48E7-A61E-F559DB1CFCE6}" srcOrd="2" destOrd="0" parTransId="{2F1E12CD-5F3B-4A84-B693-44C5FCE632F9}" sibTransId="{86302BBA-4B53-4B65-85B8-2A9FFFB5AA30}"/>
    <dgm:cxn modelId="{BAA21D80-E322-4128-B0F3-8906E1738B7B}" type="presOf" srcId="{726EBF07-CF10-48E7-A61E-F559DB1CFCE6}" destId="{934930FA-95F8-4B82-B14F-FD044BB72B59}" srcOrd="0" destOrd="0" presId="urn:microsoft.com/office/officeart/2005/8/layout/target3"/>
    <dgm:cxn modelId="{886E20A6-4649-426C-82FB-DB32C345347A}" srcId="{ACF797EF-D8A8-4910-9C32-ABC69CC21C8E}" destId="{B9BD65FC-C7FC-4A47-8888-6F5B85EC1304}" srcOrd="1" destOrd="0" parTransId="{FD08B0A0-54E9-48B5-9337-4B5838C19993}" sibTransId="{28E61B52-5247-48ED-BC41-430D6D0E93AF}"/>
    <dgm:cxn modelId="{D80C34AA-4F27-42F9-9F1C-F0C220AAB81C}" srcId="{ACF797EF-D8A8-4910-9C32-ABC69CC21C8E}" destId="{99F53B82-8F74-4D56-8060-DF653223A8CD}" srcOrd="0" destOrd="0" parTransId="{C1D42D1D-D903-4B1C-BABF-B12725726966}" sibTransId="{179B65BA-B55D-4607-B12D-D9EE439C83ED}"/>
    <dgm:cxn modelId="{EA609DC6-C4FB-4C37-87B6-DB9A07A7DA1E}" type="presOf" srcId="{ACF797EF-D8A8-4910-9C32-ABC69CC21C8E}" destId="{895351EC-ED8A-40BE-BF00-E37B7703C73C}" srcOrd="0" destOrd="0" presId="urn:microsoft.com/office/officeart/2005/8/layout/target3"/>
    <dgm:cxn modelId="{D83305D8-F641-4AFF-A699-7429325E5EBC}" type="presOf" srcId="{99F53B82-8F74-4D56-8060-DF653223A8CD}" destId="{26230993-8728-47F6-9DA0-198A6523F1C2}" srcOrd="1" destOrd="0" presId="urn:microsoft.com/office/officeart/2005/8/layout/target3"/>
    <dgm:cxn modelId="{29ADF1F4-D00C-498B-B850-121008CB6E40}" type="presOf" srcId="{726EBF07-CF10-48E7-A61E-F559DB1CFCE6}" destId="{BB533F58-43B2-45D0-B7D4-E560263A9FDC}" srcOrd="1" destOrd="0" presId="urn:microsoft.com/office/officeart/2005/8/layout/target3"/>
    <dgm:cxn modelId="{7F3F8641-A48C-470B-BACE-5EB6389A34DD}" type="presParOf" srcId="{895351EC-ED8A-40BE-BF00-E37B7703C73C}" destId="{BA587D98-6B83-4942-BDA6-569D62AE88FA}" srcOrd="0" destOrd="0" presId="urn:microsoft.com/office/officeart/2005/8/layout/target3"/>
    <dgm:cxn modelId="{5A14DF87-7D89-4D93-A476-AAC406EADEB7}" type="presParOf" srcId="{895351EC-ED8A-40BE-BF00-E37B7703C73C}" destId="{DB7796AC-27EA-49D7-8AAB-5250D74288D0}" srcOrd="1" destOrd="0" presId="urn:microsoft.com/office/officeart/2005/8/layout/target3"/>
    <dgm:cxn modelId="{C2AC74C9-A5FB-4B53-9E75-EDA4B576424D}" type="presParOf" srcId="{895351EC-ED8A-40BE-BF00-E37B7703C73C}" destId="{9AEA540E-53BB-4507-9CE2-06F6A8147061}" srcOrd="2" destOrd="0" presId="urn:microsoft.com/office/officeart/2005/8/layout/target3"/>
    <dgm:cxn modelId="{02E5B5A5-20D8-44E3-894E-86D95093D831}" type="presParOf" srcId="{895351EC-ED8A-40BE-BF00-E37B7703C73C}" destId="{EB17DE78-2CB5-4693-9FAD-40FA84A331A7}" srcOrd="3" destOrd="0" presId="urn:microsoft.com/office/officeart/2005/8/layout/target3"/>
    <dgm:cxn modelId="{90382BB5-0FD8-46DE-9A5C-D51568302FAA}" type="presParOf" srcId="{895351EC-ED8A-40BE-BF00-E37B7703C73C}" destId="{BD4DD42C-66B5-4E7C-82A4-00F3D85FEC89}" srcOrd="4" destOrd="0" presId="urn:microsoft.com/office/officeart/2005/8/layout/target3"/>
    <dgm:cxn modelId="{DC3BAF38-26DD-4CA5-A01B-09E16A7A7B2D}" type="presParOf" srcId="{895351EC-ED8A-40BE-BF00-E37B7703C73C}" destId="{8A11DD38-9C0F-4B67-88B1-9C80CE67B6B7}" srcOrd="5" destOrd="0" presId="urn:microsoft.com/office/officeart/2005/8/layout/target3"/>
    <dgm:cxn modelId="{A43808C8-0A4A-4CA3-AC0A-E670A56A03DB}" type="presParOf" srcId="{895351EC-ED8A-40BE-BF00-E37B7703C73C}" destId="{B91454DB-A2C7-4ED5-B3C1-C345C2D1C54F}" srcOrd="6" destOrd="0" presId="urn:microsoft.com/office/officeart/2005/8/layout/target3"/>
    <dgm:cxn modelId="{F80D5F03-882A-4B40-B515-F87016A614A7}" type="presParOf" srcId="{895351EC-ED8A-40BE-BF00-E37B7703C73C}" destId="{499A9997-4F71-4869-B5CA-42335DCFDFE8}" srcOrd="7" destOrd="0" presId="urn:microsoft.com/office/officeart/2005/8/layout/target3"/>
    <dgm:cxn modelId="{E7AFEBB1-FC1D-4C35-B302-59FA89487007}" type="presParOf" srcId="{895351EC-ED8A-40BE-BF00-E37B7703C73C}" destId="{934930FA-95F8-4B82-B14F-FD044BB72B59}" srcOrd="8" destOrd="0" presId="urn:microsoft.com/office/officeart/2005/8/layout/target3"/>
    <dgm:cxn modelId="{2036A8B4-A08B-49C6-A15A-12174AD806B8}" type="presParOf" srcId="{895351EC-ED8A-40BE-BF00-E37B7703C73C}" destId="{26230993-8728-47F6-9DA0-198A6523F1C2}" srcOrd="9" destOrd="0" presId="urn:microsoft.com/office/officeart/2005/8/layout/target3"/>
    <dgm:cxn modelId="{9162ECEA-18DC-47CD-B96E-0DB987381753}" type="presParOf" srcId="{895351EC-ED8A-40BE-BF00-E37B7703C73C}" destId="{F7597863-D1DC-48F7-8AA8-6961AB3EFA25}" srcOrd="10" destOrd="0" presId="urn:microsoft.com/office/officeart/2005/8/layout/target3"/>
    <dgm:cxn modelId="{04617DBA-AD34-4FF5-9781-69689A539F55}" type="presParOf" srcId="{895351EC-ED8A-40BE-BF00-E37B7703C73C}" destId="{BB533F58-43B2-45D0-B7D4-E560263A9FDC}"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1B0046-800C-40A3-BA86-4E3DD90870AF}" type="doc">
      <dgm:prSet loTypeId="urn:microsoft.com/office/officeart/2005/8/layout/architecture" loCatId="list" qsTypeId="urn:microsoft.com/office/officeart/2005/8/quickstyle/simple1" qsCatId="simple" csTypeId="urn:microsoft.com/office/officeart/2005/8/colors/accent3_5" csCatId="accent3" phldr="1"/>
      <dgm:spPr/>
      <dgm:t>
        <a:bodyPr/>
        <a:lstStyle/>
        <a:p>
          <a:endParaRPr lang="en-GB"/>
        </a:p>
      </dgm:t>
    </dgm:pt>
    <dgm:pt modelId="{45A39144-64C6-4F40-9E4E-45C36D18052B}">
      <dgm:prSet/>
      <dgm:spPr/>
      <dgm:t>
        <a:bodyPr/>
        <a:lstStyle/>
        <a:p>
          <a:pPr algn="just"/>
          <a:r>
            <a:rPr lang="en-US" dirty="0"/>
            <a:t>For Successful joint venture it is important that both company are able to leverage each other’s resources and expertise. </a:t>
          </a:r>
        </a:p>
        <a:p>
          <a:pPr algn="just"/>
          <a:r>
            <a:rPr lang="en-US" dirty="0"/>
            <a:t>Example of successful joint venture can be seen between Jaguar Land Rover and Chery Automobile.</a:t>
          </a:r>
          <a:endParaRPr lang="en-GB" dirty="0"/>
        </a:p>
      </dgm:t>
    </dgm:pt>
    <dgm:pt modelId="{82E1EE98-2548-41AC-A7E9-502182B7A5B6}" type="parTrans" cxnId="{57886E51-B55A-49E1-8D20-018914F51E34}">
      <dgm:prSet/>
      <dgm:spPr/>
      <dgm:t>
        <a:bodyPr/>
        <a:lstStyle/>
        <a:p>
          <a:endParaRPr lang="en-GB"/>
        </a:p>
      </dgm:t>
    </dgm:pt>
    <dgm:pt modelId="{369FC221-3D9D-4670-BB3F-C7E29C19B9E5}" type="sibTrans" cxnId="{57886E51-B55A-49E1-8D20-018914F51E34}">
      <dgm:prSet/>
      <dgm:spPr/>
      <dgm:t>
        <a:bodyPr/>
        <a:lstStyle/>
        <a:p>
          <a:endParaRPr lang="en-GB"/>
        </a:p>
      </dgm:t>
    </dgm:pt>
    <dgm:pt modelId="{E88D4DDF-2714-423A-B398-1285691DFD5F}">
      <dgm:prSet/>
      <dgm:spPr/>
      <dgm:t>
        <a:bodyPr/>
        <a:lstStyle/>
        <a:p>
          <a:pPr algn="just"/>
          <a:r>
            <a:rPr lang="en-US" dirty="0"/>
            <a:t>The most common reason because of which joint ventures failed is due to different vision for a market.</a:t>
          </a:r>
        </a:p>
        <a:p>
          <a:pPr algn="just"/>
          <a:r>
            <a:rPr lang="en-US" dirty="0"/>
            <a:t>Failure factors can be seen between China Resources Expertise and TESCO</a:t>
          </a:r>
        </a:p>
      </dgm:t>
    </dgm:pt>
    <dgm:pt modelId="{B9C00D5B-7818-45FC-9D08-238D1CE1F104}" type="parTrans" cxnId="{CA0072FA-26BD-4575-875F-1F6CFEAECA95}">
      <dgm:prSet/>
      <dgm:spPr/>
      <dgm:t>
        <a:bodyPr/>
        <a:lstStyle/>
        <a:p>
          <a:endParaRPr lang="en-GB"/>
        </a:p>
      </dgm:t>
    </dgm:pt>
    <dgm:pt modelId="{A6E5C3CB-F0CB-4BF3-B412-FB422701E199}" type="sibTrans" cxnId="{CA0072FA-26BD-4575-875F-1F6CFEAECA95}">
      <dgm:prSet/>
      <dgm:spPr/>
      <dgm:t>
        <a:bodyPr/>
        <a:lstStyle/>
        <a:p>
          <a:endParaRPr lang="en-GB"/>
        </a:p>
      </dgm:t>
    </dgm:pt>
    <dgm:pt modelId="{5CDB62B8-DE9E-4A56-9804-F338A47F0653}" type="pres">
      <dgm:prSet presAssocID="{E11B0046-800C-40A3-BA86-4E3DD90870AF}" presName="Name0" presStyleCnt="0">
        <dgm:presLayoutVars>
          <dgm:chPref val="1"/>
          <dgm:dir/>
          <dgm:animOne val="branch"/>
          <dgm:animLvl val="lvl"/>
          <dgm:resizeHandles/>
        </dgm:presLayoutVars>
      </dgm:prSet>
      <dgm:spPr/>
    </dgm:pt>
    <dgm:pt modelId="{1C9722C4-6EF1-4F0B-8B29-5BF31436BB20}" type="pres">
      <dgm:prSet presAssocID="{45A39144-64C6-4F40-9E4E-45C36D18052B}" presName="vertOne" presStyleCnt="0"/>
      <dgm:spPr/>
    </dgm:pt>
    <dgm:pt modelId="{50C7C57B-BD63-47DA-9AEB-AC218913AFAA}" type="pres">
      <dgm:prSet presAssocID="{45A39144-64C6-4F40-9E4E-45C36D18052B}" presName="txOne" presStyleLbl="node0" presStyleIdx="0" presStyleCnt="2">
        <dgm:presLayoutVars>
          <dgm:chPref val="3"/>
        </dgm:presLayoutVars>
      </dgm:prSet>
      <dgm:spPr/>
    </dgm:pt>
    <dgm:pt modelId="{E18ED80E-A8C5-44C6-9187-09ACA10988FF}" type="pres">
      <dgm:prSet presAssocID="{45A39144-64C6-4F40-9E4E-45C36D18052B}" presName="horzOne" presStyleCnt="0"/>
      <dgm:spPr/>
    </dgm:pt>
    <dgm:pt modelId="{DF018832-1CB5-493E-A58B-18D18D6B6F4A}" type="pres">
      <dgm:prSet presAssocID="{369FC221-3D9D-4670-BB3F-C7E29C19B9E5}" presName="sibSpaceOne" presStyleCnt="0"/>
      <dgm:spPr/>
    </dgm:pt>
    <dgm:pt modelId="{03DE3A6F-F6EB-4AEE-9429-2F4293C7973E}" type="pres">
      <dgm:prSet presAssocID="{E88D4DDF-2714-423A-B398-1285691DFD5F}" presName="vertOne" presStyleCnt="0"/>
      <dgm:spPr/>
    </dgm:pt>
    <dgm:pt modelId="{AFECA403-284A-42AE-A3F1-80D1FDFC434C}" type="pres">
      <dgm:prSet presAssocID="{E88D4DDF-2714-423A-B398-1285691DFD5F}" presName="txOne" presStyleLbl="node0" presStyleIdx="1" presStyleCnt="2">
        <dgm:presLayoutVars>
          <dgm:chPref val="3"/>
        </dgm:presLayoutVars>
      </dgm:prSet>
      <dgm:spPr/>
    </dgm:pt>
    <dgm:pt modelId="{4B24DDF6-5DCB-43D7-81E4-A27658D1EF4E}" type="pres">
      <dgm:prSet presAssocID="{E88D4DDF-2714-423A-B398-1285691DFD5F}" presName="horzOne" presStyleCnt="0"/>
      <dgm:spPr/>
    </dgm:pt>
  </dgm:ptLst>
  <dgm:cxnLst>
    <dgm:cxn modelId="{57886E51-B55A-49E1-8D20-018914F51E34}" srcId="{E11B0046-800C-40A3-BA86-4E3DD90870AF}" destId="{45A39144-64C6-4F40-9E4E-45C36D18052B}" srcOrd="0" destOrd="0" parTransId="{82E1EE98-2548-41AC-A7E9-502182B7A5B6}" sibTransId="{369FC221-3D9D-4670-BB3F-C7E29C19B9E5}"/>
    <dgm:cxn modelId="{72B7D863-4160-4A29-A898-144F7141EDB8}" type="presOf" srcId="{45A39144-64C6-4F40-9E4E-45C36D18052B}" destId="{50C7C57B-BD63-47DA-9AEB-AC218913AFAA}" srcOrd="0" destOrd="0" presId="urn:microsoft.com/office/officeart/2005/8/layout/architecture"/>
    <dgm:cxn modelId="{5C435FA0-4DEF-4BDF-BE9C-F9C18339E102}" type="presOf" srcId="{E88D4DDF-2714-423A-B398-1285691DFD5F}" destId="{AFECA403-284A-42AE-A3F1-80D1FDFC434C}" srcOrd="0" destOrd="0" presId="urn:microsoft.com/office/officeart/2005/8/layout/architecture"/>
    <dgm:cxn modelId="{5B3C99B1-A8EE-4531-A534-03A654C8C525}" type="presOf" srcId="{E11B0046-800C-40A3-BA86-4E3DD90870AF}" destId="{5CDB62B8-DE9E-4A56-9804-F338A47F0653}" srcOrd="0" destOrd="0" presId="urn:microsoft.com/office/officeart/2005/8/layout/architecture"/>
    <dgm:cxn modelId="{CA0072FA-26BD-4575-875F-1F6CFEAECA95}" srcId="{E11B0046-800C-40A3-BA86-4E3DD90870AF}" destId="{E88D4DDF-2714-423A-B398-1285691DFD5F}" srcOrd="1" destOrd="0" parTransId="{B9C00D5B-7818-45FC-9D08-238D1CE1F104}" sibTransId="{A6E5C3CB-F0CB-4BF3-B412-FB422701E199}"/>
    <dgm:cxn modelId="{1121DE5B-5D04-4CCA-9BEB-D62553484EEA}" type="presParOf" srcId="{5CDB62B8-DE9E-4A56-9804-F338A47F0653}" destId="{1C9722C4-6EF1-4F0B-8B29-5BF31436BB20}" srcOrd="0" destOrd="0" presId="urn:microsoft.com/office/officeart/2005/8/layout/architecture"/>
    <dgm:cxn modelId="{4106D79D-D491-4268-9135-44DBAAF3703C}" type="presParOf" srcId="{1C9722C4-6EF1-4F0B-8B29-5BF31436BB20}" destId="{50C7C57B-BD63-47DA-9AEB-AC218913AFAA}" srcOrd="0" destOrd="0" presId="urn:microsoft.com/office/officeart/2005/8/layout/architecture"/>
    <dgm:cxn modelId="{C20B8C28-CF21-498E-BBC9-9F9BDFBC869B}" type="presParOf" srcId="{1C9722C4-6EF1-4F0B-8B29-5BF31436BB20}" destId="{E18ED80E-A8C5-44C6-9187-09ACA10988FF}" srcOrd="1" destOrd="0" presId="urn:microsoft.com/office/officeart/2005/8/layout/architecture"/>
    <dgm:cxn modelId="{0DA0F290-3D2B-4362-840E-50AE2269097A}" type="presParOf" srcId="{5CDB62B8-DE9E-4A56-9804-F338A47F0653}" destId="{DF018832-1CB5-493E-A58B-18D18D6B6F4A}" srcOrd="1" destOrd="0" presId="urn:microsoft.com/office/officeart/2005/8/layout/architecture"/>
    <dgm:cxn modelId="{0E978671-D806-4CE0-9705-BF5302EA3102}" type="presParOf" srcId="{5CDB62B8-DE9E-4A56-9804-F338A47F0653}" destId="{03DE3A6F-F6EB-4AEE-9429-2F4293C7973E}" srcOrd="2" destOrd="0" presId="urn:microsoft.com/office/officeart/2005/8/layout/architecture"/>
    <dgm:cxn modelId="{936C9E54-0397-4CF8-B4C5-CF774E531DF3}" type="presParOf" srcId="{03DE3A6F-F6EB-4AEE-9429-2F4293C7973E}" destId="{AFECA403-284A-42AE-A3F1-80D1FDFC434C}" srcOrd="0" destOrd="0" presId="urn:microsoft.com/office/officeart/2005/8/layout/architecture"/>
    <dgm:cxn modelId="{043DA063-E1C7-401B-A3E9-2579634EAFF3}" type="presParOf" srcId="{03DE3A6F-F6EB-4AEE-9429-2F4293C7973E}" destId="{4B24DDF6-5DCB-43D7-81E4-A27658D1EF4E}"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AA593B-D215-4E44-8EAD-8F1DDB192360}" type="doc">
      <dgm:prSet loTypeId="urn:microsoft.com/office/officeart/2005/8/layout/hProcess11" loCatId="process" qsTypeId="urn:microsoft.com/office/officeart/2005/8/quickstyle/simple1" qsCatId="simple" csTypeId="urn:microsoft.com/office/officeart/2005/8/colors/accent2_5" csCatId="accent2" phldr="1"/>
      <dgm:spPr/>
      <dgm:t>
        <a:bodyPr/>
        <a:lstStyle/>
        <a:p>
          <a:endParaRPr lang="en-GB"/>
        </a:p>
      </dgm:t>
    </dgm:pt>
    <dgm:pt modelId="{8667C421-D6DA-468C-A0F4-4686178A7632}">
      <dgm:prSet/>
      <dgm:spPr/>
      <dgm:t>
        <a:bodyPr/>
        <a:lstStyle/>
        <a:p>
          <a:r>
            <a:rPr lang="en-US"/>
            <a:t>Heed the communication difficulties, including any linguistic ones</a:t>
          </a:r>
          <a:endParaRPr lang="en-GB"/>
        </a:p>
      </dgm:t>
    </dgm:pt>
    <dgm:pt modelId="{64A0B809-065E-4E3B-821E-E53CF27F93EE}" type="parTrans" cxnId="{5434DAA5-B361-4656-854F-7CC9BF72DE3B}">
      <dgm:prSet/>
      <dgm:spPr/>
      <dgm:t>
        <a:bodyPr/>
        <a:lstStyle/>
        <a:p>
          <a:endParaRPr lang="en-GB"/>
        </a:p>
      </dgm:t>
    </dgm:pt>
    <dgm:pt modelId="{CDBC8EC6-E1E6-4CA8-8D8D-A530DA0393D5}" type="sibTrans" cxnId="{5434DAA5-B361-4656-854F-7CC9BF72DE3B}">
      <dgm:prSet/>
      <dgm:spPr/>
      <dgm:t>
        <a:bodyPr/>
        <a:lstStyle/>
        <a:p>
          <a:endParaRPr lang="en-GB"/>
        </a:p>
      </dgm:t>
    </dgm:pt>
    <dgm:pt modelId="{7753A4F2-A1AF-4F62-B476-63E9C0A564D6}">
      <dgm:prSet/>
      <dgm:spPr/>
      <dgm:t>
        <a:bodyPr/>
        <a:lstStyle/>
        <a:p>
          <a:r>
            <a:rPr lang="en-US"/>
            <a:t>Invest in partnerships that last and expand your firm slowly and steadily (Huang, et. al., 2020)</a:t>
          </a:r>
          <a:endParaRPr lang="en-GB"/>
        </a:p>
      </dgm:t>
    </dgm:pt>
    <dgm:pt modelId="{310CBE3E-D45B-43CC-8B50-FEBB61FF25D5}" type="parTrans" cxnId="{C04299C8-C1F3-4695-A987-57940EA21BA5}">
      <dgm:prSet/>
      <dgm:spPr/>
      <dgm:t>
        <a:bodyPr/>
        <a:lstStyle/>
        <a:p>
          <a:endParaRPr lang="en-GB"/>
        </a:p>
      </dgm:t>
    </dgm:pt>
    <dgm:pt modelId="{07B7BC12-0982-46F5-A380-3132DD579F25}" type="sibTrans" cxnId="{C04299C8-C1F3-4695-A987-57940EA21BA5}">
      <dgm:prSet/>
      <dgm:spPr/>
      <dgm:t>
        <a:bodyPr/>
        <a:lstStyle/>
        <a:p>
          <a:endParaRPr lang="en-GB"/>
        </a:p>
      </dgm:t>
    </dgm:pt>
    <dgm:pt modelId="{D4FE03DD-1191-457D-999C-13FD89325B3A}">
      <dgm:prSet/>
      <dgm:spPr/>
      <dgm:t>
        <a:bodyPr/>
        <a:lstStyle/>
        <a:p>
          <a:r>
            <a:rPr lang="en-US"/>
            <a:t>Possess a thorough grasp of China's legal and regulatory landscape</a:t>
          </a:r>
          <a:endParaRPr lang="en-GB"/>
        </a:p>
      </dgm:t>
    </dgm:pt>
    <dgm:pt modelId="{86D22170-1580-485C-9E85-2361A328697D}" type="parTrans" cxnId="{98E6E04E-4BC7-47E5-BDCE-5CCF3C9EE091}">
      <dgm:prSet/>
      <dgm:spPr/>
      <dgm:t>
        <a:bodyPr/>
        <a:lstStyle/>
        <a:p>
          <a:endParaRPr lang="en-GB"/>
        </a:p>
      </dgm:t>
    </dgm:pt>
    <dgm:pt modelId="{14A5A520-3681-4976-B56B-5BEC100DC6D7}" type="sibTrans" cxnId="{98E6E04E-4BC7-47E5-BDCE-5CCF3C9EE091}">
      <dgm:prSet/>
      <dgm:spPr/>
      <dgm:t>
        <a:bodyPr/>
        <a:lstStyle/>
        <a:p>
          <a:endParaRPr lang="en-GB"/>
        </a:p>
      </dgm:t>
    </dgm:pt>
    <dgm:pt modelId="{A566CCA3-1890-4C85-8531-110BE8CD03C2}" type="pres">
      <dgm:prSet presAssocID="{5FAA593B-D215-4E44-8EAD-8F1DDB192360}" presName="Name0" presStyleCnt="0">
        <dgm:presLayoutVars>
          <dgm:dir/>
          <dgm:resizeHandles val="exact"/>
        </dgm:presLayoutVars>
      </dgm:prSet>
      <dgm:spPr/>
    </dgm:pt>
    <dgm:pt modelId="{919C816C-855D-48BC-9EC6-0682F283371D}" type="pres">
      <dgm:prSet presAssocID="{5FAA593B-D215-4E44-8EAD-8F1DDB192360}" presName="arrow" presStyleLbl="bgShp" presStyleIdx="0" presStyleCnt="1"/>
      <dgm:spPr/>
    </dgm:pt>
    <dgm:pt modelId="{EBD5FCA3-6E1E-4A32-8F50-80049A849ECD}" type="pres">
      <dgm:prSet presAssocID="{5FAA593B-D215-4E44-8EAD-8F1DDB192360}" presName="points" presStyleCnt="0"/>
      <dgm:spPr/>
    </dgm:pt>
    <dgm:pt modelId="{4C1469C0-96ED-4E99-B992-6479C25C1B00}" type="pres">
      <dgm:prSet presAssocID="{8667C421-D6DA-468C-A0F4-4686178A7632}" presName="compositeA" presStyleCnt="0"/>
      <dgm:spPr/>
    </dgm:pt>
    <dgm:pt modelId="{8404BAA5-784D-4F2E-9871-E11E67385465}" type="pres">
      <dgm:prSet presAssocID="{8667C421-D6DA-468C-A0F4-4686178A7632}" presName="textA" presStyleLbl="revTx" presStyleIdx="0" presStyleCnt="3" custScaleX="100303" custScaleY="97748">
        <dgm:presLayoutVars>
          <dgm:bulletEnabled val="1"/>
        </dgm:presLayoutVars>
      </dgm:prSet>
      <dgm:spPr/>
    </dgm:pt>
    <dgm:pt modelId="{92DBCD85-CA81-4E80-A279-A53B5524948A}" type="pres">
      <dgm:prSet presAssocID="{8667C421-D6DA-468C-A0F4-4686178A7632}" presName="circleA" presStyleLbl="node1" presStyleIdx="0" presStyleCnt="3"/>
      <dgm:spPr/>
    </dgm:pt>
    <dgm:pt modelId="{87356CEC-55E2-43B5-8633-5E9449917548}" type="pres">
      <dgm:prSet presAssocID="{8667C421-D6DA-468C-A0F4-4686178A7632}" presName="spaceA" presStyleCnt="0"/>
      <dgm:spPr/>
    </dgm:pt>
    <dgm:pt modelId="{FB196C7D-1BF9-4C70-810E-5410907D3BA0}" type="pres">
      <dgm:prSet presAssocID="{CDBC8EC6-E1E6-4CA8-8D8D-A530DA0393D5}" presName="space" presStyleCnt="0"/>
      <dgm:spPr/>
    </dgm:pt>
    <dgm:pt modelId="{D1350923-1DE3-4D72-8364-C37CB0FE41D3}" type="pres">
      <dgm:prSet presAssocID="{7753A4F2-A1AF-4F62-B476-63E9C0A564D6}" presName="compositeB" presStyleCnt="0"/>
      <dgm:spPr/>
    </dgm:pt>
    <dgm:pt modelId="{B9696BD1-DF53-4BDD-9E66-21F812722B70}" type="pres">
      <dgm:prSet presAssocID="{7753A4F2-A1AF-4F62-B476-63E9C0A564D6}" presName="textB" presStyleLbl="revTx" presStyleIdx="1" presStyleCnt="3">
        <dgm:presLayoutVars>
          <dgm:bulletEnabled val="1"/>
        </dgm:presLayoutVars>
      </dgm:prSet>
      <dgm:spPr/>
    </dgm:pt>
    <dgm:pt modelId="{0C8AF676-17E8-4A00-B35C-C64A66E0C012}" type="pres">
      <dgm:prSet presAssocID="{7753A4F2-A1AF-4F62-B476-63E9C0A564D6}" presName="circleB" presStyleLbl="node1" presStyleIdx="1" presStyleCnt="3"/>
      <dgm:spPr/>
    </dgm:pt>
    <dgm:pt modelId="{F2656E2B-611D-42FC-B877-2E9332022376}" type="pres">
      <dgm:prSet presAssocID="{7753A4F2-A1AF-4F62-B476-63E9C0A564D6}" presName="spaceB" presStyleCnt="0"/>
      <dgm:spPr/>
    </dgm:pt>
    <dgm:pt modelId="{CC10027C-2528-4363-8959-DF5CE49CC4A5}" type="pres">
      <dgm:prSet presAssocID="{07B7BC12-0982-46F5-A380-3132DD579F25}" presName="space" presStyleCnt="0"/>
      <dgm:spPr/>
    </dgm:pt>
    <dgm:pt modelId="{C1ED8C7B-3B48-4042-9811-51EB4121D047}" type="pres">
      <dgm:prSet presAssocID="{D4FE03DD-1191-457D-999C-13FD89325B3A}" presName="compositeA" presStyleCnt="0"/>
      <dgm:spPr/>
    </dgm:pt>
    <dgm:pt modelId="{9B0DAEEA-BB4D-41E5-924F-24281EF20A8D}" type="pres">
      <dgm:prSet presAssocID="{D4FE03DD-1191-457D-999C-13FD89325B3A}" presName="textA" presStyleLbl="revTx" presStyleIdx="2" presStyleCnt="3">
        <dgm:presLayoutVars>
          <dgm:bulletEnabled val="1"/>
        </dgm:presLayoutVars>
      </dgm:prSet>
      <dgm:spPr/>
    </dgm:pt>
    <dgm:pt modelId="{16F05890-71F9-489F-B92E-ED84BB6F1325}" type="pres">
      <dgm:prSet presAssocID="{D4FE03DD-1191-457D-999C-13FD89325B3A}" presName="circleA" presStyleLbl="node1" presStyleIdx="2" presStyleCnt="3"/>
      <dgm:spPr/>
    </dgm:pt>
    <dgm:pt modelId="{CD6FCCE6-70E9-41FF-8F46-26B456888131}" type="pres">
      <dgm:prSet presAssocID="{D4FE03DD-1191-457D-999C-13FD89325B3A}" presName="spaceA" presStyleCnt="0"/>
      <dgm:spPr/>
    </dgm:pt>
  </dgm:ptLst>
  <dgm:cxnLst>
    <dgm:cxn modelId="{98E6E04E-4BC7-47E5-BDCE-5CCF3C9EE091}" srcId="{5FAA593B-D215-4E44-8EAD-8F1DDB192360}" destId="{D4FE03DD-1191-457D-999C-13FD89325B3A}" srcOrd="2" destOrd="0" parTransId="{86D22170-1580-485C-9E85-2361A328697D}" sibTransId="{14A5A520-3681-4976-B56B-5BEC100DC6D7}"/>
    <dgm:cxn modelId="{5DF3DCA3-600F-4CE5-B1AD-D222AA6A02A7}" type="presOf" srcId="{8667C421-D6DA-468C-A0F4-4686178A7632}" destId="{8404BAA5-784D-4F2E-9871-E11E67385465}" srcOrd="0" destOrd="0" presId="urn:microsoft.com/office/officeart/2005/8/layout/hProcess11"/>
    <dgm:cxn modelId="{5434DAA5-B361-4656-854F-7CC9BF72DE3B}" srcId="{5FAA593B-D215-4E44-8EAD-8F1DDB192360}" destId="{8667C421-D6DA-468C-A0F4-4686178A7632}" srcOrd="0" destOrd="0" parTransId="{64A0B809-065E-4E3B-821E-E53CF27F93EE}" sibTransId="{CDBC8EC6-E1E6-4CA8-8D8D-A530DA0393D5}"/>
    <dgm:cxn modelId="{E62681AF-0B28-45DF-A8A4-0E6BE0281C75}" type="presOf" srcId="{D4FE03DD-1191-457D-999C-13FD89325B3A}" destId="{9B0DAEEA-BB4D-41E5-924F-24281EF20A8D}" srcOrd="0" destOrd="0" presId="urn:microsoft.com/office/officeart/2005/8/layout/hProcess11"/>
    <dgm:cxn modelId="{C04299C8-C1F3-4695-A987-57940EA21BA5}" srcId="{5FAA593B-D215-4E44-8EAD-8F1DDB192360}" destId="{7753A4F2-A1AF-4F62-B476-63E9C0A564D6}" srcOrd="1" destOrd="0" parTransId="{310CBE3E-D45B-43CC-8B50-FEBB61FF25D5}" sibTransId="{07B7BC12-0982-46F5-A380-3132DD579F25}"/>
    <dgm:cxn modelId="{81D5FCC8-8767-4005-AA08-C11EA1EBB724}" type="presOf" srcId="{7753A4F2-A1AF-4F62-B476-63E9C0A564D6}" destId="{B9696BD1-DF53-4BDD-9E66-21F812722B70}" srcOrd="0" destOrd="0" presId="urn:microsoft.com/office/officeart/2005/8/layout/hProcess11"/>
    <dgm:cxn modelId="{1A2FE8DC-F2C6-4070-B4DA-313019810778}" type="presOf" srcId="{5FAA593B-D215-4E44-8EAD-8F1DDB192360}" destId="{A566CCA3-1890-4C85-8531-110BE8CD03C2}" srcOrd="0" destOrd="0" presId="urn:microsoft.com/office/officeart/2005/8/layout/hProcess11"/>
    <dgm:cxn modelId="{CB2308D2-9975-44A8-B781-3B732D32C8DA}" type="presParOf" srcId="{A566CCA3-1890-4C85-8531-110BE8CD03C2}" destId="{919C816C-855D-48BC-9EC6-0682F283371D}" srcOrd="0" destOrd="0" presId="urn:microsoft.com/office/officeart/2005/8/layout/hProcess11"/>
    <dgm:cxn modelId="{EA4CBBBD-C5F4-489C-AE9F-0D624B23FE6F}" type="presParOf" srcId="{A566CCA3-1890-4C85-8531-110BE8CD03C2}" destId="{EBD5FCA3-6E1E-4A32-8F50-80049A849ECD}" srcOrd="1" destOrd="0" presId="urn:microsoft.com/office/officeart/2005/8/layout/hProcess11"/>
    <dgm:cxn modelId="{77485E5A-6ED4-4DB9-8AD0-B3FE5ADEAECE}" type="presParOf" srcId="{EBD5FCA3-6E1E-4A32-8F50-80049A849ECD}" destId="{4C1469C0-96ED-4E99-B992-6479C25C1B00}" srcOrd="0" destOrd="0" presId="urn:microsoft.com/office/officeart/2005/8/layout/hProcess11"/>
    <dgm:cxn modelId="{8F3FF83A-B791-4019-A026-57A642CA459E}" type="presParOf" srcId="{4C1469C0-96ED-4E99-B992-6479C25C1B00}" destId="{8404BAA5-784D-4F2E-9871-E11E67385465}" srcOrd="0" destOrd="0" presId="urn:microsoft.com/office/officeart/2005/8/layout/hProcess11"/>
    <dgm:cxn modelId="{D4985531-5D6E-4F15-82A6-46C848ADEB01}" type="presParOf" srcId="{4C1469C0-96ED-4E99-B992-6479C25C1B00}" destId="{92DBCD85-CA81-4E80-A279-A53B5524948A}" srcOrd="1" destOrd="0" presId="urn:microsoft.com/office/officeart/2005/8/layout/hProcess11"/>
    <dgm:cxn modelId="{8E879AFF-4D79-45C5-9536-E119B9656288}" type="presParOf" srcId="{4C1469C0-96ED-4E99-B992-6479C25C1B00}" destId="{87356CEC-55E2-43B5-8633-5E9449917548}" srcOrd="2" destOrd="0" presId="urn:microsoft.com/office/officeart/2005/8/layout/hProcess11"/>
    <dgm:cxn modelId="{1258D778-F7BA-45F7-B847-028E618892D0}" type="presParOf" srcId="{EBD5FCA3-6E1E-4A32-8F50-80049A849ECD}" destId="{FB196C7D-1BF9-4C70-810E-5410907D3BA0}" srcOrd="1" destOrd="0" presId="urn:microsoft.com/office/officeart/2005/8/layout/hProcess11"/>
    <dgm:cxn modelId="{7E5B7492-0204-46DF-9A4F-05171C26A364}" type="presParOf" srcId="{EBD5FCA3-6E1E-4A32-8F50-80049A849ECD}" destId="{D1350923-1DE3-4D72-8364-C37CB0FE41D3}" srcOrd="2" destOrd="0" presId="urn:microsoft.com/office/officeart/2005/8/layout/hProcess11"/>
    <dgm:cxn modelId="{F227813E-EBF7-4BC7-9031-D6391FBC9E67}" type="presParOf" srcId="{D1350923-1DE3-4D72-8364-C37CB0FE41D3}" destId="{B9696BD1-DF53-4BDD-9E66-21F812722B70}" srcOrd="0" destOrd="0" presId="urn:microsoft.com/office/officeart/2005/8/layout/hProcess11"/>
    <dgm:cxn modelId="{BB55DFF9-51BA-45D1-B7A5-2D28C6044782}" type="presParOf" srcId="{D1350923-1DE3-4D72-8364-C37CB0FE41D3}" destId="{0C8AF676-17E8-4A00-B35C-C64A66E0C012}" srcOrd="1" destOrd="0" presId="urn:microsoft.com/office/officeart/2005/8/layout/hProcess11"/>
    <dgm:cxn modelId="{45C35C66-1715-4A18-A3C8-53AAAF124FCB}" type="presParOf" srcId="{D1350923-1DE3-4D72-8364-C37CB0FE41D3}" destId="{F2656E2B-611D-42FC-B877-2E9332022376}" srcOrd="2" destOrd="0" presId="urn:microsoft.com/office/officeart/2005/8/layout/hProcess11"/>
    <dgm:cxn modelId="{6EFE078D-2619-406B-8EF6-3747533B883D}" type="presParOf" srcId="{EBD5FCA3-6E1E-4A32-8F50-80049A849ECD}" destId="{CC10027C-2528-4363-8959-DF5CE49CC4A5}" srcOrd="3" destOrd="0" presId="urn:microsoft.com/office/officeart/2005/8/layout/hProcess11"/>
    <dgm:cxn modelId="{2BB06DC3-7B41-4B10-8219-CC3786C00436}" type="presParOf" srcId="{EBD5FCA3-6E1E-4A32-8F50-80049A849ECD}" destId="{C1ED8C7B-3B48-4042-9811-51EB4121D047}" srcOrd="4" destOrd="0" presId="urn:microsoft.com/office/officeart/2005/8/layout/hProcess11"/>
    <dgm:cxn modelId="{9D0701CE-7D81-4B79-8011-663C4661DAE4}" type="presParOf" srcId="{C1ED8C7B-3B48-4042-9811-51EB4121D047}" destId="{9B0DAEEA-BB4D-41E5-924F-24281EF20A8D}" srcOrd="0" destOrd="0" presId="urn:microsoft.com/office/officeart/2005/8/layout/hProcess11"/>
    <dgm:cxn modelId="{131CC498-247A-4D5D-A716-8BD147270F67}" type="presParOf" srcId="{C1ED8C7B-3B48-4042-9811-51EB4121D047}" destId="{16F05890-71F9-489F-B92E-ED84BB6F1325}" srcOrd="1" destOrd="0" presId="urn:microsoft.com/office/officeart/2005/8/layout/hProcess11"/>
    <dgm:cxn modelId="{C9369BBC-A32D-4A37-AA2E-DEDD03A42788}" type="presParOf" srcId="{C1ED8C7B-3B48-4042-9811-51EB4121D047}" destId="{CD6FCCE6-70E9-41FF-8F46-26B456888131}"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54172B-7D55-490B-AEDB-3A4D21EF4687}" type="doc">
      <dgm:prSet loTypeId="urn:microsoft.com/office/officeart/2005/8/layout/hList6" loCatId="list" qsTypeId="urn:microsoft.com/office/officeart/2005/8/quickstyle/simple1" qsCatId="simple" csTypeId="urn:microsoft.com/office/officeart/2005/8/colors/accent2_5" csCatId="accent2" phldr="1"/>
      <dgm:spPr/>
      <dgm:t>
        <a:bodyPr/>
        <a:lstStyle/>
        <a:p>
          <a:endParaRPr lang="en-GB"/>
        </a:p>
      </dgm:t>
    </dgm:pt>
    <dgm:pt modelId="{CBED3592-64F3-4ADA-B165-C6AC2F375C0B}">
      <dgm:prSet/>
      <dgm:spPr/>
      <dgm:t>
        <a:bodyPr/>
        <a:lstStyle/>
        <a:p>
          <a:r>
            <a:rPr lang="en-US" dirty="0"/>
            <a:t>According to this theory, cultural differences affect people's values and worldviews (</a:t>
          </a:r>
          <a:r>
            <a:rPr lang="en-GB" dirty="0"/>
            <a:t>Attah-Boakye, et. al., 2020</a:t>
          </a:r>
          <a:r>
            <a:rPr lang="en-US" dirty="0"/>
            <a:t>)</a:t>
          </a:r>
          <a:endParaRPr lang="en-GB" dirty="0"/>
        </a:p>
      </dgm:t>
    </dgm:pt>
    <dgm:pt modelId="{6B9A50BF-2D12-4B2B-9C71-03501D802A06}" type="parTrans" cxnId="{874DA156-3A09-4E83-956D-486AFEE2614B}">
      <dgm:prSet/>
      <dgm:spPr/>
      <dgm:t>
        <a:bodyPr/>
        <a:lstStyle/>
        <a:p>
          <a:endParaRPr lang="en-GB"/>
        </a:p>
      </dgm:t>
    </dgm:pt>
    <dgm:pt modelId="{617A006A-C2C4-416F-996B-741FB51F475E}" type="sibTrans" cxnId="{874DA156-3A09-4E83-956D-486AFEE2614B}">
      <dgm:prSet/>
      <dgm:spPr/>
      <dgm:t>
        <a:bodyPr/>
        <a:lstStyle/>
        <a:p>
          <a:endParaRPr lang="en-GB"/>
        </a:p>
      </dgm:t>
    </dgm:pt>
    <dgm:pt modelId="{1D63C8E3-2C7B-4084-81B0-68EDCEA37D47}">
      <dgm:prSet/>
      <dgm:spPr/>
      <dgm:t>
        <a:bodyPr/>
        <a:lstStyle/>
        <a:p>
          <a:r>
            <a:rPr lang="en-US" dirty="0"/>
            <a:t>Educate a British corporation about the cultural contrasts between the UK and China.</a:t>
          </a:r>
          <a:endParaRPr lang="en-GB" dirty="0"/>
        </a:p>
      </dgm:t>
    </dgm:pt>
    <dgm:pt modelId="{C40709B0-6CF1-4C54-967D-71FB409BAD59}" type="parTrans" cxnId="{18BBD66F-66E3-4358-92AE-368B6D5863CD}">
      <dgm:prSet/>
      <dgm:spPr/>
      <dgm:t>
        <a:bodyPr/>
        <a:lstStyle/>
        <a:p>
          <a:endParaRPr lang="en-GB"/>
        </a:p>
      </dgm:t>
    </dgm:pt>
    <dgm:pt modelId="{9D7413CA-1F42-4207-8CC9-2A1EF655445E}" type="sibTrans" cxnId="{18BBD66F-66E3-4358-92AE-368B6D5863CD}">
      <dgm:prSet/>
      <dgm:spPr/>
      <dgm:t>
        <a:bodyPr/>
        <a:lstStyle/>
        <a:p>
          <a:endParaRPr lang="en-GB"/>
        </a:p>
      </dgm:t>
    </dgm:pt>
    <dgm:pt modelId="{E4B6DEDD-EC39-4594-A4F9-5B2610F55359}">
      <dgm:prSet/>
      <dgm:spPr/>
      <dgm:t>
        <a:bodyPr/>
        <a:lstStyle/>
        <a:p>
          <a:r>
            <a:rPr lang="en-US" dirty="0"/>
            <a:t>Establishing an increased hierarchical organization and demonstrating greater deference to senior staff will be advantageous</a:t>
          </a:r>
          <a:endParaRPr lang="en-GB" dirty="0"/>
        </a:p>
      </dgm:t>
    </dgm:pt>
    <dgm:pt modelId="{76646B0C-41C4-4437-82B4-A3BB87C87177}" type="parTrans" cxnId="{851AAC9D-93EB-43C6-B5D3-4D7A5F38AA04}">
      <dgm:prSet/>
      <dgm:spPr/>
      <dgm:t>
        <a:bodyPr/>
        <a:lstStyle/>
        <a:p>
          <a:endParaRPr lang="en-GB"/>
        </a:p>
      </dgm:t>
    </dgm:pt>
    <dgm:pt modelId="{F15D0B89-A85B-4FB7-A8D0-4E156D801F58}" type="sibTrans" cxnId="{851AAC9D-93EB-43C6-B5D3-4D7A5F38AA04}">
      <dgm:prSet/>
      <dgm:spPr/>
      <dgm:t>
        <a:bodyPr/>
        <a:lstStyle/>
        <a:p>
          <a:endParaRPr lang="en-GB"/>
        </a:p>
      </dgm:t>
    </dgm:pt>
    <dgm:pt modelId="{B6C64041-4877-4BC5-B65E-E84D3D8D8211}" type="pres">
      <dgm:prSet presAssocID="{9554172B-7D55-490B-AEDB-3A4D21EF4687}" presName="Name0" presStyleCnt="0">
        <dgm:presLayoutVars>
          <dgm:dir/>
          <dgm:resizeHandles val="exact"/>
        </dgm:presLayoutVars>
      </dgm:prSet>
      <dgm:spPr/>
    </dgm:pt>
    <dgm:pt modelId="{996535CD-C3FD-4C1E-B262-259AD9E91B04}" type="pres">
      <dgm:prSet presAssocID="{CBED3592-64F3-4ADA-B165-C6AC2F375C0B}" presName="node" presStyleLbl="node1" presStyleIdx="0" presStyleCnt="3">
        <dgm:presLayoutVars>
          <dgm:bulletEnabled val="1"/>
        </dgm:presLayoutVars>
      </dgm:prSet>
      <dgm:spPr/>
    </dgm:pt>
    <dgm:pt modelId="{B611CD49-6A96-412D-A67D-9E9B661F4134}" type="pres">
      <dgm:prSet presAssocID="{617A006A-C2C4-416F-996B-741FB51F475E}" presName="sibTrans" presStyleCnt="0"/>
      <dgm:spPr/>
    </dgm:pt>
    <dgm:pt modelId="{86A88989-DBBD-499A-B725-67E53CCA8982}" type="pres">
      <dgm:prSet presAssocID="{1D63C8E3-2C7B-4084-81B0-68EDCEA37D47}" presName="node" presStyleLbl="node1" presStyleIdx="1" presStyleCnt="3">
        <dgm:presLayoutVars>
          <dgm:bulletEnabled val="1"/>
        </dgm:presLayoutVars>
      </dgm:prSet>
      <dgm:spPr/>
    </dgm:pt>
    <dgm:pt modelId="{3CD84122-3A37-4779-851A-6DA4A79C3FEE}" type="pres">
      <dgm:prSet presAssocID="{9D7413CA-1F42-4207-8CC9-2A1EF655445E}" presName="sibTrans" presStyleCnt="0"/>
      <dgm:spPr/>
    </dgm:pt>
    <dgm:pt modelId="{B9DEFB8C-1D1A-48C9-81BB-0256AD8207F2}" type="pres">
      <dgm:prSet presAssocID="{E4B6DEDD-EC39-4594-A4F9-5B2610F55359}" presName="node" presStyleLbl="node1" presStyleIdx="2" presStyleCnt="3">
        <dgm:presLayoutVars>
          <dgm:bulletEnabled val="1"/>
        </dgm:presLayoutVars>
      </dgm:prSet>
      <dgm:spPr/>
    </dgm:pt>
  </dgm:ptLst>
  <dgm:cxnLst>
    <dgm:cxn modelId="{874DA156-3A09-4E83-956D-486AFEE2614B}" srcId="{9554172B-7D55-490B-AEDB-3A4D21EF4687}" destId="{CBED3592-64F3-4ADA-B165-C6AC2F375C0B}" srcOrd="0" destOrd="0" parTransId="{6B9A50BF-2D12-4B2B-9C71-03501D802A06}" sibTransId="{617A006A-C2C4-416F-996B-741FB51F475E}"/>
    <dgm:cxn modelId="{6A00F367-D376-440A-95A4-17A5ED2861AA}" type="presOf" srcId="{E4B6DEDD-EC39-4594-A4F9-5B2610F55359}" destId="{B9DEFB8C-1D1A-48C9-81BB-0256AD8207F2}" srcOrd="0" destOrd="0" presId="urn:microsoft.com/office/officeart/2005/8/layout/hList6"/>
    <dgm:cxn modelId="{E9FE8D6F-80F3-420E-AD40-B908C049CC0D}" type="presOf" srcId="{1D63C8E3-2C7B-4084-81B0-68EDCEA37D47}" destId="{86A88989-DBBD-499A-B725-67E53CCA8982}" srcOrd="0" destOrd="0" presId="urn:microsoft.com/office/officeart/2005/8/layout/hList6"/>
    <dgm:cxn modelId="{18BBD66F-66E3-4358-92AE-368B6D5863CD}" srcId="{9554172B-7D55-490B-AEDB-3A4D21EF4687}" destId="{1D63C8E3-2C7B-4084-81B0-68EDCEA37D47}" srcOrd="1" destOrd="0" parTransId="{C40709B0-6CF1-4C54-967D-71FB409BAD59}" sibTransId="{9D7413CA-1F42-4207-8CC9-2A1EF655445E}"/>
    <dgm:cxn modelId="{851AAC9D-93EB-43C6-B5D3-4D7A5F38AA04}" srcId="{9554172B-7D55-490B-AEDB-3A4D21EF4687}" destId="{E4B6DEDD-EC39-4594-A4F9-5B2610F55359}" srcOrd="2" destOrd="0" parTransId="{76646B0C-41C4-4437-82B4-A3BB87C87177}" sibTransId="{F15D0B89-A85B-4FB7-A8D0-4E156D801F58}"/>
    <dgm:cxn modelId="{C22EC4A8-CA8F-4021-887A-0B5D0EF5082B}" type="presOf" srcId="{CBED3592-64F3-4ADA-B165-C6AC2F375C0B}" destId="{996535CD-C3FD-4C1E-B262-259AD9E91B04}" srcOrd="0" destOrd="0" presId="urn:microsoft.com/office/officeart/2005/8/layout/hList6"/>
    <dgm:cxn modelId="{852094CA-5846-451A-BEB7-7AD6E6CF068B}" type="presOf" srcId="{9554172B-7D55-490B-AEDB-3A4D21EF4687}" destId="{B6C64041-4877-4BC5-B65E-E84D3D8D8211}" srcOrd="0" destOrd="0" presId="urn:microsoft.com/office/officeart/2005/8/layout/hList6"/>
    <dgm:cxn modelId="{4E0A289B-021F-4364-B81F-633ABA02A160}" type="presParOf" srcId="{B6C64041-4877-4BC5-B65E-E84D3D8D8211}" destId="{996535CD-C3FD-4C1E-B262-259AD9E91B04}" srcOrd="0" destOrd="0" presId="urn:microsoft.com/office/officeart/2005/8/layout/hList6"/>
    <dgm:cxn modelId="{EE6AA452-F172-49CF-A20D-035DF9F0A09D}" type="presParOf" srcId="{B6C64041-4877-4BC5-B65E-E84D3D8D8211}" destId="{B611CD49-6A96-412D-A67D-9E9B661F4134}" srcOrd="1" destOrd="0" presId="urn:microsoft.com/office/officeart/2005/8/layout/hList6"/>
    <dgm:cxn modelId="{E2EEAD51-77ED-49F6-A05C-48D401CF58D3}" type="presParOf" srcId="{B6C64041-4877-4BC5-B65E-E84D3D8D8211}" destId="{86A88989-DBBD-499A-B725-67E53CCA8982}" srcOrd="2" destOrd="0" presId="urn:microsoft.com/office/officeart/2005/8/layout/hList6"/>
    <dgm:cxn modelId="{BEF4922C-41F3-4B89-8A14-0C3707C1D49A}" type="presParOf" srcId="{B6C64041-4877-4BC5-B65E-E84D3D8D8211}" destId="{3CD84122-3A37-4779-851A-6DA4A79C3FEE}" srcOrd="3" destOrd="0" presId="urn:microsoft.com/office/officeart/2005/8/layout/hList6"/>
    <dgm:cxn modelId="{338EC980-ED3F-46E6-830D-6A7E86CDA530}" type="presParOf" srcId="{B6C64041-4877-4BC5-B65E-E84D3D8D8211}" destId="{B9DEFB8C-1D1A-48C9-81BB-0256AD8207F2}"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DFE68E-6EE5-464B-9DE9-643883AAF39A}"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GB"/>
        </a:p>
      </dgm:t>
    </dgm:pt>
    <dgm:pt modelId="{7F2FA7F0-5217-4E87-B5A2-3735D2CDFB9C}">
      <dgm:prSet/>
      <dgm:spPr/>
      <dgm:t>
        <a:bodyPr/>
        <a:lstStyle/>
        <a:p>
          <a:r>
            <a:rPr lang="en-US"/>
            <a:t>For growth businesses need to work on the joint venture in a global context</a:t>
          </a:r>
          <a:endParaRPr lang="en-GB"/>
        </a:p>
      </dgm:t>
    </dgm:pt>
    <dgm:pt modelId="{FAF8D307-A97E-402A-BBF2-835793B9B935}" type="parTrans" cxnId="{9A08DA5A-BA51-4A7C-A434-8050E5EC4874}">
      <dgm:prSet/>
      <dgm:spPr/>
      <dgm:t>
        <a:bodyPr/>
        <a:lstStyle/>
        <a:p>
          <a:endParaRPr lang="en-GB"/>
        </a:p>
      </dgm:t>
    </dgm:pt>
    <dgm:pt modelId="{DC8266A5-55C2-451F-85BA-E8985C8CAA9C}" type="sibTrans" cxnId="{9A08DA5A-BA51-4A7C-A434-8050E5EC4874}">
      <dgm:prSet/>
      <dgm:spPr/>
      <dgm:t>
        <a:bodyPr/>
        <a:lstStyle/>
        <a:p>
          <a:endParaRPr lang="en-GB"/>
        </a:p>
      </dgm:t>
    </dgm:pt>
    <dgm:pt modelId="{E58D852D-4F27-4C52-B692-D6E06A53AC86}">
      <dgm:prSet/>
      <dgm:spPr/>
      <dgm:t>
        <a:bodyPr/>
        <a:lstStyle/>
        <a:p>
          <a:r>
            <a:rPr lang="en-US"/>
            <a:t>This presentation covered the cultural challenges faced by British companies in China</a:t>
          </a:r>
          <a:endParaRPr lang="en-GB"/>
        </a:p>
      </dgm:t>
    </dgm:pt>
    <dgm:pt modelId="{66E0D102-E049-4022-A659-6CB5C334D74D}" type="parTrans" cxnId="{BFE21426-09E6-480F-8547-678FFFA67284}">
      <dgm:prSet/>
      <dgm:spPr/>
      <dgm:t>
        <a:bodyPr/>
        <a:lstStyle/>
        <a:p>
          <a:endParaRPr lang="en-GB"/>
        </a:p>
      </dgm:t>
    </dgm:pt>
    <dgm:pt modelId="{07D1799A-00EF-4574-BD3F-22CF5177A042}" type="sibTrans" cxnId="{BFE21426-09E6-480F-8547-678FFFA67284}">
      <dgm:prSet/>
      <dgm:spPr/>
      <dgm:t>
        <a:bodyPr/>
        <a:lstStyle/>
        <a:p>
          <a:endParaRPr lang="en-GB"/>
        </a:p>
      </dgm:t>
    </dgm:pt>
    <dgm:pt modelId="{3BE71169-74C5-4535-AAE2-6978EA19D34D}">
      <dgm:prSet/>
      <dgm:spPr/>
      <dgm:t>
        <a:bodyPr/>
        <a:lstStyle/>
        <a:p>
          <a:r>
            <a:rPr lang="en-US"/>
            <a:t>The cultural dimension theory and some recommendation that should be used has been covered as well</a:t>
          </a:r>
          <a:endParaRPr lang="en-GB"/>
        </a:p>
      </dgm:t>
    </dgm:pt>
    <dgm:pt modelId="{718EEAF8-D0A2-456F-B53B-DC3D76DBA98F}" type="parTrans" cxnId="{A6555AB1-AACC-49BB-AD06-A1AC73D3AEC1}">
      <dgm:prSet/>
      <dgm:spPr/>
      <dgm:t>
        <a:bodyPr/>
        <a:lstStyle/>
        <a:p>
          <a:endParaRPr lang="en-GB"/>
        </a:p>
      </dgm:t>
    </dgm:pt>
    <dgm:pt modelId="{44A891A5-262F-4FAB-B72B-B2F6AE37BB5F}" type="sibTrans" cxnId="{A6555AB1-AACC-49BB-AD06-A1AC73D3AEC1}">
      <dgm:prSet/>
      <dgm:spPr/>
      <dgm:t>
        <a:bodyPr/>
        <a:lstStyle/>
        <a:p>
          <a:endParaRPr lang="en-GB"/>
        </a:p>
      </dgm:t>
    </dgm:pt>
    <dgm:pt modelId="{FBF14887-DED0-49B2-9E17-A2AD08F098E5}" type="pres">
      <dgm:prSet presAssocID="{B6DFE68E-6EE5-464B-9DE9-643883AAF39A}" presName="Name0" presStyleCnt="0">
        <dgm:presLayoutVars>
          <dgm:chMax val="7"/>
          <dgm:dir/>
          <dgm:animLvl val="lvl"/>
          <dgm:resizeHandles val="exact"/>
        </dgm:presLayoutVars>
      </dgm:prSet>
      <dgm:spPr/>
    </dgm:pt>
    <dgm:pt modelId="{439A306D-5482-4B30-9223-087393A6F0F9}" type="pres">
      <dgm:prSet presAssocID="{7F2FA7F0-5217-4E87-B5A2-3735D2CDFB9C}" presName="circle1" presStyleLbl="node1" presStyleIdx="0" presStyleCnt="3"/>
      <dgm:spPr/>
    </dgm:pt>
    <dgm:pt modelId="{5E593B37-734F-4CFB-A8D3-15FF3657F231}" type="pres">
      <dgm:prSet presAssocID="{7F2FA7F0-5217-4E87-B5A2-3735D2CDFB9C}" presName="space" presStyleCnt="0"/>
      <dgm:spPr/>
    </dgm:pt>
    <dgm:pt modelId="{F1EEEE3A-45A1-4C3A-B35B-20076FA1F0BD}" type="pres">
      <dgm:prSet presAssocID="{7F2FA7F0-5217-4E87-B5A2-3735D2CDFB9C}" presName="rect1" presStyleLbl="alignAcc1" presStyleIdx="0" presStyleCnt="3"/>
      <dgm:spPr/>
    </dgm:pt>
    <dgm:pt modelId="{81622675-FF1D-490A-8B40-042D873260F8}" type="pres">
      <dgm:prSet presAssocID="{E58D852D-4F27-4C52-B692-D6E06A53AC86}" presName="vertSpace2" presStyleLbl="node1" presStyleIdx="0" presStyleCnt="3"/>
      <dgm:spPr/>
    </dgm:pt>
    <dgm:pt modelId="{48B6737F-4F1C-4C75-B004-9B901E6FBE63}" type="pres">
      <dgm:prSet presAssocID="{E58D852D-4F27-4C52-B692-D6E06A53AC86}" presName="circle2" presStyleLbl="node1" presStyleIdx="1" presStyleCnt="3"/>
      <dgm:spPr/>
    </dgm:pt>
    <dgm:pt modelId="{95A13050-6650-4C03-81C3-18A6FBEC1242}" type="pres">
      <dgm:prSet presAssocID="{E58D852D-4F27-4C52-B692-D6E06A53AC86}" presName="rect2" presStyleLbl="alignAcc1" presStyleIdx="1" presStyleCnt="3"/>
      <dgm:spPr/>
    </dgm:pt>
    <dgm:pt modelId="{F28667A9-E8CD-4CD2-8F03-C5349F1F1F7C}" type="pres">
      <dgm:prSet presAssocID="{3BE71169-74C5-4535-AAE2-6978EA19D34D}" presName="vertSpace3" presStyleLbl="node1" presStyleIdx="1" presStyleCnt="3"/>
      <dgm:spPr/>
    </dgm:pt>
    <dgm:pt modelId="{4C42A30A-514C-482D-A92A-0310806A5A5F}" type="pres">
      <dgm:prSet presAssocID="{3BE71169-74C5-4535-AAE2-6978EA19D34D}" presName="circle3" presStyleLbl="node1" presStyleIdx="2" presStyleCnt="3"/>
      <dgm:spPr/>
    </dgm:pt>
    <dgm:pt modelId="{47E3AF7D-FB23-4DC4-95F0-E1A05847D178}" type="pres">
      <dgm:prSet presAssocID="{3BE71169-74C5-4535-AAE2-6978EA19D34D}" presName="rect3" presStyleLbl="alignAcc1" presStyleIdx="2" presStyleCnt="3"/>
      <dgm:spPr/>
    </dgm:pt>
    <dgm:pt modelId="{8D2AF8DD-AEFD-48DE-A851-0957145A75AA}" type="pres">
      <dgm:prSet presAssocID="{7F2FA7F0-5217-4E87-B5A2-3735D2CDFB9C}" presName="rect1ParTxNoCh" presStyleLbl="alignAcc1" presStyleIdx="2" presStyleCnt="3">
        <dgm:presLayoutVars>
          <dgm:chMax val="1"/>
          <dgm:bulletEnabled val="1"/>
        </dgm:presLayoutVars>
      </dgm:prSet>
      <dgm:spPr/>
    </dgm:pt>
    <dgm:pt modelId="{F8247A71-EC66-443D-A143-FA68156E1B83}" type="pres">
      <dgm:prSet presAssocID="{E58D852D-4F27-4C52-B692-D6E06A53AC86}" presName="rect2ParTxNoCh" presStyleLbl="alignAcc1" presStyleIdx="2" presStyleCnt="3">
        <dgm:presLayoutVars>
          <dgm:chMax val="1"/>
          <dgm:bulletEnabled val="1"/>
        </dgm:presLayoutVars>
      </dgm:prSet>
      <dgm:spPr/>
    </dgm:pt>
    <dgm:pt modelId="{CEE6784A-F243-45CF-AE06-63E1A0832791}" type="pres">
      <dgm:prSet presAssocID="{3BE71169-74C5-4535-AAE2-6978EA19D34D}" presName="rect3ParTxNoCh" presStyleLbl="alignAcc1" presStyleIdx="2" presStyleCnt="3">
        <dgm:presLayoutVars>
          <dgm:chMax val="1"/>
          <dgm:bulletEnabled val="1"/>
        </dgm:presLayoutVars>
      </dgm:prSet>
      <dgm:spPr/>
    </dgm:pt>
  </dgm:ptLst>
  <dgm:cxnLst>
    <dgm:cxn modelId="{BFE21426-09E6-480F-8547-678FFFA67284}" srcId="{B6DFE68E-6EE5-464B-9DE9-643883AAF39A}" destId="{E58D852D-4F27-4C52-B692-D6E06A53AC86}" srcOrd="1" destOrd="0" parTransId="{66E0D102-E049-4022-A659-6CB5C334D74D}" sibTransId="{07D1799A-00EF-4574-BD3F-22CF5177A042}"/>
    <dgm:cxn modelId="{E70FE02A-6616-408F-B9B7-CB58D581ABC2}" type="presOf" srcId="{3BE71169-74C5-4535-AAE2-6978EA19D34D}" destId="{47E3AF7D-FB23-4DC4-95F0-E1A05847D178}" srcOrd="0" destOrd="0" presId="urn:microsoft.com/office/officeart/2005/8/layout/target3"/>
    <dgm:cxn modelId="{9A08DA5A-BA51-4A7C-A434-8050E5EC4874}" srcId="{B6DFE68E-6EE5-464B-9DE9-643883AAF39A}" destId="{7F2FA7F0-5217-4E87-B5A2-3735D2CDFB9C}" srcOrd="0" destOrd="0" parTransId="{FAF8D307-A97E-402A-BBF2-835793B9B935}" sibTransId="{DC8266A5-55C2-451F-85BA-E8985C8CAA9C}"/>
    <dgm:cxn modelId="{63A95E5F-BB73-4B77-BCE1-533C0773961C}" type="presOf" srcId="{7F2FA7F0-5217-4E87-B5A2-3735D2CDFB9C}" destId="{F1EEEE3A-45A1-4C3A-B35B-20076FA1F0BD}" srcOrd="0" destOrd="0" presId="urn:microsoft.com/office/officeart/2005/8/layout/target3"/>
    <dgm:cxn modelId="{A6555AB1-AACC-49BB-AD06-A1AC73D3AEC1}" srcId="{B6DFE68E-6EE5-464B-9DE9-643883AAF39A}" destId="{3BE71169-74C5-4535-AAE2-6978EA19D34D}" srcOrd="2" destOrd="0" parTransId="{718EEAF8-D0A2-456F-B53B-DC3D76DBA98F}" sibTransId="{44A891A5-262F-4FAB-B72B-B2F6AE37BB5F}"/>
    <dgm:cxn modelId="{691794C8-5995-4767-96EE-A0A2B413288D}" type="presOf" srcId="{E58D852D-4F27-4C52-B692-D6E06A53AC86}" destId="{F8247A71-EC66-443D-A143-FA68156E1B83}" srcOrd="1" destOrd="0" presId="urn:microsoft.com/office/officeart/2005/8/layout/target3"/>
    <dgm:cxn modelId="{673F02D7-2927-4885-8DD8-3362917BA868}" type="presOf" srcId="{3BE71169-74C5-4535-AAE2-6978EA19D34D}" destId="{CEE6784A-F243-45CF-AE06-63E1A0832791}" srcOrd="1" destOrd="0" presId="urn:microsoft.com/office/officeart/2005/8/layout/target3"/>
    <dgm:cxn modelId="{A604BFDD-AF42-4434-8588-FEBA815E62C0}" type="presOf" srcId="{7F2FA7F0-5217-4E87-B5A2-3735D2CDFB9C}" destId="{8D2AF8DD-AEFD-48DE-A851-0957145A75AA}" srcOrd="1" destOrd="0" presId="urn:microsoft.com/office/officeart/2005/8/layout/target3"/>
    <dgm:cxn modelId="{64B11FDE-E5ED-4422-8D82-309FC0A955C9}" type="presOf" srcId="{B6DFE68E-6EE5-464B-9DE9-643883AAF39A}" destId="{FBF14887-DED0-49B2-9E17-A2AD08F098E5}" srcOrd="0" destOrd="0" presId="urn:microsoft.com/office/officeart/2005/8/layout/target3"/>
    <dgm:cxn modelId="{ADEA4DEC-1705-461C-81BB-099D2E3DD337}" type="presOf" srcId="{E58D852D-4F27-4C52-B692-D6E06A53AC86}" destId="{95A13050-6650-4C03-81C3-18A6FBEC1242}" srcOrd="0" destOrd="0" presId="urn:microsoft.com/office/officeart/2005/8/layout/target3"/>
    <dgm:cxn modelId="{C14A19E0-DEAE-47B4-A5D5-BE4356F5AE7A}" type="presParOf" srcId="{FBF14887-DED0-49B2-9E17-A2AD08F098E5}" destId="{439A306D-5482-4B30-9223-087393A6F0F9}" srcOrd="0" destOrd="0" presId="urn:microsoft.com/office/officeart/2005/8/layout/target3"/>
    <dgm:cxn modelId="{E55EA1BF-9DDF-4BDF-B54F-BA96F2EE9D31}" type="presParOf" srcId="{FBF14887-DED0-49B2-9E17-A2AD08F098E5}" destId="{5E593B37-734F-4CFB-A8D3-15FF3657F231}" srcOrd="1" destOrd="0" presId="urn:microsoft.com/office/officeart/2005/8/layout/target3"/>
    <dgm:cxn modelId="{957705F5-7CFA-44A8-BC00-9595612962A4}" type="presParOf" srcId="{FBF14887-DED0-49B2-9E17-A2AD08F098E5}" destId="{F1EEEE3A-45A1-4C3A-B35B-20076FA1F0BD}" srcOrd="2" destOrd="0" presId="urn:microsoft.com/office/officeart/2005/8/layout/target3"/>
    <dgm:cxn modelId="{8DFE193C-4B6E-41E2-B471-6364E4A2B0EE}" type="presParOf" srcId="{FBF14887-DED0-49B2-9E17-A2AD08F098E5}" destId="{81622675-FF1D-490A-8B40-042D873260F8}" srcOrd="3" destOrd="0" presId="urn:microsoft.com/office/officeart/2005/8/layout/target3"/>
    <dgm:cxn modelId="{2AA31471-B759-45B6-B718-60FA11A1BE5B}" type="presParOf" srcId="{FBF14887-DED0-49B2-9E17-A2AD08F098E5}" destId="{48B6737F-4F1C-4C75-B004-9B901E6FBE63}" srcOrd="4" destOrd="0" presId="urn:microsoft.com/office/officeart/2005/8/layout/target3"/>
    <dgm:cxn modelId="{F039E004-6DE5-4C7A-B604-7A80855836DF}" type="presParOf" srcId="{FBF14887-DED0-49B2-9E17-A2AD08F098E5}" destId="{95A13050-6650-4C03-81C3-18A6FBEC1242}" srcOrd="5" destOrd="0" presId="urn:microsoft.com/office/officeart/2005/8/layout/target3"/>
    <dgm:cxn modelId="{33093CF3-68A5-469A-97FC-C48061ECD3C5}" type="presParOf" srcId="{FBF14887-DED0-49B2-9E17-A2AD08F098E5}" destId="{F28667A9-E8CD-4CD2-8F03-C5349F1F1F7C}" srcOrd="6" destOrd="0" presId="urn:microsoft.com/office/officeart/2005/8/layout/target3"/>
    <dgm:cxn modelId="{95DA984C-294F-4DA4-9781-7892ECE8EF88}" type="presParOf" srcId="{FBF14887-DED0-49B2-9E17-A2AD08F098E5}" destId="{4C42A30A-514C-482D-A92A-0310806A5A5F}" srcOrd="7" destOrd="0" presId="urn:microsoft.com/office/officeart/2005/8/layout/target3"/>
    <dgm:cxn modelId="{CBD0AF0E-1CBF-4513-A89B-E31E7EA51AD4}" type="presParOf" srcId="{FBF14887-DED0-49B2-9E17-A2AD08F098E5}" destId="{47E3AF7D-FB23-4DC4-95F0-E1A05847D178}" srcOrd="8" destOrd="0" presId="urn:microsoft.com/office/officeart/2005/8/layout/target3"/>
    <dgm:cxn modelId="{92DDB5C4-7B1A-4062-8788-212E0727FA3D}" type="presParOf" srcId="{FBF14887-DED0-49B2-9E17-A2AD08F098E5}" destId="{8D2AF8DD-AEFD-48DE-A851-0957145A75AA}" srcOrd="9" destOrd="0" presId="urn:microsoft.com/office/officeart/2005/8/layout/target3"/>
    <dgm:cxn modelId="{B5B10A97-9856-4A2A-8A4F-71D65964C62A}" type="presParOf" srcId="{FBF14887-DED0-49B2-9E17-A2AD08F098E5}" destId="{F8247A71-EC66-443D-A143-FA68156E1B83}" srcOrd="10" destOrd="0" presId="urn:microsoft.com/office/officeart/2005/8/layout/target3"/>
    <dgm:cxn modelId="{13033CA5-F9AB-48F7-BACD-92A193D6FD0F}" type="presParOf" srcId="{FBF14887-DED0-49B2-9E17-A2AD08F098E5}" destId="{CEE6784A-F243-45CF-AE06-63E1A0832791}"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54B34-AF49-4155-AD46-DEFFB355EB65}">
      <dsp:nvSpPr>
        <dsp:cNvPr id="0" name=""/>
        <dsp:cNvSpPr/>
      </dsp:nvSpPr>
      <dsp:spPr>
        <a:xfrm>
          <a:off x="0" y="4547"/>
          <a:ext cx="9603275" cy="13127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joint venture is an arrangement where two or more parties agree on using their resources (</a:t>
          </a:r>
          <a:r>
            <a:rPr lang="en-GB" sz="2400" kern="1200"/>
            <a:t>Dempster, et. al., 2019</a:t>
          </a:r>
          <a:r>
            <a:rPr lang="en-US" sz="2400" kern="1200"/>
            <a:t>)</a:t>
          </a:r>
          <a:endParaRPr lang="en-GB" sz="2400" kern="1200"/>
        </a:p>
      </dsp:txBody>
      <dsp:txXfrm>
        <a:off x="64083" y="68630"/>
        <a:ext cx="9475109" cy="1184573"/>
      </dsp:txXfrm>
    </dsp:sp>
    <dsp:sp modelId="{A3B8EA03-015C-4811-8918-3BA68966DAB8}">
      <dsp:nvSpPr>
        <dsp:cNvPr id="0" name=""/>
        <dsp:cNvSpPr/>
      </dsp:nvSpPr>
      <dsp:spPr>
        <a:xfrm>
          <a:off x="0" y="1386407"/>
          <a:ext cx="9603275" cy="13127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This presentation will cover the issues and recommendations in joint ventures between British and Chinese companies with examples</a:t>
          </a:r>
          <a:endParaRPr lang="en-GB" sz="2400" kern="1200" dirty="0"/>
        </a:p>
      </dsp:txBody>
      <dsp:txXfrm>
        <a:off x="64083" y="1450490"/>
        <a:ext cx="9475109" cy="1184573"/>
      </dsp:txXfrm>
    </dsp:sp>
    <dsp:sp modelId="{1DDFAFF4-227C-4295-8CD0-27D55A7D26F5}">
      <dsp:nvSpPr>
        <dsp:cNvPr id="0" name=""/>
        <dsp:cNvSpPr/>
      </dsp:nvSpPr>
      <dsp:spPr>
        <a:xfrm>
          <a:off x="0" y="2768267"/>
          <a:ext cx="9603275" cy="13127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importance and challenges faced by British companies will be covered</a:t>
          </a:r>
          <a:endParaRPr lang="en-GB" sz="2400" kern="1200"/>
        </a:p>
      </dsp:txBody>
      <dsp:txXfrm>
        <a:off x="64083" y="2832350"/>
        <a:ext cx="9475109" cy="1184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87D98-6B83-4942-BDA6-569D62AE88FA}">
      <dsp:nvSpPr>
        <dsp:cNvPr id="0" name=""/>
        <dsp:cNvSpPr/>
      </dsp:nvSpPr>
      <dsp:spPr>
        <a:xfrm>
          <a:off x="0" y="0"/>
          <a:ext cx="3724566" cy="3724566"/>
        </a:xfrm>
        <a:prstGeom prst="pie">
          <a:avLst>
            <a:gd name="adj1" fmla="val 5400000"/>
            <a:gd name="adj2" fmla="val 1620000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EA540E-53BB-4507-9CE2-06F6A8147061}">
      <dsp:nvSpPr>
        <dsp:cNvPr id="0" name=""/>
        <dsp:cNvSpPr/>
      </dsp:nvSpPr>
      <dsp:spPr>
        <a:xfrm>
          <a:off x="1862283" y="0"/>
          <a:ext cx="8115888" cy="3724566"/>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Access to a huge and expanding market.</a:t>
          </a:r>
          <a:endParaRPr lang="en-GB" sz="2300" kern="1200"/>
        </a:p>
      </dsp:txBody>
      <dsp:txXfrm>
        <a:off x="1862283" y="0"/>
        <a:ext cx="8115888" cy="1117372"/>
      </dsp:txXfrm>
    </dsp:sp>
    <dsp:sp modelId="{BD4DD42C-66B5-4E7C-82A4-00F3D85FEC89}">
      <dsp:nvSpPr>
        <dsp:cNvPr id="0" name=""/>
        <dsp:cNvSpPr/>
      </dsp:nvSpPr>
      <dsp:spPr>
        <a:xfrm>
          <a:off x="651800" y="1117372"/>
          <a:ext cx="2420965" cy="2420965"/>
        </a:xfrm>
        <a:prstGeom prst="pie">
          <a:avLst>
            <a:gd name="adj1" fmla="val 5400000"/>
            <a:gd name="adj2" fmla="val 1620000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11DD38-9C0F-4B67-88B1-9C80CE67B6B7}">
      <dsp:nvSpPr>
        <dsp:cNvPr id="0" name=""/>
        <dsp:cNvSpPr/>
      </dsp:nvSpPr>
      <dsp:spPr>
        <a:xfrm>
          <a:off x="1862283" y="1117372"/>
          <a:ext cx="8115888" cy="242096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Chinese along with British businesses have the chance to invest in each other's countries</a:t>
          </a:r>
          <a:endParaRPr lang="en-GB" sz="2300" kern="1200"/>
        </a:p>
      </dsp:txBody>
      <dsp:txXfrm>
        <a:off x="1862283" y="1117372"/>
        <a:ext cx="8115888" cy="1117368"/>
      </dsp:txXfrm>
    </dsp:sp>
    <dsp:sp modelId="{499A9997-4F71-4869-B5CA-42335DCFDFE8}">
      <dsp:nvSpPr>
        <dsp:cNvPr id="0" name=""/>
        <dsp:cNvSpPr/>
      </dsp:nvSpPr>
      <dsp:spPr>
        <a:xfrm>
          <a:off x="1303598" y="2234740"/>
          <a:ext cx="1117368" cy="1117368"/>
        </a:xfrm>
        <a:prstGeom prst="pie">
          <a:avLst>
            <a:gd name="adj1" fmla="val 5400000"/>
            <a:gd name="adj2" fmla="val 1620000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930FA-95F8-4B82-B14F-FD044BB72B59}">
      <dsp:nvSpPr>
        <dsp:cNvPr id="0" name=""/>
        <dsp:cNvSpPr/>
      </dsp:nvSpPr>
      <dsp:spPr>
        <a:xfrm>
          <a:off x="1862283" y="2234740"/>
          <a:ext cx="8115888" cy="1117368"/>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Access to novel concepts, technology, and business models that can promote creativity and expansion (Chen, et. al., 2021)</a:t>
          </a:r>
          <a:endParaRPr lang="en-GB" sz="2300" kern="1200"/>
        </a:p>
      </dsp:txBody>
      <dsp:txXfrm>
        <a:off x="1862283" y="2234740"/>
        <a:ext cx="8115888" cy="11173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7C57B-BD63-47DA-9AEB-AC218913AFAA}">
      <dsp:nvSpPr>
        <dsp:cNvPr id="0" name=""/>
        <dsp:cNvSpPr/>
      </dsp:nvSpPr>
      <dsp:spPr>
        <a:xfrm>
          <a:off x="3301" y="0"/>
          <a:ext cx="4426509" cy="3728985"/>
        </a:xfrm>
        <a:prstGeom prst="roundRect">
          <a:avLst>
            <a:gd name="adj" fmla="val 10000"/>
          </a:avLst>
        </a:prstGeom>
        <a:solidFill>
          <a:schemeClr val="accent3">
            <a:alpha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dirty="0"/>
            <a:t>For Successful joint venture it is important that both company are able to leverage each other’s resources and expertise. </a:t>
          </a:r>
        </a:p>
        <a:p>
          <a:pPr marL="0" lvl="0" indent="0" algn="just" defTabSz="1022350">
            <a:lnSpc>
              <a:spcPct val="90000"/>
            </a:lnSpc>
            <a:spcBef>
              <a:spcPct val="0"/>
            </a:spcBef>
            <a:spcAft>
              <a:spcPct val="35000"/>
            </a:spcAft>
            <a:buNone/>
          </a:pPr>
          <a:r>
            <a:rPr lang="en-US" sz="2300" kern="1200" dirty="0"/>
            <a:t>Example of successful joint venture can be seen between Jaguar Land Rover and Chery Automobile.</a:t>
          </a:r>
          <a:endParaRPr lang="en-GB" sz="2300" kern="1200" dirty="0"/>
        </a:p>
      </dsp:txBody>
      <dsp:txXfrm>
        <a:off x="112519" y="109218"/>
        <a:ext cx="4208073" cy="3510549"/>
      </dsp:txXfrm>
    </dsp:sp>
    <dsp:sp modelId="{AFECA403-284A-42AE-A3F1-80D1FDFC434C}">
      <dsp:nvSpPr>
        <dsp:cNvPr id="0" name=""/>
        <dsp:cNvSpPr/>
      </dsp:nvSpPr>
      <dsp:spPr>
        <a:xfrm>
          <a:off x="5173464" y="0"/>
          <a:ext cx="4426509" cy="3728985"/>
        </a:xfrm>
        <a:prstGeom prst="roundRect">
          <a:avLst>
            <a:gd name="adj" fmla="val 10000"/>
          </a:avLst>
        </a:prstGeom>
        <a:solidFill>
          <a:schemeClr val="accent3">
            <a:alpha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dirty="0"/>
            <a:t>The most common reason because of which joint ventures failed is due to different vision for a market.</a:t>
          </a:r>
        </a:p>
        <a:p>
          <a:pPr marL="0" lvl="0" indent="0" algn="just" defTabSz="1022350">
            <a:lnSpc>
              <a:spcPct val="90000"/>
            </a:lnSpc>
            <a:spcBef>
              <a:spcPct val="0"/>
            </a:spcBef>
            <a:spcAft>
              <a:spcPct val="35000"/>
            </a:spcAft>
            <a:buNone/>
          </a:pPr>
          <a:r>
            <a:rPr lang="en-US" sz="2300" kern="1200" dirty="0"/>
            <a:t>Failure factors can be seen between China Resources Expertise and TESCO</a:t>
          </a:r>
        </a:p>
      </dsp:txBody>
      <dsp:txXfrm>
        <a:off x="5282682" y="109218"/>
        <a:ext cx="4208073" cy="35105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C816C-855D-48BC-9EC6-0682F283371D}">
      <dsp:nvSpPr>
        <dsp:cNvPr id="0" name=""/>
        <dsp:cNvSpPr/>
      </dsp:nvSpPr>
      <dsp:spPr>
        <a:xfrm>
          <a:off x="0" y="1224056"/>
          <a:ext cx="11628783" cy="1632075"/>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04BAA5-784D-4F2E-9871-E11E67385465}">
      <dsp:nvSpPr>
        <dsp:cNvPr id="0" name=""/>
        <dsp:cNvSpPr/>
      </dsp:nvSpPr>
      <dsp:spPr>
        <a:xfrm>
          <a:off x="0" y="9188"/>
          <a:ext cx="3383020" cy="1595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US" sz="1900" kern="1200"/>
            <a:t>Heed the communication difficulties, including any linguistic ones</a:t>
          </a:r>
          <a:endParaRPr lang="en-GB" sz="1900" kern="1200"/>
        </a:p>
      </dsp:txBody>
      <dsp:txXfrm>
        <a:off x="0" y="9188"/>
        <a:ext cx="3383020" cy="1595320"/>
      </dsp:txXfrm>
    </dsp:sp>
    <dsp:sp modelId="{92DBCD85-CA81-4E80-A279-A53B5524948A}">
      <dsp:nvSpPr>
        <dsp:cNvPr id="0" name=""/>
        <dsp:cNvSpPr/>
      </dsp:nvSpPr>
      <dsp:spPr>
        <a:xfrm>
          <a:off x="1487501" y="1826896"/>
          <a:ext cx="408018" cy="408018"/>
        </a:xfrm>
        <a:prstGeom prst="ellipse">
          <a:avLst/>
        </a:prstGeom>
        <a:solidFill>
          <a:schemeClr val="accent2">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696BD1-DF53-4BDD-9E66-21F812722B70}">
      <dsp:nvSpPr>
        <dsp:cNvPr id="0" name=""/>
        <dsp:cNvSpPr/>
      </dsp:nvSpPr>
      <dsp:spPr>
        <a:xfrm>
          <a:off x="3551661" y="2448112"/>
          <a:ext cx="3372801" cy="1632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US" sz="1900" kern="1200"/>
            <a:t>Invest in partnerships that last and expand your firm slowly and steadily (Huang, et. al., 2020)</a:t>
          </a:r>
          <a:endParaRPr lang="en-GB" sz="1900" kern="1200"/>
        </a:p>
      </dsp:txBody>
      <dsp:txXfrm>
        <a:off x="3551661" y="2448112"/>
        <a:ext cx="3372801" cy="1632075"/>
      </dsp:txXfrm>
    </dsp:sp>
    <dsp:sp modelId="{0C8AF676-17E8-4A00-B35C-C64A66E0C012}">
      <dsp:nvSpPr>
        <dsp:cNvPr id="0" name=""/>
        <dsp:cNvSpPr/>
      </dsp:nvSpPr>
      <dsp:spPr>
        <a:xfrm>
          <a:off x="5034052" y="1836084"/>
          <a:ext cx="408018" cy="408018"/>
        </a:xfrm>
        <a:prstGeom prst="ellipse">
          <a:avLst/>
        </a:prstGeom>
        <a:solidFill>
          <a:schemeClr val="accent2">
            <a:alpha val="90000"/>
            <a:hueOff val="0"/>
            <a:satOff val="0"/>
            <a:lumOff val="0"/>
            <a:alphaOff val="-2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DAEEA-BB4D-41E5-924F-24281EF20A8D}">
      <dsp:nvSpPr>
        <dsp:cNvPr id="0" name=""/>
        <dsp:cNvSpPr/>
      </dsp:nvSpPr>
      <dsp:spPr>
        <a:xfrm>
          <a:off x="7093102" y="0"/>
          <a:ext cx="3372801" cy="1632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None/>
          </a:pPr>
          <a:r>
            <a:rPr lang="en-US" sz="1900" kern="1200"/>
            <a:t>Possess a thorough grasp of China's legal and regulatory landscape</a:t>
          </a:r>
          <a:endParaRPr lang="en-GB" sz="1900" kern="1200"/>
        </a:p>
      </dsp:txBody>
      <dsp:txXfrm>
        <a:off x="7093102" y="0"/>
        <a:ext cx="3372801" cy="1632075"/>
      </dsp:txXfrm>
    </dsp:sp>
    <dsp:sp modelId="{16F05890-71F9-489F-B92E-ED84BB6F1325}">
      <dsp:nvSpPr>
        <dsp:cNvPr id="0" name=""/>
        <dsp:cNvSpPr/>
      </dsp:nvSpPr>
      <dsp:spPr>
        <a:xfrm>
          <a:off x="8575494" y="1836084"/>
          <a:ext cx="408018" cy="408018"/>
        </a:xfrm>
        <a:prstGeom prst="ellipse">
          <a:avLst/>
        </a:prstGeom>
        <a:solidFill>
          <a:schemeClr val="accent2">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535CD-C3FD-4C1E-B262-259AD9E91B04}">
      <dsp:nvSpPr>
        <dsp:cNvPr id="0" name=""/>
        <dsp:cNvSpPr/>
      </dsp:nvSpPr>
      <dsp:spPr>
        <a:xfrm rot="16200000">
          <a:off x="-940216" y="941388"/>
          <a:ext cx="4930691" cy="3047914"/>
        </a:xfrm>
        <a:prstGeom prst="flowChartManualOperation">
          <a:avLst/>
        </a:prstGeom>
        <a:solidFill>
          <a:schemeClr val="accent2">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015" bIns="0" numCol="1" spcCol="1270" anchor="ctr" anchorCtr="0">
          <a:noAutofit/>
        </a:bodyPr>
        <a:lstStyle/>
        <a:p>
          <a:pPr marL="0" lvl="0" indent="0" algn="ctr" defTabSz="1066800">
            <a:lnSpc>
              <a:spcPct val="90000"/>
            </a:lnSpc>
            <a:spcBef>
              <a:spcPct val="0"/>
            </a:spcBef>
            <a:spcAft>
              <a:spcPct val="35000"/>
            </a:spcAft>
            <a:buNone/>
          </a:pPr>
          <a:r>
            <a:rPr lang="en-US" sz="2400" kern="1200" dirty="0"/>
            <a:t>According to this theory, cultural differences affect people's values and worldviews (</a:t>
          </a:r>
          <a:r>
            <a:rPr lang="en-GB" sz="2400" kern="1200" dirty="0"/>
            <a:t>Attah-Boakye, et. al., 2020</a:t>
          </a:r>
          <a:r>
            <a:rPr lang="en-US" sz="2400" kern="1200" dirty="0"/>
            <a:t>)</a:t>
          </a:r>
          <a:endParaRPr lang="en-GB" sz="2400" kern="1200" dirty="0"/>
        </a:p>
      </dsp:txBody>
      <dsp:txXfrm rot="5400000">
        <a:off x="1173" y="986137"/>
        <a:ext cx="3047914" cy="2958415"/>
      </dsp:txXfrm>
    </dsp:sp>
    <dsp:sp modelId="{86A88989-DBBD-499A-B725-67E53CCA8982}">
      <dsp:nvSpPr>
        <dsp:cNvPr id="0" name=""/>
        <dsp:cNvSpPr/>
      </dsp:nvSpPr>
      <dsp:spPr>
        <a:xfrm rot="16200000">
          <a:off x="2336291" y="941388"/>
          <a:ext cx="4930691" cy="3047914"/>
        </a:xfrm>
        <a:prstGeom prst="flowChartManualOperation">
          <a:avLst/>
        </a:prstGeom>
        <a:solidFill>
          <a:schemeClr val="accent2">
            <a:alpha val="90000"/>
            <a:hueOff val="0"/>
            <a:satOff val="0"/>
            <a:lumOff val="0"/>
            <a:alphaOff val="-2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015" bIns="0" numCol="1" spcCol="1270" anchor="ctr" anchorCtr="0">
          <a:noAutofit/>
        </a:bodyPr>
        <a:lstStyle/>
        <a:p>
          <a:pPr marL="0" lvl="0" indent="0" algn="ctr" defTabSz="1066800">
            <a:lnSpc>
              <a:spcPct val="90000"/>
            </a:lnSpc>
            <a:spcBef>
              <a:spcPct val="0"/>
            </a:spcBef>
            <a:spcAft>
              <a:spcPct val="35000"/>
            </a:spcAft>
            <a:buNone/>
          </a:pPr>
          <a:r>
            <a:rPr lang="en-US" sz="2400" kern="1200" dirty="0"/>
            <a:t>Educate a British corporation about the cultural contrasts between the UK and China.</a:t>
          </a:r>
          <a:endParaRPr lang="en-GB" sz="2400" kern="1200" dirty="0"/>
        </a:p>
      </dsp:txBody>
      <dsp:txXfrm rot="5400000">
        <a:off x="3277680" y="986137"/>
        <a:ext cx="3047914" cy="2958415"/>
      </dsp:txXfrm>
    </dsp:sp>
    <dsp:sp modelId="{B9DEFB8C-1D1A-48C9-81BB-0256AD8207F2}">
      <dsp:nvSpPr>
        <dsp:cNvPr id="0" name=""/>
        <dsp:cNvSpPr/>
      </dsp:nvSpPr>
      <dsp:spPr>
        <a:xfrm rot="16200000">
          <a:off x="5612799" y="941388"/>
          <a:ext cx="4930691" cy="3047914"/>
        </a:xfrm>
        <a:prstGeom prst="flowChartManualOperation">
          <a:avLst/>
        </a:prstGeom>
        <a:solidFill>
          <a:schemeClr val="accent2">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015" bIns="0" numCol="1" spcCol="1270" anchor="ctr" anchorCtr="0">
          <a:noAutofit/>
        </a:bodyPr>
        <a:lstStyle/>
        <a:p>
          <a:pPr marL="0" lvl="0" indent="0" algn="ctr" defTabSz="1066800">
            <a:lnSpc>
              <a:spcPct val="90000"/>
            </a:lnSpc>
            <a:spcBef>
              <a:spcPct val="0"/>
            </a:spcBef>
            <a:spcAft>
              <a:spcPct val="35000"/>
            </a:spcAft>
            <a:buNone/>
          </a:pPr>
          <a:r>
            <a:rPr lang="en-US" sz="2400" kern="1200" dirty="0"/>
            <a:t>Establishing an increased hierarchical organization and demonstrating greater deference to senior staff will be advantageous</a:t>
          </a:r>
          <a:endParaRPr lang="en-GB" sz="2400" kern="1200" dirty="0"/>
        </a:p>
      </dsp:txBody>
      <dsp:txXfrm rot="5400000">
        <a:off x="6554188" y="986137"/>
        <a:ext cx="3047914" cy="29584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A306D-5482-4B30-9223-087393A6F0F9}">
      <dsp:nvSpPr>
        <dsp:cNvPr id="0" name=""/>
        <dsp:cNvSpPr/>
      </dsp:nvSpPr>
      <dsp:spPr>
        <a:xfrm>
          <a:off x="0" y="0"/>
          <a:ext cx="3902117" cy="3902117"/>
        </a:xfrm>
        <a:prstGeom prst="pie">
          <a:avLst>
            <a:gd name="adj1" fmla="val 5400000"/>
            <a:gd name="adj2" fmla="val 162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EEE3A-45A1-4C3A-B35B-20076FA1F0BD}">
      <dsp:nvSpPr>
        <dsp:cNvPr id="0" name=""/>
        <dsp:cNvSpPr/>
      </dsp:nvSpPr>
      <dsp:spPr>
        <a:xfrm>
          <a:off x="1951058" y="0"/>
          <a:ext cx="8285529" cy="3902117"/>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growth businesses need to work on the joint venture in a global context</a:t>
          </a:r>
          <a:endParaRPr lang="en-GB" sz="2400" kern="1200"/>
        </a:p>
      </dsp:txBody>
      <dsp:txXfrm>
        <a:off x="1951058" y="0"/>
        <a:ext cx="8285529" cy="1170637"/>
      </dsp:txXfrm>
    </dsp:sp>
    <dsp:sp modelId="{48B6737F-4F1C-4C75-B004-9B901E6FBE63}">
      <dsp:nvSpPr>
        <dsp:cNvPr id="0" name=""/>
        <dsp:cNvSpPr/>
      </dsp:nvSpPr>
      <dsp:spPr>
        <a:xfrm>
          <a:off x="682871" y="1170637"/>
          <a:ext cx="2536373" cy="2536373"/>
        </a:xfrm>
        <a:prstGeom prst="pie">
          <a:avLst>
            <a:gd name="adj1" fmla="val 5400000"/>
            <a:gd name="adj2" fmla="val 1620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13050-6650-4C03-81C3-18A6FBEC1242}">
      <dsp:nvSpPr>
        <dsp:cNvPr id="0" name=""/>
        <dsp:cNvSpPr/>
      </dsp:nvSpPr>
      <dsp:spPr>
        <a:xfrm>
          <a:off x="1951058" y="1170637"/>
          <a:ext cx="8285529" cy="2536373"/>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presentation covered the cultural challenges faced by British companies in China</a:t>
          </a:r>
          <a:endParaRPr lang="en-GB" sz="2400" kern="1200"/>
        </a:p>
      </dsp:txBody>
      <dsp:txXfrm>
        <a:off x="1951058" y="1170637"/>
        <a:ext cx="8285529" cy="1170633"/>
      </dsp:txXfrm>
    </dsp:sp>
    <dsp:sp modelId="{4C42A30A-514C-482D-A92A-0310806A5A5F}">
      <dsp:nvSpPr>
        <dsp:cNvPr id="0" name=""/>
        <dsp:cNvSpPr/>
      </dsp:nvSpPr>
      <dsp:spPr>
        <a:xfrm>
          <a:off x="1365741" y="2341271"/>
          <a:ext cx="1170633" cy="1170633"/>
        </a:xfrm>
        <a:prstGeom prst="pie">
          <a:avLst>
            <a:gd name="adj1" fmla="val 5400000"/>
            <a:gd name="adj2" fmla="val 162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E3AF7D-FB23-4DC4-95F0-E1A05847D178}">
      <dsp:nvSpPr>
        <dsp:cNvPr id="0" name=""/>
        <dsp:cNvSpPr/>
      </dsp:nvSpPr>
      <dsp:spPr>
        <a:xfrm>
          <a:off x="1951058" y="2341271"/>
          <a:ext cx="8285529" cy="1170633"/>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cultural dimension theory and some recommendation that should be used has been covered as well</a:t>
          </a:r>
          <a:endParaRPr lang="en-GB" sz="2400" kern="1200"/>
        </a:p>
      </dsp:txBody>
      <dsp:txXfrm>
        <a:off x="1951058" y="2341271"/>
        <a:ext cx="8285529" cy="11706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D2FFC-527C-408D-8D84-142ECC77DAF7}" type="datetimeFigureOut">
              <a:rPr lang="en-GB" smtClean="0"/>
              <a:t>24/07/2023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CBAE90-42C5-4D0F-99B7-34CFD53AADD0}" type="slidenum">
              <a:rPr lang="en-GB" smtClean="0"/>
              <a:t>‹#›</a:t>
            </a:fld>
            <a:endParaRPr lang="en-GB"/>
          </a:p>
        </p:txBody>
      </p:sp>
    </p:spTree>
    <p:extLst>
      <p:ext uri="{BB962C8B-B14F-4D97-AF65-F5344CB8AC3E}">
        <p14:creationId xmlns:p14="http://schemas.microsoft.com/office/powerpoint/2010/main" val="3004210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5ECBAE90-42C5-4D0F-99B7-34CFD53AADD0}" type="slidenum">
              <a:rPr lang="en-GB" smtClean="0"/>
              <a:t>1</a:t>
            </a:fld>
            <a:endParaRPr lang="en-GB"/>
          </a:p>
        </p:txBody>
      </p:sp>
    </p:spTree>
    <p:extLst>
      <p:ext uri="{BB962C8B-B14F-4D97-AF65-F5344CB8AC3E}">
        <p14:creationId xmlns:p14="http://schemas.microsoft.com/office/powerpoint/2010/main" val="2201508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it has been discussed that joint ventures are common agreements between businesses wishing to pool their assets for mutual benefit. The difficulties and suggestions for British businesses seeking to collaborate with Chinese businesses will be covered in this talk. The significance of collaborations and the difficulties British businesses confront will be thoroughly examined, underlining the important factors that need to be considered in the account.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3</a:t>
            </a:fld>
            <a:endParaRPr lang="en-GB"/>
          </a:p>
        </p:txBody>
      </p:sp>
    </p:spTree>
    <p:extLst>
      <p:ext uri="{BB962C8B-B14F-4D97-AF65-F5344CB8AC3E}">
        <p14:creationId xmlns:p14="http://schemas.microsoft.com/office/powerpoint/2010/main" val="2285812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per this slide, if a corporation wants to establish a presence in China, it must first understand Chinese culture. Being respectful of authoritative figures as well as emphasizing rank and hierarchy are important aspects of China's collectivist society. Businesses may more successfully traverse the Chinese marketplace and establish enduring connections with their Chinese collaborators and consumers by being aware of these cultural norms. For example the UK businesses are more informal an relaxed while meeting with partner, on the other hand China use to build personal relationship first with the partners.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4</a:t>
            </a:fld>
            <a:endParaRPr lang="en-GB"/>
          </a:p>
        </p:txBody>
      </p:sp>
    </p:spTree>
    <p:extLst>
      <p:ext uri="{BB962C8B-B14F-4D97-AF65-F5344CB8AC3E}">
        <p14:creationId xmlns:p14="http://schemas.microsoft.com/office/powerpoint/2010/main" val="3630378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this slide, for British companies wishing to grow their operations, developing relationships with China is crucial. Building links with Chinese companies may give access to novel ideas, technology, and business strategies that can encourage innovation and growth. China's enormous and developing market offers immense prospects for business development and investment. British companies may set themselves up for future success and continued development by establishing contacts with China.</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ECBAE90-42C5-4D0F-99B7-34CFD53AADD0}" type="slidenum">
              <a:rPr lang="en-GB" smtClean="0"/>
              <a:t>5</a:t>
            </a:fld>
            <a:endParaRPr lang="en-GB"/>
          </a:p>
        </p:txBody>
      </p:sp>
    </p:spTree>
    <p:extLst>
      <p:ext uri="{BB962C8B-B14F-4D97-AF65-F5344CB8AC3E}">
        <p14:creationId xmlns:p14="http://schemas.microsoft.com/office/powerpoint/2010/main" val="1834216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per this slide the success and failure factors of joint venture were leveraging each others resources and expertise which was basically an successful factor between Jaguar Land Rover and Chery Automobile. On the other hand failure factor was between the TESCO and China Resources Expertise as they both have different visions regarding Chinese market. There are many other factors which use to foster the success and failure of joint venture between UK and China organizations. </a:t>
            </a:r>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6</a:t>
            </a:fld>
            <a:endParaRPr lang="en-GB"/>
          </a:p>
        </p:txBody>
      </p:sp>
    </p:spTree>
    <p:extLst>
      <p:ext uri="{BB962C8B-B14F-4D97-AF65-F5344CB8AC3E}">
        <p14:creationId xmlns:p14="http://schemas.microsoft.com/office/powerpoint/2010/main" val="1430039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per this slide, British firms doing business in China confront some cultural obstacles, including language hurdles that prevent effective communication, cultural variations regarding beliefs, attitudes, and behaviors, and limitations on certain enterprises or goods. To overcome these obstacles, one must have a thorough awareness of Chinese culture as well as the flexibility to adopt regional norms and practices. By doing this, British businesses may establish trusting connections with Chinese clients and collaborators, positioning themselves for achievement in the Chinese marketplace.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7</a:t>
            </a:fld>
            <a:endParaRPr lang="en-GB"/>
          </a:p>
        </p:txBody>
      </p:sp>
    </p:spTree>
    <p:extLst>
      <p:ext uri="{BB962C8B-B14F-4D97-AF65-F5344CB8AC3E}">
        <p14:creationId xmlns:p14="http://schemas.microsoft.com/office/powerpoint/2010/main" val="409841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along with overcoming cultural obstacles, British businesses doing business in China also face a unique regulatory landscape that may affect the way they operate. A distinct negotiating approach may be necessary when dealing with Chinese partners, with a focus on communicating indirectly and maintaining face at all times. British businesses may forge lasting connections with Chinese customers and suppliers and put themselves in a good position for advancement in the Chinese economy by being open to these difficulties and adjusting to local conventions.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8</a:t>
            </a:fld>
            <a:endParaRPr lang="en-GB"/>
          </a:p>
        </p:txBody>
      </p:sp>
    </p:spTree>
    <p:extLst>
      <p:ext uri="{BB962C8B-B14F-4D97-AF65-F5344CB8AC3E}">
        <p14:creationId xmlns:p14="http://schemas.microsoft.com/office/powerpoint/2010/main" val="924968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this slide, a thorough grasp of Chinese tradition and culture is necessary to forge successful collaborations and communicate effectively with Chinese collaborators. British businesses must be prepared to make long-term investments and slowly and gradually grow. To successfully manage the complicated business environment, they additionally need a firm understanding of China's legal and regulatory framework. British businesses may position themselves for profitable growth in the Chinese market and create solid connections with Chinese suppliers and consumers by doing this.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9</a:t>
            </a:fld>
            <a:endParaRPr lang="en-GB"/>
          </a:p>
        </p:txBody>
      </p:sp>
    </p:spTree>
    <p:extLst>
      <p:ext uri="{BB962C8B-B14F-4D97-AF65-F5344CB8AC3E}">
        <p14:creationId xmlns:p14="http://schemas.microsoft.com/office/powerpoint/2010/main" val="2278491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per this slide, British businesses must place a high priority on human encounters and other forms of relationships to develop trust with Chinese partners. Additionally, they must maintain communication with their Chinese partners, be forthright and honest in their conversations, and appreciate their ways and customs. British businesses can prepare themselves for achievement within the Chinese market while developing solid connections with Chinese suppliers and consumers by doing this.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10</a:t>
            </a:fld>
            <a:endParaRPr lang="en-GB"/>
          </a:p>
        </p:txBody>
      </p:sp>
    </p:spTree>
    <p:extLst>
      <p:ext uri="{BB962C8B-B14F-4D97-AF65-F5344CB8AC3E}">
        <p14:creationId xmlns:p14="http://schemas.microsoft.com/office/powerpoint/2010/main" val="2213111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according to Hofstede's cultural dimensions theory, cultural variations can affect people's moral standards and worldviews. British businesses must educate people on the cultural differences between China and the UK if they are to prosper in the country. Creating a more hierarchical organization and exhibiting more respect for senior employees are two examples of how to do this. British businesses may position themselves towards victory in the Chinese business by doing this and forging strong bonds with Chinese partners along with customers.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11</a:t>
            </a:fld>
            <a:endParaRPr lang="en-GB"/>
          </a:p>
        </p:txBody>
      </p:sp>
    </p:spTree>
    <p:extLst>
      <p:ext uri="{BB962C8B-B14F-4D97-AF65-F5344CB8AC3E}">
        <p14:creationId xmlns:p14="http://schemas.microsoft.com/office/powerpoint/2010/main" val="757990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this slide, companies need to spend in understanding differences in culture by engaging local consultants or workers from China if they want to thrive in a partnership between Britain and China. Due to the country's dynamic character, they need to be adaptable and agile, and they must spend time and effort cultivating connections between Chinese clients and business partners. British businesses can set themselves up for achievement within the Chinese market by building solid connections with Chinese clients and partners by doing.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12</a:t>
            </a:fld>
            <a:endParaRPr lang="en-GB"/>
          </a:p>
        </p:txBody>
      </p:sp>
    </p:spTree>
    <p:extLst>
      <p:ext uri="{BB962C8B-B14F-4D97-AF65-F5344CB8AC3E}">
        <p14:creationId xmlns:p14="http://schemas.microsoft.com/office/powerpoint/2010/main" val="1583589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per this slide, in conclusion, firms must collaborate to develop in a global setting. This talk emphasized the cultural difficulties that British businesses encounter in China and offered insights into Hofstede's hypothesis of cultural dimensions. It has also offered suggestions on how British businesses might flourish in the Chinese marketplace by cultivating enduring ties with Chinese partners as well as customers.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ECBAE90-42C5-4D0F-99B7-34CFD53AADD0}" type="slidenum">
              <a:rPr lang="en-GB" smtClean="0"/>
              <a:t>13</a:t>
            </a:fld>
            <a:endParaRPr lang="en-GB"/>
          </a:p>
        </p:txBody>
      </p:sp>
    </p:spTree>
    <p:extLst>
      <p:ext uri="{BB962C8B-B14F-4D97-AF65-F5344CB8AC3E}">
        <p14:creationId xmlns:p14="http://schemas.microsoft.com/office/powerpoint/2010/main" val="35127226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7/24/23</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dirty="0"/>
              <a:pPr/>
              <a:t>7/24/23</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7/24/23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7/24/23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7/24/23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7/24/23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dirty="0"/>
              <a:pPr/>
              <a:t>7/24/23</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dirty="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7/24/23</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9FC2-2736-4D46-8619-EBB3506197B1}"/>
              </a:ext>
            </a:extLst>
          </p:cNvPr>
          <p:cNvSpPr>
            <a:spLocks noGrp="1"/>
          </p:cNvSpPr>
          <p:nvPr>
            <p:ph type="ctrTitle"/>
          </p:nvPr>
        </p:nvSpPr>
        <p:spPr>
          <a:xfrm>
            <a:off x="644593" y="0"/>
            <a:ext cx="9780897" cy="4476988"/>
          </a:xfrm>
        </p:spPr>
        <p:txBody>
          <a:bodyPr>
            <a:normAutofit/>
          </a:bodyPr>
          <a:lstStyle/>
          <a:p>
            <a:pPr algn="ctr"/>
            <a:r>
              <a:rPr lang="ro-RO" sz="3600" b="1" dirty="0"/>
              <a:t>LCBB6001</a:t>
            </a:r>
            <a:br>
              <a:rPr lang="en-GB" sz="3600" b="1" dirty="0"/>
            </a:br>
            <a:r>
              <a:rPr lang="en-GB" sz="3600" b="1" dirty="0"/>
              <a:t>Practical: Individual Presentation</a:t>
            </a:r>
            <a:br>
              <a:rPr lang="en-GB" sz="3600" b="1" dirty="0"/>
            </a:br>
            <a:br>
              <a:rPr lang="en-GB" sz="3600" b="1" dirty="0"/>
            </a:br>
            <a:br>
              <a:rPr lang="en-GB" sz="3600" b="1" dirty="0"/>
            </a:br>
            <a:r>
              <a:rPr lang="en-GB" sz="3600" b="1" dirty="0"/>
              <a:t>Student Name:</a:t>
            </a:r>
            <a:r>
              <a:rPr lang="ro-RO" sz="3600" b="1" dirty="0"/>
              <a:t> Ana Maria Budau</a:t>
            </a:r>
            <a:br>
              <a:rPr lang="en-GB" sz="3600" b="1" dirty="0"/>
            </a:br>
            <a:r>
              <a:rPr lang="en-GB" sz="3600" b="1" dirty="0"/>
              <a:t>Student ID:</a:t>
            </a:r>
            <a:r>
              <a:rPr lang="ro-RO" sz="3600" b="1" dirty="0"/>
              <a:t> 2030929</a:t>
            </a:r>
            <a:br>
              <a:rPr lang="ro-RO" sz="3600" b="1" dirty="0"/>
            </a:br>
            <a:endParaRPr lang="en-GB" sz="3600" dirty="0"/>
          </a:p>
        </p:txBody>
      </p:sp>
    </p:spTree>
    <p:extLst>
      <p:ext uri="{BB962C8B-B14F-4D97-AF65-F5344CB8AC3E}">
        <p14:creationId xmlns:p14="http://schemas.microsoft.com/office/powerpoint/2010/main" val="3535412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03DE7-A420-4DE9-9115-09F43A9385B0}"/>
              </a:ext>
            </a:extLst>
          </p:cNvPr>
          <p:cNvSpPr>
            <a:spLocks noGrp="1"/>
          </p:cNvSpPr>
          <p:nvPr>
            <p:ph type="title"/>
          </p:nvPr>
        </p:nvSpPr>
        <p:spPr/>
        <p:txBody>
          <a:bodyPr/>
          <a:lstStyle/>
          <a:p>
            <a:r>
              <a:rPr lang="en-US" b="1" dirty="0"/>
              <a:t>Table of contents</a:t>
            </a:r>
            <a:endParaRPr lang="en-GB" dirty="0"/>
          </a:p>
        </p:txBody>
      </p:sp>
      <p:sp>
        <p:nvSpPr>
          <p:cNvPr id="3" name="Content Placeholder 2">
            <a:extLst>
              <a:ext uri="{FF2B5EF4-FFF2-40B4-BE49-F238E27FC236}">
                <a16:creationId xmlns:a16="http://schemas.microsoft.com/office/drawing/2014/main" id="{30F861DF-F3A4-4790-ADD0-65D0D5A79125}"/>
              </a:ext>
            </a:extLst>
          </p:cNvPr>
          <p:cNvSpPr>
            <a:spLocks noGrp="1"/>
          </p:cNvSpPr>
          <p:nvPr>
            <p:ph idx="1"/>
          </p:nvPr>
        </p:nvSpPr>
        <p:spPr>
          <a:xfrm>
            <a:off x="1130270" y="1691640"/>
            <a:ext cx="9603275" cy="4213036"/>
          </a:xfrm>
        </p:spPr>
        <p:txBody>
          <a:bodyPr>
            <a:normAutofit lnSpcReduction="10000"/>
          </a:bodyPr>
          <a:lstStyle/>
          <a:p>
            <a:pPr lvl="0"/>
            <a:r>
              <a:rPr lang="en-US" sz="1600" dirty="0"/>
              <a:t>Introduction</a:t>
            </a:r>
            <a:endParaRPr lang="en-GB" sz="1600" dirty="0"/>
          </a:p>
          <a:p>
            <a:pPr lvl="0"/>
            <a:r>
              <a:rPr lang="en-US" sz="1600" dirty="0"/>
              <a:t>Understanding Chinese culture</a:t>
            </a:r>
            <a:endParaRPr lang="en-GB" sz="1600" dirty="0"/>
          </a:p>
          <a:p>
            <a:pPr lvl="0"/>
            <a:r>
              <a:rPr lang="en-US" sz="1600" dirty="0"/>
              <a:t>Importance of building connections by UK organizations with Chinese partners</a:t>
            </a:r>
          </a:p>
          <a:p>
            <a:pPr lvl="0"/>
            <a:r>
              <a:rPr lang="en-US" sz="1600" dirty="0"/>
              <a:t>Success and failure factors of joint ventures</a:t>
            </a:r>
            <a:endParaRPr lang="en-GB" sz="1600" dirty="0"/>
          </a:p>
          <a:p>
            <a:pPr lvl="0"/>
            <a:r>
              <a:rPr lang="en-US" sz="1600" dirty="0"/>
              <a:t>Cultural challenges faced by a British company in China</a:t>
            </a:r>
            <a:endParaRPr lang="en-GB" sz="1600" dirty="0"/>
          </a:p>
          <a:p>
            <a:pPr lvl="0"/>
            <a:r>
              <a:rPr lang="en-US" sz="1600" dirty="0"/>
              <a:t>Establishing successful partnerships and communication with Chinese partners</a:t>
            </a:r>
            <a:endParaRPr lang="en-GB" sz="1600" dirty="0"/>
          </a:p>
          <a:p>
            <a:pPr lvl="0"/>
            <a:r>
              <a:rPr lang="en-US" sz="1600" dirty="0"/>
              <a:t>Using Hofstede’s cultural dimensions theory: UK and China</a:t>
            </a:r>
            <a:endParaRPr lang="en-GB" sz="1600" dirty="0"/>
          </a:p>
          <a:p>
            <a:pPr lvl="0"/>
            <a:r>
              <a:rPr lang="en-US" sz="1600" dirty="0"/>
              <a:t>Recommendations and business communication solutions for the joint venture between Britain and China</a:t>
            </a:r>
            <a:endParaRPr lang="en-GB" sz="1600" dirty="0"/>
          </a:p>
          <a:p>
            <a:pPr lvl="0"/>
            <a:r>
              <a:rPr lang="en-US" sz="1600" dirty="0"/>
              <a:t>Conclusion</a:t>
            </a:r>
            <a:endParaRPr lang="en-GB" sz="1600" dirty="0"/>
          </a:p>
          <a:p>
            <a:pPr lvl="0"/>
            <a:r>
              <a:rPr lang="en-US" sz="1600" dirty="0"/>
              <a:t>References</a:t>
            </a:r>
            <a:endParaRPr lang="en-GB" sz="1600" dirty="0"/>
          </a:p>
          <a:p>
            <a:endParaRPr lang="en-GB" sz="1600" dirty="0"/>
          </a:p>
        </p:txBody>
      </p:sp>
    </p:spTree>
    <p:extLst>
      <p:ext uri="{BB962C8B-B14F-4D97-AF65-F5344CB8AC3E}">
        <p14:creationId xmlns:p14="http://schemas.microsoft.com/office/powerpoint/2010/main" val="2152444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87E76-7DF4-43A9-A170-09F6C77655C6}"/>
              </a:ext>
            </a:extLst>
          </p:cNvPr>
          <p:cNvSpPr>
            <a:spLocks noGrp="1"/>
          </p:cNvSpPr>
          <p:nvPr>
            <p:ph type="title"/>
          </p:nvPr>
        </p:nvSpPr>
        <p:spPr/>
        <p:txBody>
          <a:bodyPr/>
          <a:lstStyle/>
          <a:p>
            <a:r>
              <a:rPr lang="en-US" b="1" dirty="0"/>
              <a:t>Introduction</a:t>
            </a:r>
            <a:endParaRPr lang="en-GB" b="1" dirty="0"/>
          </a:p>
        </p:txBody>
      </p:sp>
      <p:graphicFrame>
        <p:nvGraphicFramePr>
          <p:cNvPr id="4" name="Content Placeholder 3">
            <a:extLst>
              <a:ext uri="{FF2B5EF4-FFF2-40B4-BE49-F238E27FC236}">
                <a16:creationId xmlns:a16="http://schemas.microsoft.com/office/drawing/2014/main" id="{104D6A12-57A2-409A-ACB8-365D2F859D13}"/>
              </a:ext>
            </a:extLst>
          </p:cNvPr>
          <p:cNvGraphicFramePr>
            <a:graphicFrameLocks noGrp="1"/>
          </p:cNvGraphicFramePr>
          <p:nvPr>
            <p:ph idx="1"/>
            <p:extLst>
              <p:ext uri="{D42A27DB-BD31-4B8C-83A1-F6EECF244321}">
                <p14:modId xmlns:p14="http://schemas.microsoft.com/office/powerpoint/2010/main" val="4017184433"/>
              </p:ext>
            </p:extLst>
          </p:nvPr>
        </p:nvGraphicFramePr>
        <p:xfrm>
          <a:off x="1130269" y="1560866"/>
          <a:ext cx="9603275" cy="4085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169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FB1C5-0465-4A9F-96C8-B1582881C363}"/>
              </a:ext>
            </a:extLst>
          </p:cNvPr>
          <p:cNvSpPr>
            <a:spLocks noGrp="1"/>
          </p:cNvSpPr>
          <p:nvPr>
            <p:ph type="title"/>
          </p:nvPr>
        </p:nvSpPr>
        <p:spPr/>
        <p:txBody>
          <a:bodyPr/>
          <a:lstStyle/>
          <a:p>
            <a:r>
              <a:rPr lang="en-US" b="1" dirty="0"/>
              <a:t>Understanding Chinese culture</a:t>
            </a:r>
            <a:endParaRPr lang="en-GB" dirty="0"/>
          </a:p>
        </p:txBody>
      </p:sp>
      <p:sp>
        <p:nvSpPr>
          <p:cNvPr id="3" name="Content Placeholder 2">
            <a:extLst>
              <a:ext uri="{FF2B5EF4-FFF2-40B4-BE49-F238E27FC236}">
                <a16:creationId xmlns:a16="http://schemas.microsoft.com/office/drawing/2014/main" id="{D5897F9B-FD16-4B5A-AB84-7BFC3F97F95F}"/>
              </a:ext>
            </a:extLst>
          </p:cNvPr>
          <p:cNvSpPr>
            <a:spLocks noGrp="1"/>
          </p:cNvSpPr>
          <p:nvPr>
            <p:ph idx="1"/>
          </p:nvPr>
        </p:nvSpPr>
        <p:spPr>
          <a:xfrm>
            <a:off x="1130269" y="1781712"/>
            <a:ext cx="6896131" cy="4009488"/>
          </a:xfrm>
        </p:spPr>
        <p:txBody>
          <a:bodyPr>
            <a:normAutofit fontScale="85000" lnSpcReduction="20000"/>
          </a:bodyPr>
          <a:lstStyle/>
          <a:p>
            <a:pPr lvl="0"/>
            <a:r>
              <a:rPr lang="en-US" sz="2800" dirty="0"/>
              <a:t>Chinese culture is majorly collectivist culture</a:t>
            </a:r>
            <a:endParaRPr lang="en-GB" sz="2800" dirty="0"/>
          </a:p>
          <a:p>
            <a:pPr lvl="0"/>
            <a:r>
              <a:rPr lang="en-US" sz="2800" dirty="0"/>
              <a:t>Their culture generally focuses on respecting authority figures (</a:t>
            </a:r>
            <a:r>
              <a:rPr lang="en-GB" sz="2800" dirty="0"/>
              <a:t>Cai, et. al., 2019</a:t>
            </a:r>
            <a:r>
              <a:rPr lang="en-US" sz="2800" dirty="0"/>
              <a:t>)</a:t>
            </a:r>
            <a:endParaRPr lang="en-GB" sz="2800" dirty="0"/>
          </a:p>
          <a:p>
            <a:r>
              <a:rPr lang="en-US" sz="2800" dirty="0"/>
              <a:t>Emphasizes the importance of rank and hierarchy</a:t>
            </a:r>
          </a:p>
          <a:p>
            <a:r>
              <a:rPr lang="en-US" sz="2800" dirty="0"/>
              <a:t>For example – the UK follows informal way of meetings, alongside China use to build personal relationships with partners</a:t>
            </a:r>
            <a:endParaRPr lang="en-GB" sz="2800" dirty="0"/>
          </a:p>
        </p:txBody>
      </p:sp>
      <p:pic>
        <p:nvPicPr>
          <p:cNvPr id="4" name="Picture 2" descr="Chinese culture icons around a map Royalty Free Vector Image">
            <a:extLst>
              <a:ext uri="{FF2B5EF4-FFF2-40B4-BE49-F238E27FC236}">
                <a16:creationId xmlns:a16="http://schemas.microsoft.com/office/drawing/2014/main" id="{DFA33038-4E92-1B48-C3B3-A548C77C5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999" y="2002559"/>
            <a:ext cx="3005961" cy="3242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264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59DD-A0EF-472E-8272-B1CA26512CFB}"/>
              </a:ext>
            </a:extLst>
          </p:cNvPr>
          <p:cNvSpPr>
            <a:spLocks noGrp="1"/>
          </p:cNvSpPr>
          <p:nvPr>
            <p:ph type="title"/>
          </p:nvPr>
        </p:nvSpPr>
        <p:spPr/>
        <p:txBody>
          <a:bodyPr/>
          <a:lstStyle/>
          <a:p>
            <a:r>
              <a:rPr lang="en-US" b="1" dirty="0"/>
              <a:t>Importance of building connections by UK organization with Chinese partners</a:t>
            </a:r>
            <a:endParaRPr lang="en-GB" dirty="0"/>
          </a:p>
        </p:txBody>
      </p:sp>
      <p:graphicFrame>
        <p:nvGraphicFramePr>
          <p:cNvPr id="4" name="Content Placeholder 3">
            <a:extLst>
              <a:ext uri="{FF2B5EF4-FFF2-40B4-BE49-F238E27FC236}">
                <a16:creationId xmlns:a16="http://schemas.microsoft.com/office/drawing/2014/main" id="{CC962A81-09B3-49DD-BE3D-385169D38538}"/>
              </a:ext>
            </a:extLst>
          </p:cNvPr>
          <p:cNvGraphicFramePr>
            <a:graphicFrameLocks noGrp="1"/>
          </p:cNvGraphicFramePr>
          <p:nvPr>
            <p:ph idx="1"/>
            <p:extLst>
              <p:ext uri="{D42A27DB-BD31-4B8C-83A1-F6EECF244321}">
                <p14:modId xmlns:p14="http://schemas.microsoft.com/office/powerpoint/2010/main" val="40636206"/>
              </p:ext>
            </p:extLst>
          </p:nvPr>
        </p:nvGraphicFramePr>
        <p:xfrm>
          <a:off x="755374" y="2002559"/>
          <a:ext cx="9978171" cy="3724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7627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D7611-C466-4B09-9BEC-054CF225A4B6}"/>
              </a:ext>
            </a:extLst>
          </p:cNvPr>
          <p:cNvSpPr>
            <a:spLocks noGrp="1"/>
          </p:cNvSpPr>
          <p:nvPr>
            <p:ph type="title"/>
          </p:nvPr>
        </p:nvSpPr>
        <p:spPr/>
        <p:txBody>
          <a:bodyPr/>
          <a:lstStyle/>
          <a:p>
            <a:r>
              <a:rPr lang="en-US" b="1" dirty="0"/>
              <a:t>Success and failure factors of joint ventures</a:t>
            </a:r>
            <a:endParaRPr lang="en-GB" b="1" dirty="0"/>
          </a:p>
        </p:txBody>
      </p:sp>
      <p:graphicFrame>
        <p:nvGraphicFramePr>
          <p:cNvPr id="4" name="Content Placeholder 3">
            <a:extLst>
              <a:ext uri="{FF2B5EF4-FFF2-40B4-BE49-F238E27FC236}">
                <a16:creationId xmlns:a16="http://schemas.microsoft.com/office/drawing/2014/main" id="{5525403D-C7C1-42E9-8C53-0E722FFD43D2}"/>
              </a:ext>
            </a:extLst>
          </p:cNvPr>
          <p:cNvGraphicFramePr>
            <a:graphicFrameLocks noGrp="1"/>
          </p:cNvGraphicFramePr>
          <p:nvPr>
            <p:ph idx="1"/>
            <p:extLst>
              <p:ext uri="{D42A27DB-BD31-4B8C-83A1-F6EECF244321}">
                <p14:modId xmlns:p14="http://schemas.microsoft.com/office/powerpoint/2010/main" val="2324208935"/>
              </p:ext>
            </p:extLst>
          </p:nvPr>
        </p:nvGraphicFramePr>
        <p:xfrm>
          <a:off x="1130270" y="1737360"/>
          <a:ext cx="9603275" cy="3728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1399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2AFAD-72ED-4280-92AD-1424B437AE16}"/>
              </a:ext>
            </a:extLst>
          </p:cNvPr>
          <p:cNvSpPr>
            <a:spLocks noGrp="1"/>
          </p:cNvSpPr>
          <p:nvPr>
            <p:ph type="title"/>
          </p:nvPr>
        </p:nvSpPr>
        <p:spPr/>
        <p:txBody>
          <a:bodyPr/>
          <a:lstStyle/>
          <a:p>
            <a:r>
              <a:rPr lang="en-US" b="1" dirty="0"/>
              <a:t>Cultural challenges faced by a British company in China</a:t>
            </a:r>
            <a:endParaRPr lang="en-GB" dirty="0"/>
          </a:p>
        </p:txBody>
      </p:sp>
      <p:sp>
        <p:nvSpPr>
          <p:cNvPr id="3" name="Content Placeholder 2">
            <a:extLst>
              <a:ext uri="{FF2B5EF4-FFF2-40B4-BE49-F238E27FC236}">
                <a16:creationId xmlns:a16="http://schemas.microsoft.com/office/drawing/2014/main" id="{C306429B-5406-47E1-825B-520A60A23F5E}"/>
              </a:ext>
            </a:extLst>
          </p:cNvPr>
          <p:cNvSpPr>
            <a:spLocks noGrp="1"/>
          </p:cNvSpPr>
          <p:nvPr>
            <p:ph idx="1"/>
          </p:nvPr>
        </p:nvSpPr>
        <p:spPr>
          <a:xfrm>
            <a:off x="1130271" y="2171769"/>
            <a:ext cx="6565930" cy="3873431"/>
          </a:xfrm>
        </p:spPr>
        <p:txBody>
          <a:bodyPr>
            <a:normAutofit/>
          </a:bodyPr>
          <a:lstStyle/>
          <a:p>
            <a:pPr lvl="0" algn="just"/>
            <a:r>
              <a:rPr lang="en-US" sz="2500" dirty="0"/>
              <a:t>Communication challenge due to the language barrier</a:t>
            </a:r>
            <a:endParaRPr lang="en-GB" sz="2500" dirty="0"/>
          </a:p>
          <a:p>
            <a:pPr lvl="0" algn="just"/>
            <a:r>
              <a:rPr lang="en-US" sz="2500" dirty="0"/>
              <a:t>Cultural differences in terms of beliefs, values, and behaviors (Zhou, et. al., 2021)</a:t>
            </a:r>
            <a:endParaRPr lang="en-GB" sz="2500" dirty="0"/>
          </a:p>
          <a:p>
            <a:pPr algn="just"/>
            <a:r>
              <a:rPr lang="en-US" sz="2500" dirty="0"/>
              <a:t>Restrictions on certain businesses or products</a:t>
            </a:r>
            <a:endParaRPr lang="en-GB" sz="2500" dirty="0"/>
          </a:p>
        </p:txBody>
      </p:sp>
      <p:pic>
        <p:nvPicPr>
          <p:cNvPr id="1026" name="Picture 2" descr="Differences between UK and Chinese Work Culture">
            <a:extLst>
              <a:ext uri="{FF2B5EF4-FFF2-40B4-BE49-F238E27FC236}">
                <a16:creationId xmlns:a16="http://schemas.microsoft.com/office/drawing/2014/main" id="{09EF7FA6-88DE-CD95-EB16-3B08B29019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3767" y="2352346"/>
            <a:ext cx="4022595" cy="2676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4248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4A90-2667-4BEB-839E-FE381FF9AA0E}"/>
              </a:ext>
            </a:extLst>
          </p:cNvPr>
          <p:cNvSpPr>
            <a:spLocks noGrp="1"/>
          </p:cNvSpPr>
          <p:nvPr>
            <p:ph type="title"/>
          </p:nvPr>
        </p:nvSpPr>
        <p:spPr/>
        <p:txBody>
          <a:bodyPr/>
          <a:lstStyle/>
          <a:p>
            <a:r>
              <a:rPr lang="en-GB" b="1" dirty="0"/>
              <a:t>Cultural sensitivity in China / The differences from the UK </a:t>
            </a:r>
          </a:p>
        </p:txBody>
      </p:sp>
      <p:sp>
        <p:nvSpPr>
          <p:cNvPr id="3" name="Content Placeholder 2">
            <a:extLst>
              <a:ext uri="{FF2B5EF4-FFF2-40B4-BE49-F238E27FC236}">
                <a16:creationId xmlns:a16="http://schemas.microsoft.com/office/drawing/2014/main" id="{222B0490-59B2-41D0-9FAA-33BD3A95833C}"/>
              </a:ext>
            </a:extLst>
          </p:cNvPr>
          <p:cNvSpPr>
            <a:spLocks noGrp="1"/>
          </p:cNvSpPr>
          <p:nvPr>
            <p:ph idx="1"/>
          </p:nvPr>
        </p:nvSpPr>
        <p:spPr>
          <a:xfrm>
            <a:off x="1130270" y="2002559"/>
            <a:ext cx="5930931" cy="4122964"/>
          </a:xfrm>
        </p:spPr>
        <p:txBody>
          <a:bodyPr>
            <a:normAutofit fontScale="92500"/>
          </a:bodyPr>
          <a:lstStyle/>
          <a:p>
            <a:pPr lvl="0" algn="just"/>
            <a:r>
              <a:rPr lang="en-US" sz="2800" dirty="0"/>
              <a:t>British companies can be impacted by different regulatory environments (</a:t>
            </a:r>
            <a:r>
              <a:rPr lang="en-GB" sz="2800" dirty="0" err="1"/>
              <a:t>Miroudot</a:t>
            </a:r>
            <a:r>
              <a:rPr lang="en-GB" sz="2800" dirty="0"/>
              <a:t>, 2020</a:t>
            </a:r>
            <a:r>
              <a:rPr lang="en-US" sz="2800" dirty="0"/>
              <a:t>)</a:t>
            </a:r>
            <a:endParaRPr lang="en-GB" sz="2800" dirty="0"/>
          </a:p>
          <a:p>
            <a:pPr lvl="0" algn="just"/>
            <a:r>
              <a:rPr lang="en-US" sz="2800" dirty="0"/>
              <a:t>The difference in negotiation styles such as indirect and direct</a:t>
            </a:r>
            <a:endParaRPr lang="en-GB" sz="2800" dirty="0"/>
          </a:p>
          <a:p>
            <a:pPr algn="just"/>
            <a:r>
              <a:rPr lang="en-US" sz="2800" dirty="0"/>
              <a:t>Need to be aware of the face while communicating</a:t>
            </a:r>
            <a:endParaRPr lang="en-GB" sz="2800" dirty="0"/>
          </a:p>
        </p:txBody>
      </p:sp>
      <p:pic>
        <p:nvPicPr>
          <p:cNvPr id="3074" name="Picture 2" descr="Doing Business In China : Cultural Differences You Need To Know">
            <a:extLst>
              <a:ext uri="{FF2B5EF4-FFF2-40B4-BE49-F238E27FC236}">
                <a16:creationId xmlns:a16="http://schemas.microsoft.com/office/drawing/2014/main" id="{6A19706F-1F35-477A-B5AF-71148572E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977" y="2577325"/>
            <a:ext cx="4597539" cy="2402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802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C0E4B-2E48-4452-B6D3-E6885C561182}"/>
              </a:ext>
            </a:extLst>
          </p:cNvPr>
          <p:cNvSpPr>
            <a:spLocks noGrp="1"/>
          </p:cNvSpPr>
          <p:nvPr>
            <p:ph type="title"/>
          </p:nvPr>
        </p:nvSpPr>
        <p:spPr/>
        <p:txBody>
          <a:bodyPr/>
          <a:lstStyle/>
          <a:p>
            <a:r>
              <a:rPr lang="en-US" b="1" dirty="0"/>
              <a:t>Establishing successful partnerships and communication with Chinese partners</a:t>
            </a:r>
            <a:endParaRPr lang="en-GB" dirty="0"/>
          </a:p>
        </p:txBody>
      </p:sp>
      <p:graphicFrame>
        <p:nvGraphicFramePr>
          <p:cNvPr id="4" name="Content Placeholder 3">
            <a:extLst>
              <a:ext uri="{FF2B5EF4-FFF2-40B4-BE49-F238E27FC236}">
                <a16:creationId xmlns:a16="http://schemas.microsoft.com/office/drawing/2014/main" id="{3CF62A48-3324-4B64-BBFF-F7A4B9E84566}"/>
              </a:ext>
            </a:extLst>
          </p:cNvPr>
          <p:cNvGraphicFramePr>
            <a:graphicFrameLocks noGrp="1"/>
          </p:cNvGraphicFramePr>
          <p:nvPr>
            <p:ph idx="1"/>
            <p:extLst>
              <p:ext uri="{D42A27DB-BD31-4B8C-83A1-F6EECF244321}">
                <p14:modId xmlns:p14="http://schemas.microsoft.com/office/powerpoint/2010/main" val="3680778895"/>
              </p:ext>
            </p:extLst>
          </p:nvPr>
        </p:nvGraphicFramePr>
        <p:xfrm>
          <a:off x="417443" y="2002560"/>
          <a:ext cx="11628783" cy="4080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9587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1CCD-EB60-4396-8E52-78F76D32B3BE}"/>
              </a:ext>
            </a:extLst>
          </p:cNvPr>
          <p:cNvSpPr>
            <a:spLocks noGrp="1"/>
          </p:cNvSpPr>
          <p:nvPr>
            <p:ph type="title"/>
          </p:nvPr>
        </p:nvSpPr>
        <p:spPr/>
        <p:txBody>
          <a:bodyPr>
            <a:normAutofit/>
          </a:bodyPr>
          <a:lstStyle/>
          <a:p>
            <a:r>
              <a:rPr lang="en-US" sz="2800" b="1" dirty="0"/>
              <a:t>Forming effective relationships and communicating with Chinese partners</a:t>
            </a:r>
            <a:endParaRPr lang="en-GB" sz="2800" dirty="0"/>
          </a:p>
        </p:txBody>
      </p:sp>
      <p:sp>
        <p:nvSpPr>
          <p:cNvPr id="3" name="Content Placeholder 2">
            <a:extLst>
              <a:ext uri="{FF2B5EF4-FFF2-40B4-BE49-F238E27FC236}">
                <a16:creationId xmlns:a16="http://schemas.microsoft.com/office/drawing/2014/main" id="{1885D407-4BF1-4573-A540-2D64E8227AE5}"/>
              </a:ext>
            </a:extLst>
          </p:cNvPr>
          <p:cNvSpPr>
            <a:spLocks noGrp="1"/>
          </p:cNvSpPr>
          <p:nvPr>
            <p:ph idx="1"/>
          </p:nvPr>
        </p:nvSpPr>
        <p:spPr>
          <a:xfrm>
            <a:off x="1130269" y="2002558"/>
            <a:ext cx="6230651" cy="4421101"/>
          </a:xfrm>
        </p:spPr>
        <p:txBody>
          <a:bodyPr>
            <a:normAutofit/>
          </a:bodyPr>
          <a:lstStyle/>
          <a:p>
            <a:pPr lvl="0" algn="just"/>
            <a:r>
              <a:rPr lang="en-US" sz="2500" dirty="0"/>
              <a:t>To build trust, give priority to in-person interactions and other types of personal communication.</a:t>
            </a:r>
            <a:endParaRPr lang="en-GB" sz="2500" dirty="0"/>
          </a:p>
          <a:p>
            <a:pPr lvl="0" algn="just"/>
            <a:r>
              <a:rPr lang="en-US" sz="2500" dirty="0"/>
              <a:t>Be forthcoming and truthful in their interactions with Chinese partners</a:t>
            </a:r>
            <a:endParaRPr lang="en-GB" sz="2500" dirty="0"/>
          </a:p>
          <a:p>
            <a:pPr algn="just"/>
            <a:r>
              <a:rPr lang="en-US" sz="2500" dirty="0"/>
              <a:t>Keep their Chinese partners conscious and respect them</a:t>
            </a:r>
            <a:endParaRPr lang="en-GB" sz="2500" dirty="0"/>
          </a:p>
        </p:txBody>
      </p:sp>
      <p:pic>
        <p:nvPicPr>
          <p:cNvPr id="4098" name="Picture 2" descr="Chinese Gift Ideas | Chinese Gift-Giving Etiquette | CLI">
            <a:extLst>
              <a:ext uri="{FF2B5EF4-FFF2-40B4-BE49-F238E27FC236}">
                <a16:creationId xmlns:a16="http://schemas.microsoft.com/office/drawing/2014/main" id="{C1A7962A-625E-4954-A99D-1D2110350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2360" y="2379730"/>
            <a:ext cx="4648200" cy="2475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582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F052-3F23-4065-A1DA-0EE4502AE2FA}"/>
              </a:ext>
            </a:extLst>
          </p:cNvPr>
          <p:cNvSpPr>
            <a:spLocks noGrp="1"/>
          </p:cNvSpPr>
          <p:nvPr>
            <p:ph type="title"/>
          </p:nvPr>
        </p:nvSpPr>
        <p:spPr>
          <a:xfrm>
            <a:off x="629920" y="953324"/>
            <a:ext cx="10911840" cy="524617"/>
          </a:xfrm>
        </p:spPr>
        <p:txBody>
          <a:bodyPr>
            <a:normAutofit fontScale="90000"/>
          </a:bodyPr>
          <a:lstStyle/>
          <a:p>
            <a:r>
              <a:rPr lang="en-US" b="1" dirty="0"/>
              <a:t>Using Hofstede’s cultural dimensions theory: UK and China</a:t>
            </a:r>
            <a:endParaRPr lang="en-GB" dirty="0"/>
          </a:p>
        </p:txBody>
      </p:sp>
      <p:graphicFrame>
        <p:nvGraphicFramePr>
          <p:cNvPr id="4" name="Content Placeholder 3">
            <a:extLst>
              <a:ext uri="{FF2B5EF4-FFF2-40B4-BE49-F238E27FC236}">
                <a16:creationId xmlns:a16="http://schemas.microsoft.com/office/drawing/2014/main" id="{7DCBD4E7-FEB2-4BB4-A66B-404033493FBE}"/>
              </a:ext>
            </a:extLst>
          </p:cNvPr>
          <p:cNvGraphicFramePr>
            <a:graphicFrameLocks noGrp="1"/>
          </p:cNvGraphicFramePr>
          <p:nvPr>
            <p:ph idx="1"/>
            <p:extLst>
              <p:ext uri="{D42A27DB-BD31-4B8C-83A1-F6EECF244321}">
                <p14:modId xmlns:p14="http://schemas.microsoft.com/office/powerpoint/2010/main" val="1870465436"/>
              </p:ext>
            </p:extLst>
          </p:nvPr>
        </p:nvGraphicFramePr>
        <p:xfrm>
          <a:off x="1130269" y="1477941"/>
          <a:ext cx="9603275" cy="4930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1164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61BB0-F505-42E1-854F-0B1AE547B5E6}"/>
              </a:ext>
            </a:extLst>
          </p:cNvPr>
          <p:cNvSpPr>
            <a:spLocks noGrp="1"/>
          </p:cNvSpPr>
          <p:nvPr>
            <p:ph type="title"/>
          </p:nvPr>
        </p:nvSpPr>
        <p:spPr>
          <a:xfrm>
            <a:off x="1130270" y="953324"/>
            <a:ext cx="10809181" cy="1049235"/>
          </a:xfrm>
        </p:spPr>
        <p:txBody>
          <a:bodyPr>
            <a:normAutofit fontScale="90000"/>
          </a:bodyPr>
          <a:lstStyle/>
          <a:p>
            <a:r>
              <a:rPr lang="en-US" b="1" dirty="0"/>
              <a:t>Recommendations and business communication solutions for the successful joint venture between Britain and China</a:t>
            </a:r>
            <a:endParaRPr lang="en-GB" dirty="0"/>
          </a:p>
        </p:txBody>
      </p:sp>
      <p:sp>
        <p:nvSpPr>
          <p:cNvPr id="3" name="Content Placeholder 2">
            <a:extLst>
              <a:ext uri="{FF2B5EF4-FFF2-40B4-BE49-F238E27FC236}">
                <a16:creationId xmlns:a16="http://schemas.microsoft.com/office/drawing/2014/main" id="{8DC04019-45D4-4DDB-8266-4D848A0446A1}"/>
              </a:ext>
            </a:extLst>
          </p:cNvPr>
          <p:cNvSpPr>
            <a:spLocks noGrp="1"/>
          </p:cNvSpPr>
          <p:nvPr>
            <p:ph idx="1"/>
          </p:nvPr>
        </p:nvSpPr>
        <p:spPr>
          <a:xfrm>
            <a:off x="1130271" y="2464370"/>
            <a:ext cx="6845330" cy="3555430"/>
          </a:xfrm>
        </p:spPr>
        <p:txBody>
          <a:bodyPr>
            <a:normAutofit/>
          </a:bodyPr>
          <a:lstStyle/>
          <a:p>
            <a:pPr lvl="0" algn="just"/>
            <a:r>
              <a:rPr lang="en-US" sz="2400" dirty="0"/>
              <a:t>Understanding cultural differences by hiring local consultants or staff in China (</a:t>
            </a:r>
            <a:r>
              <a:rPr lang="en-GB" sz="2400" dirty="0" err="1"/>
              <a:t>Osabutey</a:t>
            </a:r>
            <a:r>
              <a:rPr lang="en-GB" sz="2400" dirty="0"/>
              <a:t> and Jackson, 2019</a:t>
            </a:r>
            <a:r>
              <a:rPr lang="en-US" sz="2400" dirty="0"/>
              <a:t>)</a:t>
            </a:r>
            <a:endParaRPr lang="en-GB" sz="2400" dirty="0"/>
          </a:p>
          <a:p>
            <a:pPr lvl="0" algn="just"/>
            <a:r>
              <a:rPr lang="en-US" sz="2400" dirty="0"/>
              <a:t>Be flexible and adaptive due to China's dynamic nature</a:t>
            </a:r>
            <a:endParaRPr lang="en-GB" sz="2400" dirty="0"/>
          </a:p>
          <a:p>
            <a:pPr algn="just"/>
            <a:r>
              <a:rPr lang="en-US" sz="2400" dirty="0"/>
              <a:t>Investing in time and effort to build the relationship.</a:t>
            </a:r>
            <a:endParaRPr lang="en-GB" sz="2400" dirty="0"/>
          </a:p>
        </p:txBody>
      </p:sp>
      <p:pic>
        <p:nvPicPr>
          <p:cNvPr id="5122" name="Picture 2" descr="Best Diploma in Business Administration Courses in Malaysia Best advise &amp;  information on courses at Malaysia's top private universities and colleges  EduSpiral Consultant Services">
            <a:extLst>
              <a:ext uri="{FF2B5EF4-FFF2-40B4-BE49-F238E27FC236}">
                <a16:creationId xmlns:a16="http://schemas.microsoft.com/office/drawing/2014/main" id="{E273B5AA-DA6E-4D60-89C8-80707ADA3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5601" y="2734355"/>
            <a:ext cx="3710940" cy="2121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266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7CDF8-7F71-4181-ABBC-EE3A0DD192FF}"/>
              </a:ext>
            </a:extLst>
          </p:cNvPr>
          <p:cNvSpPr>
            <a:spLocks noGrp="1"/>
          </p:cNvSpPr>
          <p:nvPr>
            <p:ph type="title"/>
          </p:nvPr>
        </p:nvSpPr>
        <p:spPr/>
        <p:txBody>
          <a:bodyPr/>
          <a:lstStyle/>
          <a:p>
            <a:r>
              <a:rPr lang="en-US" b="1" dirty="0"/>
              <a:t>Conclusion</a:t>
            </a:r>
            <a:endParaRPr lang="en-GB" dirty="0"/>
          </a:p>
        </p:txBody>
      </p:sp>
      <p:graphicFrame>
        <p:nvGraphicFramePr>
          <p:cNvPr id="5" name="Content Placeholder 4">
            <a:extLst>
              <a:ext uri="{FF2B5EF4-FFF2-40B4-BE49-F238E27FC236}">
                <a16:creationId xmlns:a16="http://schemas.microsoft.com/office/drawing/2014/main" id="{324341EF-0E84-46A7-8190-7F3AD12ABC85}"/>
              </a:ext>
            </a:extLst>
          </p:cNvPr>
          <p:cNvGraphicFramePr>
            <a:graphicFrameLocks noGrp="1"/>
          </p:cNvGraphicFramePr>
          <p:nvPr>
            <p:ph idx="1"/>
            <p:extLst>
              <p:ext uri="{D42A27DB-BD31-4B8C-83A1-F6EECF244321}">
                <p14:modId xmlns:p14="http://schemas.microsoft.com/office/powerpoint/2010/main" val="627472289"/>
              </p:ext>
            </p:extLst>
          </p:nvPr>
        </p:nvGraphicFramePr>
        <p:xfrm>
          <a:off x="496958" y="2002558"/>
          <a:ext cx="10236588" cy="3902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9144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8EAED-FEED-478F-837D-0589223BAF2D}"/>
              </a:ext>
            </a:extLst>
          </p:cNvPr>
          <p:cNvSpPr>
            <a:spLocks noGrp="1"/>
          </p:cNvSpPr>
          <p:nvPr>
            <p:ph type="title"/>
          </p:nvPr>
        </p:nvSpPr>
        <p:spPr/>
        <p:txBody>
          <a:bodyPr/>
          <a:lstStyle/>
          <a:p>
            <a:r>
              <a:rPr lang="en-US" b="1" dirty="0"/>
              <a:t>References</a:t>
            </a:r>
            <a:endParaRPr lang="en-GB" dirty="0"/>
          </a:p>
        </p:txBody>
      </p:sp>
      <p:sp>
        <p:nvSpPr>
          <p:cNvPr id="3" name="Content Placeholder 2">
            <a:extLst>
              <a:ext uri="{FF2B5EF4-FFF2-40B4-BE49-F238E27FC236}">
                <a16:creationId xmlns:a16="http://schemas.microsoft.com/office/drawing/2014/main" id="{ADBDEE73-9A86-4CCA-B916-64F60E53D827}"/>
              </a:ext>
            </a:extLst>
          </p:cNvPr>
          <p:cNvSpPr>
            <a:spLocks noGrp="1"/>
          </p:cNvSpPr>
          <p:nvPr>
            <p:ph idx="1"/>
          </p:nvPr>
        </p:nvSpPr>
        <p:spPr>
          <a:xfrm>
            <a:off x="1130270" y="1538416"/>
            <a:ext cx="9603275" cy="4366260"/>
          </a:xfrm>
        </p:spPr>
        <p:txBody>
          <a:bodyPr>
            <a:noAutofit/>
          </a:bodyPr>
          <a:lstStyle/>
          <a:p>
            <a:r>
              <a:rPr lang="en-GB" sz="900" dirty="0"/>
              <a:t>Attah-Boakye, R., Adams, K., Kimani, D. and Ullah, S., 2020. The impact of board gender diversity and national culture on corporate innovation: A multi-country analysis of multinational corporations operating in emerging economies. </a:t>
            </a:r>
            <a:r>
              <a:rPr lang="en-GB" sz="900" i="1" dirty="0"/>
              <a:t>Technological Forecasting and Social Change</a:t>
            </a:r>
            <a:r>
              <a:rPr lang="en-GB" sz="900" dirty="0"/>
              <a:t>, </a:t>
            </a:r>
            <a:r>
              <a:rPr lang="en-GB" sz="900" i="1" dirty="0"/>
              <a:t>161</a:t>
            </a:r>
            <a:r>
              <a:rPr lang="en-GB" sz="900" dirty="0"/>
              <a:t>, p.120247. https://www.sciencedirect.com/science/article/pii/S0040162520310738</a:t>
            </a:r>
          </a:p>
          <a:p>
            <a:r>
              <a:rPr lang="en-GB" sz="900" dirty="0"/>
              <a:t>Cai, W., Cohen, S.A. and Tribe, J., 2019. Harmony rules in Chinese backpacker groups. </a:t>
            </a:r>
            <a:r>
              <a:rPr lang="en-GB" sz="900" i="1" dirty="0"/>
              <a:t>Annals of Tourism Research</a:t>
            </a:r>
            <a:r>
              <a:rPr lang="en-GB" sz="900" dirty="0"/>
              <a:t>, </a:t>
            </a:r>
            <a:r>
              <a:rPr lang="en-GB" sz="900" i="1" dirty="0"/>
              <a:t>75</a:t>
            </a:r>
            <a:r>
              <a:rPr lang="en-GB" sz="900" dirty="0"/>
              <a:t>, pp.120-130. https://www.sciencedirect.com/science/article/pii/S0160738318301403</a:t>
            </a:r>
          </a:p>
          <a:p>
            <a:r>
              <a:rPr lang="en-GB" sz="900" dirty="0"/>
              <a:t>Chen, Q., Wang, C.H. and Huang, S.Z., 2021. Effects of organizational innovation and technological innovation capabilities on firm performance: evidence from firms in China’s Pearl River Delta. In </a:t>
            </a:r>
            <a:r>
              <a:rPr lang="en-GB" sz="900" i="1" dirty="0"/>
              <a:t>Inside the Changing Business of China</a:t>
            </a:r>
            <a:r>
              <a:rPr lang="en-GB" sz="900" dirty="0"/>
              <a:t> (pp. 72-96). Routledge. https://www.taylorfrancis.com/chapters/edit/10.4324/9781003057352-6/effects-organizational-innovation-technological-innovation-capabilities-firm-performance-evidence-firms-china-pearl-river-delta-quan-chen-chun-hsien-wang-shi-zheng-huang</a:t>
            </a:r>
          </a:p>
          <a:p>
            <a:r>
              <a:rPr lang="en-GB" sz="900" dirty="0"/>
              <a:t>Dempster, J.M., </a:t>
            </a:r>
            <a:r>
              <a:rPr lang="en-GB" sz="900" dirty="0" err="1"/>
              <a:t>Pacini</a:t>
            </a:r>
            <a:r>
              <a:rPr lang="en-GB" sz="900" dirty="0"/>
              <a:t>, C., </a:t>
            </a:r>
            <a:r>
              <a:rPr lang="en-GB" sz="900" dirty="0" err="1"/>
              <a:t>Pantel</a:t>
            </a:r>
            <a:r>
              <a:rPr lang="en-GB" sz="900" dirty="0"/>
              <a:t>, S., Behan, F.M., Green, T., Krill-Burger, J., Beaver, C.M., Younger, S.T., </a:t>
            </a:r>
            <a:r>
              <a:rPr lang="en-GB" sz="900" dirty="0" err="1"/>
              <a:t>Zhivich</a:t>
            </a:r>
            <a:r>
              <a:rPr lang="en-GB" sz="900" dirty="0"/>
              <a:t>, V., </a:t>
            </a:r>
            <a:r>
              <a:rPr lang="en-GB" sz="900" dirty="0" err="1"/>
              <a:t>Najgebauer</a:t>
            </a:r>
            <a:r>
              <a:rPr lang="en-GB" sz="900" dirty="0"/>
              <a:t>, H. and Allen, F., 2019. Agreement between two large pan-cancer CRISPR-Cas9 gene dependency data sets. </a:t>
            </a:r>
            <a:r>
              <a:rPr lang="en-GB" sz="900" i="1" dirty="0"/>
              <a:t>Nature communications</a:t>
            </a:r>
            <a:r>
              <a:rPr lang="en-GB" sz="900" dirty="0"/>
              <a:t>, </a:t>
            </a:r>
            <a:r>
              <a:rPr lang="en-GB" sz="900" i="1" dirty="0"/>
              <a:t>10</a:t>
            </a:r>
            <a:r>
              <a:rPr lang="en-GB" sz="900" dirty="0"/>
              <a:t>(1), p.5817. https://www.nature.com/articles/s41467-019-13805-y</a:t>
            </a:r>
          </a:p>
          <a:p>
            <a:r>
              <a:rPr lang="en-GB" sz="900" dirty="0"/>
              <a:t>Huang, Y., Han, W. and Macbeth, D.K., 2020. The complexity of collaboration in supply chain networks. </a:t>
            </a:r>
            <a:r>
              <a:rPr lang="en-GB" sz="900" i="1" dirty="0"/>
              <a:t>Supply Chain Management: An International Journal</a:t>
            </a:r>
            <a:r>
              <a:rPr lang="en-GB" sz="900" dirty="0"/>
              <a:t>, </a:t>
            </a:r>
            <a:r>
              <a:rPr lang="en-GB" sz="900" i="1" dirty="0"/>
              <a:t>25</a:t>
            </a:r>
            <a:r>
              <a:rPr lang="en-GB" sz="900" dirty="0"/>
              <a:t>(3), pp.393-410. https://www.emerald.com/insight/content/doi/10.1108/SCM-11-2018-0382/full/html</a:t>
            </a:r>
          </a:p>
          <a:p>
            <a:r>
              <a:rPr lang="en-GB" sz="900" dirty="0" err="1"/>
              <a:t>Miroudot</a:t>
            </a:r>
            <a:r>
              <a:rPr lang="en-GB" sz="900" dirty="0"/>
              <a:t>, S., 2020. Reshaping the policy debate on the implications of COVID-19 for global supply chains. </a:t>
            </a:r>
            <a:r>
              <a:rPr lang="en-GB" sz="900" i="1" dirty="0"/>
              <a:t>Journal of International Business Policy</a:t>
            </a:r>
            <a:r>
              <a:rPr lang="en-GB" sz="900" dirty="0"/>
              <a:t>, </a:t>
            </a:r>
            <a:r>
              <a:rPr lang="en-GB" sz="900" i="1" dirty="0"/>
              <a:t>3</a:t>
            </a:r>
            <a:r>
              <a:rPr lang="en-GB" sz="900" dirty="0"/>
              <a:t>, pp.430-442. https://link.springer.com/article/10.1057/s42214-020-00074-6</a:t>
            </a:r>
          </a:p>
          <a:p>
            <a:r>
              <a:rPr lang="en-GB" sz="900" dirty="0" err="1"/>
              <a:t>Osabutey</a:t>
            </a:r>
            <a:r>
              <a:rPr lang="en-GB" sz="900" dirty="0"/>
              <a:t>, E.L. and Jackson, T., 2019. The impact on development of technology and knowledge transfer in Chinese MNEs in sub-Saharan Africa: The Ghanaian case. </a:t>
            </a:r>
            <a:r>
              <a:rPr lang="en-GB" sz="900" i="1" dirty="0"/>
              <a:t>Technological Forecasting and Social Change</a:t>
            </a:r>
            <a:r>
              <a:rPr lang="en-GB" sz="900" dirty="0"/>
              <a:t>, </a:t>
            </a:r>
            <a:r>
              <a:rPr lang="en-GB" sz="900" i="1" dirty="0"/>
              <a:t>148</a:t>
            </a:r>
            <a:r>
              <a:rPr lang="en-GB" sz="900" dirty="0"/>
              <a:t>, p.119725. https://www.sciencedirect.com/science/article/pii/S0040162518317980</a:t>
            </a:r>
          </a:p>
          <a:p>
            <a:r>
              <a:rPr lang="en-GB" sz="900" dirty="0"/>
              <a:t>Zhou, S., </a:t>
            </a:r>
            <a:r>
              <a:rPr lang="en-GB" sz="900" dirty="0" err="1"/>
              <a:t>Blazquez</a:t>
            </a:r>
            <a:r>
              <a:rPr lang="en-GB" sz="900" dirty="0"/>
              <a:t>, M., McCormick, H. and Barnes, L., 2021. How social media influencers’ narrative strategies benefit cultivating influencer marketing: Tackling issues of cultural barriers, commercialised content, and sponsorship disclosure. </a:t>
            </a:r>
            <a:r>
              <a:rPr lang="en-GB" sz="900" i="1" dirty="0"/>
              <a:t>Journal of Business Research</a:t>
            </a:r>
            <a:r>
              <a:rPr lang="en-GB" sz="900" dirty="0"/>
              <a:t>, </a:t>
            </a:r>
            <a:r>
              <a:rPr lang="en-GB" sz="900" i="1" dirty="0"/>
              <a:t>134</a:t>
            </a:r>
            <a:r>
              <a:rPr lang="en-GB" sz="900" dirty="0"/>
              <a:t>, pp.122-142. https://www.sciencedirect.com/science/article/pii/S0148296321003404</a:t>
            </a:r>
          </a:p>
        </p:txBody>
      </p:sp>
    </p:spTree>
    <p:extLst>
      <p:ext uri="{BB962C8B-B14F-4D97-AF65-F5344CB8AC3E}">
        <p14:creationId xmlns:p14="http://schemas.microsoft.com/office/powerpoint/2010/main" val="14465531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88</TotalTime>
  <Words>2097</Words>
  <Application>Microsoft Office PowerPoint</Application>
  <PresentationFormat>Widescreen</PresentationFormat>
  <Paragraphs>90</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Gallery</vt:lpstr>
      <vt:lpstr>LCBB6001 Practical: Individual Presentation   Student Name: Ana Maria Budau Student ID: 2030929 </vt:lpstr>
      <vt:lpstr>Table of contents</vt:lpstr>
      <vt:lpstr>Introduction</vt:lpstr>
      <vt:lpstr>Understanding Chinese culture</vt:lpstr>
      <vt:lpstr>Importance of building connections by UK organization with Chinese partners</vt:lpstr>
      <vt:lpstr>Success and failure factors of joint ventures</vt:lpstr>
      <vt:lpstr>Cultural challenges faced by a British company in China</vt:lpstr>
      <vt:lpstr>Cultural sensitivity in China / The differences from the UK </vt:lpstr>
      <vt:lpstr>Establishing successful partnerships and communication with Chinese partners</vt:lpstr>
      <vt:lpstr>Forming effective relationships and communicating with Chinese partners</vt:lpstr>
      <vt:lpstr>Using Hofstede’s cultural dimensions theory: UK and China</vt:lpstr>
      <vt:lpstr>Recommendations and business communication solutions for the successful joint venture between Britain and China</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LCBB6001 Practical: Individual Presentation</dc:title>
  <cp:lastModifiedBy>Madalina Elena Abucurii</cp:lastModifiedBy>
  <cp:revision>19</cp:revision>
  <dcterms:created xsi:type="dcterms:W3CDTF">2023-07-19T06:50:16Z</dcterms:created>
  <dcterms:modified xsi:type="dcterms:W3CDTF">2023-07-24T15:26:45Z</dcterms:modified>
</cp:coreProperties>
</file>