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256" r:id="rId5"/>
    <p:sldId id="267" r:id="rId6"/>
    <p:sldId id="268" r:id="rId7"/>
    <p:sldId id="275" r:id="rId8"/>
    <p:sldId id="269" r:id="rId9"/>
    <p:sldId id="285" r:id="rId10"/>
    <p:sldId id="272" r:id="rId11"/>
    <p:sldId id="274" r:id="rId12"/>
    <p:sldId id="289" r:id="rId13"/>
    <p:sldId id="287" r:id="rId14"/>
    <p:sldId id="286" r:id="rId15"/>
    <p:sldId id="290" r:id="rId16"/>
    <p:sldId id="279" r:id="rId17"/>
    <p:sldId id="288" r:id="rId18"/>
    <p:sldId id="282" r:id="rId19"/>
    <p:sldId id="273" r:id="rId20"/>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75"/>
            <p14:sldId id="269"/>
            <p14:sldId id="285"/>
            <p14:sldId id="272"/>
            <p14:sldId id="274"/>
            <p14:sldId id="289"/>
            <p14:sldId id="287"/>
            <p14:sldId id="286"/>
            <p14:sldId id="290"/>
            <p14:sldId id="279"/>
            <p14:sldId id="288"/>
            <p14:sldId id="282"/>
            <p14:sldId id="27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70" autoAdjust="0"/>
    <p:restoredTop sz="71875" autoAdjust="0"/>
  </p:normalViewPr>
  <p:slideViewPr>
    <p:cSldViewPr snapToGrid="0" snapToObjects="1">
      <p:cViewPr varScale="1">
        <p:scale>
          <a:sx n="110" d="100"/>
          <a:sy n="110" d="100"/>
        </p:scale>
        <p:origin x="966" y="102"/>
      </p:cViewPr>
      <p:guideLst>
        <p:guide orient="horz" pos="2160"/>
        <p:guide pos="2880"/>
      </p:guideLst>
    </p:cSldViewPr>
  </p:slideViewPr>
  <p:outlineViewPr>
    <p:cViewPr>
      <p:scale>
        <a:sx n="33" d="100"/>
        <a:sy n="33" d="100"/>
      </p:scale>
      <p:origin x="0" y="143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err="1"/>
            <a:t>Cynllunio</a:t>
          </a:r>
          <a:r>
            <a:rPr lang="en-US" dirty="0"/>
            <a:t> a </a:t>
          </a:r>
          <a:r>
            <a:rPr lang="en-US" dirty="0" err="1"/>
            <a:t>pharatoi</a:t>
          </a:r>
          <a:endParaRPr lang="en-US" dirty="0"/>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Y </a:t>
          </a:r>
          <a:r>
            <a:rPr lang="en-US" dirty="0" err="1"/>
            <a:t>rheolau</a:t>
          </a:r>
          <a:r>
            <a:rPr lang="en-US" dirty="0"/>
            <a:t> </a:t>
          </a:r>
          <a:r>
            <a:rPr lang="en-US" dirty="0" err="1"/>
            <a:t>sylfaenol</a:t>
          </a:r>
          <a:endParaRPr lang="en-US" dirty="0"/>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err="1"/>
            <a:t>Egluro</a:t>
          </a:r>
          <a:r>
            <a:rPr lang="en-US" dirty="0"/>
            <a:t> a </a:t>
          </a:r>
          <a:r>
            <a:rPr lang="en-US" dirty="0" err="1"/>
            <a:t>chyfiawnhau’r</a:t>
          </a:r>
          <a:r>
            <a:rPr lang="en-US" dirty="0"/>
            <a:t> </a:t>
          </a:r>
          <a:r>
            <a:rPr lang="en-US" dirty="0" err="1"/>
            <a:t>gofynion</a:t>
          </a:r>
          <a:endParaRPr lang="en-US" dirty="0"/>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err="1"/>
            <a:t>Bargeinio</a:t>
          </a:r>
          <a:r>
            <a:rPr lang="en-US" dirty="0"/>
            <a:t> a </a:t>
          </a:r>
          <a:r>
            <a:rPr lang="en-US" dirty="0" err="1"/>
            <a:t>datrys</a:t>
          </a:r>
          <a:r>
            <a:rPr lang="en-US" dirty="0"/>
            <a:t> </a:t>
          </a:r>
          <a:r>
            <a:rPr lang="en-US" dirty="0" err="1"/>
            <a:t>problemau</a:t>
          </a:r>
          <a:endParaRPr lang="en-US" dirty="0"/>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err="1"/>
            <a:t>Diwedd</a:t>
          </a:r>
          <a:endParaRPr lang="en-US" dirty="0"/>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pt>
    <dgm:pt modelId="{C1FD7082-D91D-46DE-9A22-92217ABD01D4}" type="pres">
      <dgm:prSet presAssocID="{F2FBC7F0-47A2-43DC-B247-83F8233AA4A3}" presName="sibTrans" presStyleLbl="sibTrans2D1" presStyleIdx="0" presStyleCnt="4"/>
      <dgm:spPr/>
    </dgm:pt>
    <dgm:pt modelId="{B8579484-9DD1-4ABD-A44D-259FE71DB25C}" type="pres">
      <dgm:prSet presAssocID="{F2FBC7F0-47A2-43DC-B247-83F8233AA4A3}" presName="connectorText" presStyleLbl="sibTrans2D1" presStyleIdx="0" presStyleCnt="4"/>
      <dgm:spPr/>
    </dgm:pt>
    <dgm:pt modelId="{7A28731D-68DF-4D01-9AA5-177AD7F06629}" type="pres">
      <dgm:prSet presAssocID="{D30ACC66-59AB-4608-A5F9-B9C85D683A26}" presName="node" presStyleLbl="node1" presStyleIdx="1" presStyleCnt="5">
        <dgm:presLayoutVars>
          <dgm:bulletEnabled val="1"/>
        </dgm:presLayoutVars>
      </dgm:prSet>
      <dgm:spPr/>
    </dgm:pt>
    <dgm:pt modelId="{65520E90-DF96-48EF-A69B-559B0C01660F}" type="pres">
      <dgm:prSet presAssocID="{E812D8AA-B265-4639-8111-B48BAD872A14}" presName="sibTrans" presStyleLbl="sibTrans2D1" presStyleIdx="1" presStyleCnt="4"/>
      <dgm:spPr/>
    </dgm:pt>
    <dgm:pt modelId="{3E0F020E-CBF9-4FA9-B51F-61BD6ECA6C1D}" type="pres">
      <dgm:prSet presAssocID="{E812D8AA-B265-4639-8111-B48BAD872A14}" presName="connectorText" presStyleLbl="sibTrans2D1" presStyleIdx="1" presStyleCnt="4"/>
      <dgm:spPr/>
    </dgm:pt>
    <dgm:pt modelId="{D757F83C-5E8B-41DC-B88E-547960CA161C}" type="pres">
      <dgm:prSet presAssocID="{FF8818BE-EBC2-4D88-B0A0-1E3FC8F47548}" presName="node" presStyleLbl="node1" presStyleIdx="2" presStyleCnt="5">
        <dgm:presLayoutVars>
          <dgm:bulletEnabled val="1"/>
        </dgm:presLayoutVars>
      </dgm:prSet>
      <dgm:spPr/>
    </dgm:pt>
    <dgm:pt modelId="{71E3E07D-7034-4A52-ABF7-0430FD984593}" type="pres">
      <dgm:prSet presAssocID="{DA98C7F9-BEBB-4C20-96D8-AF284AEE56AB}" presName="sibTrans" presStyleLbl="sibTrans2D1" presStyleIdx="2" presStyleCnt="4"/>
      <dgm:spPr/>
    </dgm:pt>
    <dgm:pt modelId="{B97FF330-9070-4F1A-A7D0-EE1FBDF5347E}" type="pres">
      <dgm:prSet presAssocID="{DA98C7F9-BEBB-4C20-96D8-AF284AEE56AB}" presName="connectorText" presStyleLbl="sibTrans2D1" presStyleIdx="2" presStyleCnt="4"/>
      <dgm:spPr/>
    </dgm:pt>
    <dgm:pt modelId="{5C9C79EE-CA79-4464-96BD-9EC32B3A6FAC}" type="pres">
      <dgm:prSet presAssocID="{AF4D9656-1AD9-4A10-B17C-270C97B48299}" presName="node" presStyleLbl="node1" presStyleIdx="3" presStyleCnt="5">
        <dgm:presLayoutVars>
          <dgm:bulletEnabled val="1"/>
        </dgm:presLayoutVars>
      </dgm:prSet>
      <dgm:spPr/>
    </dgm:pt>
    <dgm:pt modelId="{1F771A57-E364-406D-BAE8-F7F0C70BE78A}" type="pres">
      <dgm:prSet presAssocID="{13ABD467-F2D6-4EAB-B41B-26BD22FE1A14}" presName="sibTrans" presStyleLbl="sibTrans2D1" presStyleIdx="3" presStyleCnt="4"/>
      <dgm:spPr/>
    </dgm:pt>
    <dgm:pt modelId="{CA25CB13-298A-4A0D-9C56-E84D692CCB31}" type="pres">
      <dgm:prSet presAssocID="{13ABD467-F2D6-4EAB-B41B-26BD22FE1A14}" presName="connectorText" presStyleLbl="sibTrans2D1" presStyleIdx="3" presStyleCnt="4"/>
      <dgm:spPr/>
    </dgm:pt>
    <dgm:pt modelId="{7BB1A01B-180C-4DB1-9136-30BF3720D0EF}" type="pres">
      <dgm:prSet presAssocID="{29DBB9D5-F9F5-433E-B929-AD113B5C8B4B}" presName="node" presStyleLbl="node1" presStyleIdx="4" presStyleCnt="5">
        <dgm:presLayoutVars>
          <dgm:bulletEnabled val="1"/>
        </dgm:presLayoutVars>
      </dgm:prSet>
      <dgm:spPr/>
    </dgm:pt>
  </dgm:ptLst>
  <dgm:cxnLst>
    <dgm:cxn modelId="{5CD3FE12-5343-475D-A9B8-B74B41A61E85}" type="presOf" srcId="{F2FBC7F0-47A2-43DC-B247-83F8233AA4A3}" destId="{C1FD7082-D91D-46DE-9A22-92217ABD01D4}"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7CCAE41B-AB55-41F2-B67B-0CDB15EA6C26}" type="presOf" srcId="{FF8818BE-EBC2-4D88-B0A0-1E3FC8F47548}" destId="{D757F83C-5E8B-41DC-B88E-547960CA161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A1FD7761-60D3-464C-A3CD-23E81B8408CA}" srcId="{BF633CA5-A73E-4DD2-8E36-3DD822CF360F}" destId="{29DBB9D5-F9F5-433E-B929-AD113B5C8B4B}" srcOrd="4" destOrd="0" parTransId="{20F3AC23-E054-48A3-B486-414E056A5DF4}" sibTransId="{861477DC-4467-488C-A70E-D4C5C0CF1735}"/>
    <dgm:cxn modelId="{166F5262-599B-4763-B3C5-454C9970FE05}" type="presOf" srcId="{F2FBC7F0-47A2-43DC-B247-83F8233AA4A3}" destId="{B8579484-9DD1-4ABD-A44D-259FE71DB25C}" srcOrd="1" destOrd="0" presId="urn:microsoft.com/office/officeart/2005/8/layout/process1"/>
    <dgm:cxn modelId="{22F6376A-5876-4ABC-BC7E-124FBF3CA62B}" type="presOf" srcId="{E812D8AA-B265-4639-8111-B48BAD872A14}" destId="{3E0F020E-CBF9-4FA9-B51F-61BD6ECA6C1D}" srcOrd="1"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03467C7F-B2F4-4336-8407-F04DDC570828}" type="presOf" srcId="{DA98C7F9-BEBB-4C20-96D8-AF284AEE56AB}" destId="{B97FF330-9070-4F1A-A7D0-EE1FBDF5347E}" srcOrd="1"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162ACAB-F526-40DE-881D-A4EF5FDEFDAA}" type="presOf" srcId="{AF4D9656-1AD9-4A10-B17C-270C97B48299}" destId="{5C9C79EE-CA79-4464-96BD-9EC32B3A6FAC}" srcOrd="0" destOrd="0" presId="urn:microsoft.com/office/officeart/2005/8/layout/process1"/>
    <dgm:cxn modelId="{85AF75B6-985F-44B6-BDF3-35E4B3C91C5F}" type="presOf" srcId="{13ABD467-F2D6-4EAB-B41B-26BD22FE1A14}" destId="{CA25CB13-298A-4A0D-9C56-E84D692CCB31}"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9FAEA9DD-2F83-468D-A37B-D7DCCCDB8C0F}" type="presOf" srcId="{BF633CA5-A73E-4DD2-8E36-3DD822CF360F}" destId="{E693C501-B025-455B-B2BD-A48319BB2A68}" srcOrd="0" destOrd="0" presId="urn:microsoft.com/office/officeart/2005/8/layout/process1"/>
    <dgm:cxn modelId="{EEE0BADD-82A5-4E10-B899-C9A79FC162EB}" type="presOf" srcId="{326C48AA-6F68-4259-868A-D539DA5CDE22}" destId="{FD9DEF63-2ADC-47EE-A2FB-282EB894D974}"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C8D239F7-6B32-4CCC-B4B7-98F712449F06}" type="presOf" srcId="{29DBB9D5-F9F5-433E-B929-AD113B5C8B4B}" destId="{7BB1A01B-180C-4DB1-9136-30BF3720D0EF}"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pt>
    <dgm:pt modelId="{C1FD7082-D91D-46DE-9A22-92217ABD01D4}" type="pres">
      <dgm:prSet presAssocID="{F2FBC7F0-47A2-43DC-B247-83F8233AA4A3}" presName="sibTrans" presStyleLbl="sibTrans2D1" presStyleIdx="0" presStyleCnt="4"/>
      <dgm:spPr/>
    </dgm:pt>
    <dgm:pt modelId="{B8579484-9DD1-4ABD-A44D-259FE71DB25C}" type="pres">
      <dgm:prSet presAssocID="{F2FBC7F0-47A2-43DC-B247-83F8233AA4A3}" presName="connectorText" presStyleLbl="sibTrans2D1" presStyleIdx="0" presStyleCnt="4"/>
      <dgm:spPr/>
    </dgm:pt>
    <dgm:pt modelId="{7A28731D-68DF-4D01-9AA5-177AD7F06629}" type="pres">
      <dgm:prSet presAssocID="{D30ACC66-59AB-4608-A5F9-B9C85D683A26}" presName="node" presStyleLbl="node1" presStyleIdx="1" presStyleCnt="5">
        <dgm:presLayoutVars>
          <dgm:bulletEnabled val="1"/>
        </dgm:presLayoutVars>
      </dgm:prSet>
      <dgm:spPr/>
    </dgm:pt>
    <dgm:pt modelId="{65520E90-DF96-48EF-A69B-559B0C01660F}" type="pres">
      <dgm:prSet presAssocID="{E812D8AA-B265-4639-8111-B48BAD872A14}" presName="sibTrans" presStyleLbl="sibTrans2D1" presStyleIdx="1" presStyleCnt="4"/>
      <dgm:spPr/>
    </dgm:pt>
    <dgm:pt modelId="{3E0F020E-CBF9-4FA9-B51F-61BD6ECA6C1D}" type="pres">
      <dgm:prSet presAssocID="{E812D8AA-B265-4639-8111-B48BAD872A14}" presName="connectorText" presStyleLbl="sibTrans2D1" presStyleIdx="1" presStyleCnt="4"/>
      <dgm:spPr/>
    </dgm:pt>
    <dgm:pt modelId="{D757F83C-5E8B-41DC-B88E-547960CA161C}" type="pres">
      <dgm:prSet presAssocID="{FF8818BE-EBC2-4D88-B0A0-1E3FC8F47548}" presName="node" presStyleLbl="node1" presStyleIdx="2" presStyleCnt="5">
        <dgm:presLayoutVars>
          <dgm:bulletEnabled val="1"/>
        </dgm:presLayoutVars>
      </dgm:prSet>
      <dgm:spPr/>
    </dgm:pt>
    <dgm:pt modelId="{71E3E07D-7034-4A52-ABF7-0430FD984593}" type="pres">
      <dgm:prSet presAssocID="{DA98C7F9-BEBB-4C20-96D8-AF284AEE56AB}" presName="sibTrans" presStyleLbl="sibTrans2D1" presStyleIdx="2" presStyleCnt="4"/>
      <dgm:spPr/>
    </dgm:pt>
    <dgm:pt modelId="{B97FF330-9070-4F1A-A7D0-EE1FBDF5347E}" type="pres">
      <dgm:prSet presAssocID="{DA98C7F9-BEBB-4C20-96D8-AF284AEE56AB}" presName="connectorText" presStyleLbl="sibTrans2D1" presStyleIdx="2" presStyleCnt="4"/>
      <dgm:spPr/>
    </dgm:pt>
    <dgm:pt modelId="{5C9C79EE-CA79-4464-96BD-9EC32B3A6FAC}" type="pres">
      <dgm:prSet presAssocID="{AF4D9656-1AD9-4A10-B17C-270C97B48299}" presName="node" presStyleLbl="node1" presStyleIdx="3" presStyleCnt="5">
        <dgm:presLayoutVars>
          <dgm:bulletEnabled val="1"/>
        </dgm:presLayoutVars>
      </dgm:prSet>
      <dgm:spPr/>
    </dgm:pt>
    <dgm:pt modelId="{1F771A57-E364-406D-BAE8-F7F0C70BE78A}" type="pres">
      <dgm:prSet presAssocID="{13ABD467-F2D6-4EAB-B41B-26BD22FE1A14}" presName="sibTrans" presStyleLbl="sibTrans2D1" presStyleIdx="3" presStyleCnt="4"/>
      <dgm:spPr/>
    </dgm:pt>
    <dgm:pt modelId="{CA25CB13-298A-4A0D-9C56-E84D692CCB31}" type="pres">
      <dgm:prSet presAssocID="{13ABD467-F2D6-4EAB-B41B-26BD22FE1A14}" presName="connectorText" presStyleLbl="sibTrans2D1" presStyleIdx="3" presStyleCnt="4"/>
      <dgm:spPr/>
    </dgm:pt>
    <dgm:pt modelId="{7BB1A01B-180C-4DB1-9136-30BF3720D0EF}" type="pres">
      <dgm:prSet presAssocID="{29DBB9D5-F9F5-433E-B929-AD113B5C8B4B}" presName="node" presStyleLbl="node1" presStyleIdx="4" presStyleCnt="5">
        <dgm:presLayoutVars>
          <dgm:bulletEnabled val="1"/>
        </dgm:presLayoutVars>
      </dgm:prSet>
      <dgm:spPr/>
    </dgm:pt>
  </dgm:ptLst>
  <dgm:cxnLst>
    <dgm:cxn modelId="{5CD3FE12-5343-475D-A9B8-B74B41A61E85}" type="presOf" srcId="{F2FBC7F0-47A2-43DC-B247-83F8233AA4A3}" destId="{C1FD7082-D91D-46DE-9A22-92217ABD01D4}"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7CCAE41B-AB55-41F2-B67B-0CDB15EA6C26}" type="presOf" srcId="{FF8818BE-EBC2-4D88-B0A0-1E3FC8F47548}" destId="{D757F83C-5E8B-41DC-B88E-547960CA161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A1FD7761-60D3-464C-A3CD-23E81B8408CA}" srcId="{BF633CA5-A73E-4DD2-8E36-3DD822CF360F}" destId="{29DBB9D5-F9F5-433E-B929-AD113B5C8B4B}" srcOrd="4" destOrd="0" parTransId="{20F3AC23-E054-48A3-B486-414E056A5DF4}" sibTransId="{861477DC-4467-488C-A70E-D4C5C0CF1735}"/>
    <dgm:cxn modelId="{166F5262-599B-4763-B3C5-454C9970FE05}" type="presOf" srcId="{F2FBC7F0-47A2-43DC-B247-83F8233AA4A3}" destId="{B8579484-9DD1-4ABD-A44D-259FE71DB25C}" srcOrd="1" destOrd="0" presId="urn:microsoft.com/office/officeart/2005/8/layout/process1"/>
    <dgm:cxn modelId="{22F6376A-5876-4ABC-BC7E-124FBF3CA62B}" type="presOf" srcId="{E812D8AA-B265-4639-8111-B48BAD872A14}" destId="{3E0F020E-CBF9-4FA9-B51F-61BD6ECA6C1D}" srcOrd="1"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03467C7F-B2F4-4336-8407-F04DDC570828}" type="presOf" srcId="{DA98C7F9-BEBB-4C20-96D8-AF284AEE56AB}" destId="{B97FF330-9070-4F1A-A7D0-EE1FBDF5347E}" srcOrd="1"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162ACAB-F526-40DE-881D-A4EF5FDEFDAA}" type="presOf" srcId="{AF4D9656-1AD9-4A10-B17C-270C97B48299}" destId="{5C9C79EE-CA79-4464-96BD-9EC32B3A6FAC}" srcOrd="0" destOrd="0" presId="urn:microsoft.com/office/officeart/2005/8/layout/process1"/>
    <dgm:cxn modelId="{85AF75B6-985F-44B6-BDF3-35E4B3C91C5F}" type="presOf" srcId="{13ABD467-F2D6-4EAB-B41B-26BD22FE1A14}" destId="{CA25CB13-298A-4A0D-9C56-E84D692CCB31}"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9FAEA9DD-2F83-468D-A37B-D7DCCCDB8C0F}" type="presOf" srcId="{BF633CA5-A73E-4DD2-8E36-3DD822CF360F}" destId="{E693C501-B025-455B-B2BD-A48319BB2A68}" srcOrd="0" destOrd="0" presId="urn:microsoft.com/office/officeart/2005/8/layout/process1"/>
    <dgm:cxn modelId="{EEE0BADD-82A5-4E10-B899-C9A79FC162EB}" type="presOf" srcId="{326C48AA-6F68-4259-868A-D539DA5CDE22}" destId="{FD9DEF63-2ADC-47EE-A2FB-282EB894D974}"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C8D239F7-6B32-4CCC-B4B7-98F712449F06}" type="presOf" srcId="{29DBB9D5-F9F5-433E-B929-AD113B5C8B4B}" destId="{7BB1A01B-180C-4DB1-9136-30BF3720D0EF}"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678904"/>
          <a:ext cx="1124284" cy="706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err="1"/>
            <a:t>Cynllunio</a:t>
          </a:r>
          <a:r>
            <a:rPr lang="en-US" sz="1300" kern="1200" dirty="0"/>
            <a:t> a </a:t>
          </a:r>
          <a:r>
            <a:rPr lang="en-US" sz="1300" kern="1200" dirty="0" err="1"/>
            <a:t>pharatoi</a:t>
          </a:r>
          <a:endParaRPr lang="en-US" sz="1300" kern="1200" dirty="0"/>
        </a:p>
      </dsp:txBody>
      <dsp:txXfrm>
        <a:off x="24310" y="1699588"/>
        <a:ext cx="1082916" cy="664822"/>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40339" y="1948352"/>
        <a:ext cx="166844" cy="167294"/>
      </dsp:txXfrm>
    </dsp:sp>
    <dsp:sp modelId="{7A28731D-68DF-4D01-9AA5-177AD7F06629}">
      <dsp:nvSpPr>
        <dsp:cNvPr id="0" name=""/>
        <dsp:cNvSpPr/>
      </dsp:nvSpPr>
      <dsp:spPr>
        <a:xfrm>
          <a:off x="1577624" y="1678904"/>
          <a:ext cx="1124284" cy="70619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Y </a:t>
          </a:r>
          <a:r>
            <a:rPr lang="en-US" sz="1300" kern="1200" dirty="0" err="1"/>
            <a:t>rheolau</a:t>
          </a:r>
          <a:r>
            <a:rPr lang="en-US" sz="1300" kern="1200" dirty="0"/>
            <a:t> </a:t>
          </a:r>
          <a:r>
            <a:rPr lang="en-US" sz="1300" kern="1200" dirty="0" err="1"/>
            <a:t>sylfaenol</a:t>
          </a:r>
          <a:endParaRPr lang="en-US" sz="1300" kern="1200" dirty="0"/>
        </a:p>
      </dsp:txBody>
      <dsp:txXfrm>
        <a:off x="1598308" y="1699588"/>
        <a:ext cx="1082916" cy="664822"/>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14337" y="1948352"/>
        <a:ext cx="166844" cy="167294"/>
      </dsp:txXfrm>
    </dsp:sp>
    <dsp:sp modelId="{D757F83C-5E8B-41DC-B88E-547960CA161C}">
      <dsp:nvSpPr>
        <dsp:cNvPr id="0" name=""/>
        <dsp:cNvSpPr/>
      </dsp:nvSpPr>
      <dsp:spPr>
        <a:xfrm>
          <a:off x="3151622" y="1678904"/>
          <a:ext cx="1124284" cy="70619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err="1"/>
            <a:t>Egluro</a:t>
          </a:r>
          <a:r>
            <a:rPr lang="en-US" sz="1300" kern="1200" dirty="0"/>
            <a:t> a </a:t>
          </a:r>
          <a:r>
            <a:rPr lang="en-US" sz="1300" kern="1200" dirty="0" err="1"/>
            <a:t>chyfiawnhau’r</a:t>
          </a:r>
          <a:r>
            <a:rPr lang="en-US" sz="1300" kern="1200" dirty="0"/>
            <a:t> </a:t>
          </a:r>
          <a:r>
            <a:rPr lang="en-US" sz="1300" kern="1200" dirty="0" err="1"/>
            <a:t>gofynion</a:t>
          </a:r>
          <a:endParaRPr lang="en-US" sz="1300" kern="1200" dirty="0"/>
        </a:p>
      </dsp:txBody>
      <dsp:txXfrm>
        <a:off x="3172306" y="1699588"/>
        <a:ext cx="1082916" cy="664822"/>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388335" y="1948352"/>
        <a:ext cx="166844" cy="167294"/>
      </dsp:txXfrm>
    </dsp:sp>
    <dsp:sp modelId="{5C9C79EE-CA79-4464-96BD-9EC32B3A6FAC}">
      <dsp:nvSpPr>
        <dsp:cNvPr id="0" name=""/>
        <dsp:cNvSpPr/>
      </dsp:nvSpPr>
      <dsp:spPr>
        <a:xfrm>
          <a:off x="4725620" y="1678904"/>
          <a:ext cx="1124284" cy="70619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err="1"/>
            <a:t>Bargeinio</a:t>
          </a:r>
          <a:r>
            <a:rPr lang="en-US" sz="1300" kern="1200" dirty="0"/>
            <a:t> a </a:t>
          </a:r>
          <a:r>
            <a:rPr lang="en-US" sz="1300" kern="1200" dirty="0" err="1"/>
            <a:t>datrys</a:t>
          </a:r>
          <a:r>
            <a:rPr lang="en-US" sz="1300" kern="1200" dirty="0"/>
            <a:t> </a:t>
          </a:r>
          <a:r>
            <a:rPr lang="en-US" sz="1300" kern="1200" dirty="0" err="1"/>
            <a:t>problemau</a:t>
          </a:r>
          <a:endParaRPr lang="en-US" sz="1300" kern="1200" dirty="0"/>
        </a:p>
      </dsp:txBody>
      <dsp:txXfrm>
        <a:off x="4746304" y="1699588"/>
        <a:ext cx="1082916" cy="664822"/>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962332" y="1948352"/>
        <a:ext cx="166844" cy="167294"/>
      </dsp:txXfrm>
    </dsp:sp>
    <dsp:sp modelId="{7BB1A01B-180C-4DB1-9136-30BF3720D0EF}">
      <dsp:nvSpPr>
        <dsp:cNvPr id="0" name=""/>
        <dsp:cNvSpPr/>
      </dsp:nvSpPr>
      <dsp:spPr>
        <a:xfrm>
          <a:off x="6299618" y="1678904"/>
          <a:ext cx="1124284" cy="70619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err="1"/>
            <a:t>Diwedd</a:t>
          </a:r>
          <a:endParaRPr lang="en-US" sz="1300" kern="1200" dirty="0"/>
        </a:p>
      </dsp:txBody>
      <dsp:txXfrm>
        <a:off x="6320302" y="1699588"/>
        <a:ext cx="1082916" cy="664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520802"/>
          <a:ext cx="1124284" cy="10223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Planning and preparation </a:t>
          </a:r>
        </a:p>
      </dsp:txBody>
      <dsp:txXfrm>
        <a:off x="33571" y="1550747"/>
        <a:ext cx="1064394" cy="962505"/>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40339" y="1948352"/>
        <a:ext cx="166844" cy="167294"/>
      </dsp:txXfrm>
    </dsp:sp>
    <dsp:sp modelId="{7A28731D-68DF-4D01-9AA5-177AD7F06629}">
      <dsp:nvSpPr>
        <dsp:cNvPr id="0" name=""/>
        <dsp:cNvSpPr/>
      </dsp:nvSpPr>
      <dsp:spPr>
        <a:xfrm>
          <a:off x="1577624" y="1520802"/>
          <a:ext cx="1124284" cy="1022395"/>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ground rules</a:t>
          </a:r>
        </a:p>
      </dsp:txBody>
      <dsp:txXfrm>
        <a:off x="1607569" y="1550747"/>
        <a:ext cx="1064394" cy="962505"/>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14337" y="1948352"/>
        <a:ext cx="166844" cy="167294"/>
      </dsp:txXfrm>
    </dsp:sp>
    <dsp:sp modelId="{D757F83C-5E8B-41DC-B88E-547960CA161C}">
      <dsp:nvSpPr>
        <dsp:cNvPr id="0" name=""/>
        <dsp:cNvSpPr/>
      </dsp:nvSpPr>
      <dsp:spPr>
        <a:xfrm>
          <a:off x="3151622" y="1520802"/>
          <a:ext cx="1124284" cy="102239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Clarification and justification of demands</a:t>
          </a:r>
        </a:p>
      </dsp:txBody>
      <dsp:txXfrm>
        <a:off x="3181567" y="1550747"/>
        <a:ext cx="1064394" cy="962505"/>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388335" y="1948352"/>
        <a:ext cx="166844" cy="167294"/>
      </dsp:txXfrm>
    </dsp:sp>
    <dsp:sp modelId="{5C9C79EE-CA79-4464-96BD-9EC32B3A6FAC}">
      <dsp:nvSpPr>
        <dsp:cNvPr id="0" name=""/>
        <dsp:cNvSpPr/>
      </dsp:nvSpPr>
      <dsp:spPr>
        <a:xfrm>
          <a:off x="4725620" y="1520802"/>
          <a:ext cx="1124284" cy="1022395"/>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Bargaining and solving problems</a:t>
          </a:r>
        </a:p>
      </dsp:txBody>
      <dsp:txXfrm>
        <a:off x="4755565" y="1550747"/>
        <a:ext cx="1064394" cy="962505"/>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962332" y="1948352"/>
        <a:ext cx="166844" cy="167294"/>
      </dsp:txXfrm>
    </dsp:sp>
    <dsp:sp modelId="{7BB1A01B-180C-4DB1-9136-30BF3720D0EF}">
      <dsp:nvSpPr>
        <dsp:cNvPr id="0" name=""/>
        <dsp:cNvSpPr/>
      </dsp:nvSpPr>
      <dsp:spPr>
        <a:xfrm>
          <a:off x="6299618" y="1520802"/>
          <a:ext cx="1124284" cy="102239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Closure </a:t>
          </a:r>
        </a:p>
      </dsp:txBody>
      <dsp:txXfrm>
        <a:off x="6329563" y="1550747"/>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CAA4606B-15E0-41CB-80BB-B0FDE04D7812}" type="datetimeFigureOut">
              <a:rPr lang="cy-GB" smtClean="0"/>
              <a:t>21/09/2020</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41EBC51B-A6F1-4C86-862A-04A734B1A6FF}" type="slidenum">
              <a:rPr lang="cy-GB" smtClean="0"/>
              <a:t>‹#›</a:t>
            </a:fld>
            <a:endParaRPr lang="cy-GB"/>
          </a:p>
        </p:txBody>
      </p:sp>
    </p:spTree>
    <p:extLst>
      <p:ext uri="{BB962C8B-B14F-4D97-AF65-F5344CB8AC3E}">
        <p14:creationId xmlns:p14="http://schemas.microsoft.com/office/powerpoint/2010/main" val="30382765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9813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1"/>
            <a:ext cx="2889938" cy="498135"/>
          </a:xfrm>
          <a:prstGeom prst="rect">
            <a:avLst/>
          </a:prstGeom>
        </p:spPr>
        <p:txBody>
          <a:bodyPr vert="horz" lIns="91440" tIns="45720" rIns="91440" bIns="45720" rtlCol="0"/>
          <a:lstStyle>
            <a:lvl1pPr algn="r">
              <a:defRPr sz="1200"/>
            </a:lvl1pPr>
          </a:lstStyle>
          <a:p>
            <a:fld id="{256E285A-1626-4BB0-A458-3E5589E2C09B}" type="datetimeFigureOut">
              <a:rPr lang="en-US" smtClean="0"/>
              <a:t>9/21/2020</a:t>
            </a:fld>
            <a:endParaRPr lang="en-US"/>
          </a:p>
        </p:txBody>
      </p:sp>
      <p:sp>
        <p:nvSpPr>
          <p:cNvPr id="4" name="Slide Image Placeholder 3"/>
          <p:cNvSpPr>
            <a:spLocks noGrp="1" noRot="1" noChangeAspect="1"/>
          </p:cNvSpPr>
          <p:nvPr>
            <p:ph type="sldImg" idx="2"/>
          </p:nvPr>
        </p:nvSpPr>
        <p:spPr>
          <a:xfrm>
            <a:off x="1101725" y="1241425"/>
            <a:ext cx="4465638" cy="335121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777958"/>
            <a:ext cx="5335270" cy="39092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430091"/>
            <a:ext cx="2889938" cy="498134"/>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430091"/>
            <a:ext cx="2889938" cy="498134"/>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12775" y="808038"/>
            <a:ext cx="5386388" cy="4041775"/>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0734" y="5119241"/>
            <a:ext cx="5290501" cy="485207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a:t>
            </a:r>
            <a:r>
              <a:rPr lang="en-GB" baseline="0" dirty="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4343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English</a:t>
            </a:r>
            <a:r>
              <a:rPr lang="en-GB" baseline="0" dirty="0"/>
              <a:t> on the next slide.</a:t>
            </a:r>
            <a:endParaRPr lang="en-GB" dirty="0"/>
          </a:p>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517211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003826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English on next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544626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38521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8917702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978988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1829251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9/21/2020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0014"/>
            <a:ext cx="5997466" cy="970619"/>
          </a:xfrm>
        </p:spPr>
        <p:txBody>
          <a:bodyPr>
            <a:normAutofit/>
          </a:bodyPr>
          <a:lstStyle/>
          <a:p>
            <a:r>
              <a:rPr lang="cy-GB" sz="2800" b="1" i="1" noProof="0" dirty="0"/>
              <a:t>Negodi a Datrys Gwrthdaro</a:t>
            </a:r>
            <a:br>
              <a:rPr lang="cy-GB" sz="2800" b="1" i="1" noProof="0" dirty="0"/>
            </a:br>
            <a:r>
              <a:rPr lang="en-GB" sz="2800" b="1" i="1" dirty="0"/>
              <a:t>Negotiation and Conflict Resolution</a:t>
            </a:r>
            <a:endParaRPr lang="cy-GB" sz="2800" b="1" i="1" noProof="0" dirty="0"/>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278699" y="1744745"/>
            <a:ext cx="7351811" cy="3416320"/>
          </a:xfrm>
          <a:prstGeom prst="rect">
            <a:avLst/>
          </a:prstGeom>
        </p:spPr>
        <p:txBody>
          <a:bodyPr wrap="square">
            <a:spAutoFit/>
          </a:bodyPr>
          <a:lstStyle/>
          <a:p>
            <a:r>
              <a:rPr lang="cy-GB" sz="3600" b="1" i="1" dirty="0">
                <a:latin typeface="+mj-lt"/>
                <a:ea typeface="Times New Roman" panose="02020603050405020304" pitchFamily="18" charset="0"/>
              </a:rPr>
              <a:t>Sgiliau bywyd: cyflogadwyedd a llwybrau i’r dyfodol</a:t>
            </a:r>
          </a:p>
          <a:p>
            <a:endParaRPr lang="cy-GB" sz="3600" b="1" i="1" dirty="0">
              <a:latin typeface="+mj-lt"/>
            </a:endParaRPr>
          </a:p>
          <a:p>
            <a:r>
              <a:rPr lang="en-GB" sz="3600" b="1" i="1" dirty="0">
                <a:ea typeface="Times New Roman" panose="02020603050405020304" pitchFamily="18" charset="0"/>
              </a:rPr>
              <a:t>Skills for life: employability and future pathways </a:t>
            </a:r>
            <a:endParaRPr lang="en-GB" sz="3600" b="1" i="1" dirty="0"/>
          </a:p>
          <a:p>
            <a:endParaRPr lang="cy-GB" sz="3600" b="1" i="1" dirty="0">
              <a:latin typeface="+mj-l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9117" y="3069150"/>
            <a:ext cx="2597194" cy="2597194"/>
          </a:xfrm>
          <a:prstGeom prst="rect">
            <a:avLst/>
          </a:prstGeom>
        </p:spPr>
      </p:pic>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lstStyle/>
          <a:p>
            <a:pPr marL="0" indent="0"/>
            <a:r>
              <a:rPr lang="en-GB" dirty="0">
                <a:solidFill>
                  <a:schemeClr val="accent1"/>
                </a:solidFill>
              </a:rPr>
              <a:t>AMCANION           OBJECTIVES</a:t>
            </a:r>
            <a:endParaRPr lang="cy-GB" dirty="0">
              <a:solidFill>
                <a:schemeClr val="accent1"/>
              </a:solidFill>
            </a:endParaRPr>
          </a:p>
        </p:txBody>
      </p:sp>
      <p:sp>
        <p:nvSpPr>
          <p:cNvPr id="3" name="Content Placeholder 2"/>
          <p:cNvSpPr>
            <a:spLocks noGrp="1"/>
          </p:cNvSpPr>
          <p:nvPr>
            <p:ph sz="half" idx="1"/>
          </p:nvPr>
        </p:nvSpPr>
        <p:spPr>
          <a:xfrm>
            <a:off x="628650" y="1260765"/>
            <a:ext cx="3886200" cy="4936980"/>
          </a:xfrm>
        </p:spPr>
        <p:txBody>
          <a:bodyPr>
            <a:normAutofit/>
          </a:bodyPr>
          <a:lstStyle/>
          <a:p>
            <a:r>
              <a:rPr lang="cy-GB" sz="1800" noProof="0" dirty="0"/>
              <a:t>Dadansoddi’n feirniadol brif achosion gwrthdaro ac ystyried ffyrdd o osgoi gwrthdaro</a:t>
            </a:r>
          </a:p>
          <a:p>
            <a:pPr marL="0" indent="0">
              <a:buNone/>
            </a:pPr>
            <a:endParaRPr lang="cy-GB" sz="1800" noProof="0" dirty="0"/>
          </a:p>
          <a:p>
            <a:r>
              <a:rPr lang="cy-GB" sz="1800" noProof="0" dirty="0"/>
              <a:t>Gwerthuso’n feirniadol ganlyniadau gwrthdaro a’r effaith mae gwrthdaro’n ei gael arnoch chi ac unigolion yn y gweithle</a:t>
            </a:r>
          </a:p>
          <a:p>
            <a:endParaRPr lang="cy-GB" sz="1800" noProof="0" dirty="0"/>
          </a:p>
          <a:p>
            <a:r>
              <a:rPr lang="cy-GB" sz="1800" noProof="0" dirty="0"/>
              <a:t>Adfyfyrio’n feirniadol ar eich ymateb i wrthdaro a’r strategaethau rheoli a negodi gwrthdaro a ddefnyddir gennych i ddatrys gwrthdaro</a:t>
            </a:r>
          </a:p>
        </p:txBody>
      </p:sp>
      <p:sp>
        <p:nvSpPr>
          <p:cNvPr id="4" name="Content Placeholder 3"/>
          <p:cNvSpPr>
            <a:spLocks noGrp="1"/>
          </p:cNvSpPr>
          <p:nvPr>
            <p:ph sz="half" idx="2"/>
          </p:nvPr>
        </p:nvSpPr>
        <p:spPr>
          <a:xfrm>
            <a:off x="4629150" y="1260764"/>
            <a:ext cx="3886200" cy="4916199"/>
          </a:xfrm>
        </p:spPr>
        <p:txBody>
          <a:bodyPr>
            <a:normAutofit/>
          </a:bodyPr>
          <a:lstStyle/>
          <a:p>
            <a:pPr lvl="0"/>
            <a:r>
              <a:rPr lang="en-GB" sz="1800" dirty="0">
                <a:solidFill>
                  <a:prstClr val="black"/>
                </a:solidFill>
              </a:rPr>
              <a:t>To critically analyse the main causes of conflict and consider ways in which conflict could be prevented.</a:t>
            </a:r>
            <a:endParaRPr lang="en-GB" sz="1800" dirty="0">
              <a:solidFill>
                <a:prstClr val="black"/>
              </a:solidFill>
              <a:cs typeface="Calibri"/>
            </a:endParaRPr>
          </a:p>
          <a:p>
            <a:pPr lvl="0"/>
            <a:endParaRPr lang="en-GB" sz="1800" dirty="0">
              <a:solidFill>
                <a:prstClr val="black"/>
              </a:solidFill>
            </a:endParaRPr>
          </a:p>
          <a:p>
            <a:pPr lvl="0"/>
            <a:r>
              <a:rPr lang="en-GB" sz="1800" dirty="0">
                <a:solidFill>
                  <a:prstClr val="black"/>
                </a:solidFill>
              </a:rPr>
              <a:t>To critically evaluate the consequences of conflict and the effect that conflict has on you and individuals in the workplace</a:t>
            </a:r>
          </a:p>
          <a:p>
            <a:pPr lvl="0"/>
            <a:endParaRPr lang="en-GB" sz="1800" dirty="0">
              <a:solidFill>
                <a:prstClr val="black"/>
              </a:solidFill>
            </a:endParaRPr>
          </a:p>
          <a:p>
            <a:pPr lvl="0"/>
            <a:r>
              <a:rPr lang="en-GB" sz="1800" dirty="0">
                <a:solidFill>
                  <a:prstClr val="black"/>
                </a:solidFill>
              </a:rPr>
              <a:t>To critically reflect on your response to conflict and the conflict management and negotiation strategies you use to resolve conflict</a:t>
            </a:r>
          </a:p>
        </p:txBody>
      </p:sp>
    </p:spTree>
    <p:extLst>
      <p:ext uri="{BB962C8B-B14F-4D97-AF65-F5344CB8AC3E}">
        <p14:creationId xmlns:p14="http://schemas.microsoft.com/office/powerpoint/2010/main" val="430507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27256"/>
          </a:xfrm>
        </p:spPr>
        <p:txBody>
          <a:bodyPr/>
          <a:lstStyle/>
          <a:p>
            <a:pPr algn="ctr"/>
            <a:r>
              <a:rPr lang="cy-GB" noProof="0" dirty="0"/>
              <a:t>Ystyriwch…..      </a:t>
            </a:r>
            <a:r>
              <a:rPr lang="en-GB" dirty="0"/>
              <a:t>Consider…..</a:t>
            </a:r>
            <a:endParaRPr lang="cy-GB" noProof="0" dirty="0"/>
          </a:p>
        </p:txBody>
      </p:sp>
      <p:sp>
        <p:nvSpPr>
          <p:cNvPr id="3" name="Content Placeholder 2"/>
          <p:cNvSpPr>
            <a:spLocks noGrp="1"/>
          </p:cNvSpPr>
          <p:nvPr>
            <p:ph sz="half" idx="1"/>
          </p:nvPr>
        </p:nvSpPr>
        <p:spPr>
          <a:xfrm>
            <a:off x="628650" y="1392383"/>
            <a:ext cx="3886200" cy="4784580"/>
          </a:xfrm>
        </p:spPr>
        <p:txBody>
          <a:bodyPr/>
          <a:lstStyle/>
          <a:p>
            <a:r>
              <a:rPr lang="cy-GB" noProof="0" dirty="0"/>
              <a:t>Sut ydych </a:t>
            </a:r>
            <a:r>
              <a:rPr lang="cy-GB" noProof="0" dirty="0" err="1"/>
              <a:t>chi’n</a:t>
            </a:r>
            <a:r>
              <a:rPr lang="cy-GB" noProof="0" dirty="0"/>
              <a:t> diffinio gwrthdaro?</a:t>
            </a:r>
          </a:p>
          <a:p>
            <a:r>
              <a:rPr lang="cy-GB" noProof="0" dirty="0"/>
              <a:t>Beth yw eich ymateb arferol i wrthdaro?</a:t>
            </a:r>
          </a:p>
          <a:p>
            <a:r>
              <a:rPr lang="cy-GB" noProof="0" dirty="0"/>
              <a:t>Beth yw </a:t>
            </a:r>
            <a:r>
              <a:rPr lang="cy-GB" dirty="0"/>
              <a:t>eich prif gryfder wrth ddelio â gwrthdaro</a:t>
            </a:r>
            <a:r>
              <a:rPr lang="cy-GB" noProof="0" dirty="0"/>
              <a:t>?</a:t>
            </a:r>
          </a:p>
          <a:p>
            <a:r>
              <a:rPr lang="cy-GB" noProof="0" dirty="0"/>
              <a:t>Beth yw canlyniad pwysicaf gwrthdaro?</a:t>
            </a:r>
          </a:p>
        </p:txBody>
      </p:sp>
      <p:sp>
        <p:nvSpPr>
          <p:cNvPr id="4" name="Content Placeholder 3"/>
          <p:cNvSpPr>
            <a:spLocks noGrp="1"/>
          </p:cNvSpPr>
          <p:nvPr>
            <p:ph sz="half" idx="2"/>
          </p:nvPr>
        </p:nvSpPr>
        <p:spPr>
          <a:xfrm>
            <a:off x="4629150" y="1288474"/>
            <a:ext cx="3886200" cy="4888490"/>
          </a:xfrm>
        </p:spPr>
        <p:txBody>
          <a:bodyPr/>
          <a:lstStyle/>
          <a:p>
            <a:r>
              <a:rPr lang="en-GB" dirty="0"/>
              <a:t>How do you define conflict?</a:t>
            </a:r>
          </a:p>
          <a:p>
            <a:r>
              <a:rPr lang="en-GB" dirty="0"/>
              <a:t>What is your typical response to conflict?</a:t>
            </a:r>
          </a:p>
          <a:p>
            <a:r>
              <a:rPr lang="en-GB" dirty="0"/>
              <a:t>What is your greatest strength when dealing with a conflict?</a:t>
            </a:r>
          </a:p>
          <a:p>
            <a:r>
              <a:rPr lang="en-GB" dirty="0"/>
              <a:t>What is the most important outcome of conflict?</a:t>
            </a:r>
          </a:p>
        </p:txBody>
      </p:sp>
    </p:spTree>
    <p:extLst>
      <p:ext uri="{BB962C8B-B14F-4D97-AF65-F5344CB8AC3E}">
        <p14:creationId xmlns:p14="http://schemas.microsoft.com/office/powerpoint/2010/main" val="3013413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cy-GB" i="1" noProof="0" dirty="0"/>
              <a:t>Gwrthdaro yn y gweithle</a:t>
            </a:r>
          </a:p>
        </p:txBody>
      </p:sp>
      <p:sp>
        <p:nvSpPr>
          <p:cNvPr id="3" name="Content Placeholder 2"/>
          <p:cNvSpPr>
            <a:spLocks noGrp="1"/>
          </p:cNvSpPr>
          <p:nvPr>
            <p:ph sz="half" idx="1"/>
          </p:nvPr>
        </p:nvSpPr>
        <p:spPr>
          <a:xfrm>
            <a:off x="444719" y="1216025"/>
            <a:ext cx="7590440" cy="4351338"/>
          </a:xfrm>
        </p:spPr>
        <p:txBody>
          <a:bodyPr>
            <a:normAutofit lnSpcReduction="10000"/>
          </a:bodyPr>
          <a:lstStyle/>
          <a:p>
            <a:r>
              <a:rPr lang="cy-GB" noProof="0" dirty="0"/>
              <a:t>Mae 4 o bob 10 gweithiwr yn y DU wedi profi rhyw fath o wrthdaro rhyngbersonol o fewn y 12 mis diwethaf</a:t>
            </a:r>
          </a:p>
          <a:p>
            <a:r>
              <a:rPr lang="cy-GB" noProof="0" dirty="0"/>
              <a:t>Y DU sydd </a:t>
            </a:r>
            <a:r>
              <a:rPr lang="cy-GB" noProof="0" dirty="0" err="1"/>
              <a:t>â’r</a:t>
            </a:r>
            <a:r>
              <a:rPr lang="cy-GB" noProof="0" dirty="0"/>
              <a:t> lefelau cynhyrchiant isaf o blith cenhedloedd y G7 (Canada, Ffrainc, yr Almaen, yr Eidal, Japan, y Deyrnas Unedig a’r Unol Daleithiau)</a:t>
            </a:r>
          </a:p>
          <a:p>
            <a:pPr marL="0" indent="0">
              <a:buNone/>
            </a:pPr>
            <a:r>
              <a:rPr lang="cy-GB" noProof="0" dirty="0"/>
              <a:t>                                                                    </a:t>
            </a:r>
            <a:r>
              <a:rPr lang="cy-GB" i="1" noProof="0" dirty="0" err="1"/>
              <a:t>Liddle</a:t>
            </a:r>
            <a:r>
              <a:rPr lang="cy-GB" i="1" noProof="0" dirty="0"/>
              <a:t> (2017)</a:t>
            </a:r>
          </a:p>
          <a:p>
            <a:pPr marL="0" indent="0">
              <a:buNone/>
            </a:pPr>
            <a:r>
              <a:rPr lang="cy-GB" b="1" noProof="0" dirty="0"/>
              <a:t>Ystyriwch:</a:t>
            </a:r>
          </a:p>
          <a:p>
            <a:pPr marL="0" indent="0">
              <a:buNone/>
            </a:pPr>
            <a:r>
              <a:rPr lang="cy-GB" noProof="0" dirty="0"/>
              <a:t>Beth yw prif achosion gwrthdaro yn y gweithle?</a:t>
            </a:r>
          </a:p>
          <a:p>
            <a:pPr marL="0" indent="0">
              <a:buNone/>
            </a:pPr>
            <a:endParaRPr lang="cy-GB" noProof="0" dirty="0"/>
          </a:p>
          <a:p>
            <a:pPr marL="0" indent="0">
              <a:buNone/>
            </a:pPr>
            <a:endParaRPr lang="cy-GB" noProof="0" dirty="0"/>
          </a:p>
          <a:p>
            <a:endParaRPr lang="cy-GB" noProof="0" dirty="0"/>
          </a:p>
        </p:txBody>
      </p:sp>
    </p:spTree>
    <p:extLst>
      <p:ext uri="{BB962C8B-B14F-4D97-AF65-F5344CB8AC3E}">
        <p14:creationId xmlns:p14="http://schemas.microsoft.com/office/powerpoint/2010/main" val="102739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en-GB" i="1" dirty="0"/>
              <a:t>Conflict in the workplace</a:t>
            </a:r>
          </a:p>
        </p:txBody>
      </p:sp>
      <p:sp>
        <p:nvSpPr>
          <p:cNvPr id="3" name="Content Placeholder 2"/>
          <p:cNvSpPr>
            <a:spLocks noGrp="1"/>
          </p:cNvSpPr>
          <p:nvPr>
            <p:ph sz="half" idx="1"/>
          </p:nvPr>
        </p:nvSpPr>
        <p:spPr>
          <a:xfrm>
            <a:off x="444719" y="1216025"/>
            <a:ext cx="7590440" cy="4351338"/>
          </a:xfrm>
        </p:spPr>
        <p:txBody>
          <a:bodyPr>
            <a:normAutofit lnSpcReduction="10000"/>
          </a:bodyPr>
          <a:lstStyle/>
          <a:p>
            <a:r>
              <a:rPr lang="en-GB" dirty="0"/>
              <a:t>4 out of 10 employees in the UK have experienced some type of interpersonal conflict within the last 12 months</a:t>
            </a:r>
          </a:p>
          <a:p>
            <a:r>
              <a:rPr lang="en-GB" dirty="0"/>
              <a:t>UK has the lowest productivity levels of the G7 nations (Canada, France, Germany, Italy, Japan, the United Kingdom, and the United States)</a:t>
            </a:r>
          </a:p>
          <a:p>
            <a:pPr marL="0" indent="0">
              <a:buNone/>
            </a:pPr>
            <a:r>
              <a:rPr lang="en-GB" dirty="0"/>
              <a:t>                                                                    </a:t>
            </a:r>
            <a:r>
              <a:rPr lang="en-GB" i="1" dirty="0"/>
              <a:t>Liddle (2017)</a:t>
            </a:r>
          </a:p>
          <a:p>
            <a:pPr marL="0" indent="0">
              <a:buNone/>
            </a:pPr>
            <a:r>
              <a:rPr lang="en-GB" b="1" dirty="0"/>
              <a:t>Consider:</a:t>
            </a:r>
          </a:p>
          <a:p>
            <a:pPr marL="0" indent="0">
              <a:buNone/>
            </a:pPr>
            <a:r>
              <a:rPr lang="en-GB" dirty="0"/>
              <a:t>What are the main causes of conflict in the workplace?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381594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46256"/>
          </a:xfrm>
        </p:spPr>
        <p:txBody>
          <a:bodyPr>
            <a:normAutofit/>
          </a:bodyPr>
          <a:lstStyle/>
          <a:p>
            <a:pPr algn="ctr"/>
            <a:r>
              <a:rPr lang="cy-GB" sz="3600" i="1" noProof="0" dirty="0"/>
              <a:t>Achosion gwrthdaro  Causes of conflict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166685576"/>
              </p:ext>
            </p:extLst>
          </p:nvPr>
        </p:nvGraphicFramePr>
        <p:xfrm>
          <a:off x="628650" y="1288473"/>
          <a:ext cx="7612064" cy="1884216"/>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69402">
                <a:tc gridSpan="2">
                  <a:txBody>
                    <a:bodyPr/>
                    <a:lstStyle/>
                    <a:p>
                      <a:pPr algn="ctr"/>
                      <a:r>
                        <a:rPr lang="cy-GB" dirty="0"/>
                        <a:t>Prif achosion gwrthdaro </a:t>
                      </a:r>
                      <a:r>
                        <a:rPr lang="cy-GB" baseline="0" dirty="0"/>
                        <a:t>(Bell a Hart, 2002)</a:t>
                      </a:r>
                      <a:endParaRPr lang="cy-GB" dirty="0"/>
                    </a:p>
                  </a:txBody>
                  <a:tcPr/>
                </a:tc>
                <a:tc hMerge="1">
                  <a:txBody>
                    <a:bodyPr/>
                    <a:lstStyle/>
                    <a:p>
                      <a:endParaRPr lang="en-GB"/>
                    </a:p>
                  </a:txBody>
                  <a:tcPr/>
                </a:tc>
                <a:extLst>
                  <a:ext uri="{0D108BD9-81ED-4DB2-BD59-A6C34878D82A}">
                    <a16:rowId xmlns:a16="http://schemas.microsoft.com/office/drawing/2014/main" val="842544455"/>
                  </a:ext>
                </a:extLst>
              </a:tr>
              <a:tr h="406608">
                <a:tc>
                  <a:txBody>
                    <a:bodyPr/>
                    <a:lstStyle/>
                    <a:p>
                      <a:r>
                        <a:rPr lang="cy-GB" dirty="0"/>
                        <a:t>Adnoddau sy’n gwrthdaro</a:t>
                      </a:r>
                    </a:p>
                  </a:txBody>
                  <a:tcPr/>
                </a:tc>
                <a:tc>
                  <a:txBody>
                    <a:bodyPr/>
                    <a:lstStyle/>
                    <a:p>
                      <a:r>
                        <a:rPr lang="cy-GB" dirty="0"/>
                        <a:t>Arddulliau </a:t>
                      </a:r>
                      <a:r>
                        <a:rPr kumimoji="0" lang="cy-GB" sz="1800" b="0" i="0" u="none" strike="noStrike" kern="1200" cap="none" spc="0" normalizeH="0" baseline="0" noProof="0" dirty="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417862512"/>
                  </a:ext>
                </a:extLst>
              </a:tr>
              <a:tr h="369402">
                <a:tc>
                  <a:txBody>
                    <a:bodyPr/>
                    <a:lstStyle/>
                    <a:p>
                      <a:r>
                        <a:rPr lang="cy-GB" dirty="0"/>
                        <a:t>Canfyddiadau sy’n gwrthdaro</a:t>
                      </a:r>
                    </a:p>
                  </a:txBody>
                  <a:tcPr/>
                </a:tc>
                <a:tc>
                  <a:txBody>
                    <a:bodyPr/>
                    <a:lstStyle/>
                    <a:p>
                      <a:r>
                        <a:rPr lang="cy-GB" dirty="0"/>
                        <a:t>Nodau </a:t>
                      </a:r>
                      <a:r>
                        <a:rPr kumimoji="0" lang="cy-GB" sz="1800" b="0" i="0" u="none" strike="noStrike" kern="1200" cap="none" spc="0" normalizeH="0" baseline="0" noProof="0" dirty="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4021026825"/>
                  </a:ext>
                </a:extLst>
              </a:tr>
              <a:tr h="369402">
                <a:tc>
                  <a:txBody>
                    <a:bodyPr/>
                    <a:lstStyle/>
                    <a:p>
                      <a:r>
                        <a:rPr lang="cy-GB" dirty="0"/>
                        <a:t>Gwerthoedd personol gwahanol</a:t>
                      </a:r>
                    </a:p>
                  </a:txBody>
                  <a:tcPr/>
                </a:tc>
                <a:tc>
                  <a:txBody>
                    <a:bodyPr/>
                    <a:lstStyle/>
                    <a:p>
                      <a:r>
                        <a:rPr lang="cy-GB" dirty="0"/>
                        <a:t>Polisïau anrhagweladwy</a:t>
                      </a:r>
                    </a:p>
                  </a:txBody>
                  <a:tcPr/>
                </a:tc>
                <a:extLst>
                  <a:ext uri="{0D108BD9-81ED-4DB2-BD59-A6C34878D82A}">
                    <a16:rowId xmlns:a16="http://schemas.microsoft.com/office/drawing/2014/main" val="2374758078"/>
                  </a:ext>
                </a:extLst>
              </a:tr>
              <a:tr h="369402">
                <a:tc>
                  <a:txBody>
                    <a:bodyPr/>
                    <a:lstStyle/>
                    <a:p>
                      <a:r>
                        <a:rPr lang="cy-GB" dirty="0"/>
                        <a:t>Pwysau sy’n gwrthdaro</a:t>
                      </a:r>
                    </a:p>
                  </a:txBody>
                  <a:tcPr/>
                </a:tc>
                <a:tc>
                  <a:txBody>
                    <a:bodyPr/>
                    <a:lstStyle/>
                    <a:p>
                      <a:r>
                        <a:rPr lang="cy-GB" dirty="0"/>
                        <a:t>Rolau </a:t>
                      </a:r>
                      <a:r>
                        <a:rPr kumimoji="0" lang="cy-GB" sz="1800" b="0" i="0" u="none" strike="noStrike" kern="1200" cap="none" spc="0" normalizeH="0" baseline="0" noProof="0" dirty="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2217808177"/>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2742689890"/>
              </p:ext>
            </p:extLst>
          </p:nvPr>
        </p:nvGraphicFramePr>
        <p:xfrm>
          <a:off x="628650" y="3255817"/>
          <a:ext cx="7612064" cy="210589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1078466660"/>
                    </a:ext>
                  </a:extLst>
                </a:gridCol>
                <a:gridCol w="3806032">
                  <a:extLst>
                    <a:ext uri="{9D8B030D-6E8A-4147-A177-3AD203B41FA5}">
                      <a16:colId xmlns:a16="http://schemas.microsoft.com/office/drawing/2014/main" val="694536116"/>
                    </a:ext>
                  </a:extLst>
                </a:gridCol>
              </a:tblGrid>
              <a:tr h="421178">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3752281237"/>
                  </a:ext>
                </a:extLst>
              </a:tr>
              <a:tr h="421178">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1316312485"/>
                  </a:ext>
                </a:extLst>
              </a:tr>
              <a:tr h="421178">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318385300"/>
                  </a:ext>
                </a:extLst>
              </a:tr>
              <a:tr h="421178">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3742248009"/>
                  </a:ext>
                </a:extLst>
              </a:tr>
              <a:tr h="421178">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3903798127"/>
                  </a:ext>
                </a:extLst>
              </a:tr>
            </a:tbl>
          </a:graphicData>
        </a:graphic>
      </p:graphicFrame>
    </p:spTree>
    <p:extLst>
      <p:ext uri="{BB962C8B-B14F-4D97-AF65-F5344CB8AC3E}">
        <p14:creationId xmlns:p14="http://schemas.microsoft.com/office/powerpoint/2010/main" val="1859964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9546"/>
            <a:ext cx="7886700" cy="880468"/>
          </a:xfrm>
        </p:spPr>
        <p:txBody>
          <a:bodyPr>
            <a:normAutofit/>
          </a:bodyPr>
          <a:lstStyle/>
          <a:p>
            <a:r>
              <a:rPr lang="cy-GB" i="1" noProof="0" dirty="0"/>
              <a:t>Strategaethau rheoli gwrthdaro</a:t>
            </a:r>
          </a:p>
        </p:txBody>
      </p:sp>
      <p:sp>
        <p:nvSpPr>
          <p:cNvPr id="6" name="TextBox 5"/>
          <p:cNvSpPr txBox="1"/>
          <p:nvPr/>
        </p:nvSpPr>
        <p:spPr>
          <a:xfrm>
            <a:off x="530768" y="4141077"/>
            <a:ext cx="7811162" cy="1754326"/>
          </a:xfrm>
          <a:prstGeom prst="rect">
            <a:avLst/>
          </a:prstGeom>
          <a:noFill/>
        </p:spPr>
        <p:txBody>
          <a:bodyPr wrap="square" rtlCol="0">
            <a:spAutoFit/>
          </a:bodyPr>
          <a:lstStyle/>
          <a:p>
            <a:r>
              <a:rPr lang="cy-GB" b="1" dirty="0"/>
              <a:t>Cymodi</a:t>
            </a:r>
            <a:r>
              <a:rPr lang="cy-GB" dirty="0"/>
              <a:t>: rhoi i’r unigolyn arall yr hyn mae ef/hi eisiau</a:t>
            </a:r>
          </a:p>
          <a:p>
            <a:r>
              <a:rPr lang="cy-GB" b="1" dirty="0"/>
              <a:t>Osgoi:  </a:t>
            </a:r>
            <a:r>
              <a:rPr lang="cy-GB" dirty="0"/>
              <a:t>osgoi’r unigolyn ac unrhyw faterion cysylltiedig</a:t>
            </a:r>
          </a:p>
          <a:p>
            <a:r>
              <a:rPr lang="cy-GB" b="1" dirty="0"/>
              <a:t>Cydweithredu: </a:t>
            </a:r>
            <a:r>
              <a:rPr lang="cy-GB" dirty="0"/>
              <a:t>creu datrysiad gyda’ch gilydd</a:t>
            </a:r>
          </a:p>
          <a:p>
            <a:r>
              <a:rPr lang="cy-GB" b="1" dirty="0"/>
              <a:t>Cyfaddawdu: </a:t>
            </a:r>
            <a:r>
              <a:rPr lang="cy-GB" dirty="0"/>
              <a:t>rhoi’r gorau i rai elfennau er mwyn dod i ddatrysiad</a:t>
            </a:r>
          </a:p>
          <a:p>
            <a:r>
              <a:rPr lang="cy-GB" b="1" dirty="0"/>
              <a:t>Cystadleuaeth: </a:t>
            </a:r>
            <a:r>
              <a:rPr lang="cy-GB" dirty="0"/>
              <a:t>lle mae un ochr yn ennill a’r llall yn colli	                  </a:t>
            </a:r>
            <a:r>
              <a:rPr lang="en-GB" b="1" dirty="0">
                <a:solidFill>
                  <a:prstClr val="black"/>
                </a:solidFill>
              </a:rPr>
              <a:t>Singh (2008)</a:t>
            </a:r>
            <a:endParaRPr lang="en-GB" b="1" dirty="0"/>
          </a:p>
          <a:p>
            <a:endParaRPr lang="en-GB" dirty="0"/>
          </a:p>
        </p:txBody>
      </p:sp>
      <p:sp>
        <p:nvSpPr>
          <p:cNvPr id="7" name="TextBox 6"/>
          <p:cNvSpPr txBox="1"/>
          <p:nvPr/>
        </p:nvSpPr>
        <p:spPr>
          <a:xfrm>
            <a:off x="530772" y="864039"/>
            <a:ext cx="3358055" cy="369332"/>
          </a:xfrm>
          <a:prstGeom prst="rect">
            <a:avLst/>
          </a:prstGeom>
          <a:noFill/>
        </p:spPr>
        <p:txBody>
          <a:bodyPr wrap="square" rtlCol="0">
            <a:spAutoFit/>
          </a:bodyPr>
          <a:lstStyle/>
          <a:p>
            <a:r>
              <a:rPr lang="cy-GB" b="1" dirty="0"/>
              <a:t>Canlyniadau gwrthdaro</a:t>
            </a:r>
            <a:r>
              <a:rPr lang="en-GB" b="1" dirty="0"/>
              <a:t>: </a:t>
            </a:r>
          </a:p>
        </p:txBody>
      </p:sp>
      <p:graphicFrame>
        <p:nvGraphicFramePr>
          <p:cNvPr id="3" name="Table 2"/>
          <p:cNvGraphicFramePr>
            <a:graphicFrameLocks noGrp="1"/>
          </p:cNvGraphicFramePr>
          <p:nvPr>
            <p:extLst>
              <p:ext uri="{D42A27DB-BD31-4B8C-83A1-F6EECF244321}">
                <p14:modId xmlns:p14="http://schemas.microsoft.com/office/powerpoint/2010/main" val="2057630855"/>
              </p:ext>
            </p:extLst>
          </p:nvPr>
        </p:nvGraphicFramePr>
        <p:xfrm>
          <a:off x="530772" y="1295557"/>
          <a:ext cx="7811158" cy="2743200"/>
        </p:xfrm>
        <a:graphic>
          <a:graphicData uri="http://schemas.openxmlformats.org/drawingml/2006/table">
            <a:tbl>
              <a:tblPr firstRow="1" bandRow="1">
                <a:tableStyleId>{5C22544A-7EE6-4342-B048-85BDC9FD1C3A}</a:tableStyleId>
              </a:tblPr>
              <a:tblGrid>
                <a:gridCol w="3905579">
                  <a:extLst>
                    <a:ext uri="{9D8B030D-6E8A-4147-A177-3AD203B41FA5}">
                      <a16:colId xmlns:a16="http://schemas.microsoft.com/office/drawing/2014/main" val="20000"/>
                    </a:ext>
                  </a:extLst>
                </a:gridCol>
                <a:gridCol w="3905579">
                  <a:extLst>
                    <a:ext uri="{9D8B030D-6E8A-4147-A177-3AD203B41FA5}">
                      <a16:colId xmlns:a16="http://schemas.microsoft.com/office/drawing/2014/main" val="20001"/>
                    </a:ext>
                  </a:extLst>
                </a:gridCol>
              </a:tblGrid>
              <a:tr h="370840">
                <a:tc>
                  <a:txBody>
                    <a:bodyPr/>
                    <a:lstStyle/>
                    <a:p>
                      <a:r>
                        <a:rPr lang="cy-GB" sz="1400" noProof="0" dirty="0"/>
                        <a:t>Canlyniadau Cadarnhaol</a:t>
                      </a:r>
                    </a:p>
                  </a:txBody>
                  <a:tcPr/>
                </a:tc>
                <a:tc>
                  <a:txBody>
                    <a:bodyPr/>
                    <a:lstStyle/>
                    <a:p>
                      <a:r>
                        <a:rPr lang="cy-GB" sz="1400" noProof="0" dirty="0"/>
                        <a:t>Canlyniadau Negyddol</a:t>
                      </a:r>
                    </a:p>
                  </a:txBody>
                  <a:tcPr/>
                </a:tc>
                <a:extLst>
                  <a:ext uri="{0D108BD9-81ED-4DB2-BD59-A6C34878D82A}">
                    <a16:rowId xmlns:a16="http://schemas.microsoft.com/office/drawing/2014/main" val="10000"/>
                  </a:ext>
                </a:extLst>
              </a:tr>
              <a:tr h="370840">
                <a:tc>
                  <a:txBody>
                    <a:bodyPr/>
                    <a:lstStyle/>
                    <a:p>
                      <a:r>
                        <a:rPr lang="cy-GB" sz="1400" noProof="0" dirty="0"/>
                        <a:t>Arwain at syniadau newydd</a:t>
                      </a:r>
                    </a:p>
                  </a:txBody>
                  <a:tcPr/>
                </a:tc>
                <a:tc>
                  <a:txBody>
                    <a:bodyPr/>
                    <a:lstStyle/>
                    <a:p>
                      <a:r>
                        <a:rPr lang="cy-GB" sz="1400" noProof="0" dirty="0"/>
                        <a:t>Dargyfeirio egni i ffwrdd</a:t>
                      </a:r>
                      <a:r>
                        <a:rPr lang="cy-GB" sz="1400" baseline="0" noProof="0" dirty="0"/>
                        <a:t> o’r gwaith</a:t>
                      </a:r>
                      <a:endParaRPr lang="cy-GB" sz="1400" noProof="0" dirty="0"/>
                    </a:p>
                  </a:txBody>
                  <a:tcPr/>
                </a:tc>
                <a:extLst>
                  <a:ext uri="{0D108BD9-81ED-4DB2-BD59-A6C34878D82A}">
                    <a16:rowId xmlns:a16="http://schemas.microsoft.com/office/drawing/2014/main" val="10001"/>
                  </a:ext>
                </a:extLst>
              </a:tr>
              <a:tr h="370840">
                <a:tc>
                  <a:txBody>
                    <a:bodyPr/>
                    <a:lstStyle/>
                    <a:p>
                      <a:r>
                        <a:rPr lang="cy-GB" sz="1400" noProof="0" dirty="0"/>
                        <a:t>Sbarduno creadigrwydd</a:t>
                      </a:r>
                    </a:p>
                  </a:txBody>
                  <a:tcPr/>
                </a:tc>
                <a:tc>
                  <a:txBody>
                    <a:bodyPr/>
                    <a:lstStyle/>
                    <a:p>
                      <a:r>
                        <a:rPr lang="cy-GB" sz="1400" noProof="0" dirty="0"/>
                        <a:t>Bygwth</a:t>
                      </a:r>
                      <a:r>
                        <a:rPr lang="cy-GB" sz="1400" baseline="0" noProof="0" dirty="0"/>
                        <a:t> lles seicolegol</a:t>
                      </a:r>
                      <a:endParaRPr lang="cy-GB" sz="1400" noProof="0" dirty="0"/>
                    </a:p>
                  </a:txBody>
                  <a:tcPr/>
                </a:tc>
                <a:extLst>
                  <a:ext uri="{0D108BD9-81ED-4DB2-BD59-A6C34878D82A}">
                    <a16:rowId xmlns:a16="http://schemas.microsoft.com/office/drawing/2014/main" val="10002"/>
                  </a:ext>
                </a:extLst>
              </a:tr>
              <a:tr h="370840">
                <a:tc>
                  <a:txBody>
                    <a:bodyPr/>
                    <a:lstStyle/>
                    <a:p>
                      <a:r>
                        <a:rPr lang="cy-GB" sz="1400" noProof="0" dirty="0"/>
                        <a:t>Ysgogi newid</a:t>
                      </a:r>
                    </a:p>
                  </a:txBody>
                  <a:tcPr/>
                </a:tc>
                <a:tc>
                  <a:txBody>
                    <a:bodyPr/>
                    <a:lstStyle/>
                    <a:p>
                      <a:r>
                        <a:rPr lang="cy-GB" sz="1400" noProof="0" dirty="0"/>
                        <a:t>Gwastraffu adnoddau</a:t>
                      </a:r>
                    </a:p>
                  </a:txBody>
                  <a:tcPr/>
                </a:tc>
                <a:extLst>
                  <a:ext uri="{0D108BD9-81ED-4DB2-BD59-A6C34878D82A}">
                    <a16:rowId xmlns:a16="http://schemas.microsoft.com/office/drawing/2014/main" val="10003"/>
                  </a:ext>
                </a:extLst>
              </a:tr>
              <a:tr h="370840">
                <a:tc>
                  <a:txBody>
                    <a:bodyPr/>
                    <a:lstStyle/>
                    <a:p>
                      <a:r>
                        <a:rPr lang="cy-GB" sz="1400" noProof="0" dirty="0"/>
                        <a:t>Hyrwyddo bywiogrwydd sefydliadol</a:t>
                      </a:r>
                    </a:p>
                  </a:txBody>
                  <a:tcPr/>
                </a:tc>
                <a:tc>
                  <a:txBody>
                    <a:bodyPr/>
                    <a:lstStyle/>
                    <a:p>
                      <a:r>
                        <a:rPr lang="cy-GB" sz="1400" noProof="0" dirty="0"/>
                        <a:t>Creu hinsawdd negyddol</a:t>
                      </a:r>
                    </a:p>
                  </a:txBody>
                  <a:tcPr/>
                </a:tc>
                <a:extLst>
                  <a:ext uri="{0D108BD9-81ED-4DB2-BD59-A6C34878D82A}">
                    <a16:rowId xmlns:a16="http://schemas.microsoft.com/office/drawing/2014/main" val="10004"/>
                  </a:ext>
                </a:extLst>
              </a:tr>
              <a:tr h="370840">
                <a:tc>
                  <a:txBody>
                    <a:bodyPr/>
                    <a:lstStyle/>
                    <a:p>
                      <a:r>
                        <a:rPr lang="cy-GB" sz="1400" noProof="0" dirty="0"/>
                        <a:t>Helpu unigolion a grwpiau i sefydlu</a:t>
                      </a:r>
                      <a:r>
                        <a:rPr lang="cy-GB" sz="1400" baseline="0" noProof="0" dirty="0"/>
                        <a:t> hunaniaeth</a:t>
                      </a:r>
                      <a:endParaRPr lang="cy-GB" sz="1400" noProof="0" dirty="0"/>
                    </a:p>
                  </a:txBody>
                  <a:tcPr/>
                </a:tc>
                <a:tc>
                  <a:txBody>
                    <a:bodyPr/>
                    <a:lstStyle/>
                    <a:p>
                      <a:r>
                        <a:rPr lang="cy-GB" sz="1400" noProof="0" dirty="0"/>
                        <a:t>Tarfu ar gydlyniad y gr</a:t>
                      </a:r>
                      <a:r>
                        <a:rPr lang="cy-GB" sz="1400" noProof="0" dirty="0">
                          <a:latin typeface="+mn-lt"/>
                          <a:cs typeface="Arial"/>
                        </a:rPr>
                        <a:t>ŵp</a:t>
                      </a:r>
                      <a:endParaRPr lang="cy-GB" sz="1400" noProof="0" dirty="0">
                        <a:latin typeface="+mn-lt"/>
                      </a:endParaRPr>
                    </a:p>
                  </a:txBody>
                  <a:tcPr/>
                </a:tc>
                <a:extLst>
                  <a:ext uri="{0D108BD9-81ED-4DB2-BD59-A6C34878D82A}">
                    <a16:rowId xmlns:a16="http://schemas.microsoft.com/office/drawing/2014/main" val="10005"/>
                  </a:ext>
                </a:extLst>
              </a:tr>
              <a:tr h="370840">
                <a:tc>
                  <a:txBody>
                    <a:bodyPr/>
                    <a:lstStyle/>
                    <a:p>
                      <a:r>
                        <a:rPr lang="cy-GB" sz="1400" noProof="0" dirty="0"/>
                        <a:t>Gweithredu fel falf ddiogelu i ddynodi ymddygiadau problemus</a:t>
                      </a:r>
                    </a:p>
                  </a:txBody>
                  <a:tcPr/>
                </a:tc>
                <a:tc>
                  <a:txBody>
                    <a:bodyPr/>
                    <a:lstStyle/>
                    <a:p>
                      <a:r>
                        <a:rPr lang="cy-GB" sz="1400" noProof="0" dirty="0"/>
                        <a:t>Gall gynyddu gelyniaeth ac ymddygiad ymosodol </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22595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Conflict management strategies</a:t>
            </a:r>
          </a:p>
        </p:txBody>
      </p:sp>
      <p:pic>
        <p:nvPicPr>
          <p:cNvPr id="5" name="Picture 4"/>
          <p:cNvPicPr>
            <a:picLocks noChangeAspect="1"/>
          </p:cNvPicPr>
          <p:nvPr/>
        </p:nvPicPr>
        <p:blipFill>
          <a:blip r:embed="rId3"/>
          <a:stretch>
            <a:fillRect/>
          </a:stretch>
        </p:blipFill>
        <p:spPr>
          <a:xfrm>
            <a:off x="628650" y="1754367"/>
            <a:ext cx="7583214" cy="2112824"/>
          </a:xfrm>
          <a:prstGeom prst="rect">
            <a:avLst/>
          </a:prstGeom>
        </p:spPr>
      </p:pic>
      <p:sp>
        <p:nvSpPr>
          <p:cNvPr id="6" name="TextBox 5"/>
          <p:cNvSpPr txBox="1"/>
          <p:nvPr/>
        </p:nvSpPr>
        <p:spPr>
          <a:xfrm>
            <a:off x="530772" y="3930869"/>
            <a:ext cx="7478111" cy="2031325"/>
          </a:xfrm>
          <a:prstGeom prst="rect">
            <a:avLst/>
          </a:prstGeom>
          <a:noFill/>
        </p:spPr>
        <p:txBody>
          <a:bodyPr wrap="square" rtlCol="0">
            <a:spAutoFit/>
          </a:bodyPr>
          <a:lstStyle/>
          <a:p>
            <a:r>
              <a:rPr lang="en-GB" b="1" dirty="0"/>
              <a:t>Accommodation</a:t>
            </a:r>
            <a:r>
              <a:rPr lang="en-GB" dirty="0"/>
              <a:t>: providing the other individual with what they want</a:t>
            </a:r>
          </a:p>
          <a:p>
            <a:r>
              <a:rPr lang="en-GB" b="1" dirty="0"/>
              <a:t>Avoidance:  </a:t>
            </a:r>
            <a:r>
              <a:rPr lang="en-GB" dirty="0"/>
              <a:t>avoiding the individual and any related matters</a:t>
            </a:r>
          </a:p>
          <a:p>
            <a:r>
              <a:rPr lang="en-GB" b="1" dirty="0"/>
              <a:t>Collaboration: </a:t>
            </a:r>
            <a:r>
              <a:rPr lang="en-GB" dirty="0"/>
              <a:t>creating a solution together </a:t>
            </a:r>
          </a:p>
          <a:p>
            <a:r>
              <a:rPr lang="en-GB" b="1" dirty="0"/>
              <a:t>Compromise: </a:t>
            </a:r>
            <a:r>
              <a:rPr lang="en-GB" dirty="0"/>
              <a:t>to give up certain elements in order to establish a solution </a:t>
            </a:r>
          </a:p>
          <a:p>
            <a:r>
              <a:rPr lang="en-GB" b="1" dirty="0"/>
              <a:t>Competition: </a:t>
            </a:r>
            <a:r>
              <a:rPr lang="en-GB" dirty="0"/>
              <a:t>where one side wins and the other side loses  </a:t>
            </a:r>
          </a:p>
          <a:p>
            <a:r>
              <a:rPr lang="en-GB" b="1" dirty="0"/>
              <a:t>                                                                                                       Singh (2008)</a:t>
            </a:r>
          </a:p>
          <a:p>
            <a:endParaRPr lang="en-GB" dirty="0"/>
          </a:p>
        </p:txBody>
      </p:sp>
      <p:sp>
        <p:nvSpPr>
          <p:cNvPr id="7" name="TextBox 6"/>
          <p:cNvSpPr txBox="1"/>
          <p:nvPr/>
        </p:nvSpPr>
        <p:spPr>
          <a:xfrm>
            <a:off x="530772" y="1385035"/>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2837219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578069" y="346840"/>
          <a:ext cx="8092966" cy="5216316"/>
        </p:xfrm>
        <a:graphic>
          <a:graphicData uri="http://schemas.openxmlformats.org/drawingml/2006/table">
            <a:tbl>
              <a:tblPr firstRow="1" bandRow="1">
                <a:tableStyleId>{5C22544A-7EE6-4342-B048-85BDC9FD1C3A}</a:tableStyleId>
              </a:tblPr>
              <a:tblGrid>
                <a:gridCol w="3755047">
                  <a:extLst>
                    <a:ext uri="{9D8B030D-6E8A-4147-A177-3AD203B41FA5}">
                      <a16:colId xmlns:a16="http://schemas.microsoft.com/office/drawing/2014/main" val="20000"/>
                    </a:ext>
                  </a:extLst>
                </a:gridCol>
                <a:gridCol w="4337919">
                  <a:extLst>
                    <a:ext uri="{9D8B030D-6E8A-4147-A177-3AD203B41FA5}">
                      <a16:colId xmlns:a16="http://schemas.microsoft.com/office/drawing/2014/main" val="20001"/>
                    </a:ext>
                  </a:extLst>
                </a:gridCol>
              </a:tblGrid>
              <a:tr h="458282">
                <a:tc>
                  <a:txBody>
                    <a:bodyPr/>
                    <a:lstStyle/>
                    <a:p>
                      <a:pPr algn="ctr"/>
                      <a:r>
                        <a:rPr lang="cy-GB" sz="1400" noProof="0" dirty="0"/>
                        <a:t>Sefyllfa/Senario</a:t>
                      </a:r>
                    </a:p>
                  </a:txBody>
                  <a:tcPr/>
                </a:tc>
                <a:tc>
                  <a:txBody>
                    <a:bodyPr/>
                    <a:lstStyle/>
                    <a:p>
                      <a:pPr algn="ctr"/>
                      <a:r>
                        <a:rPr lang="cy-GB" sz="1400" noProof="0" dirty="0"/>
                        <a:t>Yr hyn a </a:t>
                      </a:r>
                      <a:r>
                        <a:rPr lang="cy-GB" sz="1400" noProof="0" dirty="0" err="1"/>
                        <a:t>ddywedwch</a:t>
                      </a:r>
                      <a:endParaRPr lang="cy-GB" sz="1400" noProof="0" dirty="0"/>
                    </a:p>
                  </a:txBody>
                  <a:tcPr/>
                </a:tc>
                <a:extLst>
                  <a:ext uri="{0D108BD9-81ED-4DB2-BD59-A6C34878D82A}">
                    <a16:rowId xmlns:a16="http://schemas.microsoft.com/office/drawing/2014/main" val="10000"/>
                  </a:ext>
                </a:extLst>
              </a:tr>
              <a:tr h="550712">
                <a:tc>
                  <a:txBody>
                    <a:bodyPr/>
                    <a:lstStyle/>
                    <a:p>
                      <a:r>
                        <a:rPr lang="cy-GB" sz="1400" noProof="0" dirty="0"/>
                        <a:t>Mae rhywun wedi eich gadael chi</a:t>
                      </a:r>
                      <a:r>
                        <a:rPr lang="cy-GB" sz="1400" baseline="0" noProof="0" dirty="0"/>
                        <a:t> lawr ac nid am y tro cyntaf</a:t>
                      </a:r>
                      <a:endParaRPr lang="cy-GB" sz="1400" noProof="0" dirty="0"/>
                    </a:p>
                  </a:txBody>
                  <a:tcPr/>
                </a:tc>
                <a:tc>
                  <a:txBody>
                    <a:bodyPr/>
                    <a:lstStyle/>
                    <a:p>
                      <a:r>
                        <a:rPr lang="cy-GB" sz="1400" noProof="0" dirty="0"/>
                        <a:t>Mae’n anghyfrifol ac yn annibynadwy</a:t>
                      </a:r>
                    </a:p>
                  </a:txBody>
                  <a:tcPr/>
                </a:tc>
                <a:extLst>
                  <a:ext uri="{0D108BD9-81ED-4DB2-BD59-A6C34878D82A}">
                    <a16:rowId xmlns:a16="http://schemas.microsoft.com/office/drawing/2014/main" val="10001"/>
                  </a:ext>
                </a:extLst>
              </a:tr>
              <a:tr h="458282">
                <a:tc>
                  <a:txBody>
                    <a:bodyPr/>
                    <a:lstStyle/>
                    <a:p>
                      <a:r>
                        <a:rPr lang="cy-GB" sz="1400" noProof="0" dirty="0"/>
                        <a:t>Rydych </a:t>
                      </a:r>
                      <a:r>
                        <a:rPr lang="cy-GB" sz="1400" noProof="0" dirty="0" err="1"/>
                        <a:t>chi’n</a:t>
                      </a:r>
                      <a:r>
                        <a:rPr lang="cy-GB" sz="1400" noProof="0" dirty="0"/>
                        <a:t> gadael rhywun i lawr ac nid am y tro cyntaf</a:t>
                      </a:r>
                    </a:p>
                  </a:txBody>
                  <a:tcPr/>
                </a:tc>
                <a:tc>
                  <a:txBody>
                    <a:bodyPr/>
                    <a:lstStyle/>
                    <a:p>
                      <a:r>
                        <a:rPr lang="cy-GB" sz="1400" noProof="0" dirty="0"/>
                        <a:t>Mae hyn oherwydd eich bod wedi bod yn gorweithio’n ddiweddar</a:t>
                      </a:r>
                    </a:p>
                  </a:txBody>
                  <a:tcPr/>
                </a:tc>
                <a:extLst>
                  <a:ext uri="{0D108BD9-81ED-4DB2-BD59-A6C34878D82A}">
                    <a16:rowId xmlns:a16="http://schemas.microsoft.com/office/drawing/2014/main" val="10002"/>
                  </a:ext>
                </a:extLst>
              </a:tr>
              <a:tr h="458282">
                <a:tc>
                  <a:txBody>
                    <a:bodyPr/>
                    <a:lstStyle/>
                    <a:p>
                      <a:r>
                        <a:rPr lang="cy-GB" sz="1400" noProof="0" dirty="0"/>
                        <a:t>Mae rhywun</a:t>
                      </a:r>
                      <a:r>
                        <a:rPr lang="cy-GB" sz="1400" baseline="0" noProof="0" dirty="0"/>
                        <a:t> yn torri ar eich traws wrth yrru</a:t>
                      </a:r>
                      <a:endParaRPr lang="cy-GB" sz="1400" noProof="0" dirty="0"/>
                    </a:p>
                  </a:txBody>
                  <a:tcPr/>
                </a:tc>
                <a:tc>
                  <a:txBody>
                    <a:bodyPr/>
                    <a:lstStyle/>
                    <a:p>
                      <a:r>
                        <a:rPr lang="cy-GB" sz="1400" noProof="0" dirty="0"/>
                        <a:t>Mae’n anfoesgar, ymosodol ac anystyriol</a:t>
                      </a:r>
                    </a:p>
                  </a:txBody>
                  <a:tcPr/>
                </a:tc>
                <a:extLst>
                  <a:ext uri="{0D108BD9-81ED-4DB2-BD59-A6C34878D82A}">
                    <a16:rowId xmlns:a16="http://schemas.microsoft.com/office/drawing/2014/main" val="10003"/>
                  </a:ext>
                </a:extLst>
              </a:tr>
              <a:tr h="458282">
                <a:tc>
                  <a:txBody>
                    <a:bodyPr/>
                    <a:lstStyle/>
                    <a:p>
                      <a:r>
                        <a:rPr lang="cy-GB" sz="1400" noProof="0" dirty="0"/>
                        <a:t>Rydych </a:t>
                      </a:r>
                      <a:r>
                        <a:rPr lang="cy-GB" sz="1400" noProof="0" dirty="0" err="1"/>
                        <a:t>chi’n</a:t>
                      </a:r>
                      <a:r>
                        <a:rPr lang="cy-GB" sz="1400" noProof="0" dirty="0"/>
                        <a:t> torri ar draws rhywun wrth yrru</a:t>
                      </a:r>
                    </a:p>
                  </a:txBody>
                  <a:tcPr/>
                </a:tc>
                <a:tc>
                  <a:txBody>
                    <a:bodyPr/>
                    <a:lstStyle/>
                    <a:p>
                      <a:r>
                        <a:rPr lang="cy-GB" sz="1400" noProof="0" dirty="0"/>
                        <a:t>Mae hyn oherwydd eich bod ar frys ac os nad</a:t>
                      </a:r>
                      <a:r>
                        <a:rPr lang="cy-GB" sz="1400" baseline="0" noProof="0" dirty="0"/>
                        <a:t> ewch chi </a:t>
                      </a:r>
                      <a:r>
                        <a:rPr lang="cy-GB" sz="1400" baseline="0" noProof="0" dirty="0" err="1"/>
                        <a:t>trwy’r</a:t>
                      </a:r>
                      <a:r>
                        <a:rPr lang="cy-GB" sz="1400" baseline="0" noProof="0" dirty="0"/>
                        <a:t> goleuadau hyn byddwch yn colli eich apwyntiad gyda’r meddyg</a:t>
                      </a:r>
                      <a:endParaRPr lang="cy-GB" sz="1400" noProof="0" dirty="0"/>
                    </a:p>
                  </a:txBody>
                  <a:tcPr/>
                </a:tc>
                <a:extLst>
                  <a:ext uri="{0D108BD9-81ED-4DB2-BD59-A6C34878D82A}">
                    <a16:rowId xmlns:a16="http://schemas.microsoft.com/office/drawing/2014/main" val="10004"/>
                  </a:ext>
                </a:extLst>
              </a:tr>
              <a:tr h="458282">
                <a:tc>
                  <a:txBody>
                    <a:bodyPr/>
                    <a:lstStyle/>
                    <a:p>
                      <a:r>
                        <a:rPr lang="cy-GB" sz="1400" noProof="0" dirty="0"/>
                        <a:t>Mae un o’ch cydweithwyr yn prynu cerdyn pen-blwydd i’ch rheolwr</a:t>
                      </a:r>
                    </a:p>
                  </a:txBody>
                  <a:tcPr/>
                </a:tc>
                <a:tc>
                  <a:txBody>
                    <a:bodyPr/>
                    <a:lstStyle/>
                    <a:p>
                      <a:r>
                        <a:rPr lang="cy-GB" sz="1400" noProof="0" dirty="0"/>
                        <a:t>Mae hyn oherwydd ei fod yn seboni’r rheolwr ac yn ceisio cael dyrchafiad.</a:t>
                      </a:r>
                    </a:p>
                  </a:txBody>
                  <a:tcPr/>
                </a:tc>
                <a:extLst>
                  <a:ext uri="{0D108BD9-81ED-4DB2-BD59-A6C34878D82A}">
                    <a16:rowId xmlns:a16="http://schemas.microsoft.com/office/drawing/2014/main" val="10005"/>
                  </a:ext>
                </a:extLst>
              </a:tr>
              <a:tr h="458282">
                <a:tc>
                  <a:txBody>
                    <a:bodyPr/>
                    <a:lstStyle/>
                    <a:p>
                      <a:r>
                        <a:rPr lang="cy-GB" sz="1400" noProof="0" dirty="0"/>
                        <a:t>Rydych </a:t>
                      </a:r>
                      <a:r>
                        <a:rPr lang="cy-GB" sz="1400" noProof="0" dirty="0" err="1"/>
                        <a:t>chi’n</a:t>
                      </a:r>
                      <a:r>
                        <a:rPr lang="cy-GB" sz="1400" noProof="0" dirty="0"/>
                        <a:t> prynu cerdyn pen-blwydd i’ch rheolwr</a:t>
                      </a:r>
                    </a:p>
                  </a:txBody>
                  <a:tcPr/>
                </a:tc>
                <a:tc>
                  <a:txBody>
                    <a:bodyPr/>
                    <a:lstStyle/>
                    <a:p>
                      <a:r>
                        <a:rPr lang="cy-GB" sz="1400" noProof="0" dirty="0"/>
                        <a:t>Mae hyn oherwydd eich bod </a:t>
                      </a:r>
                      <a:r>
                        <a:rPr lang="cy-GB" sz="1400" noProof="0" dirty="0" err="1"/>
                        <a:t>chi’n</a:t>
                      </a:r>
                      <a:r>
                        <a:rPr lang="cy-GB" sz="1400" noProof="0" dirty="0"/>
                        <a:t> berson twymgalon a gofalgar</a:t>
                      </a:r>
                    </a:p>
                  </a:txBody>
                  <a:tcPr/>
                </a:tc>
                <a:extLst>
                  <a:ext uri="{0D108BD9-81ED-4DB2-BD59-A6C34878D82A}">
                    <a16:rowId xmlns:a16="http://schemas.microsoft.com/office/drawing/2014/main" val="10006"/>
                  </a:ext>
                </a:extLst>
              </a:tr>
              <a:tr h="458282">
                <a:tc>
                  <a:txBody>
                    <a:bodyPr/>
                    <a:lstStyle/>
                    <a:p>
                      <a:r>
                        <a:rPr lang="cy-GB" sz="1400" noProof="0" dirty="0"/>
                        <a:t>Mae rhywun yn colli’i dymer gyda’r clerc yn swyddfa’r post</a:t>
                      </a:r>
                    </a:p>
                  </a:txBody>
                  <a:tcPr/>
                </a:tc>
                <a:tc>
                  <a:txBody>
                    <a:bodyPr/>
                    <a:lstStyle/>
                    <a:p>
                      <a:r>
                        <a:rPr lang="cy-GB" sz="1400" noProof="0" dirty="0"/>
                        <a:t>Mae</a:t>
                      </a:r>
                      <a:r>
                        <a:rPr lang="cy-GB" sz="1400" baseline="0" noProof="0" dirty="0"/>
                        <a:t>’n ddrwg ei dymer</a:t>
                      </a:r>
                      <a:endParaRPr lang="cy-GB" sz="1400" noProof="0" dirty="0"/>
                    </a:p>
                  </a:txBody>
                  <a:tcPr/>
                </a:tc>
                <a:extLst>
                  <a:ext uri="{0D108BD9-81ED-4DB2-BD59-A6C34878D82A}">
                    <a16:rowId xmlns:a16="http://schemas.microsoft.com/office/drawing/2014/main" val="10007"/>
                  </a:ext>
                </a:extLst>
              </a:tr>
              <a:tr h="458282">
                <a:tc>
                  <a:txBody>
                    <a:bodyPr/>
                    <a:lstStyle/>
                    <a:p>
                      <a:r>
                        <a:rPr lang="cy-GB" sz="1400" noProof="0" dirty="0"/>
                        <a:t>Rydych </a:t>
                      </a:r>
                      <a:r>
                        <a:rPr lang="cy-GB" sz="1400" noProof="0" dirty="0" err="1"/>
                        <a:t>chi’n</a:t>
                      </a:r>
                      <a:r>
                        <a:rPr lang="cy-GB" sz="1400" noProof="0" dirty="0"/>
                        <a:t> colli’ch tymer gyda’r </a:t>
                      </a:r>
                      <a:r>
                        <a:rPr lang="cy-GB" sz="1400" baseline="0" noProof="0" dirty="0"/>
                        <a:t>clerc yn swyddfa’r post</a:t>
                      </a:r>
                      <a:endParaRPr lang="cy-GB" sz="1400" noProof="0" dirty="0"/>
                    </a:p>
                  </a:txBody>
                  <a:tcPr/>
                </a:tc>
                <a:tc>
                  <a:txBody>
                    <a:bodyPr/>
                    <a:lstStyle/>
                    <a:p>
                      <a:r>
                        <a:rPr lang="cy-GB" sz="1400" noProof="0" dirty="0"/>
                        <a:t>Mae hyn oherwydd eich bod wedi blino a </a:t>
                      </a:r>
                      <a:r>
                        <a:rPr lang="cy-GB" sz="1400" noProof="0" dirty="0" err="1"/>
                        <a:t>dyma’r</a:t>
                      </a:r>
                      <a:r>
                        <a:rPr lang="cy-GB" sz="1400" noProof="0" dirty="0"/>
                        <a:t> 3ydd tro i chi fod yma yn ceisio datrys y broblem, ac mae swyddfa’r post yn cadw gwneud yr un camgymeriad sy’n costio arian i chi</a:t>
                      </a: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47107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35876" y="704194"/>
            <a:ext cx="7888014" cy="4771696"/>
          </a:xfrm>
          <a:prstGeom prst="rect">
            <a:avLst/>
          </a:prstGeom>
        </p:spPr>
      </p:pic>
    </p:spTree>
    <p:extLst>
      <p:ext uri="{BB962C8B-B14F-4D97-AF65-F5344CB8AC3E}">
        <p14:creationId xmlns:p14="http://schemas.microsoft.com/office/powerpoint/2010/main" val="1337165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535419"/>
          </a:xfrm>
        </p:spPr>
        <p:txBody>
          <a:bodyPr>
            <a:normAutofit/>
          </a:bodyPr>
          <a:lstStyle/>
          <a:p>
            <a:pPr algn="ctr"/>
            <a:r>
              <a:rPr lang="cy-GB" sz="2800" noProof="0" dirty="0"/>
              <a:t>Geiriau </a:t>
            </a:r>
            <a:r>
              <a:rPr lang="cy-GB" sz="2800" dirty="0"/>
              <a:t>Allweddol                    </a:t>
            </a:r>
            <a:r>
              <a:rPr lang="cy-GB" sz="2800" noProof="0" dirty="0"/>
              <a:t>The ‘F’ word </a:t>
            </a:r>
          </a:p>
        </p:txBody>
      </p:sp>
      <p:sp>
        <p:nvSpPr>
          <p:cNvPr id="3" name="Content Placeholder 2"/>
          <p:cNvSpPr>
            <a:spLocks noGrp="1"/>
          </p:cNvSpPr>
          <p:nvPr>
            <p:ph sz="half" idx="1"/>
          </p:nvPr>
        </p:nvSpPr>
        <p:spPr>
          <a:xfrm>
            <a:off x="628650" y="1233055"/>
            <a:ext cx="3886200" cy="4943908"/>
          </a:xfrm>
        </p:spPr>
        <p:txBody>
          <a:bodyPr>
            <a:normAutofit/>
          </a:bodyPr>
          <a:lstStyle/>
          <a:p>
            <a:pPr>
              <a:buFontTx/>
              <a:buChar char="-"/>
            </a:pPr>
            <a:r>
              <a:rPr lang="cy-GB" sz="2600" noProof="0" dirty="0"/>
              <a:t>Brwydrau </a:t>
            </a:r>
          </a:p>
          <a:p>
            <a:pPr>
              <a:buFontTx/>
              <a:buChar char="-"/>
            </a:pPr>
            <a:r>
              <a:rPr lang="cy-GB" sz="2600" noProof="0" dirty="0"/>
              <a:t>Teimladau </a:t>
            </a:r>
          </a:p>
          <a:p>
            <a:pPr>
              <a:buFontTx/>
              <a:buChar char="-"/>
            </a:pPr>
            <a:r>
              <a:rPr lang="cy-GB" sz="2600" noProof="0" dirty="0"/>
              <a:t>Ofn </a:t>
            </a:r>
          </a:p>
          <a:p>
            <a:pPr>
              <a:buFontTx/>
              <a:buChar char="-"/>
            </a:pPr>
            <a:r>
              <a:rPr lang="cy-GB" sz="2600" noProof="0" dirty="0"/>
              <a:t>Methiant </a:t>
            </a:r>
          </a:p>
          <a:p>
            <a:pPr>
              <a:buFontTx/>
              <a:buChar char="-"/>
            </a:pPr>
            <a:r>
              <a:rPr lang="cy-GB" sz="2600" noProof="0" dirty="0"/>
              <a:t>Maddeuant </a:t>
            </a:r>
          </a:p>
          <a:p>
            <a:pPr>
              <a:buFontTx/>
              <a:buChar char="-"/>
            </a:pPr>
            <a:r>
              <a:rPr lang="cy-GB" sz="2600" noProof="0" dirty="0"/>
              <a:t>Llif </a:t>
            </a:r>
            <a:endParaRPr lang="cy-GB" sz="2000" noProof="0" dirty="0"/>
          </a:p>
          <a:p>
            <a:pPr marL="0" indent="0">
              <a:buNone/>
            </a:pPr>
            <a:r>
              <a:rPr lang="cy-GB" sz="2600" i="1" noProof="0" dirty="0"/>
              <a:t>Mae </a:t>
            </a:r>
            <a:r>
              <a:rPr lang="cy-GB" sz="2600" i="1" dirty="0"/>
              <a:t>datrys gwrthdaro’n dibynnu ar pa mor dda mae unigolyn yn ymateb i’r uchod</a:t>
            </a:r>
            <a:r>
              <a:rPr lang="cy-GB" sz="2600" i="1" noProof="0" dirty="0"/>
              <a:t> (</a:t>
            </a:r>
            <a:r>
              <a:rPr lang="cy-GB" sz="2600" i="1" noProof="0" dirty="0" err="1"/>
              <a:t>Liddle</a:t>
            </a:r>
            <a:r>
              <a:rPr lang="cy-GB" sz="2600" i="1" noProof="0" dirty="0"/>
              <a:t>, 2017)</a:t>
            </a:r>
          </a:p>
        </p:txBody>
      </p:sp>
      <p:sp>
        <p:nvSpPr>
          <p:cNvPr id="4" name="Content Placeholder 3"/>
          <p:cNvSpPr>
            <a:spLocks noGrp="1"/>
          </p:cNvSpPr>
          <p:nvPr>
            <p:ph sz="half" idx="2"/>
          </p:nvPr>
        </p:nvSpPr>
        <p:spPr>
          <a:xfrm>
            <a:off x="4629150" y="1122218"/>
            <a:ext cx="3886200" cy="5054745"/>
          </a:xfrm>
        </p:spPr>
        <p:txBody>
          <a:bodyPr>
            <a:normAutofit/>
          </a:bodyPr>
          <a:lstStyle/>
          <a:p>
            <a:r>
              <a:rPr lang="en-GB" sz="2400" dirty="0"/>
              <a:t>Fights</a:t>
            </a:r>
          </a:p>
          <a:p>
            <a:r>
              <a:rPr lang="en-GB" sz="2400" dirty="0"/>
              <a:t>Feelings</a:t>
            </a:r>
          </a:p>
          <a:p>
            <a:r>
              <a:rPr lang="en-GB" sz="2400" dirty="0"/>
              <a:t>Fear </a:t>
            </a:r>
          </a:p>
          <a:p>
            <a:r>
              <a:rPr lang="en-GB" sz="2400" dirty="0"/>
              <a:t>Failure </a:t>
            </a:r>
          </a:p>
          <a:p>
            <a:r>
              <a:rPr lang="en-GB" sz="2400" dirty="0"/>
              <a:t>Forgiveness </a:t>
            </a:r>
          </a:p>
          <a:p>
            <a:r>
              <a:rPr lang="en-GB" sz="2400" dirty="0"/>
              <a:t>Flow</a:t>
            </a:r>
          </a:p>
          <a:p>
            <a:pPr marL="0" indent="0">
              <a:buNone/>
            </a:pPr>
            <a:r>
              <a:rPr lang="en-GB" sz="2400" dirty="0"/>
              <a:t>Conflict resolution depends on how well an individual responds to the above (Liddle, 2017)</a:t>
            </a:r>
          </a:p>
        </p:txBody>
      </p:sp>
    </p:spTree>
    <p:extLst>
      <p:ext uri="{BB962C8B-B14F-4D97-AF65-F5344CB8AC3E}">
        <p14:creationId xmlns:p14="http://schemas.microsoft.com/office/powerpoint/2010/main" val="381527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cy-GB" noProof="0" dirty="0"/>
              <a:t>Negodi</a:t>
            </a:r>
          </a:p>
        </p:txBody>
      </p:sp>
      <p:sp>
        <p:nvSpPr>
          <p:cNvPr id="3" name="Content Placeholder 2"/>
          <p:cNvSpPr>
            <a:spLocks noGrp="1"/>
          </p:cNvSpPr>
          <p:nvPr>
            <p:ph sz="half" idx="1"/>
          </p:nvPr>
        </p:nvSpPr>
        <p:spPr>
          <a:xfrm>
            <a:off x="444718" y="1350909"/>
            <a:ext cx="7795391" cy="4351338"/>
          </a:xfrm>
        </p:spPr>
        <p:txBody>
          <a:bodyPr/>
          <a:lstStyle/>
          <a:p>
            <a:pPr marL="0" indent="0">
              <a:buNone/>
            </a:pPr>
            <a:r>
              <a:rPr lang="cy-GB" sz="1800" b="1" noProof="0" dirty="0"/>
              <a:t>Nodweddion:</a:t>
            </a:r>
          </a:p>
          <a:p>
            <a:pPr>
              <a:buFontTx/>
              <a:buChar char="-"/>
            </a:pPr>
            <a:r>
              <a:rPr lang="cy-GB" sz="1800" noProof="0" dirty="0"/>
              <a:t>Dau barti neu fwy yn rhan ohono</a:t>
            </a:r>
          </a:p>
          <a:p>
            <a:pPr>
              <a:buFontTx/>
              <a:buChar char="-"/>
            </a:pPr>
            <a:r>
              <a:rPr lang="cy-GB" sz="1800" noProof="0" dirty="0"/>
              <a:t>Nodau a bennwyd ymlaen llaw rhwng y partïon yn gwrthdaro</a:t>
            </a:r>
          </a:p>
          <a:p>
            <a:pPr>
              <a:buFontTx/>
              <a:buChar char="-"/>
            </a:pPr>
            <a:r>
              <a:rPr lang="cy-GB" sz="1800" noProof="0" dirty="0"/>
              <a:t>Rhaid cael cyfaddawdu gan y ddau barti er mwyn cyflawni nodau</a:t>
            </a:r>
          </a:p>
          <a:p>
            <a:pPr marL="0" indent="0" algn="ctr">
              <a:buNone/>
            </a:pPr>
            <a:r>
              <a:rPr lang="cy-GB" noProof="0" dirty="0"/>
              <a:t>                     </a:t>
            </a:r>
            <a:r>
              <a:rPr lang="cy-GB" sz="1600" noProof="0" dirty="0"/>
              <a:t>(</a:t>
            </a:r>
            <a:r>
              <a:rPr lang="cy-GB" sz="1600" noProof="0" dirty="0" err="1"/>
              <a:t>Kolb</a:t>
            </a:r>
            <a:r>
              <a:rPr lang="cy-GB" sz="1600" noProof="0" dirty="0"/>
              <a:t> a Porter, 2015)    </a:t>
            </a:r>
          </a:p>
          <a:p>
            <a:pPr marL="0" indent="0">
              <a:buNone/>
            </a:pPr>
            <a:r>
              <a:rPr lang="cy-GB" sz="1600" noProof="0" dirty="0"/>
              <a:t>Y broses: </a:t>
            </a:r>
          </a:p>
          <a:p>
            <a:pPr marL="0" indent="0">
              <a:buNone/>
            </a:pPr>
            <a:endParaRPr lang="cy-GB" sz="1600" noProof="0" dirty="0"/>
          </a:p>
        </p:txBody>
      </p:sp>
      <p:graphicFrame>
        <p:nvGraphicFramePr>
          <p:cNvPr id="5" name="Diagram 4"/>
          <p:cNvGraphicFramePr/>
          <p:nvPr>
            <p:extLst>
              <p:ext uri="{D42A27DB-BD31-4B8C-83A1-F6EECF244321}">
                <p14:modId xmlns:p14="http://schemas.microsoft.com/office/powerpoint/2010/main" val="3267639757"/>
              </p:ext>
            </p:extLst>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Negotiation </a:t>
            </a:r>
          </a:p>
        </p:txBody>
      </p:sp>
      <p:sp>
        <p:nvSpPr>
          <p:cNvPr id="3" name="Content Placeholder 2"/>
          <p:cNvSpPr>
            <a:spLocks noGrp="1"/>
          </p:cNvSpPr>
          <p:nvPr>
            <p:ph sz="half" idx="1"/>
          </p:nvPr>
        </p:nvSpPr>
        <p:spPr>
          <a:xfrm>
            <a:off x="444718" y="1350909"/>
            <a:ext cx="7795391" cy="4351338"/>
          </a:xfrm>
        </p:spPr>
        <p:txBody>
          <a:bodyPr/>
          <a:lstStyle/>
          <a:p>
            <a:pPr marL="0" indent="0">
              <a:buNone/>
            </a:pPr>
            <a:r>
              <a:rPr lang="en-GB" sz="1800" b="1" dirty="0"/>
              <a:t>Characteristics:</a:t>
            </a:r>
          </a:p>
          <a:p>
            <a:pPr>
              <a:buFontTx/>
              <a:buChar char="-"/>
            </a:pPr>
            <a:r>
              <a:rPr lang="en-GB" sz="1800" dirty="0"/>
              <a:t>Two or more parties involved</a:t>
            </a:r>
          </a:p>
          <a:p>
            <a:pPr>
              <a:buFontTx/>
              <a:buChar char="-"/>
            </a:pPr>
            <a:r>
              <a:rPr lang="en-GB" sz="1800" dirty="0"/>
              <a:t>Clash of pre-determined goals between parties</a:t>
            </a:r>
          </a:p>
          <a:p>
            <a:pPr>
              <a:buFontTx/>
              <a:buChar char="-"/>
            </a:pPr>
            <a:r>
              <a:rPr lang="en-GB" sz="1800" dirty="0"/>
              <a:t>Must be compromise from both parties in order to achieve goals</a:t>
            </a:r>
          </a:p>
          <a:p>
            <a:pPr marL="0" indent="0" algn="ctr">
              <a:buNone/>
            </a:pPr>
            <a:r>
              <a:rPr lang="en-GB" dirty="0"/>
              <a:t>                     </a:t>
            </a:r>
            <a:r>
              <a:rPr lang="en-GB" sz="1600" dirty="0"/>
              <a:t>(Kolb and Porter, 2015)    </a:t>
            </a:r>
          </a:p>
          <a:p>
            <a:pPr marL="0" indent="0">
              <a:buNone/>
            </a:pPr>
            <a:r>
              <a:rPr lang="en-GB" sz="1600" dirty="0"/>
              <a:t>The process: </a:t>
            </a:r>
          </a:p>
          <a:p>
            <a:pPr marL="0" indent="0">
              <a:buNone/>
            </a:pPr>
            <a:endParaRPr lang="en-GB" sz="1600" dirty="0"/>
          </a:p>
        </p:txBody>
      </p:sp>
      <p:graphicFrame>
        <p:nvGraphicFramePr>
          <p:cNvPr id="5" name="Diagram 4"/>
          <p:cNvGraphicFramePr/>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3113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08601"/>
          </a:xfrm>
        </p:spPr>
        <p:txBody>
          <a:bodyPr>
            <a:normAutofit fontScale="90000"/>
          </a:bodyPr>
          <a:lstStyle/>
          <a:p>
            <a:pPr algn="ctr"/>
            <a:r>
              <a:rPr lang="cy-GB" sz="3600" noProof="0" dirty="0"/>
              <a:t>Ffactorau sy’n dylanwadu ar negodi </a:t>
            </a:r>
            <a:br>
              <a:rPr lang="cy-GB" sz="3600" noProof="0" dirty="0"/>
            </a:br>
            <a:r>
              <a:rPr lang="en-GB" sz="3600" dirty="0"/>
              <a:t>Factors that influence negotiation</a:t>
            </a:r>
            <a:endParaRPr lang="cy-GB" sz="3600" noProof="0" dirty="0"/>
          </a:p>
        </p:txBody>
      </p:sp>
      <p:sp>
        <p:nvSpPr>
          <p:cNvPr id="3" name="Content Placeholder 2"/>
          <p:cNvSpPr>
            <a:spLocks noGrp="1"/>
          </p:cNvSpPr>
          <p:nvPr>
            <p:ph sz="half" idx="1"/>
          </p:nvPr>
        </p:nvSpPr>
        <p:spPr>
          <a:xfrm>
            <a:off x="628650" y="1302327"/>
            <a:ext cx="3886200" cy="4874636"/>
          </a:xfrm>
        </p:spPr>
        <p:txBody>
          <a:bodyPr>
            <a:normAutofit/>
          </a:bodyPr>
          <a:lstStyle/>
          <a:p>
            <a:r>
              <a:rPr lang="cy-GB" sz="2400" noProof="0" dirty="0"/>
              <a:t>Tymer</a:t>
            </a:r>
          </a:p>
          <a:p>
            <a:r>
              <a:rPr lang="cy-GB" sz="2400" noProof="0" dirty="0"/>
              <a:t>Personoliaeth</a:t>
            </a:r>
          </a:p>
          <a:p>
            <a:r>
              <a:rPr lang="cy-GB" sz="2400" noProof="0" dirty="0"/>
              <a:t>Canfyddiad</a:t>
            </a:r>
          </a:p>
          <a:p>
            <a:r>
              <a:rPr lang="cy-GB" sz="2400" noProof="0" dirty="0"/>
              <a:t>Emosiynau</a:t>
            </a:r>
          </a:p>
          <a:p>
            <a:pPr>
              <a:buFontTx/>
              <a:buChar char="-"/>
            </a:pPr>
            <a:r>
              <a:rPr lang="cy-GB" sz="2400" noProof="0" dirty="0"/>
              <a:t>Mae ffactorau’n berthnasol i’r ddau barti wrth negodi</a:t>
            </a:r>
            <a:r>
              <a:rPr lang="cy-GB" sz="1800" noProof="0" dirty="0"/>
              <a:t>                    </a:t>
            </a:r>
            <a:r>
              <a:rPr lang="cy-GB" sz="1600" noProof="0" dirty="0"/>
              <a:t>                                                               </a:t>
            </a:r>
            <a:r>
              <a:rPr lang="cy-GB" sz="1800" noProof="0" dirty="0"/>
              <a:t>(Gates, 2015</a:t>
            </a:r>
            <a:r>
              <a:rPr lang="cy-GB" sz="1800" dirty="0"/>
              <a:t>)</a:t>
            </a:r>
            <a:endParaRPr lang="cy-GB" sz="1800" noProof="0" dirty="0"/>
          </a:p>
          <a:p>
            <a:pPr marL="0" indent="0">
              <a:buNone/>
            </a:pPr>
            <a:r>
              <a:rPr lang="cy-GB" sz="1400" noProof="0" dirty="0"/>
              <a:t>* Gweler y gwaith darllen sy’n ymwneud â negodi ac emosiynau</a:t>
            </a:r>
          </a:p>
        </p:txBody>
      </p:sp>
      <p:sp>
        <p:nvSpPr>
          <p:cNvPr id="4" name="Content Placeholder 3"/>
          <p:cNvSpPr>
            <a:spLocks noGrp="1"/>
          </p:cNvSpPr>
          <p:nvPr>
            <p:ph sz="half" idx="2"/>
          </p:nvPr>
        </p:nvSpPr>
        <p:spPr>
          <a:xfrm>
            <a:off x="4629150" y="1302327"/>
            <a:ext cx="3886200" cy="4874636"/>
          </a:xfrm>
        </p:spPr>
        <p:txBody>
          <a:bodyPr>
            <a:normAutofit/>
          </a:bodyPr>
          <a:lstStyle/>
          <a:p>
            <a:r>
              <a:rPr lang="en-GB" sz="2400" dirty="0"/>
              <a:t>Mood </a:t>
            </a:r>
          </a:p>
          <a:p>
            <a:r>
              <a:rPr lang="en-GB" sz="2400" dirty="0"/>
              <a:t>Personality</a:t>
            </a:r>
          </a:p>
          <a:p>
            <a:r>
              <a:rPr lang="en-GB" sz="2400" dirty="0"/>
              <a:t>Perception </a:t>
            </a:r>
          </a:p>
          <a:p>
            <a:r>
              <a:rPr lang="en-GB" sz="2400" dirty="0"/>
              <a:t>Emotions </a:t>
            </a:r>
          </a:p>
          <a:p>
            <a:r>
              <a:rPr lang="en-GB" sz="2400" dirty="0"/>
              <a:t>Factors apply to both parties in negotiation </a:t>
            </a:r>
            <a:r>
              <a:rPr lang="en-GB" dirty="0"/>
              <a:t>                                                                             </a:t>
            </a:r>
            <a:r>
              <a:rPr lang="en-GB" sz="1800" dirty="0"/>
              <a:t>(Gates, 2015)</a:t>
            </a:r>
          </a:p>
          <a:p>
            <a:r>
              <a:rPr lang="en-GB" sz="1800" dirty="0"/>
              <a:t>* See reading about negotiation and emotions</a:t>
            </a:r>
          </a:p>
        </p:txBody>
      </p:sp>
    </p:spTree>
    <p:extLst>
      <p:ext uri="{BB962C8B-B14F-4D97-AF65-F5344CB8AC3E}">
        <p14:creationId xmlns:p14="http://schemas.microsoft.com/office/powerpoint/2010/main" val="358599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3600" noProof="0" dirty="0"/>
              <a:t>Rhestr gyfeiriadau</a:t>
            </a:r>
            <a:br>
              <a:rPr lang="cy-GB" sz="3600" dirty="0"/>
            </a:br>
            <a:r>
              <a:rPr lang="cy-GB" sz="3600" dirty="0"/>
              <a:t>Reading  list</a:t>
            </a:r>
            <a:endParaRPr lang="cy-GB" sz="3600" noProof="0" dirty="0"/>
          </a:p>
        </p:txBody>
      </p:sp>
      <p:sp>
        <p:nvSpPr>
          <p:cNvPr id="3" name="Content Placeholder 2"/>
          <p:cNvSpPr>
            <a:spLocks noGrp="1"/>
          </p:cNvSpPr>
          <p:nvPr>
            <p:ph sz="half" idx="1"/>
          </p:nvPr>
        </p:nvSpPr>
        <p:spPr>
          <a:xfrm>
            <a:off x="628649" y="1825625"/>
            <a:ext cx="7658757" cy="4351338"/>
          </a:xfrm>
        </p:spPr>
        <p:txBody>
          <a:bodyPr>
            <a:normAutofit/>
          </a:bodyPr>
          <a:lstStyle/>
          <a:p>
            <a:r>
              <a:rPr lang="en-GB" sz="2000" dirty="0"/>
              <a:t>Covey, S. (2004) </a:t>
            </a:r>
            <a:r>
              <a:rPr lang="en-GB" sz="2000" i="1" dirty="0"/>
              <a:t>The 7 habits of highly effective people: powerful lessons in personal change. </a:t>
            </a:r>
            <a:r>
              <a:rPr lang="en-GB" sz="2000" dirty="0"/>
              <a:t>New York: Free Press</a:t>
            </a:r>
          </a:p>
          <a:p>
            <a:r>
              <a:rPr lang="en-GB" sz="2000" dirty="0"/>
              <a:t>Gates, S. (2015) The Negotiation book: your definitive guide to successful negotiation. New Jersey: John Wiley and Sons</a:t>
            </a:r>
          </a:p>
          <a:p>
            <a:r>
              <a:rPr lang="en-GB" sz="2000" dirty="0"/>
              <a:t>Kolb, D. and Porter, J. (2015) </a:t>
            </a:r>
            <a:r>
              <a:rPr lang="en-GB" sz="2000" i="1" dirty="0"/>
              <a:t>Negotiation at work: turning small wins into big gains</a:t>
            </a:r>
            <a:r>
              <a:rPr lang="en-GB" sz="2000" dirty="0"/>
              <a:t>. New Jersey: John Wiley and Sons</a:t>
            </a:r>
          </a:p>
          <a:p>
            <a:r>
              <a:rPr lang="en-GB" sz="2000" dirty="0"/>
              <a:t>Liddle, D. (2017)</a:t>
            </a:r>
            <a:r>
              <a:rPr lang="en-GB" sz="2000" i="1" dirty="0"/>
              <a:t> Managing Conflict: A practical guide to resolution in the workplace. </a:t>
            </a:r>
            <a:r>
              <a:rPr lang="en-GB" sz="2000" dirty="0"/>
              <a:t>London: </a:t>
            </a:r>
            <a:r>
              <a:rPr lang="en-GB" sz="2000" dirty="0" err="1"/>
              <a:t>Kogan</a:t>
            </a:r>
            <a:r>
              <a:rPr lang="en-GB" sz="2000" dirty="0"/>
              <a:t> Page LTD</a:t>
            </a:r>
          </a:p>
          <a:p>
            <a:r>
              <a:rPr lang="en-GB" sz="2000" dirty="0" err="1"/>
              <a:t>Scannell</a:t>
            </a:r>
            <a:r>
              <a:rPr lang="en-GB" sz="2000" dirty="0"/>
              <a:t>, M. (2010) The big book of conflict resolution games. </a:t>
            </a:r>
            <a:r>
              <a:rPr lang="en-GB" sz="2000" dirty="0" err="1"/>
              <a:t>London:McGraw</a:t>
            </a:r>
            <a:r>
              <a:rPr lang="en-GB" sz="2000" dirty="0"/>
              <a:t> Hill </a:t>
            </a:r>
          </a:p>
          <a:p>
            <a:r>
              <a:rPr lang="en-GB" sz="2000" dirty="0" err="1"/>
              <a:t>Signh</a:t>
            </a:r>
            <a:r>
              <a:rPr lang="en-GB" sz="2000" dirty="0"/>
              <a:t>, B. (2008) Managing Conflict and Negotiation. India: Excel Books</a:t>
            </a:r>
          </a:p>
        </p:txBody>
      </p:sp>
    </p:spTree>
    <p:extLst>
      <p:ext uri="{BB962C8B-B14F-4D97-AF65-F5344CB8AC3E}">
        <p14:creationId xmlns:p14="http://schemas.microsoft.com/office/powerpoint/2010/main" val="20495343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1" ma:contentTypeDescription="Create a new document." ma:contentTypeScope="" ma:versionID="37e8f91fcc1621fa78dafacd152f80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6d3b9f26311ae6964976c93c34a7e92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C46CF0-1ADD-4214-A437-CE66819AA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C2550D-6A88-40DF-936D-FE59B1E82A48}">
  <ds:schemaRefs>
    <ds:schemaRef ds:uri="http://schemas.microsoft.com/office/infopath/2007/PartnerControls"/>
    <ds:schemaRef ds:uri="http://purl.org/dc/elements/1.1/"/>
    <ds:schemaRef ds:uri="ad3052a8-585b-41e0-b535-ee52b1be64b9"/>
    <ds:schemaRef ds:uri="http://schemas.microsoft.com/office/2006/metadata/properties"/>
    <ds:schemaRef ds:uri="http://purl.org/dc/terms/"/>
    <ds:schemaRef ds:uri="http://schemas.openxmlformats.org/package/2006/metadata/core-properties"/>
    <ds:schemaRef ds:uri="http://schemas.microsoft.com/office/2006/documentManagement/types"/>
    <ds:schemaRef ds:uri="dcf37dca-2528-4e2b-954d-f96fd4dcba1c"/>
    <ds:schemaRef ds:uri="http://www.w3.org/XML/1998/namespace"/>
    <ds:schemaRef ds:uri="http://purl.org/dc/dcmitype/"/>
  </ds:schemaRefs>
</ds:datastoreItem>
</file>

<file path=customXml/itemProps3.xml><?xml version="1.0" encoding="utf-8"?>
<ds:datastoreItem xmlns:ds="http://schemas.openxmlformats.org/officeDocument/2006/customXml" ds:itemID="{7A9DE6E5-C68B-407F-AB63-3E985DCA7B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792</TotalTime>
  <Words>1848</Words>
  <Application>Microsoft Office PowerPoint</Application>
  <PresentationFormat>On-screen Show (4:3)</PresentationFormat>
  <Paragraphs>215</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Negodi a Datrys Gwrthdaro Negotiation and Conflict Resolution</vt:lpstr>
      <vt:lpstr>AMCANION           OBJECTIVES</vt:lpstr>
      <vt:lpstr>Ystyriwch…..      Consider…..</vt:lpstr>
      <vt:lpstr>Gwrthdaro yn y gweithle</vt:lpstr>
      <vt:lpstr>Conflict in the workplace</vt:lpstr>
      <vt:lpstr>Achosion gwrthdaro  Causes of conflict</vt:lpstr>
      <vt:lpstr>Strategaethau rheoli gwrthdaro</vt:lpstr>
      <vt:lpstr>Conflict management strategies</vt:lpstr>
      <vt:lpstr>PowerPoint Presentation</vt:lpstr>
      <vt:lpstr>PowerPoint Presentation</vt:lpstr>
      <vt:lpstr>Geiriau Allweddol                    The ‘F’ word </vt:lpstr>
      <vt:lpstr>Negodi</vt:lpstr>
      <vt:lpstr>Negotiation </vt:lpstr>
      <vt:lpstr>Ffactorau sy’n dylanwadu ar negodi  Factors that influence negotiation</vt:lpstr>
      <vt:lpstr>Rhestr gyfeiriadau 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Cindy Hunt</cp:lastModifiedBy>
  <cp:revision>100</cp:revision>
  <cp:lastPrinted>2019-08-30T10:34:50Z</cp:lastPrinted>
  <dcterms:created xsi:type="dcterms:W3CDTF">2017-02-08T11:33:06Z</dcterms:created>
  <dcterms:modified xsi:type="dcterms:W3CDTF">2020-09-21T09:14:03Z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